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101" r:id="rId2"/>
  </p:sldMasterIdLst>
  <p:notesMasterIdLst>
    <p:notesMasterId r:id="rId12"/>
  </p:notesMasterIdLst>
  <p:handoutMasterIdLst>
    <p:handoutMasterId r:id="rId13"/>
  </p:handoutMasterIdLst>
  <p:sldIdLst>
    <p:sldId id="422" r:id="rId3"/>
    <p:sldId id="385" r:id="rId4"/>
    <p:sldId id="420" r:id="rId5"/>
    <p:sldId id="423" r:id="rId6"/>
    <p:sldId id="349" r:id="rId7"/>
    <p:sldId id="350" r:id="rId8"/>
    <p:sldId id="387" r:id="rId9"/>
    <p:sldId id="372" r:id="rId10"/>
    <p:sldId id="373" r:id="rId1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181" autoAdjust="0"/>
    <p:restoredTop sz="84568" autoAdjust="0"/>
  </p:normalViewPr>
  <p:slideViewPr>
    <p:cSldViewPr>
      <p:cViewPr varScale="1">
        <p:scale>
          <a:sx n="94" d="100"/>
          <a:sy n="94" d="100"/>
        </p:scale>
        <p:origin x="1672"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A8BAE93-8E1D-5947-AE12-7129E4B1F7CA}"/>
              </a:ext>
            </a:extLst>
          </p:cNvPr>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a:extLst>
              <a:ext uri="{FF2B5EF4-FFF2-40B4-BE49-F238E27FC236}">
                <a16:creationId xmlns:a16="http://schemas.microsoft.com/office/drawing/2014/main" id="{75539DA8-2AC0-514F-BD04-4278A38F316B}"/>
              </a:ext>
            </a:extLst>
          </p:cNvPr>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C032A6C9-28AE-2E4D-8787-E47D7F023651}" type="datetimeFigureOut">
              <a:rPr lang="en-US"/>
              <a:pPr>
                <a:defRPr/>
              </a:pPr>
              <a:t>4/1/20</a:t>
            </a:fld>
            <a:endParaRPr lang="en-US"/>
          </a:p>
        </p:txBody>
      </p:sp>
      <p:sp>
        <p:nvSpPr>
          <p:cNvPr id="4" name="Footer Placeholder 3">
            <a:extLst>
              <a:ext uri="{FF2B5EF4-FFF2-40B4-BE49-F238E27FC236}">
                <a16:creationId xmlns:a16="http://schemas.microsoft.com/office/drawing/2014/main" id="{80B9BF6F-BC78-F44F-8682-B599BC9DED1F}"/>
              </a:ext>
            </a:extLst>
          </p:cNvPr>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a:extLst>
              <a:ext uri="{FF2B5EF4-FFF2-40B4-BE49-F238E27FC236}">
                <a16:creationId xmlns:a16="http://schemas.microsoft.com/office/drawing/2014/main" id="{20DE8E78-9652-4C49-AE2B-4E58A3D39727}"/>
              </a:ext>
            </a:extLst>
          </p:cNvPr>
          <p:cNvSpPr>
            <a:spLocks noGrp="1"/>
          </p:cNvSpPr>
          <p:nvPr>
            <p:ph type="sldNum" sz="quarter" idx="3"/>
          </p:nvPr>
        </p:nvSpPr>
        <p:spPr>
          <a:xfrm>
            <a:off x="4143375" y="9120188"/>
            <a:ext cx="3170238" cy="481012"/>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D964DCC9-3077-994C-900E-03854FE124A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C15E81C-051C-484B-A42C-38CD766B7077}"/>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2DACBBBA-4375-8247-B9A6-C35D4A223BD7}"/>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ABFD2F7B-3140-4E49-A218-FEE1AE69B5A5}" type="datetimeFigureOut">
              <a:rPr lang="en-US" altLang="en-US"/>
              <a:pPr>
                <a:defRPr/>
              </a:pPr>
              <a:t>4/1/20</a:t>
            </a:fld>
            <a:endParaRPr lang="en-US" altLang="en-US"/>
          </a:p>
        </p:txBody>
      </p:sp>
      <p:sp>
        <p:nvSpPr>
          <p:cNvPr id="4" name="Slide Image Placeholder 3">
            <a:extLst>
              <a:ext uri="{FF2B5EF4-FFF2-40B4-BE49-F238E27FC236}">
                <a16:creationId xmlns:a16="http://schemas.microsoft.com/office/drawing/2014/main" id="{64BBA3BE-7F3A-DD45-9333-AEDD56192DA4}"/>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D80A59F6-1AC0-D14F-A4D4-EBE37290E513}"/>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E5D3266F-2A23-4646-96F5-8B30C43B407D}"/>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5E012A18-CD99-894F-8569-B9A574B7BC1B}"/>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defRPr>
            </a:lvl1pPr>
          </a:lstStyle>
          <a:p>
            <a:pPr>
              <a:defRPr/>
            </a:pPr>
            <a:fld id="{54005D80-A91E-7542-90CA-59272E17B4F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6AF95522-4BD6-0942-8185-2424C0FA3D0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2250E6E6-4911-1C4E-BE02-9056C191984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7412" name="Slide Number Placeholder 3">
            <a:extLst>
              <a:ext uri="{FF2B5EF4-FFF2-40B4-BE49-F238E27FC236}">
                <a16:creationId xmlns:a16="http://schemas.microsoft.com/office/drawing/2014/main" id="{98BA8985-AA65-5347-BE1C-29BC1E4191A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8DBC289-E0C1-E049-81D0-89A38677D0FC}" type="slidenum">
              <a:rPr lang="en-US" altLang="en-US" sz="1300" smtClean="0"/>
              <a:pPr>
                <a:spcBef>
                  <a:spcPct val="0"/>
                </a:spcBef>
              </a:pPr>
              <a:t>1</a:t>
            </a:fld>
            <a:endParaRPr lang="en-US" alt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594D7388-CA5D-F94A-9185-0C576C205E3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B5813112-FC09-0B4F-901C-D110E87E803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ES" altLang="en-US" dirty="0"/>
              <a:t>Escalas de intensidad de movimiento fueron desarrolladas para estandarizar las mediciones y facilitar la comparación de diferentes terremotos. La modificación de la escala de intensidad de  </a:t>
            </a:r>
            <a:r>
              <a:rPr lang="es-ES" altLang="en-US" dirty="0" err="1"/>
              <a:t>Marcelli</a:t>
            </a:r>
            <a:r>
              <a:rPr lang="es-ES" altLang="en-US" dirty="0"/>
              <a:t> es una escala de doce niveles, numeradas del  I al XII. Los números bajos representan los niveles de movimientos imperceptibles, XII representa destrucción total.</a:t>
            </a:r>
          </a:p>
          <a:p>
            <a:pPr eaLnBrk="1" hangingPunct="1">
              <a:spcBef>
                <a:spcPct val="0"/>
              </a:spcBef>
            </a:pPr>
            <a:endParaRPr lang="en-US" altLang="en-US" dirty="0"/>
          </a:p>
          <a:p>
            <a:pPr eaLnBrk="1" hangingPunct="1">
              <a:spcBef>
                <a:spcPct val="0"/>
              </a:spcBef>
            </a:pPr>
            <a:r>
              <a:rPr lang="es-ES_tradnl" altLang="en-US" b="1" noProof="0" dirty="0"/>
              <a:t>Animación Relevante: </a:t>
            </a:r>
          </a:p>
          <a:p>
            <a:pPr marL="0" marR="0" lvl="0" indent="0" algn="l" defTabSz="914400" rtl="0" eaLnBrk="1" fontAlgn="base" latinLnBrk="0" hangingPunct="1">
              <a:lnSpc>
                <a:spcPct val="100000"/>
              </a:lnSpc>
              <a:spcBef>
                <a:spcPct val="0"/>
              </a:spcBef>
              <a:spcAft>
                <a:spcPct val="0"/>
              </a:spcAft>
              <a:buClrTx/>
              <a:buSzTx/>
              <a:buFontTx/>
              <a:buNone/>
              <a:tabLst/>
              <a:defRPr/>
            </a:pPr>
            <a:r>
              <a:rPr lang="es-ES_tradnl" altLang="en-US" b="0" i="0" noProof="0" dirty="0"/>
              <a:t>Intensidad de Terremotos:  </a:t>
            </a:r>
            <a:r>
              <a:rPr lang="es-ES_tradnl" sz="1200" u="sng"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https://www.iris.edu/hq/inclass/animation/earthquake_intensity</a:t>
            </a:r>
            <a:endParaRPr lang="en-US" sz="120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pPr eaLnBrk="1" hangingPunct="1">
              <a:spcBef>
                <a:spcPct val="0"/>
              </a:spcBef>
            </a:pPr>
            <a:endParaRPr lang="en-US" altLang="en-US" dirty="0"/>
          </a:p>
          <a:p>
            <a:pPr eaLnBrk="1" hangingPunct="1">
              <a:spcBef>
                <a:spcPct val="0"/>
              </a:spcBef>
            </a:pPr>
            <a:endParaRPr lang="en-US" altLang="en-US" dirty="0"/>
          </a:p>
        </p:txBody>
      </p:sp>
      <p:sp>
        <p:nvSpPr>
          <p:cNvPr id="19460" name="Slide Number Placeholder 3">
            <a:extLst>
              <a:ext uri="{FF2B5EF4-FFF2-40B4-BE49-F238E27FC236}">
                <a16:creationId xmlns:a16="http://schemas.microsoft.com/office/drawing/2014/main" id="{B3DF00D7-4624-7A4D-889D-5FEFEF03F23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AA8E6431-2DA4-474A-89B6-FFDE4E033E52}"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7CA7E37B-4C65-EA40-A7F9-773DE03B16B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A636F98D-8819-1B4D-A556-2FCBC092D98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n-US" dirty="0"/>
              <a:t>El mapa localizador del Servicio Geológico de los EE.UU. muestra la población expuesta a diferentes niveles de intensidad modificada Mercalli (MMI).  MMI describe la severidad de un terremoto en términos de sus efectos en estructuras humanas y es una vasta medida de la cantidad de movimientos telúricos en un lugar dado.</a:t>
            </a:r>
          </a:p>
        </p:txBody>
      </p:sp>
      <p:sp>
        <p:nvSpPr>
          <p:cNvPr id="21508" name="Slide Number Placeholder 3">
            <a:extLst>
              <a:ext uri="{FF2B5EF4-FFF2-40B4-BE49-F238E27FC236}">
                <a16:creationId xmlns:a16="http://schemas.microsoft.com/office/drawing/2014/main" id="{CB6967AD-EF4D-8541-8911-1034A56A519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238A3A8-DA37-AC47-A742-C8D00DF91928}" type="slidenum">
              <a:rPr lang="en-US" altLang="en-US" sz="1300" smtClean="0"/>
              <a:pPr>
                <a:spcBef>
                  <a:spcPct val="0"/>
                </a:spcBef>
              </a:pPr>
              <a:t>3</a:t>
            </a:fld>
            <a:endParaRPr lang="en-US" altLang="en-US" sz="13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05710358-B286-F24F-88DF-E1BEEF4348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B5472B6E-E0F0-9B48-9234-46223B10B29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3556" name="Slide Number Placeholder 3">
            <a:extLst>
              <a:ext uri="{FF2B5EF4-FFF2-40B4-BE49-F238E27FC236}">
                <a16:creationId xmlns:a16="http://schemas.microsoft.com/office/drawing/2014/main" id="{30809881-9ED4-FB41-B7F9-8E0717657F4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F671302-E665-3A49-B671-1F1E85EA2BDC}" type="slidenum">
              <a:rPr lang="en-US" altLang="en-US" sz="1300" smtClean="0"/>
              <a:pPr>
                <a:spcBef>
                  <a:spcPct val="0"/>
                </a:spcBef>
              </a:pPr>
              <a:t>4</a:t>
            </a:fld>
            <a:endParaRPr lang="en-US" altLang="en-US" sz="13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06A6A9D8-4AA6-D246-BD23-2C1D5935B24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90EC73CC-824C-0540-88DF-B0275DE6F4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5604" name="Slide Number Placeholder 3">
            <a:extLst>
              <a:ext uri="{FF2B5EF4-FFF2-40B4-BE49-F238E27FC236}">
                <a16:creationId xmlns:a16="http://schemas.microsoft.com/office/drawing/2014/main" id="{557A1215-003A-8340-9364-B846A75210D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EB1CC45-2E29-8C45-890B-28775F290DA4}" type="slidenum">
              <a:rPr lang="en-US" altLang="en-US" sz="1300" smtClean="0"/>
              <a:pPr>
                <a:spcBef>
                  <a:spcPct val="0"/>
                </a:spcBef>
              </a:pPr>
              <a:t>5</a:t>
            </a:fld>
            <a:endParaRPr lang="en-US" altLang="en-US" sz="13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A5090372-5573-694C-8048-747C9F74A69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id="{809FFF52-A283-9E4D-B059-0D8D048D32E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7652" name="Slide Number Placeholder 3">
            <a:extLst>
              <a:ext uri="{FF2B5EF4-FFF2-40B4-BE49-F238E27FC236}">
                <a16:creationId xmlns:a16="http://schemas.microsoft.com/office/drawing/2014/main" id="{0CB00C73-7CE0-504F-AA60-D81A34AFE2D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25CF00A-D760-E443-A3CB-73B602FF5127}" type="slidenum">
              <a:rPr lang="en-US" altLang="en-US" sz="1300" smtClean="0"/>
              <a:pPr>
                <a:spcBef>
                  <a:spcPct val="0"/>
                </a:spcBef>
              </a:pPr>
              <a:t>6</a:t>
            </a:fld>
            <a:endParaRPr lang="en-US" altLang="en-US" sz="13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FF4BD59C-93DC-DF43-9F57-188AD4CB8CC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a:extLst>
              <a:ext uri="{FF2B5EF4-FFF2-40B4-BE49-F238E27FC236}">
                <a16:creationId xmlns:a16="http://schemas.microsoft.com/office/drawing/2014/main" id="{4E0883F0-46F5-804E-8D3C-F4B89B70C4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VE" altLang="en-US" sz="1400" b="1" dirty="0">
                <a:solidFill>
                  <a:srgbClr val="393996"/>
                </a:solidFill>
              </a:rPr>
              <a:t>Animación Relevante:</a:t>
            </a:r>
          </a:p>
          <a:p>
            <a:r>
              <a:rPr lang="es-VE" altLang="en-US" sz="1400" dirty="0"/>
              <a:t>Mecanismos Focales Explicado: </a:t>
            </a:r>
            <a:r>
              <a:rPr lang="en-US" sz="1000" b="0" i="0"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https://www.iris.edu/hq/inclass/animation/focal_mechanisms_explained</a:t>
            </a:r>
            <a:endParaRPr lang="en-US" sz="1000" b="0" i="0" kern="1200" dirty="0">
              <a:solidFill>
                <a:schemeClr val="tx1"/>
              </a:solidFill>
              <a:effectLst/>
              <a:latin typeface="+mn-lt"/>
              <a:ea typeface="ＭＳ Ｐゴシック" panose="020B0600070205080204" pitchFamily="34" charset="-128"/>
              <a:cs typeface="ＭＳ Ｐゴシック" panose="020B0600070205080204" pitchFamily="34" charset="-128"/>
            </a:endParaRPr>
          </a:p>
        </p:txBody>
      </p:sp>
      <p:sp>
        <p:nvSpPr>
          <p:cNvPr id="29700" name="Slide Number Placeholder 3">
            <a:extLst>
              <a:ext uri="{FF2B5EF4-FFF2-40B4-BE49-F238E27FC236}">
                <a16:creationId xmlns:a16="http://schemas.microsoft.com/office/drawing/2014/main" id="{BF728AA9-83E6-794F-A1E5-14081B1B916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01675" indent="-269875">
              <a:spcBef>
                <a:spcPct val="30000"/>
              </a:spcBef>
              <a:defRPr sz="1200">
                <a:solidFill>
                  <a:schemeClr val="tx1"/>
                </a:solidFill>
                <a:latin typeface="Calibri" panose="020F0502020204030204" pitchFamily="34" charset="0"/>
                <a:ea typeface="MS PGothic" panose="020B0600070205080204" pitchFamily="34" charset="-128"/>
              </a:defRPr>
            </a:lvl2pPr>
            <a:lvl3pPr marL="1081088" indent="-215900">
              <a:spcBef>
                <a:spcPct val="30000"/>
              </a:spcBef>
              <a:defRPr sz="1200">
                <a:solidFill>
                  <a:schemeClr val="tx1"/>
                </a:solidFill>
                <a:latin typeface="Calibri" panose="020F0502020204030204" pitchFamily="34" charset="0"/>
                <a:ea typeface="MS PGothic" panose="020B0600070205080204" pitchFamily="34" charset="-128"/>
              </a:defRPr>
            </a:lvl3pPr>
            <a:lvl4pPr marL="1512888" indent="-215900">
              <a:spcBef>
                <a:spcPct val="30000"/>
              </a:spcBef>
              <a:defRPr sz="1200">
                <a:solidFill>
                  <a:schemeClr val="tx1"/>
                </a:solidFill>
                <a:latin typeface="Calibri" panose="020F0502020204030204" pitchFamily="34" charset="0"/>
                <a:ea typeface="MS PGothic" panose="020B0600070205080204" pitchFamily="34" charset="-128"/>
              </a:defRPr>
            </a:lvl4pPr>
            <a:lvl5pPr marL="1944688" indent="-215900">
              <a:spcBef>
                <a:spcPct val="30000"/>
              </a:spcBef>
              <a:defRPr sz="1200">
                <a:solidFill>
                  <a:schemeClr val="tx1"/>
                </a:solidFill>
                <a:latin typeface="Calibri" panose="020F0502020204030204" pitchFamily="34" charset="0"/>
                <a:ea typeface="MS PGothic" panose="020B0600070205080204" pitchFamily="34" charset="-128"/>
              </a:defRPr>
            </a:lvl5pPr>
            <a:lvl6pPr marL="2401888" indent="-2159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859088" indent="-2159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316288" indent="-2159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773488" indent="-2159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0B41759-CA01-0043-B34A-7960CD74FD27}" type="slidenum">
              <a:rPr lang="en-US" altLang="en-US" smtClean="0">
                <a:cs typeface="Arial" panose="020B0604020202020204" pitchFamily="34" charset="0"/>
              </a:rPr>
              <a:pPr>
                <a:spcBef>
                  <a:spcPct val="0"/>
                </a:spcBef>
              </a:pPr>
              <a:t>7</a:t>
            </a:fld>
            <a:endParaRPr lang="en-US" altLang="en-US">
              <a:cs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E289AD0A-DCA2-4A46-98F6-B9E5CEA018E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a:extLst>
              <a:ext uri="{FF2B5EF4-FFF2-40B4-BE49-F238E27FC236}">
                <a16:creationId xmlns:a16="http://schemas.microsoft.com/office/drawing/2014/main" id="{6FD67D5B-F160-814C-B9EB-64429F83B1E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1" noProof="0" dirty="0">
                <a:solidFill>
                  <a:srgbClr val="393996"/>
                </a:solidFill>
              </a:rPr>
              <a:t>Animación relevante:</a:t>
            </a:r>
          </a:p>
          <a:p>
            <a:r>
              <a:rPr lang="es-ES_tradnl" altLang="en-US" sz="1400" dirty="0"/>
              <a:t>¿De dónde vienen las curvas de tiempo de viaje? </a:t>
            </a:r>
            <a:r>
              <a:rPr lang="es-ES_tradnl" dirty="0">
                <a:hlinkClick r:id="rId3"/>
              </a:rPr>
              <a:t>https://www.iris.edu/hq/inclass/animation/traveltime_curves_how_they_are_created</a:t>
            </a:r>
            <a:r>
              <a:rPr lang="es-ES_tradnl" dirty="0"/>
              <a:t> </a:t>
            </a:r>
          </a:p>
        </p:txBody>
      </p:sp>
      <p:sp>
        <p:nvSpPr>
          <p:cNvPr id="31748" name="Slide Number Placeholder 3">
            <a:extLst>
              <a:ext uri="{FF2B5EF4-FFF2-40B4-BE49-F238E27FC236}">
                <a16:creationId xmlns:a16="http://schemas.microsoft.com/office/drawing/2014/main" id="{4EE52FE3-C796-2C48-A7AB-BF0E619D32E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7DACC35C-0E69-CF41-B426-D4930491F43D}" type="slidenum">
              <a:rPr lang="en-US" altLang="en-US" smtClean="0">
                <a:solidFill>
                  <a:srgbClr val="000000"/>
                </a:solidFill>
                <a:latin typeface="Calibri" panose="020F0502020204030204" pitchFamily="34" charset="0"/>
              </a:rPr>
              <a:pPr/>
              <a:t>8</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D4CB1EE0-E487-6242-9B6F-45EA0E1F55C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a:extLst>
              <a:ext uri="{FF2B5EF4-FFF2-40B4-BE49-F238E27FC236}">
                <a16:creationId xmlns:a16="http://schemas.microsoft.com/office/drawing/2014/main" id="{B37B5FB1-F14B-FF4C-B2E5-83718C58FB7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3796" name="Slide Number Placeholder 3">
            <a:extLst>
              <a:ext uri="{FF2B5EF4-FFF2-40B4-BE49-F238E27FC236}">
                <a16:creationId xmlns:a16="http://schemas.microsoft.com/office/drawing/2014/main" id="{C82AF5ED-07F0-CA4A-B4B8-97B4B1BDB18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34EDA52-8803-8348-AF38-77BF5B1ABE49}" type="slidenum">
              <a:rPr lang="en-US" altLang="en-US" sz="1300" smtClean="0"/>
              <a:pPr>
                <a:spcBef>
                  <a:spcPct val="0"/>
                </a:spcBef>
              </a:pPr>
              <a:t>9</a:t>
            </a:fld>
            <a:endParaRPr lang="en-US" altLang="en-US" sz="13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31F564ED-65E6-FF4D-9569-F887B3566D25}"/>
              </a:ext>
            </a:extLst>
          </p:cNvPr>
          <p:cNvSpPr>
            <a:spLocks noGrp="1"/>
          </p:cNvSpPr>
          <p:nvPr>
            <p:ph type="dt" sz="half" idx="10"/>
          </p:nvPr>
        </p:nvSpPr>
        <p:spPr/>
        <p:txBody>
          <a:bodyPr/>
          <a:lstStyle>
            <a:lvl1pPr>
              <a:defRPr/>
            </a:lvl1pPr>
          </a:lstStyle>
          <a:p>
            <a:pPr>
              <a:defRPr/>
            </a:pPr>
            <a:fld id="{2C2CE802-177E-8844-8C26-21CEF58EBEB3}" type="datetimeFigureOut">
              <a:rPr lang="en-US" altLang="en-US"/>
              <a:pPr>
                <a:defRPr/>
              </a:pPr>
              <a:t>4/1/20</a:t>
            </a:fld>
            <a:endParaRPr lang="en-US" altLang="en-US"/>
          </a:p>
        </p:txBody>
      </p:sp>
      <p:sp>
        <p:nvSpPr>
          <p:cNvPr id="5" name="Footer Placeholder 4">
            <a:extLst>
              <a:ext uri="{FF2B5EF4-FFF2-40B4-BE49-F238E27FC236}">
                <a16:creationId xmlns:a16="http://schemas.microsoft.com/office/drawing/2014/main" id="{9A1606E5-71EC-714F-A254-D17584E94D6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3C2C3C8-DAA0-DE46-AD56-844A20F99342}"/>
              </a:ext>
            </a:extLst>
          </p:cNvPr>
          <p:cNvSpPr>
            <a:spLocks noGrp="1"/>
          </p:cNvSpPr>
          <p:nvPr>
            <p:ph type="sldNum" sz="quarter" idx="12"/>
          </p:nvPr>
        </p:nvSpPr>
        <p:spPr/>
        <p:txBody>
          <a:bodyPr/>
          <a:lstStyle>
            <a:lvl1pPr>
              <a:defRPr/>
            </a:lvl1pPr>
          </a:lstStyle>
          <a:p>
            <a:pPr>
              <a:defRPr/>
            </a:pPr>
            <a:fld id="{673C78DD-58CC-8B40-B12C-88860B755911}" type="slidenum">
              <a:rPr lang="en-US" altLang="en-US"/>
              <a:pPr>
                <a:defRPr/>
              </a:pPr>
              <a:t>‹#›</a:t>
            </a:fld>
            <a:endParaRPr lang="en-US" altLang="en-US"/>
          </a:p>
        </p:txBody>
      </p:sp>
    </p:spTree>
    <p:extLst>
      <p:ext uri="{BB962C8B-B14F-4D97-AF65-F5344CB8AC3E}">
        <p14:creationId xmlns:p14="http://schemas.microsoft.com/office/powerpoint/2010/main" val="1823822757"/>
      </p:ext>
    </p:extLst>
  </p:cSld>
  <p:clrMapOvr>
    <a:masterClrMapping/>
  </p:clrMapOvr>
  <p:transition spd="slow" advClick="0" advTm="12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6871E6-81C1-C447-9E19-8C6E93BC87B1}"/>
              </a:ext>
            </a:extLst>
          </p:cNvPr>
          <p:cNvSpPr>
            <a:spLocks noGrp="1"/>
          </p:cNvSpPr>
          <p:nvPr>
            <p:ph type="dt" sz="half" idx="10"/>
          </p:nvPr>
        </p:nvSpPr>
        <p:spPr/>
        <p:txBody>
          <a:bodyPr/>
          <a:lstStyle>
            <a:lvl1pPr>
              <a:defRPr/>
            </a:lvl1pPr>
          </a:lstStyle>
          <a:p>
            <a:pPr>
              <a:defRPr/>
            </a:pPr>
            <a:fld id="{C62D5702-9D40-C04E-9E7C-888C8B4C178C}" type="datetimeFigureOut">
              <a:rPr lang="en-US" altLang="en-US"/>
              <a:pPr>
                <a:defRPr/>
              </a:pPr>
              <a:t>4/1/20</a:t>
            </a:fld>
            <a:endParaRPr lang="en-US" altLang="en-US"/>
          </a:p>
        </p:txBody>
      </p:sp>
      <p:sp>
        <p:nvSpPr>
          <p:cNvPr id="5" name="Footer Placeholder 4">
            <a:extLst>
              <a:ext uri="{FF2B5EF4-FFF2-40B4-BE49-F238E27FC236}">
                <a16:creationId xmlns:a16="http://schemas.microsoft.com/office/drawing/2014/main" id="{7CD64594-2C80-AC40-8DBB-1A998A76F75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EFC502F-4AEA-E94F-A220-A763D0CAC4CB}"/>
              </a:ext>
            </a:extLst>
          </p:cNvPr>
          <p:cNvSpPr>
            <a:spLocks noGrp="1"/>
          </p:cNvSpPr>
          <p:nvPr>
            <p:ph type="sldNum" sz="quarter" idx="12"/>
          </p:nvPr>
        </p:nvSpPr>
        <p:spPr/>
        <p:txBody>
          <a:bodyPr/>
          <a:lstStyle>
            <a:lvl1pPr>
              <a:defRPr/>
            </a:lvl1pPr>
          </a:lstStyle>
          <a:p>
            <a:pPr>
              <a:defRPr/>
            </a:pPr>
            <a:fld id="{EAA6A8D6-DABC-3846-B2A3-E75D080BA31F}" type="slidenum">
              <a:rPr lang="en-US" altLang="en-US"/>
              <a:pPr>
                <a:defRPr/>
              </a:pPr>
              <a:t>‹#›</a:t>
            </a:fld>
            <a:endParaRPr lang="en-US" altLang="en-US"/>
          </a:p>
        </p:txBody>
      </p:sp>
    </p:spTree>
    <p:extLst>
      <p:ext uri="{BB962C8B-B14F-4D97-AF65-F5344CB8AC3E}">
        <p14:creationId xmlns:p14="http://schemas.microsoft.com/office/powerpoint/2010/main" val="2675883945"/>
      </p:ext>
    </p:extLst>
  </p:cSld>
  <p:clrMapOvr>
    <a:masterClrMapping/>
  </p:clrMapOvr>
  <p:transition spd="slow" advClick="0" advTm="12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3F81EB-F690-1F43-9985-2E239512051F}"/>
              </a:ext>
            </a:extLst>
          </p:cNvPr>
          <p:cNvSpPr>
            <a:spLocks noGrp="1"/>
          </p:cNvSpPr>
          <p:nvPr>
            <p:ph type="dt" sz="half" idx="10"/>
          </p:nvPr>
        </p:nvSpPr>
        <p:spPr/>
        <p:txBody>
          <a:bodyPr/>
          <a:lstStyle>
            <a:lvl1pPr>
              <a:defRPr/>
            </a:lvl1pPr>
          </a:lstStyle>
          <a:p>
            <a:pPr>
              <a:defRPr/>
            </a:pPr>
            <a:fld id="{510FF0BA-64E5-C444-BA33-1BE14CB28C88}" type="datetimeFigureOut">
              <a:rPr lang="en-US" altLang="en-US"/>
              <a:pPr>
                <a:defRPr/>
              </a:pPr>
              <a:t>4/1/20</a:t>
            </a:fld>
            <a:endParaRPr lang="en-US" altLang="en-US"/>
          </a:p>
        </p:txBody>
      </p:sp>
      <p:sp>
        <p:nvSpPr>
          <p:cNvPr id="5" name="Footer Placeholder 4">
            <a:extLst>
              <a:ext uri="{FF2B5EF4-FFF2-40B4-BE49-F238E27FC236}">
                <a16:creationId xmlns:a16="http://schemas.microsoft.com/office/drawing/2014/main" id="{4333FB4B-F39F-A646-81B0-0DD16795286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43166FB-5D4D-7242-81CD-C8986AC1F7DA}"/>
              </a:ext>
            </a:extLst>
          </p:cNvPr>
          <p:cNvSpPr>
            <a:spLocks noGrp="1"/>
          </p:cNvSpPr>
          <p:nvPr>
            <p:ph type="sldNum" sz="quarter" idx="12"/>
          </p:nvPr>
        </p:nvSpPr>
        <p:spPr/>
        <p:txBody>
          <a:bodyPr/>
          <a:lstStyle>
            <a:lvl1pPr>
              <a:defRPr/>
            </a:lvl1pPr>
          </a:lstStyle>
          <a:p>
            <a:pPr>
              <a:defRPr/>
            </a:pPr>
            <a:fld id="{FA247E3E-ACC4-2140-9DE1-EFA37D49C2AB}" type="slidenum">
              <a:rPr lang="en-US" altLang="en-US"/>
              <a:pPr>
                <a:defRPr/>
              </a:pPr>
              <a:t>‹#›</a:t>
            </a:fld>
            <a:endParaRPr lang="en-US" altLang="en-US"/>
          </a:p>
        </p:txBody>
      </p:sp>
    </p:spTree>
    <p:extLst>
      <p:ext uri="{BB962C8B-B14F-4D97-AF65-F5344CB8AC3E}">
        <p14:creationId xmlns:p14="http://schemas.microsoft.com/office/powerpoint/2010/main" val="4003849927"/>
      </p:ext>
    </p:extLst>
  </p:cSld>
  <p:clrMapOvr>
    <a:masterClrMapping/>
  </p:clrMapOvr>
  <p:transition spd="slow" advClick="0" advTm="1200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2C64C661-C89E-6644-B17B-B5B1BA6B446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6D8780A-B6F7-394C-AA79-4A8A0F042B46}" type="datetimeFigureOut">
              <a:rPr lang="en-US" altLang="en-US"/>
              <a:pPr>
                <a:defRPr/>
              </a:pPr>
              <a:t>4/1/20</a:t>
            </a:fld>
            <a:endParaRPr lang="en-US" altLang="en-US"/>
          </a:p>
        </p:txBody>
      </p:sp>
      <p:sp>
        <p:nvSpPr>
          <p:cNvPr id="5" name="Footer Placeholder 4">
            <a:extLst>
              <a:ext uri="{FF2B5EF4-FFF2-40B4-BE49-F238E27FC236}">
                <a16:creationId xmlns:a16="http://schemas.microsoft.com/office/drawing/2014/main" id="{E1212181-B9A2-6443-AB35-00DBC63C2814}"/>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C1CACECA-14E5-4045-8CC4-EC7F8E8F12B9}"/>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95E86391-C312-8D41-990A-223F34EF1796}" type="slidenum">
              <a:rPr lang="en-US" altLang="en-US"/>
              <a:pPr>
                <a:defRPr/>
              </a:pPr>
              <a:t>‹#›</a:t>
            </a:fld>
            <a:endParaRPr lang="en-US" altLang="en-US"/>
          </a:p>
        </p:txBody>
      </p:sp>
    </p:spTree>
    <p:extLst>
      <p:ext uri="{BB962C8B-B14F-4D97-AF65-F5344CB8AC3E}">
        <p14:creationId xmlns:p14="http://schemas.microsoft.com/office/powerpoint/2010/main" val="2771586710"/>
      </p:ext>
    </p:extLst>
  </p:cSld>
  <p:clrMapOvr>
    <a:masterClrMapping/>
  </p:clrMapOvr>
  <p:transition spd="slow" advClick="0" advTm="1200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3ACED7-112E-BE4B-B33F-7CC1F3216979}"/>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1782D31-6981-B24D-8CBF-5214E6D8AD1B}" type="datetimeFigureOut">
              <a:rPr lang="en-US" altLang="en-US"/>
              <a:pPr>
                <a:defRPr/>
              </a:pPr>
              <a:t>4/1/20</a:t>
            </a:fld>
            <a:endParaRPr lang="en-US" altLang="en-US"/>
          </a:p>
        </p:txBody>
      </p:sp>
      <p:sp>
        <p:nvSpPr>
          <p:cNvPr id="5" name="Footer Placeholder 4">
            <a:extLst>
              <a:ext uri="{FF2B5EF4-FFF2-40B4-BE49-F238E27FC236}">
                <a16:creationId xmlns:a16="http://schemas.microsoft.com/office/drawing/2014/main" id="{9A0CE212-4103-5E41-89EB-91182330983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254C1114-53FF-7249-8529-C8A8EF64CCA8}"/>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F75BDDD4-D724-3849-8F91-F636FE060604}" type="slidenum">
              <a:rPr lang="en-US" altLang="en-US"/>
              <a:pPr>
                <a:defRPr/>
              </a:pPr>
              <a:t>‹#›</a:t>
            </a:fld>
            <a:endParaRPr lang="en-US" altLang="en-US"/>
          </a:p>
        </p:txBody>
      </p:sp>
    </p:spTree>
    <p:extLst>
      <p:ext uri="{BB962C8B-B14F-4D97-AF65-F5344CB8AC3E}">
        <p14:creationId xmlns:p14="http://schemas.microsoft.com/office/powerpoint/2010/main" val="3375036081"/>
      </p:ext>
    </p:extLst>
  </p:cSld>
  <p:clrMapOvr>
    <a:masterClrMapping/>
  </p:clrMapOvr>
  <p:transition spd="slow" advClick="0" advTm="1200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8A9AB2-F067-0F46-9600-7A614DB8C61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C94616C-383E-9645-BCFD-A89F1214D586}" type="datetimeFigureOut">
              <a:rPr lang="en-US" altLang="en-US"/>
              <a:pPr>
                <a:defRPr/>
              </a:pPr>
              <a:t>4/1/20</a:t>
            </a:fld>
            <a:endParaRPr lang="en-US" altLang="en-US"/>
          </a:p>
        </p:txBody>
      </p:sp>
      <p:sp>
        <p:nvSpPr>
          <p:cNvPr id="5" name="Footer Placeholder 4">
            <a:extLst>
              <a:ext uri="{FF2B5EF4-FFF2-40B4-BE49-F238E27FC236}">
                <a16:creationId xmlns:a16="http://schemas.microsoft.com/office/drawing/2014/main" id="{F5038D60-0AEC-7845-8C3E-4327C22E96F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0382387E-EEA6-2F42-A3F7-E3272818E0BD}"/>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36457517-BAE9-344B-AC25-7C181D78757B}" type="slidenum">
              <a:rPr lang="en-US" altLang="en-US"/>
              <a:pPr>
                <a:defRPr/>
              </a:pPr>
              <a:t>‹#›</a:t>
            </a:fld>
            <a:endParaRPr lang="en-US" altLang="en-US"/>
          </a:p>
        </p:txBody>
      </p:sp>
    </p:spTree>
    <p:extLst>
      <p:ext uri="{BB962C8B-B14F-4D97-AF65-F5344CB8AC3E}">
        <p14:creationId xmlns:p14="http://schemas.microsoft.com/office/powerpoint/2010/main" val="3576455276"/>
      </p:ext>
    </p:extLst>
  </p:cSld>
  <p:clrMapOvr>
    <a:masterClrMapping/>
  </p:clrMapOvr>
  <p:transition spd="slow" advClick="0" advTm="1200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26A18F8-F62F-1842-85A6-F7DF72623EB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FA07E38-7B19-C540-A3BE-F1446574B57E}" type="datetimeFigureOut">
              <a:rPr lang="en-US" altLang="en-US"/>
              <a:pPr>
                <a:defRPr/>
              </a:pPr>
              <a:t>4/1/20</a:t>
            </a:fld>
            <a:endParaRPr lang="en-US" altLang="en-US"/>
          </a:p>
        </p:txBody>
      </p:sp>
      <p:sp>
        <p:nvSpPr>
          <p:cNvPr id="6" name="Footer Placeholder 5">
            <a:extLst>
              <a:ext uri="{FF2B5EF4-FFF2-40B4-BE49-F238E27FC236}">
                <a16:creationId xmlns:a16="http://schemas.microsoft.com/office/drawing/2014/main" id="{BFE4F2A0-308B-2A4F-9B59-367587EE2CDA}"/>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1196B9D-3A41-9D47-B0A9-613C8AFF3EE2}"/>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A21398D4-C785-8945-BC86-02D48C92373D}" type="slidenum">
              <a:rPr lang="en-US" altLang="en-US"/>
              <a:pPr>
                <a:defRPr/>
              </a:pPr>
              <a:t>‹#›</a:t>
            </a:fld>
            <a:endParaRPr lang="en-US" altLang="en-US"/>
          </a:p>
        </p:txBody>
      </p:sp>
    </p:spTree>
    <p:extLst>
      <p:ext uri="{BB962C8B-B14F-4D97-AF65-F5344CB8AC3E}">
        <p14:creationId xmlns:p14="http://schemas.microsoft.com/office/powerpoint/2010/main" val="2094873116"/>
      </p:ext>
    </p:extLst>
  </p:cSld>
  <p:clrMapOvr>
    <a:masterClrMapping/>
  </p:clrMapOvr>
  <p:transition spd="slow" advClick="0" advTm="1200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1D93F76-171E-A249-94F1-E657A7D41CD5}"/>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CEA66C6A-3AB2-FD4F-9653-12D01294AE8B}" type="datetimeFigureOut">
              <a:rPr lang="en-US" altLang="en-US"/>
              <a:pPr>
                <a:defRPr/>
              </a:pPr>
              <a:t>4/1/20</a:t>
            </a:fld>
            <a:endParaRPr lang="en-US" altLang="en-US"/>
          </a:p>
        </p:txBody>
      </p:sp>
      <p:sp>
        <p:nvSpPr>
          <p:cNvPr id="8" name="Footer Placeholder 7">
            <a:extLst>
              <a:ext uri="{FF2B5EF4-FFF2-40B4-BE49-F238E27FC236}">
                <a16:creationId xmlns:a16="http://schemas.microsoft.com/office/drawing/2014/main" id="{ACEF1D17-0714-F94A-A953-E9C015A568E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9" name="Slide Number Placeholder 8">
            <a:extLst>
              <a:ext uri="{FF2B5EF4-FFF2-40B4-BE49-F238E27FC236}">
                <a16:creationId xmlns:a16="http://schemas.microsoft.com/office/drawing/2014/main" id="{C80CBD7A-B05A-7C45-9D77-926319AAD12E}"/>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02ACD6C2-E2BA-2F48-9EA0-79D598CEEA08}" type="slidenum">
              <a:rPr lang="en-US" altLang="en-US"/>
              <a:pPr>
                <a:defRPr/>
              </a:pPr>
              <a:t>‹#›</a:t>
            </a:fld>
            <a:endParaRPr lang="en-US" altLang="en-US"/>
          </a:p>
        </p:txBody>
      </p:sp>
    </p:spTree>
    <p:extLst>
      <p:ext uri="{BB962C8B-B14F-4D97-AF65-F5344CB8AC3E}">
        <p14:creationId xmlns:p14="http://schemas.microsoft.com/office/powerpoint/2010/main" val="2507664936"/>
      </p:ext>
    </p:extLst>
  </p:cSld>
  <p:clrMapOvr>
    <a:masterClrMapping/>
  </p:clrMapOvr>
  <p:transition spd="slow" advClick="0" advTm="1200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D43B7A9-BF57-BD4B-B233-0D5DB0824D7F}"/>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C8E89A8-FC9B-0048-981B-4D8B40663B91}" type="datetimeFigureOut">
              <a:rPr lang="en-US" altLang="en-US"/>
              <a:pPr>
                <a:defRPr/>
              </a:pPr>
              <a:t>4/1/20</a:t>
            </a:fld>
            <a:endParaRPr lang="en-US" altLang="en-US"/>
          </a:p>
        </p:txBody>
      </p:sp>
      <p:sp>
        <p:nvSpPr>
          <p:cNvPr id="4" name="Footer Placeholder 3">
            <a:extLst>
              <a:ext uri="{FF2B5EF4-FFF2-40B4-BE49-F238E27FC236}">
                <a16:creationId xmlns:a16="http://schemas.microsoft.com/office/drawing/2014/main" id="{7E7A28F8-8594-9B46-BD1F-C881BA0690C2}"/>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5" name="Slide Number Placeholder 4">
            <a:extLst>
              <a:ext uri="{FF2B5EF4-FFF2-40B4-BE49-F238E27FC236}">
                <a16:creationId xmlns:a16="http://schemas.microsoft.com/office/drawing/2014/main" id="{B78642B6-4EA7-294E-8313-FDCFB95E0DA7}"/>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D3F44F57-9A1F-394F-B8B2-E0C5E3745D1D}" type="slidenum">
              <a:rPr lang="en-US" altLang="en-US"/>
              <a:pPr>
                <a:defRPr/>
              </a:pPr>
              <a:t>‹#›</a:t>
            </a:fld>
            <a:endParaRPr lang="en-US" altLang="en-US"/>
          </a:p>
        </p:txBody>
      </p:sp>
    </p:spTree>
    <p:extLst>
      <p:ext uri="{BB962C8B-B14F-4D97-AF65-F5344CB8AC3E}">
        <p14:creationId xmlns:p14="http://schemas.microsoft.com/office/powerpoint/2010/main" val="2305371394"/>
      </p:ext>
    </p:extLst>
  </p:cSld>
  <p:clrMapOvr>
    <a:masterClrMapping/>
  </p:clrMapOvr>
  <p:transition spd="slow" advClick="0" advTm="1200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4FA0B2-CE67-7B4C-A152-BDFADD3DF80B}"/>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AEBEC69-A781-E74F-950B-0D85C9327CE3}" type="datetimeFigureOut">
              <a:rPr lang="en-US" altLang="en-US"/>
              <a:pPr>
                <a:defRPr/>
              </a:pPr>
              <a:t>4/1/20</a:t>
            </a:fld>
            <a:endParaRPr lang="en-US" altLang="en-US"/>
          </a:p>
        </p:txBody>
      </p:sp>
      <p:sp>
        <p:nvSpPr>
          <p:cNvPr id="3" name="Footer Placeholder 2">
            <a:extLst>
              <a:ext uri="{FF2B5EF4-FFF2-40B4-BE49-F238E27FC236}">
                <a16:creationId xmlns:a16="http://schemas.microsoft.com/office/drawing/2014/main" id="{8D5A66CA-724E-014F-877D-724ECCFDCA56}"/>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4" name="Slide Number Placeholder 3">
            <a:extLst>
              <a:ext uri="{FF2B5EF4-FFF2-40B4-BE49-F238E27FC236}">
                <a16:creationId xmlns:a16="http://schemas.microsoft.com/office/drawing/2014/main" id="{A2805C0F-803E-6047-B80A-FF9D62377754}"/>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3BD09E93-8757-7244-A671-EE78DFF749A5}" type="slidenum">
              <a:rPr lang="en-US" altLang="en-US"/>
              <a:pPr>
                <a:defRPr/>
              </a:pPr>
              <a:t>‹#›</a:t>
            </a:fld>
            <a:endParaRPr lang="en-US" altLang="en-US"/>
          </a:p>
        </p:txBody>
      </p:sp>
    </p:spTree>
    <p:extLst>
      <p:ext uri="{BB962C8B-B14F-4D97-AF65-F5344CB8AC3E}">
        <p14:creationId xmlns:p14="http://schemas.microsoft.com/office/powerpoint/2010/main" val="2370871182"/>
      </p:ext>
    </p:extLst>
  </p:cSld>
  <p:clrMapOvr>
    <a:masterClrMapping/>
  </p:clrMapOvr>
  <p:transition spd="slow" advClick="0" advTm="1200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70F19252-C5D2-2548-ADC1-9868BAC39A9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1B73487-BA52-EB41-BC5C-A83B36B414A6}" type="datetimeFigureOut">
              <a:rPr lang="en-US" altLang="en-US"/>
              <a:pPr>
                <a:defRPr/>
              </a:pPr>
              <a:t>4/1/20</a:t>
            </a:fld>
            <a:endParaRPr lang="en-US" altLang="en-US"/>
          </a:p>
        </p:txBody>
      </p:sp>
      <p:sp>
        <p:nvSpPr>
          <p:cNvPr id="6" name="Footer Placeholder 5">
            <a:extLst>
              <a:ext uri="{FF2B5EF4-FFF2-40B4-BE49-F238E27FC236}">
                <a16:creationId xmlns:a16="http://schemas.microsoft.com/office/drawing/2014/main" id="{089BB2D8-A556-8044-B0E2-81FB262CA2D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A525F3AB-32D3-764A-A07C-31782B6993CD}"/>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591B3D47-EE1D-0D44-9310-D6A8DE77EF3C}" type="slidenum">
              <a:rPr lang="en-US" altLang="en-US"/>
              <a:pPr>
                <a:defRPr/>
              </a:pPr>
              <a:t>‹#›</a:t>
            </a:fld>
            <a:endParaRPr lang="en-US" altLang="en-US"/>
          </a:p>
        </p:txBody>
      </p:sp>
    </p:spTree>
    <p:extLst>
      <p:ext uri="{BB962C8B-B14F-4D97-AF65-F5344CB8AC3E}">
        <p14:creationId xmlns:p14="http://schemas.microsoft.com/office/powerpoint/2010/main" val="158273864"/>
      </p:ext>
    </p:extLst>
  </p:cSld>
  <p:clrMapOvr>
    <a:masterClrMapping/>
  </p:clrMapOvr>
  <p:transition spd="slow" advClick="0" advTm="12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D3BE1F-068A-A74C-8A12-15191BAEF53C}"/>
              </a:ext>
            </a:extLst>
          </p:cNvPr>
          <p:cNvSpPr>
            <a:spLocks noGrp="1"/>
          </p:cNvSpPr>
          <p:nvPr>
            <p:ph type="dt" sz="half" idx="10"/>
          </p:nvPr>
        </p:nvSpPr>
        <p:spPr/>
        <p:txBody>
          <a:bodyPr/>
          <a:lstStyle>
            <a:lvl1pPr>
              <a:defRPr/>
            </a:lvl1pPr>
          </a:lstStyle>
          <a:p>
            <a:pPr>
              <a:defRPr/>
            </a:pPr>
            <a:fld id="{7AB8DC24-D858-084F-9407-26211F7F4868}" type="datetimeFigureOut">
              <a:rPr lang="en-US" altLang="en-US"/>
              <a:pPr>
                <a:defRPr/>
              </a:pPr>
              <a:t>4/1/20</a:t>
            </a:fld>
            <a:endParaRPr lang="en-US" altLang="en-US"/>
          </a:p>
        </p:txBody>
      </p:sp>
      <p:sp>
        <p:nvSpPr>
          <p:cNvPr id="5" name="Footer Placeholder 4">
            <a:extLst>
              <a:ext uri="{FF2B5EF4-FFF2-40B4-BE49-F238E27FC236}">
                <a16:creationId xmlns:a16="http://schemas.microsoft.com/office/drawing/2014/main" id="{7B2AA7B1-F371-3A4C-A2C2-56E6D1266C0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23D2C58-9D27-EA46-86BC-D769F25828CE}"/>
              </a:ext>
            </a:extLst>
          </p:cNvPr>
          <p:cNvSpPr>
            <a:spLocks noGrp="1"/>
          </p:cNvSpPr>
          <p:nvPr>
            <p:ph type="sldNum" sz="quarter" idx="12"/>
          </p:nvPr>
        </p:nvSpPr>
        <p:spPr/>
        <p:txBody>
          <a:bodyPr/>
          <a:lstStyle>
            <a:lvl1pPr>
              <a:defRPr/>
            </a:lvl1pPr>
          </a:lstStyle>
          <a:p>
            <a:pPr>
              <a:defRPr/>
            </a:pPr>
            <a:fld id="{2F0EDBC7-C4CD-CD4B-AF24-C997EB21EACD}" type="slidenum">
              <a:rPr lang="en-US" altLang="en-US"/>
              <a:pPr>
                <a:defRPr/>
              </a:pPr>
              <a:t>‹#›</a:t>
            </a:fld>
            <a:endParaRPr lang="en-US" altLang="en-US"/>
          </a:p>
        </p:txBody>
      </p:sp>
    </p:spTree>
    <p:extLst>
      <p:ext uri="{BB962C8B-B14F-4D97-AF65-F5344CB8AC3E}">
        <p14:creationId xmlns:p14="http://schemas.microsoft.com/office/powerpoint/2010/main" val="4084116921"/>
      </p:ext>
    </p:extLst>
  </p:cSld>
  <p:clrMapOvr>
    <a:masterClrMapping/>
  </p:clrMapOvr>
  <p:transition spd="slow" advClick="0" advTm="1200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FF5A2724-4BDC-7C4A-8689-B0ED93CAEF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3AF66671-D740-A649-9791-8916D27BA37A}" type="datetimeFigureOut">
              <a:rPr lang="en-US" altLang="en-US"/>
              <a:pPr>
                <a:defRPr/>
              </a:pPr>
              <a:t>4/1/20</a:t>
            </a:fld>
            <a:endParaRPr lang="en-US" altLang="en-US"/>
          </a:p>
        </p:txBody>
      </p:sp>
      <p:sp>
        <p:nvSpPr>
          <p:cNvPr id="6" name="Footer Placeholder 5">
            <a:extLst>
              <a:ext uri="{FF2B5EF4-FFF2-40B4-BE49-F238E27FC236}">
                <a16:creationId xmlns:a16="http://schemas.microsoft.com/office/drawing/2014/main" id="{48F8919E-9809-9840-80A1-4662F28E919F}"/>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C35D1C5C-3B3B-9C46-AC10-0D6F5C9007DE}"/>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F9C25BE4-B972-934F-AA0F-C03E156EC9D0}" type="slidenum">
              <a:rPr lang="en-US" altLang="en-US"/>
              <a:pPr>
                <a:defRPr/>
              </a:pPr>
              <a:t>‹#›</a:t>
            </a:fld>
            <a:endParaRPr lang="en-US" altLang="en-US"/>
          </a:p>
        </p:txBody>
      </p:sp>
    </p:spTree>
    <p:extLst>
      <p:ext uri="{BB962C8B-B14F-4D97-AF65-F5344CB8AC3E}">
        <p14:creationId xmlns:p14="http://schemas.microsoft.com/office/powerpoint/2010/main" val="3806993698"/>
      </p:ext>
    </p:extLst>
  </p:cSld>
  <p:clrMapOvr>
    <a:masterClrMapping/>
  </p:clrMapOvr>
  <p:transition spd="slow" advClick="0" advTm="1200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5B001F-44C6-414B-AC2D-D2B998D428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15F86EBA-C849-FF4B-80F4-B2872D5D8CB5}" type="datetimeFigureOut">
              <a:rPr lang="en-US" altLang="en-US"/>
              <a:pPr>
                <a:defRPr/>
              </a:pPr>
              <a:t>4/1/20</a:t>
            </a:fld>
            <a:endParaRPr lang="en-US" altLang="en-US"/>
          </a:p>
        </p:txBody>
      </p:sp>
      <p:sp>
        <p:nvSpPr>
          <p:cNvPr id="5" name="Footer Placeholder 4">
            <a:extLst>
              <a:ext uri="{FF2B5EF4-FFF2-40B4-BE49-F238E27FC236}">
                <a16:creationId xmlns:a16="http://schemas.microsoft.com/office/drawing/2014/main" id="{241F1684-E546-1148-8E64-A95D968B921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842DF6AD-9BE4-8B49-922C-6A5EEFBCC7A8}"/>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D2DA8DCA-A0F2-774F-8484-35A98DF254FB}" type="slidenum">
              <a:rPr lang="en-US" altLang="en-US"/>
              <a:pPr>
                <a:defRPr/>
              </a:pPr>
              <a:t>‹#›</a:t>
            </a:fld>
            <a:endParaRPr lang="en-US" altLang="en-US"/>
          </a:p>
        </p:txBody>
      </p:sp>
    </p:spTree>
    <p:extLst>
      <p:ext uri="{BB962C8B-B14F-4D97-AF65-F5344CB8AC3E}">
        <p14:creationId xmlns:p14="http://schemas.microsoft.com/office/powerpoint/2010/main" val="1957264840"/>
      </p:ext>
    </p:extLst>
  </p:cSld>
  <p:clrMapOvr>
    <a:masterClrMapping/>
  </p:clrMapOvr>
  <p:transition spd="slow" advClick="0" advTm="1200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090B34-8D6B-6641-9D94-2C33E8CFAA3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60A7062-001E-8340-9094-234BCA710800}" type="datetimeFigureOut">
              <a:rPr lang="en-US" altLang="en-US"/>
              <a:pPr>
                <a:defRPr/>
              </a:pPr>
              <a:t>4/1/20</a:t>
            </a:fld>
            <a:endParaRPr lang="en-US" altLang="en-US"/>
          </a:p>
        </p:txBody>
      </p:sp>
      <p:sp>
        <p:nvSpPr>
          <p:cNvPr id="5" name="Footer Placeholder 4">
            <a:extLst>
              <a:ext uri="{FF2B5EF4-FFF2-40B4-BE49-F238E27FC236}">
                <a16:creationId xmlns:a16="http://schemas.microsoft.com/office/drawing/2014/main" id="{DD9E6062-EC1E-FE4B-8577-B94DF47216D0}"/>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33D2AF56-0B85-4C4D-B28E-580DAC3DBB0B}"/>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278A4934-D3AC-D243-AD12-14B91CE8F95B}" type="slidenum">
              <a:rPr lang="en-US" altLang="en-US"/>
              <a:pPr>
                <a:defRPr/>
              </a:pPr>
              <a:t>‹#›</a:t>
            </a:fld>
            <a:endParaRPr lang="en-US" altLang="en-US"/>
          </a:p>
        </p:txBody>
      </p:sp>
    </p:spTree>
    <p:extLst>
      <p:ext uri="{BB962C8B-B14F-4D97-AF65-F5344CB8AC3E}">
        <p14:creationId xmlns:p14="http://schemas.microsoft.com/office/powerpoint/2010/main" val="1751515843"/>
      </p:ext>
    </p:extLst>
  </p:cSld>
  <p:clrMapOvr>
    <a:masterClrMapping/>
  </p:clrMapOvr>
  <p:transition spd="slow" advClick="0" advTm="12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AC4F0E-7D9E-4347-85A4-E8E8F615F03A}"/>
              </a:ext>
            </a:extLst>
          </p:cNvPr>
          <p:cNvSpPr>
            <a:spLocks noGrp="1"/>
          </p:cNvSpPr>
          <p:nvPr>
            <p:ph type="dt" sz="half" idx="10"/>
          </p:nvPr>
        </p:nvSpPr>
        <p:spPr/>
        <p:txBody>
          <a:bodyPr/>
          <a:lstStyle>
            <a:lvl1pPr>
              <a:defRPr/>
            </a:lvl1pPr>
          </a:lstStyle>
          <a:p>
            <a:pPr>
              <a:defRPr/>
            </a:pPr>
            <a:fld id="{851E3A01-92BC-8D41-A762-292A82560968}" type="datetimeFigureOut">
              <a:rPr lang="en-US" altLang="en-US"/>
              <a:pPr>
                <a:defRPr/>
              </a:pPr>
              <a:t>4/1/20</a:t>
            </a:fld>
            <a:endParaRPr lang="en-US" altLang="en-US"/>
          </a:p>
        </p:txBody>
      </p:sp>
      <p:sp>
        <p:nvSpPr>
          <p:cNvPr id="5" name="Footer Placeholder 4">
            <a:extLst>
              <a:ext uri="{FF2B5EF4-FFF2-40B4-BE49-F238E27FC236}">
                <a16:creationId xmlns:a16="http://schemas.microsoft.com/office/drawing/2014/main" id="{28E65775-D6DC-6F47-91E4-96DCAF5A30C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F01EE19-F8A5-9548-86C4-01ACAC0E1685}"/>
              </a:ext>
            </a:extLst>
          </p:cNvPr>
          <p:cNvSpPr>
            <a:spLocks noGrp="1"/>
          </p:cNvSpPr>
          <p:nvPr>
            <p:ph type="sldNum" sz="quarter" idx="12"/>
          </p:nvPr>
        </p:nvSpPr>
        <p:spPr/>
        <p:txBody>
          <a:bodyPr/>
          <a:lstStyle>
            <a:lvl1pPr>
              <a:defRPr/>
            </a:lvl1pPr>
          </a:lstStyle>
          <a:p>
            <a:pPr>
              <a:defRPr/>
            </a:pPr>
            <a:fld id="{67636999-AD85-3544-B12B-EF912049F3A4}" type="slidenum">
              <a:rPr lang="en-US" altLang="en-US"/>
              <a:pPr>
                <a:defRPr/>
              </a:pPr>
              <a:t>‹#›</a:t>
            </a:fld>
            <a:endParaRPr lang="en-US" altLang="en-US"/>
          </a:p>
        </p:txBody>
      </p:sp>
    </p:spTree>
    <p:extLst>
      <p:ext uri="{BB962C8B-B14F-4D97-AF65-F5344CB8AC3E}">
        <p14:creationId xmlns:p14="http://schemas.microsoft.com/office/powerpoint/2010/main" val="827482764"/>
      </p:ext>
    </p:extLst>
  </p:cSld>
  <p:clrMapOvr>
    <a:masterClrMapping/>
  </p:clrMapOvr>
  <p:transition spd="slow" advClick="0" advTm="12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2518FB5E-81D1-264B-BE9C-48A051395603}"/>
              </a:ext>
            </a:extLst>
          </p:cNvPr>
          <p:cNvSpPr>
            <a:spLocks noGrp="1"/>
          </p:cNvSpPr>
          <p:nvPr>
            <p:ph type="dt" sz="half" idx="10"/>
          </p:nvPr>
        </p:nvSpPr>
        <p:spPr/>
        <p:txBody>
          <a:bodyPr/>
          <a:lstStyle>
            <a:lvl1pPr>
              <a:defRPr/>
            </a:lvl1pPr>
          </a:lstStyle>
          <a:p>
            <a:pPr>
              <a:defRPr/>
            </a:pPr>
            <a:fld id="{78FC1DEF-BCF3-BC45-9A5B-FFF1A3E746F9}" type="datetimeFigureOut">
              <a:rPr lang="en-US" altLang="en-US"/>
              <a:pPr>
                <a:defRPr/>
              </a:pPr>
              <a:t>4/1/20</a:t>
            </a:fld>
            <a:endParaRPr lang="en-US" altLang="en-US"/>
          </a:p>
        </p:txBody>
      </p:sp>
      <p:sp>
        <p:nvSpPr>
          <p:cNvPr id="6" name="Footer Placeholder 4">
            <a:extLst>
              <a:ext uri="{FF2B5EF4-FFF2-40B4-BE49-F238E27FC236}">
                <a16:creationId xmlns:a16="http://schemas.microsoft.com/office/drawing/2014/main" id="{FDF1AE0E-2FC9-794E-B80B-A6CAC5C25DA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6E648296-25B9-314F-B733-310CCA61525C}"/>
              </a:ext>
            </a:extLst>
          </p:cNvPr>
          <p:cNvSpPr>
            <a:spLocks noGrp="1"/>
          </p:cNvSpPr>
          <p:nvPr>
            <p:ph type="sldNum" sz="quarter" idx="12"/>
          </p:nvPr>
        </p:nvSpPr>
        <p:spPr/>
        <p:txBody>
          <a:bodyPr/>
          <a:lstStyle>
            <a:lvl1pPr>
              <a:defRPr/>
            </a:lvl1pPr>
          </a:lstStyle>
          <a:p>
            <a:pPr>
              <a:defRPr/>
            </a:pPr>
            <a:fld id="{FEAB6940-26A2-8B45-AC49-52691F9016DE}" type="slidenum">
              <a:rPr lang="en-US" altLang="en-US"/>
              <a:pPr>
                <a:defRPr/>
              </a:pPr>
              <a:t>‹#›</a:t>
            </a:fld>
            <a:endParaRPr lang="en-US" altLang="en-US"/>
          </a:p>
        </p:txBody>
      </p:sp>
    </p:spTree>
    <p:extLst>
      <p:ext uri="{BB962C8B-B14F-4D97-AF65-F5344CB8AC3E}">
        <p14:creationId xmlns:p14="http://schemas.microsoft.com/office/powerpoint/2010/main" val="1240136994"/>
      </p:ext>
    </p:extLst>
  </p:cSld>
  <p:clrMapOvr>
    <a:masterClrMapping/>
  </p:clrMapOvr>
  <p:transition spd="slow" advClick="0" advTm="12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4CEF5129-BA1A-1C45-B475-A650ABFDBF96}"/>
              </a:ext>
            </a:extLst>
          </p:cNvPr>
          <p:cNvSpPr>
            <a:spLocks noGrp="1"/>
          </p:cNvSpPr>
          <p:nvPr>
            <p:ph type="dt" sz="half" idx="10"/>
          </p:nvPr>
        </p:nvSpPr>
        <p:spPr/>
        <p:txBody>
          <a:bodyPr/>
          <a:lstStyle>
            <a:lvl1pPr>
              <a:defRPr/>
            </a:lvl1pPr>
          </a:lstStyle>
          <a:p>
            <a:pPr>
              <a:defRPr/>
            </a:pPr>
            <a:fld id="{F350FE66-1938-AF40-82B5-A03044A4E62B}" type="datetimeFigureOut">
              <a:rPr lang="en-US" altLang="en-US"/>
              <a:pPr>
                <a:defRPr/>
              </a:pPr>
              <a:t>4/1/20</a:t>
            </a:fld>
            <a:endParaRPr lang="en-US" altLang="en-US"/>
          </a:p>
        </p:txBody>
      </p:sp>
      <p:sp>
        <p:nvSpPr>
          <p:cNvPr id="8" name="Footer Placeholder 4">
            <a:extLst>
              <a:ext uri="{FF2B5EF4-FFF2-40B4-BE49-F238E27FC236}">
                <a16:creationId xmlns:a16="http://schemas.microsoft.com/office/drawing/2014/main" id="{E527B1BE-241E-6A45-B3E1-E2329072112A}"/>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62AC4937-2EA4-A04D-8D42-BDF6CBE860E1}"/>
              </a:ext>
            </a:extLst>
          </p:cNvPr>
          <p:cNvSpPr>
            <a:spLocks noGrp="1"/>
          </p:cNvSpPr>
          <p:nvPr>
            <p:ph type="sldNum" sz="quarter" idx="12"/>
          </p:nvPr>
        </p:nvSpPr>
        <p:spPr/>
        <p:txBody>
          <a:bodyPr/>
          <a:lstStyle>
            <a:lvl1pPr>
              <a:defRPr/>
            </a:lvl1pPr>
          </a:lstStyle>
          <a:p>
            <a:pPr>
              <a:defRPr/>
            </a:pPr>
            <a:fld id="{7DE108CA-E5FA-5144-A045-18FE658B47C0}" type="slidenum">
              <a:rPr lang="en-US" altLang="en-US"/>
              <a:pPr>
                <a:defRPr/>
              </a:pPr>
              <a:t>‹#›</a:t>
            </a:fld>
            <a:endParaRPr lang="en-US" altLang="en-US"/>
          </a:p>
        </p:txBody>
      </p:sp>
    </p:spTree>
    <p:extLst>
      <p:ext uri="{BB962C8B-B14F-4D97-AF65-F5344CB8AC3E}">
        <p14:creationId xmlns:p14="http://schemas.microsoft.com/office/powerpoint/2010/main" val="30863658"/>
      </p:ext>
    </p:extLst>
  </p:cSld>
  <p:clrMapOvr>
    <a:masterClrMapping/>
  </p:clrMapOvr>
  <p:transition spd="slow" advClick="0" advTm="12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F7EBC4A5-1EB3-F141-97CA-417F5FB330D3}"/>
              </a:ext>
            </a:extLst>
          </p:cNvPr>
          <p:cNvSpPr>
            <a:spLocks noGrp="1"/>
          </p:cNvSpPr>
          <p:nvPr>
            <p:ph type="dt" sz="half" idx="10"/>
          </p:nvPr>
        </p:nvSpPr>
        <p:spPr/>
        <p:txBody>
          <a:bodyPr/>
          <a:lstStyle>
            <a:lvl1pPr>
              <a:defRPr/>
            </a:lvl1pPr>
          </a:lstStyle>
          <a:p>
            <a:pPr>
              <a:defRPr/>
            </a:pPr>
            <a:fld id="{858F2277-8073-D84C-9B64-43C301B03930}" type="datetimeFigureOut">
              <a:rPr lang="en-US" altLang="en-US"/>
              <a:pPr>
                <a:defRPr/>
              </a:pPr>
              <a:t>4/1/20</a:t>
            </a:fld>
            <a:endParaRPr lang="en-US" altLang="en-US"/>
          </a:p>
        </p:txBody>
      </p:sp>
      <p:sp>
        <p:nvSpPr>
          <p:cNvPr id="4" name="Footer Placeholder 4">
            <a:extLst>
              <a:ext uri="{FF2B5EF4-FFF2-40B4-BE49-F238E27FC236}">
                <a16:creationId xmlns:a16="http://schemas.microsoft.com/office/drawing/2014/main" id="{18BFF20A-0706-6F43-809F-6512C1C522B0}"/>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3C085FBA-F9A5-0247-8B98-85D64EF9CE67}"/>
              </a:ext>
            </a:extLst>
          </p:cNvPr>
          <p:cNvSpPr>
            <a:spLocks noGrp="1"/>
          </p:cNvSpPr>
          <p:nvPr>
            <p:ph type="sldNum" sz="quarter" idx="12"/>
          </p:nvPr>
        </p:nvSpPr>
        <p:spPr/>
        <p:txBody>
          <a:bodyPr/>
          <a:lstStyle>
            <a:lvl1pPr>
              <a:defRPr/>
            </a:lvl1pPr>
          </a:lstStyle>
          <a:p>
            <a:pPr>
              <a:defRPr/>
            </a:pPr>
            <a:fld id="{A74D2003-6FE2-3B4E-B38B-7924B282EE12}" type="slidenum">
              <a:rPr lang="en-US" altLang="en-US"/>
              <a:pPr>
                <a:defRPr/>
              </a:pPr>
              <a:t>‹#›</a:t>
            </a:fld>
            <a:endParaRPr lang="en-US" altLang="en-US"/>
          </a:p>
        </p:txBody>
      </p:sp>
    </p:spTree>
    <p:extLst>
      <p:ext uri="{BB962C8B-B14F-4D97-AF65-F5344CB8AC3E}">
        <p14:creationId xmlns:p14="http://schemas.microsoft.com/office/powerpoint/2010/main" val="988860434"/>
      </p:ext>
    </p:extLst>
  </p:cSld>
  <p:clrMapOvr>
    <a:masterClrMapping/>
  </p:clrMapOvr>
  <p:transition spd="slow" advClick="0" advTm="12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AA9D6D54-7944-8F4C-BEE8-DACAC54C1F58}"/>
              </a:ext>
            </a:extLst>
          </p:cNvPr>
          <p:cNvSpPr>
            <a:spLocks noGrp="1"/>
          </p:cNvSpPr>
          <p:nvPr>
            <p:ph type="dt" sz="half" idx="10"/>
          </p:nvPr>
        </p:nvSpPr>
        <p:spPr/>
        <p:txBody>
          <a:bodyPr/>
          <a:lstStyle>
            <a:lvl1pPr>
              <a:defRPr/>
            </a:lvl1pPr>
          </a:lstStyle>
          <a:p>
            <a:pPr>
              <a:defRPr/>
            </a:pPr>
            <a:fld id="{6D0D5085-5F54-0141-8C4A-85536CFE719C}" type="datetimeFigureOut">
              <a:rPr lang="en-US" altLang="en-US"/>
              <a:pPr>
                <a:defRPr/>
              </a:pPr>
              <a:t>4/1/20</a:t>
            </a:fld>
            <a:endParaRPr lang="en-US" altLang="en-US"/>
          </a:p>
        </p:txBody>
      </p:sp>
      <p:sp>
        <p:nvSpPr>
          <p:cNvPr id="3" name="Footer Placeholder 4">
            <a:extLst>
              <a:ext uri="{FF2B5EF4-FFF2-40B4-BE49-F238E27FC236}">
                <a16:creationId xmlns:a16="http://schemas.microsoft.com/office/drawing/2014/main" id="{E99584D8-F609-414E-B7B3-27907FF011B4}"/>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958081C2-C669-9243-BD6E-51805171DFEA}"/>
              </a:ext>
            </a:extLst>
          </p:cNvPr>
          <p:cNvSpPr>
            <a:spLocks noGrp="1"/>
          </p:cNvSpPr>
          <p:nvPr>
            <p:ph type="sldNum" sz="quarter" idx="12"/>
          </p:nvPr>
        </p:nvSpPr>
        <p:spPr/>
        <p:txBody>
          <a:bodyPr/>
          <a:lstStyle>
            <a:lvl1pPr>
              <a:defRPr/>
            </a:lvl1pPr>
          </a:lstStyle>
          <a:p>
            <a:pPr>
              <a:defRPr/>
            </a:pPr>
            <a:fld id="{CBA3FAE0-1C72-FF49-B3D2-673FB4572681}" type="slidenum">
              <a:rPr lang="en-US" altLang="en-US"/>
              <a:pPr>
                <a:defRPr/>
              </a:pPr>
              <a:t>‹#›</a:t>
            </a:fld>
            <a:endParaRPr lang="en-US" altLang="en-US"/>
          </a:p>
        </p:txBody>
      </p:sp>
    </p:spTree>
    <p:extLst>
      <p:ext uri="{BB962C8B-B14F-4D97-AF65-F5344CB8AC3E}">
        <p14:creationId xmlns:p14="http://schemas.microsoft.com/office/powerpoint/2010/main" val="3430893682"/>
      </p:ext>
    </p:extLst>
  </p:cSld>
  <p:clrMapOvr>
    <a:masterClrMapping/>
  </p:clrMapOvr>
  <p:transition spd="slow" advClick="0" advTm="12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91333F07-D980-CF4F-8919-E7EE8B6D8771}"/>
              </a:ext>
            </a:extLst>
          </p:cNvPr>
          <p:cNvSpPr>
            <a:spLocks noGrp="1"/>
          </p:cNvSpPr>
          <p:nvPr>
            <p:ph type="dt" sz="half" idx="10"/>
          </p:nvPr>
        </p:nvSpPr>
        <p:spPr/>
        <p:txBody>
          <a:bodyPr/>
          <a:lstStyle>
            <a:lvl1pPr>
              <a:defRPr/>
            </a:lvl1pPr>
          </a:lstStyle>
          <a:p>
            <a:pPr>
              <a:defRPr/>
            </a:pPr>
            <a:fld id="{7A466876-8DB8-D642-BD79-B7ED2A8C26A2}" type="datetimeFigureOut">
              <a:rPr lang="en-US" altLang="en-US"/>
              <a:pPr>
                <a:defRPr/>
              </a:pPr>
              <a:t>4/1/20</a:t>
            </a:fld>
            <a:endParaRPr lang="en-US" altLang="en-US"/>
          </a:p>
        </p:txBody>
      </p:sp>
      <p:sp>
        <p:nvSpPr>
          <p:cNvPr id="6" name="Footer Placeholder 4">
            <a:extLst>
              <a:ext uri="{FF2B5EF4-FFF2-40B4-BE49-F238E27FC236}">
                <a16:creationId xmlns:a16="http://schemas.microsoft.com/office/drawing/2014/main" id="{18E5C438-8340-8649-9709-EE211613317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868D1A5-161E-684D-AC22-E5ED96C1429D}"/>
              </a:ext>
            </a:extLst>
          </p:cNvPr>
          <p:cNvSpPr>
            <a:spLocks noGrp="1"/>
          </p:cNvSpPr>
          <p:nvPr>
            <p:ph type="sldNum" sz="quarter" idx="12"/>
          </p:nvPr>
        </p:nvSpPr>
        <p:spPr/>
        <p:txBody>
          <a:bodyPr/>
          <a:lstStyle>
            <a:lvl1pPr>
              <a:defRPr/>
            </a:lvl1pPr>
          </a:lstStyle>
          <a:p>
            <a:pPr>
              <a:defRPr/>
            </a:pPr>
            <a:fld id="{CD24901C-976E-DF45-99BD-575853FCE033}" type="slidenum">
              <a:rPr lang="en-US" altLang="en-US"/>
              <a:pPr>
                <a:defRPr/>
              </a:pPr>
              <a:t>‹#›</a:t>
            </a:fld>
            <a:endParaRPr lang="en-US" altLang="en-US"/>
          </a:p>
        </p:txBody>
      </p:sp>
    </p:spTree>
    <p:extLst>
      <p:ext uri="{BB962C8B-B14F-4D97-AF65-F5344CB8AC3E}">
        <p14:creationId xmlns:p14="http://schemas.microsoft.com/office/powerpoint/2010/main" val="3895123558"/>
      </p:ext>
    </p:extLst>
  </p:cSld>
  <p:clrMapOvr>
    <a:masterClrMapping/>
  </p:clrMapOvr>
  <p:transition spd="slow" advClick="0" advTm="12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A8DD0D33-037C-5A45-9454-FE706C992D18}"/>
              </a:ext>
            </a:extLst>
          </p:cNvPr>
          <p:cNvSpPr>
            <a:spLocks noGrp="1"/>
          </p:cNvSpPr>
          <p:nvPr>
            <p:ph type="dt" sz="half" idx="10"/>
          </p:nvPr>
        </p:nvSpPr>
        <p:spPr/>
        <p:txBody>
          <a:bodyPr/>
          <a:lstStyle>
            <a:lvl1pPr>
              <a:defRPr/>
            </a:lvl1pPr>
          </a:lstStyle>
          <a:p>
            <a:pPr>
              <a:defRPr/>
            </a:pPr>
            <a:fld id="{AB5234B3-6CF3-CF4F-803F-3954361942E9}" type="datetimeFigureOut">
              <a:rPr lang="en-US" altLang="en-US"/>
              <a:pPr>
                <a:defRPr/>
              </a:pPr>
              <a:t>4/1/20</a:t>
            </a:fld>
            <a:endParaRPr lang="en-US" altLang="en-US"/>
          </a:p>
        </p:txBody>
      </p:sp>
      <p:sp>
        <p:nvSpPr>
          <p:cNvPr id="6" name="Footer Placeholder 4">
            <a:extLst>
              <a:ext uri="{FF2B5EF4-FFF2-40B4-BE49-F238E27FC236}">
                <a16:creationId xmlns:a16="http://schemas.microsoft.com/office/drawing/2014/main" id="{4730D225-5541-BC40-85E9-21824EBD8E7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5E20342F-4E88-BA49-997B-2AC811E7FBC2}"/>
              </a:ext>
            </a:extLst>
          </p:cNvPr>
          <p:cNvSpPr>
            <a:spLocks noGrp="1"/>
          </p:cNvSpPr>
          <p:nvPr>
            <p:ph type="sldNum" sz="quarter" idx="12"/>
          </p:nvPr>
        </p:nvSpPr>
        <p:spPr/>
        <p:txBody>
          <a:bodyPr/>
          <a:lstStyle>
            <a:lvl1pPr>
              <a:defRPr/>
            </a:lvl1pPr>
          </a:lstStyle>
          <a:p>
            <a:pPr>
              <a:defRPr/>
            </a:pPr>
            <a:fld id="{8A687054-34FE-894A-9DE3-48918424F7DC}" type="slidenum">
              <a:rPr lang="en-US" altLang="en-US"/>
              <a:pPr>
                <a:defRPr/>
              </a:pPr>
              <a:t>‹#›</a:t>
            </a:fld>
            <a:endParaRPr lang="en-US" altLang="en-US"/>
          </a:p>
        </p:txBody>
      </p:sp>
    </p:spTree>
    <p:extLst>
      <p:ext uri="{BB962C8B-B14F-4D97-AF65-F5344CB8AC3E}">
        <p14:creationId xmlns:p14="http://schemas.microsoft.com/office/powerpoint/2010/main" val="3513922809"/>
      </p:ext>
    </p:extLst>
  </p:cSld>
  <p:clrMapOvr>
    <a:masterClrMapping/>
  </p:clrMapOvr>
  <p:transition spd="slow" advClick="0" advTm="12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2503350C-9BC2-6E43-96B1-C216B6B9B627}"/>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C14E6069-1C0F-464B-88DC-9FE27A64D50C}"/>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0C579FC-9BED-4446-93B8-3176E28E7A3F}"/>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2C067AB8-83A0-E24D-AA91-82D0173B3173}" type="datetimeFigureOut">
              <a:rPr lang="en-US" altLang="en-US"/>
              <a:pPr>
                <a:defRPr/>
              </a:pPr>
              <a:t>4/1/20</a:t>
            </a:fld>
            <a:endParaRPr lang="en-US" altLang="en-US"/>
          </a:p>
        </p:txBody>
      </p:sp>
      <p:sp>
        <p:nvSpPr>
          <p:cNvPr id="5" name="Footer Placeholder 4">
            <a:extLst>
              <a:ext uri="{FF2B5EF4-FFF2-40B4-BE49-F238E27FC236}">
                <a16:creationId xmlns:a16="http://schemas.microsoft.com/office/drawing/2014/main" id="{9ED4A375-04DD-284E-BDA4-8E37E98C0F8E}"/>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9CA4F70F-B2FD-564F-AC39-02A8A5351CC5}"/>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AD8762AF-1398-684D-A484-ADE96BC82F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5213" r:id="rId1"/>
    <p:sldLayoutId id="2147485214" r:id="rId2"/>
    <p:sldLayoutId id="2147485215" r:id="rId3"/>
    <p:sldLayoutId id="2147485216" r:id="rId4"/>
    <p:sldLayoutId id="2147485217" r:id="rId5"/>
    <p:sldLayoutId id="2147485218" r:id="rId6"/>
    <p:sldLayoutId id="2147485219" r:id="rId7"/>
    <p:sldLayoutId id="2147485220" r:id="rId8"/>
    <p:sldLayoutId id="2147485221" r:id="rId9"/>
    <p:sldLayoutId id="2147485222" r:id="rId10"/>
    <p:sldLayoutId id="2147485223" r:id="rId11"/>
  </p:sldLayoutIdLst>
  <p:transition spd="slow" advClick="0" advTm="12000"/>
  <p:txStyles>
    <p:title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panose="020B0600070205080204" pitchFamily="34" charset="-128"/>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panose="020B0600070205080204" pitchFamily="34" charset="-128"/>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panose="020B0600070205080204" pitchFamily="34" charset="-128"/>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panose="020B0600070205080204" pitchFamily="34" charset="-128"/>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panose="020B0600070205080204"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panose="020B0600070205080204" pitchFamily="34"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ＭＳ Ｐゴシック" panose="020B0600070205080204" pitchFamily="34" charset="-128"/>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ＭＳ Ｐゴシック" panose="020B0600070205080204" pitchFamily="34" charset="-128"/>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ＭＳ Ｐゴシック" panose="020B0600070205080204" pitchFamily="34" charset="-128"/>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ＭＳ Ｐゴシック" panose="020B0600070205080204" pitchFamily="34"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1194DF79-7E2A-4A4D-994B-DA14EE4CA3C0}"/>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7DC1E4FE-C530-6D40-98DF-1E0BA6D9978E}"/>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1C34A6B5-32FB-4A46-8771-CB612F2C127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0AE5726B-D064-814D-8C1B-D34D9661CF51}" type="datetimeFigureOut">
              <a:rPr lang="en-US"/>
              <a:pPr>
                <a:defRPr/>
              </a:pPr>
              <a:t>4/1/20</a:t>
            </a:fld>
            <a:endParaRPr lang="en-US"/>
          </a:p>
        </p:txBody>
      </p:sp>
      <p:sp>
        <p:nvSpPr>
          <p:cNvPr id="5" name="Footer Placeholder 4">
            <a:extLst>
              <a:ext uri="{FF2B5EF4-FFF2-40B4-BE49-F238E27FC236}">
                <a16:creationId xmlns:a16="http://schemas.microsoft.com/office/drawing/2014/main" id="{1196DDE6-3294-FC40-AC9B-80E538D6ACDD}"/>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mn-ea"/>
              </a:defRPr>
            </a:lvl1pPr>
          </a:lstStyle>
          <a:p>
            <a:pPr>
              <a:defRPr/>
            </a:pPr>
            <a:endParaRPr lang="en-US"/>
          </a:p>
        </p:txBody>
      </p:sp>
      <p:sp>
        <p:nvSpPr>
          <p:cNvPr id="6" name="Slide Number Placeholder 5">
            <a:extLst>
              <a:ext uri="{FF2B5EF4-FFF2-40B4-BE49-F238E27FC236}">
                <a16:creationId xmlns:a16="http://schemas.microsoft.com/office/drawing/2014/main" id="{AE1E5052-1A62-CA41-B991-74DF065ED9AF}"/>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defRPr>
            </a:lvl1pPr>
          </a:lstStyle>
          <a:p>
            <a:pPr>
              <a:defRPr/>
            </a:pPr>
            <a:fld id="{7B991753-7BB7-1347-97F7-C0835ED6C4A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5224" r:id="rId1"/>
    <p:sldLayoutId id="2147485225" r:id="rId2"/>
    <p:sldLayoutId id="2147485226" r:id="rId3"/>
    <p:sldLayoutId id="2147485227" r:id="rId4"/>
    <p:sldLayoutId id="2147485228" r:id="rId5"/>
    <p:sldLayoutId id="2147485229" r:id="rId6"/>
    <p:sldLayoutId id="2147485230" r:id="rId7"/>
    <p:sldLayoutId id="2147485231" r:id="rId8"/>
    <p:sldLayoutId id="2147485232" r:id="rId9"/>
    <p:sldLayoutId id="2147485233" r:id="rId10"/>
    <p:sldLayoutId id="2147485234" r:id="rId11"/>
  </p:sldLayoutIdLst>
  <p:transition spd="slow" advClick="0" advTm="1200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hyperlink" Target="about:blank" TargetMode="External"/><Relationship Id="rId5" Type="http://schemas.openxmlformats.org/officeDocument/2006/relationships/image" Target="../media/image22.pn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40B02DD-C39F-B641-8AA2-ACCC674892B4}"/>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6387" name="Picture 8" descr="IRIS_TMlogo.png">
            <a:extLst>
              <a:ext uri="{FF2B5EF4-FFF2-40B4-BE49-F238E27FC236}">
                <a16:creationId xmlns:a16="http://schemas.microsoft.com/office/drawing/2014/main" id="{9029E214-178F-354B-B42D-01A49277A8E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2">
            <a:extLst>
              <a:ext uri="{FF2B5EF4-FFF2-40B4-BE49-F238E27FC236}">
                <a16:creationId xmlns:a16="http://schemas.microsoft.com/office/drawing/2014/main" id="{A95AEA1E-87B4-964C-8C5D-7AA28269373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91388" y="412750"/>
            <a:ext cx="1390650"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a:extLst>
              <a:ext uri="{FF2B5EF4-FFF2-40B4-BE49-F238E27FC236}">
                <a16:creationId xmlns:a16="http://schemas.microsoft.com/office/drawing/2014/main" id="{9B2B009B-BF1A-EB41-BDD7-42569FB1DF0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7,5 ESTE DE LAS ISLAS KURILES</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Miércoles, 25 de Marzo, 2020 a las 02:49:21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6" name="TextBox 21">
            <a:extLst>
              <a:ext uri="{FF2B5EF4-FFF2-40B4-BE49-F238E27FC236}">
                <a16:creationId xmlns:a16="http://schemas.microsoft.com/office/drawing/2014/main" id="{42B91813-3373-CC4F-8FFD-0FFEDE0408D2}"/>
              </a:ext>
            </a:extLst>
          </p:cNvPr>
          <p:cNvSpPr txBox="1">
            <a:spLocks noChangeArrowheads="1"/>
          </p:cNvSpPr>
          <p:nvPr/>
        </p:nvSpPr>
        <p:spPr bwMode="auto">
          <a:xfrm>
            <a:off x="4532313" y="2579688"/>
            <a:ext cx="830262" cy="415925"/>
          </a:xfrm>
          <a:prstGeom prst="rect">
            <a:avLst/>
          </a:prstGeom>
          <a:no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r>
              <a:rPr lang="en-US" altLang="en-US" sz="1050" dirty="0">
                <a:solidFill>
                  <a:srgbClr val="FFFFFF"/>
                </a:solidFill>
                <a:latin typeface="Arial" panose="020B0604020202020204" pitchFamily="34" charset="0"/>
              </a:rPr>
              <a:t>Bering</a:t>
            </a:r>
          </a:p>
          <a:p>
            <a:pPr algn="ctr" eaLnBrk="1" hangingPunct="1">
              <a:spcBef>
                <a:spcPct val="0"/>
              </a:spcBef>
              <a:buFontTx/>
              <a:buNone/>
              <a:defRPr/>
            </a:pPr>
            <a:r>
              <a:rPr lang="en-US" altLang="en-US" sz="1050" dirty="0">
                <a:solidFill>
                  <a:srgbClr val="FFFFFF"/>
                </a:solidFill>
                <a:latin typeface="Arial" panose="020B0604020202020204" pitchFamily="34" charset="0"/>
              </a:rPr>
              <a:t>Island</a:t>
            </a:r>
          </a:p>
        </p:txBody>
      </p:sp>
      <p:sp>
        <p:nvSpPr>
          <p:cNvPr id="16391" name="TextBox 4">
            <a:extLst>
              <a:ext uri="{FF2B5EF4-FFF2-40B4-BE49-F238E27FC236}">
                <a16:creationId xmlns:a16="http://schemas.microsoft.com/office/drawing/2014/main" id="{E956EA57-EACB-0F4A-B93F-7713AD611969}"/>
              </a:ext>
            </a:extLst>
          </p:cNvPr>
          <p:cNvSpPr txBox="1">
            <a:spLocks noChangeArrowheads="1"/>
          </p:cNvSpPr>
          <p:nvPr/>
        </p:nvSpPr>
        <p:spPr bwMode="auto">
          <a:xfrm>
            <a:off x="317500" y="1066800"/>
            <a:ext cx="68580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s-ES_tradnl" altLang="en-US"/>
              <a:t>Un terremoto de magnitud 7,5 ocurrió 218,6 km (135,9 mi) SSE de Severo-Kuril’sk, Sakhalin Oblast, Rusia a una profundidad de 56,7 km (35,2 millas). No ha habido informes de daños o lesiones y el terremoto provocó una alerta de tsunami que luego fue cancelada.</a:t>
            </a:r>
          </a:p>
        </p:txBody>
      </p:sp>
      <p:grpSp>
        <p:nvGrpSpPr>
          <p:cNvPr id="16392" name="Group 14">
            <a:extLst>
              <a:ext uri="{FF2B5EF4-FFF2-40B4-BE49-F238E27FC236}">
                <a16:creationId xmlns:a16="http://schemas.microsoft.com/office/drawing/2014/main" id="{BAF2268E-A213-3E49-8481-F74792839498}"/>
              </a:ext>
            </a:extLst>
          </p:cNvPr>
          <p:cNvGrpSpPr>
            <a:grpSpLocks/>
          </p:cNvGrpSpPr>
          <p:nvPr/>
        </p:nvGrpSpPr>
        <p:grpSpPr bwMode="auto">
          <a:xfrm>
            <a:off x="427038" y="2625725"/>
            <a:ext cx="5086350" cy="3394075"/>
            <a:chOff x="476250" y="2397878"/>
            <a:chExt cx="5086350" cy="3393322"/>
          </a:xfrm>
        </p:grpSpPr>
        <p:pic>
          <p:nvPicPr>
            <p:cNvPr id="16394" name="Picture 12">
              <a:extLst>
                <a:ext uri="{FF2B5EF4-FFF2-40B4-BE49-F238E27FC236}">
                  <a16:creationId xmlns:a16="http://schemas.microsoft.com/office/drawing/2014/main" id="{91EA4C5A-3328-F74C-BCCF-4DD023F4624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6250" y="2397878"/>
              <a:ext cx="5086350" cy="3393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Star: 5 Points 13">
              <a:extLst>
                <a:ext uri="{FF2B5EF4-FFF2-40B4-BE49-F238E27FC236}">
                  <a16:creationId xmlns:a16="http://schemas.microsoft.com/office/drawing/2014/main" id="{E92544DC-2299-804F-89C2-18CDB1ACF027}"/>
                </a:ext>
              </a:extLst>
            </p:cNvPr>
            <p:cNvSpPr/>
            <p:nvPr/>
          </p:nvSpPr>
          <p:spPr>
            <a:xfrm>
              <a:off x="3473450" y="4148503"/>
              <a:ext cx="174625" cy="174586"/>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pic>
        <p:nvPicPr>
          <p:cNvPr id="16393" name="Picture 2">
            <a:extLst>
              <a:ext uri="{FF2B5EF4-FFF2-40B4-BE49-F238E27FC236}">
                <a16:creationId xmlns:a16="http://schemas.microsoft.com/office/drawing/2014/main" id="{1D90F977-50B9-374D-9210-9112F08089A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29138" y="3184525"/>
            <a:ext cx="4456112" cy="352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EA5727C-8042-7C46-B9BA-07A46500DEE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endParaRPr>
          </a:p>
        </p:txBody>
      </p:sp>
      <p:pic>
        <p:nvPicPr>
          <p:cNvPr id="18435" name="Picture 12" descr="scale.jpg">
            <a:extLst>
              <a:ext uri="{FF2B5EF4-FFF2-40B4-BE49-F238E27FC236}">
                <a16:creationId xmlns:a16="http://schemas.microsoft.com/office/drawing/2014/main" id="{148840B2-0D85-B24C-BEC9-8E60CBE0EB8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070350"/>
            <a:ext cx="2127250"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Box 13">
            <a:extLst>
              <a:ext uri="{FF2B5EF4-FFF2-40B4-BE49-F238E27FC236}">
                <a16:creationId xmlns:a16="http://schemas.microsoft.com/office/drawing/2014/main" id="{EFF7835A-31BA-0741-A439-A70EFA48EB31}"/>
              </a:ext>
            </a:extLst>
          </p:cNvPr>
          <p:cNvSpPr txBox="1">
            <a:spLocks noChangeArrowheads="1"/>
          </p:cNvSpPr>
          <p:nvPr/>
        </p:nvSpPr>
        <p:spPr bwMode="auto">
          <a:xfrm>
            <a:off x="347663" y="3719513"/>
            <a:ext cx="34290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100" b="1" dirty="0">
                <a:latin typeface="Arial" panose="020B0604020202020204" pitchFamily="34" charset="0"/>
              </a:rPr>
              <a:t>Intensidad Modificada de Mercalli</a:t>
            </a:r>
          </a:p>
        </p:txBody>
      </p:sp>
      <p:sp>
        <p:nvSpPr>
          <p:cNvPr id="18438" name="TextBox 15">
            <a:extLst>
              <a:ext uri="{FF2B5EF4-FFF2-40B4-BE49-F238E27FC236}">
                <a16:creationId xmlns:a16="http://schemas.microsoft.com/office/drawing/2014/main" id="{F8040A63-AD61-9A43-9C9B-9940A4E824E1}"/>
              </a:ext>
            </a:extLst>
          </p:cNvPr>
          <p:cNvSpPr txBox="1">
            <a:spLocks noChangeArrowheads="1"/>
          </p:cNvSpPr>
          <p:nvPr/>
        </p:nvSpPr>
        <p:spPr bwMode="auto">
          <a:xfrm>
            <a:off x="3854450" y="6337300"/>
            <a:ext cx="52260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400" i="1" dirty="0">
                <a:solidFill>
                  <a:srgbClr val="000000"/>
                </a:solidFill>
                <a:latin typeface="Arial" panose="020B0604020202020204" pitchFamily="34" charset="0"/>
              </a:rPr>
              <a:t>USGS</a:t>
            </a:r>
            <a:r>
              <a:rPr lang="es-ES" altLang="en-US" sz="1400" i="1" dirty="0">
                <a:solidFill>
                  <a:srgbClr val="000000"/>
                </a:solidFill>
                <a:latin typeface="Arial" panose="020B0604020202020204" pitchFamily="34" charset="0"/>
              </a:rPr>
              <a:t> Intensidad de Movimiento Estimada del terremoto M7,5</a:t>
            </a:r>
            <a:endParaRPr lang="en-US" altLang="en-US" sz="1400" i="1" dirty="0">
              <a:latin typeface="Arial" panose="020B0604020202020204" pitchFamily="34" charset="0"/>
            </a:endParaRPr>
          </a:p>
        </p:txBody>
      </p:sp>
      <p:sp>
        <p:nvSpPr>
          <p:cNvPr id="18439" name="TextBox 15">
            <a:extLst>
              <a:ext uri="{FF2B5EF4-FFF2-40B4-BE49-F238E27FC236}">
                <a16:creationId xmlns:a16="http://schemas.microsoft.com/office/drawing/2014/main" id="{786FCCC7-8768-514C-9EE2-0EA97F1F8366}"/>
              </a:ext>
            </a:extLst>
          </p:cNvPr>
          <p:cNvSpPr txBox="1">
            <a:spLocks noChangeArrowheads="1"/>
          </p:cNvSpPr>
          <p:nvPr/>
        </p:nvSpPr>
        <p:spPr bwMode="auto">
          <a:xfrm>
            <a:off x="273050" y="1143000"/>
            <a:ext cx="3581400" cy="247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buNone/>
            </a:pPr>
            <a:r>
              <a:rPr lang="es-ES_tradnl" sz="1550" dirty="0">
                <a:latin typeface="Arial" panose="020B0604020202020204" pitchFamily="34" charset="0"/>
                <a:cs typeface="Arial" panose="020B0604020202020204" pitchFamily="34" charset="0"/>
              </a:rPr>
              <a:t>La escala de Intensidad de Mercalli Modificada (MMI) es una escala de doce niveles numeradas del I al XII, que indican la severidad de los movimientos telúricos</a:t>
            </a:r>
            <a:r>
              <a:rPr lang="es-ES_tradnl" altLang="en-US" sz="1550" dirty="0">
                <a:latin typeface="Arial" panose="020B0604020202020204" pitchFamily="34" charset="0"/>
                <a:cs typeface="Arial" panose="020B0604020202020204" pitchFamily="34" charset="0"/>
              </a:rPr>
              <a:t>. La intensidad depende de la magnitud, profundidad, geología local y ubicación.</a:t>
            </a:r>
          </a:p>
          <a:p>
            <a:pPr eaLnBrk="1" hangingPunct="1">
              <a:spcBef>
                <a:spcPct val="0"/>
              </a:spcBef>
              <a:buFontTx/>
              <a:buNone/>
            </a:pPr>
            <a:endParaRPr lang="es-ES_tradnl" altLang="en-US" sz="1550" dirty="0">
              <a:latin typeface="Arial" panose="020B0604020202020204" pitchFamily="34" charset="0"/>
              <a:cs typeface="Arial" panose="020B0604020202020204" pitchFamily="34" charset="0"/>
            </a:endParaRPr>
          </a:p>
          <a:p>
            <a:pPr eaLnBrk="1" hangingPunct="1">
              <a:spcBef>
                <a:spcPct val="0"/>
              </a:spcBef>
              <a:buFontTx/>
              <a:buNone/>
            </a:pPr>
            <a:r>
              <a:rPr lang="es-ES_tradnl" altLang="en-US" sz="1550" dirty="0">
                <a:latin typeface="Arial" panose="020B0604020202020204" pitchFamily="34" charset="0"/>
                <a:cs typeface="Arial" panose="020B0604020202020204" pitchFamily="34" charset="0"/>
              </a:rPr>
              <a:t>Las islas más cercanas al terremoto solo sintieron un ligero temblor.</a:t>
            </a:r>
          </a:p>
        </p:txBody>
      </p:sp>
      <p:pic>
        <p:nvPicPr>
          <p:cNvPr id="18440" name="Picture 8" descr="IRIS_TMlogo.png">
            <a:extLst>
              <a:ext uri="{FF2B5EF4-FFF2-40B4-BE49-F238E27FC236}">
                <a16:creationId xmlns:a16="http://schemas.microsoft.com/office/drawing/2014/main" id="{5E11F11E-73A6-3042-9F81-09E1E7A0AA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TextBox 15">
            <a:extLst>
              <a:ext uri="{FF2B5EF4-FFF2-40B4-BE49-F238E27FC236}">
                <a16:creationId xmlns:a16="http://schemas.microsoft.com/office/drawing/2014/main" id="{B62775A4-D4DD-7F44-96B3-C10419A16098}"/>
              </a:ext>
            </a:extLst>
          </p:cNvPr>
          <p:cNvSpPr txBox="1">
            <a:spLocks noChangeArrowheads="1"/>
          </p:cNvSpPr>
          <p:nvPr/>
        </p:nvSpPr>
        <p:spPr bwMode="auto">
          <a:xfrm>
            <a:off x="228600" y="6483350"/>
            <a:ext cx="46482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 altLang="en-US" sz="1100" i="1" dirty="0">
                <a:latin typeface="Arial" panose="020B0604020202020204" pitchFamily="34" charset="0"/>
              </a:rPr>
              <a:t>Imagen Cortesía del Servicio Geológico de los EE.UU.</a:t>
            </a:r>
          </a:p>
        </p:txBody>
      </p:sp>
      <p:pic>
        <p:nvPicPr>
          <p:cNvPr id="18442" name="Picture 5">
            <a:extLst>
              <a:ext uri="{FF2B5EF4-FFF2-40B4-BE49-F238E27FC236}">
                <a16:creationId xmlns:a16="http://schemas.microsoft.com/office/drawing/2014/main" id="{CA51487F-6927-1B49-AA03-50EB172512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4450" y="1158875"/>
            <a:ext cx="5151438" cy="516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26BD0A2C-351A-754B-AB35-D65CC124FE61}"/>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7,5 ESTE DE LAS ISLAS KURILES</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Miércoles, 25 de Marzo, 2020 a las 02:49:21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5" name="TextBox 14">
            <a:extLst>
              <a:ext uri="{FF2B5EF4-FFF2-40B4-BE49-F238E27FC236}">
                <a16:creationId xmlns:a16="http://schemas.microsoft.com/office/drawing/2014/main" id="{47534E7B-5D14-3440-A205-1FAF344EA070}"/>
              </a:ext>
            </a:extLst>
          </p:cNvPr>
          <p:cNvSpPr txBox="1">
            <a:spLocks noChangeArrowheads="1"/>
          </p:cNvSpPr>
          <p:nvPr/>
        </p:nvSpPr>
        <p:spPr bwMode="auto">
          <a:xfrm>
            <a:off x="2500313" y="3605213"/>
            <a:ext cx="1538287" cy="287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VE" altLang="en-US" sz="1400" b="1" dirty="0">
                <a:latin typeface="Arial" panose="020B0604020202020204" pitchFamily="34" charset="0"/>
              </a:rPr>
              <a:t>Temblor Percibido</a:t>
            </a:r>
          </a:p>
          <a:p>
            <a:pPr algn="ctr" eaLnBrk="1" hangingPunct="1">
              <a:spcBef>
                <a:spcPct val="0"/>
              </a:spcBef>
              <a:spcAft>
                <a:spcPts val="400"/>
              </a:spcAft>
              <a:buFontTx/>
              <a:buNone/>
            </a:pPr>
            <a:r>
              <a:rPr lang="es-VE" altLang="en-US" sz="1400" b="1" dirty="0">
                <a:solidFill>
                  <a:srgbClr val="C00000"/>
                </a:solidFill>
                <a:latin typeface="Arial" panose="020B0604020202020204" pitchFamily="34" charset="0"/>
              </a:rPr>
              <a:t>Extremo </a:t>
            </a:r>
          </a:p>
          <a:p>
            <a:pPr algn="ctr" eaLnBrk="1" hangingPunct="1">
              <a:spcBef>
                <a:spcPct val="0"/>
              </a:spcBef>
              <a:spcAft>
                <a:spcPts val="400"/>
              </a:spcAft>
              <a:buFontTx/>
              <a:buNone/>
            </a:pPr>
            <a:r>
              <a:rPr lang="es-VE" altLang="en-US" sz="1400" b="1" dirty="0">
                <a:solidFill>
                  <a:srgbClr val="FF0000"/>
                </a:solidFill>
                <a:latin typeface="Arial" panose="020B0604020202020204" pitchFamily="34" charset="0"/>
              </a:rPr>
              <a:t>Violento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Severo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Muy Fuerte</a:t>
            </a:r>
          </a:p>
          <a:p>
            <a:pPr algn="ctr" eaLnBrk="1" hangingPunct="1">
              <a:spcBef>
                <a:spcPct val="0"/>
              </a:spcBef>
              <a:spcAft>
                <a:spcPts val="400"/>
              </a:spcAft>
              <a:buFontTx/>
              <a:buNone/>
            </a:pPr>
            <a:r>
              <a:rPr lang="es-VE" altLang="en-US" sz="1400" b="1" dirty="0">
                <a:solidFill>
                  <a:srgbClr val="FFFF00"/>
                </a:solidFill>
                <a:latin typeface="Arial" panose="020B0604020202020204" pitchFamily="34" charset="0"/>
              </a:rPr>
              <a:t>Fuerte</a:t>
            </a:r>
          </a:p>
          <a:p>
            <a:pPr algn="ctr" eaLnBrk="1" hangingPunct="1">
              <a:spcBef>
                <a:spcPct val="0"/>
              </a:spcBef>
              <a:spcAft>
                <a:spcPts val="400"/>
              </a:spcAft>
              <a:buFontTx/>
              <a:buNone/>
            </a:pPr>
            <a:r>
              <a:rPr lang="es-VE" altLang="en-US" sz="1400" dirty="0">
                <a:latin typeface="Arial" panose="020B0604020202020204" pitchFamily="34" charset="0"/>
              </a:rPr>
              <a:t>Moderado</a:t>
            </a:r>
          </a:p>
          <a:p>
            <a:pPr algn="ctr" eaLnBrk="1" hangingPunct="1">
              <a:spcBef>
                <a:spcPct val="0"/>
              </a:spcBef>
              <a:spcAft>
                <a:spcPts val="400"/>
              </a:spcAft>
              <a:buFontTx/>
              <a:buNone/>
            </a:pPr>
            <a:r>
              <a:rPr lang="es-VE" altLang="en-US" sz="1400" dirty="0">
                <a:latin typeface="Arial" panose="020B0604020202020204" pitchFamily="34" charset="0"/>
              </a:rPr>
              <a:t>Ligero</a:t>
            </a:r>
          </a:p>
          <a:p>
            <a:pPr algn="ctr" eaLnBrk="1" hangingPunct="1">
              <a:spcBef>
                <a:spcPct val="0"/>
              </a:spcBef>
              <a:spcAft>
                <a:spcPts val="400"/>
              </a:spcAft>
              <a:buFontTx/>
              <a:buNone/>
            </a:pPr>
            <a:r>
              <a:rPr lang="es-VE" altLang="en-US" sz="1400" dirty="0">
                <a:latin typeface="Arial" panose="020B0604020202020204" pitchFamily="34" charset="0"/>
              </a:rPr>
              <a:t>Débil</a:t>
            </a:r>
          </a:p>
          <a:p>
            <a:pPr algn="ctr" eaLnBrk="1" hangingPunct="1">
              <a:spcBef>
                <a:spcPct val="0"/>
              </a:spcBef>
              <a:spcAft>
                <a:spcPts val="400"/>
              </a:spcAft>
              <a:buFontTx/>
              <a:buNone/>
            </a:pPr>
            <a:r>
              <a:rPr lang="es-VE" altLang="en-US" sz="1400" dirty="0">
                <a:latin typeface="Arial" panose="020B0604020202020204" pitchFamily="34" charset="0"/>
              </a:rPr>
              <a:t>Imperceptible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3681E23-9B8E-8F4A-B0D1-85FD52E3C7DA}"/>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20484" name="Picture 8" descr="IRIS_TMlogo.png">
            <a:extLst>
              <a:ext uri="{FF2B5EF4-FFF2-40B4-BE49-F238E27FC236}">
                <a16:creationId xmlns:a16="http://schemas.microsoft.com/office/drawing/2014/main" id="{CAE919F5-7DD2-4748-9896-D5F534EA501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Box 18">
            <a:extLst>
              <a:ext uri="{FF2B5EF4-FFF2-40B4-BE49-F238E27FC236}">
                <a16:creationId xmlns:a16="http://schemas.microsoft.com/office/drawing/2014/main" id="{BECEC88E-5CC3-A043-85AD-AD7B8E50A207}"/>
              </a:ext>
            </a:extLst>
          </p:cNvPr>
          <p:cNvSpPr txBox="1">
            <a:spLocks noChangeArrowheads="1"/>
          </p:cNvSpPr>
          <p:nvPr/>
        </p:nvSpPr>
        <p:spPr bwMode="auto">
          <a:xfrm>
            <a:off x="304800" y="1066800"/>
            <a:ext cx="40386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600" dirty="0">
                <a:latin typeface="Arial" panose="020B0604020202020204" pitchFamily="34" charset="0"/>
              </a:rPr>
              <a:t>El mapa de USGS PAGER muestra la población expuesta a diferentes niveles de Intensidad de Mercalli Modificada (MMI).</a:t>
            </a:r>
          </a:p>
          <a:p>
            <a:pPr eaLnBrk="1" hangingPunct="1">
              <a:spcBef>
                <a:spcPct val="0"/>
              </a:spcBef>
              <a:buFontTx/>
              <a:buNone/>
            </a:pPr>
            <a:endParaRPr lang="es-ES_tradnl" altLang="en-US" sz="1600" dirty="0">
              <a:latin typeface="Arial" panose="020B0604020202020204" pitchFamily="34" charset="0"/>
            </a:endParaRPr>
          </a:p>
          <a:p>
            <a:pPr eaLnBrk="1" hangingPunct="1">
              <a:spcBef>
                <a:spcPct val="0"/>
              </a:spcBef>
              <a:buFontTx/>
              <a:buNone/>
            </a:pPr>
            <a:r>
              <a:rPr lang="es-ES_tradnl" altLang="en-US" sz="1600" dirty="0">
                <a:latin typeface="Arial" panose="020B0604020202020204" pitchFamily="34" charset="0"/>
              </a:rPr>
              <a:t>El USGS estima que 192.000 personas sintieron temblores como consecuencia de este terremoto.</a:t>
            </a:r>
          </a:p>
        </p:txBody>
      </p:sp>
      <p:pic>
        <p:nvPicPr>
          <p:cNvPr id="20488" name="Picture 4">
            <a:extLst>
              <a:ext uri="{FF2B5EF4-FFF2-40B4-BE49-F238E27FC236}">
                <a16:creationId xmlns:a16="http://schemas.microsoft.com/office/drawing/2014/main" id="{E9ED58FF-A8D6-BA4D-A207-B09444DE9B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9325" y="1331913"/>
            <a:ext cx="4192588" cy="418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9" name="Picture 6">
            <a:extLst>
              <a:ext uri="{FF2B5EF4-FFF2-40B4-BE49-F238E27FC236}">
                <a16:creationId xmlns:a16="http://schemas.microsoft.com/office/drawing/2014/main" id="{BFB6DBC5-3B44-A543-996C-C72E95CAAC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6450" y="2814638"/>
            <a:ext cx="2427288" cy="403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a:extLst>
              <a:ext uri="{FF2B5EF4-FFF2-40B4-BE49-F238E27FC236}">
                <a16:creationId xmlns:a16="http://schemas.microsoft.com/office/drawing/2014/main" id="{56957CE6-D6DB-9447-B071-904549C5B4FC}"/>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7,5 ESTE DE LAS ISLAS KURILES</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Miércoles, 25 de Marzo, 2020 a las 02:49:21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3" name="TextBox 15">
            <a:extLst>
              <a:ext uri="{FF2B5EF4-FFF2-40B4-BE49-F238E27FC236}">
                <a16:creationId xmlns:a16="http://schemas.microsoft.com/office/drawing/2014/main" id="{87B37882-0A60-B74B-A925-882EC7749F84}"/>
              </a:ext>
            </a:extLst>
          </p:cNvPr>
          <p:cNvSpPr txBox="1">
            <a:spLocks noChangeArrowheads="1"/>
          </p:cNvSpPr>
          <p:nvPr/>
        </p:nvSpPr>
        <p:spPr bwMode="auto">
          <a:xfrm>
            <a:off x="4876800" y="695980"/>
            <a:ext cx="41957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s-ES" altLang="en-US" sz="1400" i="1" dirty="0">
                <a:latin typeface="Arial" panose="020B0604020202020204" pitchFamily="34" charset="0"/>
              </a:rPr>
              <a:t>USGS PAGER </a:t>
            </a:r>
          </a:p>
          <a:p>
            <a:pPr algn="r" eaLnBrk="1" hangingPunct="1">
              <a:spcBef>
                <a:spcPct val="0"/>
              </a:spcBef>
              <a:buFontTx/>
              <a:buNone/>
            </a:pPr>
            <a:r>
              <a:rPr lang="es-ES" altLang="en-US" sz="1400" i="1" dirty="0">
                <a:latin typeface="Arial" panose="020B0604020202020204" pitchFamily="34" charset="0"/>
              </a:rPr>
              <a:t>Población Expuesta a los Movimientos Telúricos</a:t>
            </a:r>
          </a:p>
        </p:txBody>
      </p:sp>
      <p:sp>
        <p:nvSpPr>
          <p:cNvPr id="14" name="TextBox 15">
            <a:extLst>
              <a:ext uri="{FF2B5EF4-FFF2-40B4-BE49-F238E27FC236}">
                <a16:creationId xmlns:a16="http://schemas.microsoft.com/office/drawing/2014/main" id="{D95952E9-2B82-5B4A-8DC0-3D750B0F2ABA}"/>
              </a:ext>
            </a:extLst>
          </p:cNvPr>
          <p:cNvSpPr txBox="1">
            <a:spLocks noChangeArrowheads="1"/>
          </p:cNvSpPr>
          <p:nvPr/>
        </p:nvSpPr>
        <p:spPr bwMode="auto">
          <a:xfrm>
            <a:off x="5119689" y="6473825"/>
            <a:ext cx="39481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200" i="1" dirty="0">
                <a:latin typeface="Arial" panose="020B0604020202020204" pitchFamily="34" charset="0"/>
              </a:rPr>
              <a:t>Imagen Cortesía del Servicio Geológico de los EE.UU.</a:t>
            </a:r>
          </a:p>
        </p:txBody>
      </p:sp>
      <p:sp>
        <p:nvSpPr>
          <p:cNvPr id="15" name="TextBox 20">
            <a:extLst>
              <a:ext uri="{FF2B5EF4-FFF2-40B4-BE49-F238E27FC236}">
                <a16:creationId xmlns:a16="http://schemas.microsoft.com/office/drawing/2014/main" id="{D935123F-ECD0-1B4A-B844-88784F72EC80}"/>
              </a:ext>
            </a:extLst>
          </p:cNvPr>
          <p:cNvSpPr txBox="1">
            <a:spLocks noChangeArrowheads="1"/>
          </p:cNvSpPr>
          <p:nvPr/>
        </p:nvSpPr>
        <p:spPr bwMode="auto">
          <a:xfrm>
            <a:off x="3333750" y="5521325"/>
            <a:ext cx="5767388"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s-ES" altLang="en-US" sz="1300" dirty="0">
                <a:latin typeface="Arial" panose="020B0604020202020204" pitchFamily="34" charset="0"/>
              </a:rPr>
              <a:t>El código de colores de las líneas de contorno marca las regiones de intensidad MMI. La población total expuesta a un valor MMI dado es obtenida sumando la población entre las líneas de contorno. La estimación de la población expuesta a cada intensidad  MMI es mostrada en la tabla.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9E52E4D-5C59-454F-99BB-95B66EA3A2E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a:p>
        </p:txBody>
      </p:sp>
      <p:pic>
        <p:nvPicPr>
          <p:cNvPr id="22531" name="Picture 18" descr="IRIS_TMlogo.png">
            <a:extLst>
              <a:ext uri="{FF2B5EF4-FFF2-40B4-BE49-F238E27FC236}">
                <a16:creationId xmlns:a16="http://schemas.microsoft.com/office/drawing/2014/main" id="{AF576120-A5C9-F444-A950-9A4334A3384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92" descr="unavco-logo-red-black-shadow.jpg">
            <a:extLst>
              <a:ext uri="{FF2B5EF4-FFF2-40B4-BE49-F238E27FC236}">
                <a16:creationId xmlns:a16="http://schemas.microsoft.com/office/drawing/2014/main" id="{5C55B065-E32C-F246-AE22-B94384CAD5E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71663" y="6275388"/>
            <a:ext cx="12954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TextBox 9">
            <a:extLst>
              <a:ext uri="{FF2B5EF4-FFF2-40B4-BE49-F238E27FC236}">
                <a16:creationId xmlns:a16="http://schemas.microsoft.com/office/drawing/2014/main" id="{129988CE-2152-F64B-B42D-299B3A1C8BE1}"/>
              </a:ext>
            </a:extLst>
          </p:cNvPr>
          <p:cNvSpPr txBox="1">
            <a:spLocks noChangeArrowheads="1"/>
          </p:cNvSpPr>
          <p:nvPr/>
        </p:nvSpPr>
        <p:spPr bwMode="auto">
          <a:xfrm>
            <a:off x="327025" y="1254125"/>
            <a:ext cx="2757488" cy="477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600" dirty="0">
                <a:latin typeface="Arial" panose="020B0604020202020204" pitchFamily="34" charset="0"/>
              </a:rPr>
              <a:t>Las flechas azules en este mapa muestran el movimiento de la Placa del Pacífico con respecto a la </a:t>
            </a:r>
            <a:r>
              <a:rPr lang="es-ES_tradnl" altLang="en-US" sz="1600" dirty="0" err="1">
                <a:latin typeface="Arial" panose="020B0604020202020204" pitchFamily="34" charset="0"/>
              </a:rPr>
              <a:t>microplaca</a:t>
            </a:r>
            <a:r>
              <a:rPr lang="es-ES_tradnl" altLang="en-US" sz="1600" dirty="0">
                <a:latin typeface="Arial" panose="020B0604020202020204" pitchFamily="34" charset="0"/>
              </a:rPr>
              <a:t> </a:t>
            </a:r>
            <a:r>
              <a:rPr lang="es-ES_tradnl" altLang="en-US" sz="1600" dirty="0" err="1">
                <a:latin typeface="Arial" panose="020B0604020202020204" pitchFamily="34" charset="0"/>
              </a:rPr>
              <a:t>Okhotsk</a:t>
            </a:r>
            <a:r>
              <a:rPr lang="es-ES_tradnl" altLang="en-US" sz="1600" dirty="0">
                <a:latin typeface="Arial" panose="020B0604020202020204" pitchFamily="34" charset="0"/>
              </a:rPr>
              <a:t> y la Placa Euroasiática mucho más grande. La estrella roja es el epicentro del terremoto M7,5 del 25 de marzo de 2020 en la Fosa de </a:t>
            </a:r>
            <a:r>
              <a:rPr lang="es-ES_tradnl" altLang="en-US" sz="1600" dirty="0" err="1">
                <a:latin typeface="Arial" panose="020B0604020202020204" pitchFamily="34" charset="0"/>
              </a:rPr>
              <a:t>Kuril</a:t>
            </a:r>
            <a:r>
              <a:rPr lang="es-ES_tradnl" altLang="en-US" sz="1600" dirty="0">
                <a:latin typeface="Arial" panose="020B0604020202020204" pitchFamily="34" charset="0"/>
              </a:rPr>
              <a:t>-Kamchatka. </a:t>
            </a:r>
          </a:p>
          <a:p>
            <a:pPr eaLnBrk="1" hangingPunct="1">
              <a:spcBef>
                <a:spcPct val="0"/>
              </a:spcBef>
              <a:buFontTx/>
              <a:buNone/>
            </a:pPr>
            <a:endParaRPr lang="es-ES_tradnl" altLang="en-US" sz="1600" dirty="0">
              <a:latin typeface="Arial" panose="020B0604020202020204" pitchFamily="34" charset="0"/>
            </a:endParaRPr>
          </a:p>
          <a:p>
            <a:pPr eaLnBrk="1" hangingPunct="1">
              <a:spcBef>
                <a:spcPct val="0"/>
              </a:spcBef>
              <a:buFontTx/>
              <a:buNone/>
            </a:pPr>
            <a:r>
              <a:rPr lang="es-ES_tradnl" altLang="en-US" sz="1600" dirty="0">
                <a:latin typeface="Arial" panose="020B0604020202020204" pitchFamily="34" charset="0"/>
              </a:rPr>
              <a:t>La Placa del Pacífico se subduce en la Fosa </a:t>
            </a:r>
            <a:r>
              <a:rPr lang="es-ES_tradnl" altLang="en-US" sz="1600" dirty="0" err="1">
                <a:latin typeface="Arial" panose="020B0604020202020204" pitchFamily="34" charset="0"/>
              </a:rPr>
              <a:t>Kuriles</a:t>
            </a:r>
            <a:r>
              <a:rPr lang="es-ES_tradnl" altLang="en-US" sz="1600" dirty="0">
                <a:latin typeface="Arial" panose="020B0604020202020204" pitchFamily="34" charset="0"/>
              </a:rPr>
              <a:t>-Kamchatka debajo de la </a:t>
            </a:r>
            <a:r>
              <a:rPr lang="es-ES_tradnl" altLang="en-US" sz="1600" dirty="0" err="1">
                <a:latin typeface="Arial" panose="020B0604020202020204" pitchFamily="34" charset="0"/>
              </a:rPr>
              <a:t>microplaca</a:t>
            </a:r>
            <a:r>
              <a:rPr lang="es-ES_tradnl" altLang="en-US" sz="1600" dirty="0">
                <a:latin typeface="Arial" panose="020B0604020202020204" pitchFamily="34" charset="0"/>
              </a:rPr>
              <a:t> </a:t>
            </a:r>
            <a:r>
              <a:rPr lang="es-ES_tradnl" altLang="en-US" sz="1600" dirty="0" err="1">
                <a:latin typeface="Arial" panose="020B0604020202020204" pitchFamily="34" charset="0"/>
              </a:rPr>
              <a:t>Okhotsk</a:t>
            </a:r>
            <a:r>
              <a:rPr lang="es-ES_tradnl" altLang="en-US" sz="1600" dirty="0">
                <a:latin typeface="Arial" panose="020B0604020202020204" pitchFamily="34" charset="0"/>
              </a:rPr>
              <a:t> a una velocidad de aproximadamente 80 mm / año (8 cm / año).</a:t>
            </a:r>
          </a:p>
        </p:txBody>
      </p:sp>
      <p:pic>
        <p:nvPicPr>
          <p:cNvPr id="22534" name="Picture 1" descr="JapanJV">
            <a:extLst>
              <a:ext uri="{FF2B5EF4-FFF2-40B4-BE49-F238E27FC236}">
                <a16:creationId xmlns:a16="http://schemas.microsoft.com/office/drawing/2014/main" id="{E3A80D7F-9192-094B-9854-0CE2F236DD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1236663"/>
            <a:ext cx="5805488" cy="534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5" name="Text Box 2">
            <a:extLst>
              <a:ext uri="{FF2B5EF4-FFF2-40B4-BE49-F238E27FC236}">
                <a16:creationId xmlns:a16="http://schemas.microsoft.com/office/drawing/2014/main" id="{AEC4BF80-BD41-8648-A8AA-8ED08B72C8F2}"/>
              </a:ext>
            </a:extLst>
          </p:cNvPr>
          <p:cNvSpPr txBox="1">
            <a:spLocks noChangeArrowheads="1"/>
          </p:cNvSpPr>
          <p:nvPr/>
        </p:nvSpPr>
        <p:spPr bwMode="auto">
          <a:xfrm>
            <a:off x="6913563" y="4402138"/>
            <a:ext cx="2001837"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800">
                <a:solidFill>
                  <a:srgbClr val="FFFF00"/>
                </a:solidFill>
                <a:latin typeface="Arial" panose="020B0604020202020204" pitchFamily="34" charset="0"/>
              </a:rPr>
              <a:t>Placa del Pacífico</a:t>
            </a:r>
            <a:endParaRPr lang="es-ES_tradnl" altLang="en-US" sz="2000">
              <a:latin typeface="Arial" panose="020B0604020202020204" pitchFamily="34" charset="0"/>
            </a:endParaRPr>
          </a:p>
        </p:txBody>
      </p:sp>
      <p:sp>
        <p:nvSpPr>
          <p:cNvPr id="22536" name="Text Box 3">
            <a:extLst>
              <a:ext uri="{FF2B5EF4-FFF2-40B4-BE49-F238E27FC236}">
                <a16:creationId xmlns:a16="http://schemas.microsoft.com/office/drawing/2014/main" id="{101916AA-64B4-C746-AD87-DA4450934614}"/>
              </a:ext>
            </a:extLst>
          </p:cNvPr>
          <p:cNvSpPr txBox="1">
            <a:spLocks noChangeArrowheads="1"/>
          </p:cNvSpPr>
          <p:nvPr/>
        </p:nvSpPr>
        <p:spPr bwMode="auto">
          <a:xfrm>
            <a:off x="3567112" y="2747963"/>
            <a:ext cx="2216175"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800">
                <a:solidFill>
                  <a:srgbClr val="FFFF00"/>
                </a:solidFill>
                <a:latin typeface="Arial" panose="020B0604020202020204" pitchFamily="34" charset="0"/>
              </a:rPr>
              <a:t>Placa Euroasiática</a:t>
            </a:r>
            <a:endParaRPr lang="es-ES_tradnl" altLang="en-US" sz="2000">
              <a:latin typeface="Arial" panose="020B0604020202020204" pitchFamily="34" charset="0"/>
            </a:endParaRPr>
          </a:p>
        </p:txBody>
      </p:sp>
      <p:sp>
        <p:nvSpPr>
          <p:cNvPr id="13" name="AutoShape 4">
            <a:extLst>
              <a:ext uri="{FF2B5EF4-FFF2-40B4-BE49-F238E27FC236}">
                <a16:creationId xmlns:a16="http://schemas.microsoft.com/office/drawing/2014/main" id="{12B4D637-41DD-D842-A4C9-36E024A22189}"/>
              </a:ext>
            </a:extLst>
          </p:cNvPr>
          <p:cNvSpPr>
            <a:spLocks noChangeAspect="1" noChangeArrowheads="1"/>
          </p:cNvSpPr>
          <p:nvPr/>
        </p:nvSpPr>
        <p:spPr bwMode="auto">
          <a:xfrm>
            <a:off x="7389813" y="3263900"/>
            <a:ext cx="381000" cy="365125"/>
          </a:xfrm>
          <a:custGeom>
            <a:avLst/>
            <a:gdLst>
              <a:gd name="T0" fmla="*/ 0 w 327025"/>
              <a:gd name="T1" fmla="*/ 139464 h 311150"/>
              <a:gd name="T2" fmla="*/ 145530 w 327025"/>
              <a:gd name="T3" fmla="*/ 139466 h 311150"/>
              <a:gd name="T4" fmla="*/ 190501 w 327025"/>
              <a:gd name="T5" fmla="*/ 0 h 311150"/>
              <a:gd name="T6" fmla="*/ 235470 w 327025"/>
              <a:gd name="T7" fmla="*/ 139466 h 311150"/>
              <a:gd name="T8" fmla="*/ 381000 w 327025"/>
              <a:gd name="T9" fmla="*/ 139464 h 311150"/>
              <a:gd name="T10" fmla="*/ 263264 w 327025"/>
              <a:gd name="T11" fmla="*/ 225658 h 311150"/>
              <a:gd name="T12" fmla="*/ 308236 w 327025"/>
              <a:gd name="T13" fmla="*/ 365124 h 311150"/>
              <a:gd name="T14" fmla="*/ 190501 w 327025"/>
              <a:gd name="T15" fmla="*/ 278929 h 311150"/>
              <a:gd name="T16" fmla="*/ 72764 w 327025"/>
              <a:gd name="T17" fmla="*/ 365124 h 311150"/>
              <a:gd name="T18" fmla="*/ 117736 w 327025"/>
              <a:gd name="T19" fmla="*/ 225658 h 311150"/>
              <a:gd name="T20" fmla="*/ 0 w 327025"/>
              <a:gd name="T21" fmla="*/ 139464 h 3111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27025" h="311150">
                <a:moveTo>
                  <a:pt x="0" y="118848"/>
                </a:moveTo>
                <a:lnTo>
                  <a:pt x="124913" y="118849"/>
                </a:lnTo>
                <a:lnTo>
                  <a:pt x="163513" y="0"/>
                </a:lnTo>
                <a:lnTo>
                  <a:pt x="202112" y="118849"/>
                </a:lnTo>
                <a:lnTo>
                  <a:pt x="327025" y="118848"/>
                </a:lnTo>
                <a:lnTo>
                  <a:pt x="225968" y="192300"/>
                </a:lnTo>
                <a:lnTo>
                  <a:pt x="264569" y="311149"/>
                </a:lnTo>
                <a:lnTo>
                  <a:pt x="163513" y="237696"/>
                </a:lnTo>
                <a:lnTo>
                  <a:pt x="62456" y="311149"/>
                </a:lnTo>
                <a:lnTo>
                  <a:pt x="101057" y="192300"/>
                </a:lnTo>
                <a:lnTo>
                  <a:pt x="0" y="118848"/>
                </a:lnTo>
                <a:close/>
              </a:path>
            </a:pathLst>
          </a:custGeom>
          <a:solidFill>
            <a:srgbClr val="FF0000"/>
          </a:solidFill>
          <a:ln w="19050">
            <a:solidFill>
              <a:srgbClr val="4A7EBB"/>
            </a:solidFill>
            <a:miter lim="800000"/>
            <a:headEnd/>
            <a:tailEnd/>
          </a:ln>
          <a:effectLst>
            <a:outerShdw blurRad="38100" dist="25400" dir="5400000" algn="ctr" rotWithShape="0">
              <a:srgbClr val="000000">
                <a:alpha val="35001"/>
              </a:srgbClr>
            </a:outerShdw>
          </a:effectLst>
        </p:spPr>
        <p:txBody>
          <a:bodyPr tIns="91440" bIns="91440"/>
          <a:lstStyle/>
          <a:p>
            <a:pPr eaLnBrk="1" hangingPunct="1">
              <a:defRPr/>
            </a:pPr>
            <a:endParaRPr lang="es-ES_tradnl"/>
          </a:p>
        </p:txBody>
      </p:sp>
      <p:sp>
        <p:nvSpPr>
          <p:cNvPr id="22538" name="Text Box 3">
            <a:extLst>
              <a:ext uri="{FF2B5EF4-FFF2-40B4-BE49-F238E27FC236}">
                <a16:creationId xmlns:a16="http://schemas.microsoft.com/office/drawing/2014/main" id="{275D2C5D-F8C4-2141-87A6-4FB41507ED99}"/>
              </a:ext>
            </a:extLst>
          </p:cNvPr>
          <p:cNvSpPr txBox="1">
            <a:spLocks noChangeArrowheads="1"/>
          </p:cNvSpPr>
          <p:nvPr/>
        </p:nvSpPr>
        <p:spPr bwMode="auto">
          <a:xfrm>
            <a:off x="6281738" y="2668588"/>
            <a:ext cx="1389062"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s-ES_tradnl" altLang="en-US" sz="1800">
                <a:solidFill>
                  <a:srgbClr val="FFFF00"/>
                </a:solidFill>
                <a:latin typeface="Arial" panose="020B0604020202020204" pitchFamily="34" charset="0"/>
              </a:rPr>
              <a:t>Microplaca Okhotsk</a:t>
            </a:r>
            <a:endParaRPr lang="es-ES_tradnl" altLang="en-US" sz="2000">
              <a:latin typeface="Arial" panose="020B0604020202020204" pitchFamily="34" charset="0"/>
            </a:endParaRPr>
          </a:p>
        </p:txBody>
      </p:sp>
      <p:sp>
        <p:nvSpPr>
          <p:cNvPr id="22539" name="Text Box 2">
            <a:extLst>
              <a:ext uri="{FF2B5EF4-FFF2-40B4-BE49-F238E27FC236}">
                <a16:creationId xmlns:a16="http://schemas.microsoft.com/office/drawing/2014/main" id="{41F4F97A-C310-CA43-9764-9913F050CE58}"/>
              </a:ext>
            </a:extLst>
          </p:cNvPr>
          <p:cNvSpPr txBox="1">
            <a:spLocks noChangeArrowheads="1"/>
          </p:cNvSpPr>
          <p:nvPr/>
        </p:nvSpPr>
        <p:spPr bwMode="auto">
          <a:xfrm rot="-2393221">
            <a:off x="6983222" y="3776311"/>
            <a:ext cx="7239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200">
                <a:solidFill>
                  <a:srgbClr val="FFFF00"/>
                </a:solidFill>
                <a:latin typeface="Arial" panose="020B0604020202020204" pitchFamily="34" charset="0"/>
              </a:rPr>
              <a:t>Kuriles  - </a:t>
            </a:r>
            <a:endParaRPr lang="es-ES_tradnl" altLang="en-US" sz="1400">
              <a:latin typeface="Arial" panose="020B0604020202020204" pitchFamily="34" charset="0"/>
            </a:endParaRPr>
          </a:p>
        </p:txBody>
      </p:sp>
      <p:sp>
        <p:nvSpPr>
          <p:cNvPr id="22540" name="TextBox 1">
            <a:extLst>
              <a:ext uri="{FF2B5EF4-FFF2-40B4-BE49-F238E27FC236}">
                <a16:creationId xmlns:a16="http://schemas.microsoft.com/office/drawing/2014/main" id="{C04C2F2D-B1C6-FC4A-9B8B-659EC1EB8985}"/>
              </a:ext>
            </a:extLst>
          </p:cNvPr>
          <p:cNvSpPr txBox="1">
            <a:spLocks noChangeArrowheads="1"/>
          </p:cNvSpPr>
          <p:nvPr/>
        </p:nvSpPr>
        <p:spPr bwMode="auto">
          <a:xfrm rot="19397375">
            <a:off x="6592567" y="4178708"/>
            <a:ext cx="52610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_tradnl" altLang="en-US" sz="1200">
                <a:solidFill>
                  <a:srgbClr val="FFFF00"/>
                </a:solidFill>
                <a:latin typeface="Arial" panose="020B0604020202020204" pitchFamily="34" charset="0"/>
              </a:rPr>
              <a:t>Fosa</a:t>
            </a:r>
            <a:endParaRPr lang="es-ES_tradnl" altLang="en-US" sz="1200">
              <a:latin typeface="Arial" panose="020B0604020202020204" pitchFamily="34" charset="0"/>
            </a:endParaRPr>
          </a:p>
        </p:txBody>
      </p:sp>
      <p:sp>
        <p:nvSpPr>
          <p:cNvPr id="22541" name="TextBox 2">
            <a:extLst>
              <a:ext uri="{FF2B5EF4-FFF2-40B4-BE49-F238E27FC236}">
                <a16:creationId xmlns:a16="http://schemas.microsoft.com/office/drawing/2014/main" id="{0C0A5B5C-9DAC-F340-BA48-555556D1EEC6}"/>
              </a:ext>
            </a:extLst>
          </p:cNvPr>
          <p:cNvSpPr txBox="1">
            <a:spLocks noChangeArrowheads="1"/>
          </p:cNvSpPr>
          <p:nvPr/>
        </p:nvSpPr>
        <p:spPr bwMode="auto">
          <a:xfrm rot="17938720">
            <a:off x="7307670" y="3310146"/>
            <a:ext cx="952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_tradnl" altLang="en-US" sz="1200">
                <a:solidFill>
                  <a:srgbClr val="FFFF00"/>
                </a:solidFill>
                <a:latin typeface="Arial" panose="020B0604020202020204" pitchFamily="34" charset="0"/>
              </a:rPr>
              <a:t>Kamchatka</a:t>
            </a:r>
            <a:endParaRPr lang="es-ES_tradnl" altLang="en-US" sz="1400">
              <a:latin typeface="Arial" panose="020B0604020202020204" pitchFamily="34" charset="0"/>
            </a:endParaRPr>
          </a:p>
        </p:txBody>
      </p:sp>
      <p:sp>
        <p:nvSpPr>
          <p:cNvPr id="17" name="TextBox 16">
            <a:extLst>
              <a:ext uri="{FF2B5EF4-FFF2-40B4-BE49-F238E27FC236}">
                <a16:creationId xmlns:a16="http://schemas.microsoft.com/office/drawing/2014/main" id="{0423F0DF-CCD9-DA4E-91EB-222E2A3424A2}"/>
              </a:ext>
            </a:extLst>
          </p:cNvPr>
          <p:cNvSpPr txBox="1"/>
          <p:nvPr/>
        </p:nvSpPr>
        <p:spPr>
          <a:xfrm rot="554795">
            <a:off x="8258347" y="2692443"/>
            <a:ext cx="748923" cy="253916"/>
          </a:xfrm>
          <a:prstGeom prst="rect">
            <a:avLst/>
          </a:prstGeom>
          <a:noFill/>
        </p:spPr>
        <p:txBody>
          <a:bodyPr wrap="none">
            <a:spAutoFit/>
          </a:bodyPr>
          <a:lstStyle/>
          <a:p>
            <a:pPr>
              <a:defRPr/>
            </a:pPr>
            <a:r>
              <a:rPr lang="es-ES_tradnl" altLang="en-US" sz="1050">
                <a:solidFill>
                  <a:srgbClr val="FFFF00"/>
                </a:solidFill>
              </a:rPr>
              <a:t>Aleutiana</a:t>
            </a:r>
            <a:endParaRPr lang="es-ES_tradnl" sz="1050"/>
          </a:p>
        </p:txBody>
      </p:sp>
      <p:sp>
        <p:nvSpPr>
          <p:cNvPr id="18" name="TextBox 17">
            <a:extLst>
              <a:ext uri="{FF2B5EF4-FFF2-40B4-BE49-F238E27FC236}">
                <a16:creationId xmlns:a16="http://schemas.microsoft.com/office/drawing/2014/main" id="{A2207452-4136-C64E-BE5A-C628DA78929D}"/>
              </a:ext>
            </a:extLst>
          </p:cNvPr>
          <p:cNvSpPr txBox="1"/>
          <p:nvPr/>
        </p:nvSpPr>
        <p:spPr>
          <a:xfrm rot="1070441">
            <a:off x="7875849" y="2573581"/>
            <a:ext cx="484428" cy="253916"/>
          </a:xfrm>
          <a:prstGeom prst="rect">
            <a:avLst/>
          </a:prstGeom>
          <a:noFill/>
        </p:spPr>
        <p:txBody>
          <a:bodyPr wrap="none">
            <a:spAutoFit/>
          </a:bodyPr>
          <a:lstStyle/>
          <a:p>
            <a:pPr>
              <a:defRPr/>
            </a:pPr>
            <a:r>
              <a:rPr lang="es-ES_tradnl" altLang="en-US" sz="1050">
                <a:solidFill>
                  <a:srgbClr val="FFFF00"/>
                </a:solidFill>
              </a:rPr>
              <a:t>Fosa</a:t>
            </a:r>
            <a:endParaRPr lang="es-ES_tradnl" altLang="en-US" sz="1100"/>
          </a:p>
        </p:txBody>
      </p:sp>
      <p:sp>
        <p:nvSpPr>
          <p:cNvPr id="20" name="Title 1">
            <a:extLst>
              <a:ext uri="{FF2B5EF4-FFF2-40B4-BE49-F238E27FC236}">
                <a16:creationId xmlns:a16="http://schemas.microsoft.com/office/drawing/2014/main" id="{97982BBB-E081-6B46-84F5-76445C1A4A2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7,5 ESTE DE LAS ISLAS KURILES</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Miércoles, 25 de Marzo, 2020 a las 02:49:21 UTC </a:t>
            </a: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BB6358-45D3-0040-9385-B010389EB4C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a:p>
        </p:txBody>
      </p:sp>
      <p:pic>
        <p:nvPicPr>
          <p:cNvPr id="24579" name="Picture 18" descr="IRIS_TMlogo.png">
            <a:extLst>
              <a:ext uri="{FF2B5EF4-FFF2-40B4-BE49-F238E27FC236}">
                <a16:creationId xmlns:a16="http://schemas.microsoft.com/office/drawing/2014/main" id="{7F305937-905D-DD46-9CC0-FF9558209C0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TextBox 9">
            <a:extLst>
              <a:ext uri="{FF2B5EF4-FFF2-40B4-BE49-F238E27FC236}">
                <a16:creationId xmlns:a16="http://schemas.microsoft.com/office/drawing/2014/main" id="{FB3C676D-68F1-9B4C-8184-2DD4632B3AE6}"/>
              </a:ext>
            </a:extLst>
          </p:cNvPr>
          <p:cNvSpPr txBox="1">
            <a:spLocks noChangeArrowheads="1"/>
          </p:cNvSpPr>
          <p:nvPr/>
        </p:nvSpPr>
        <p:spPr bwMode="auto">
          <a:xfrm>
            <a:off x="207963" y="1044575"/>
            <a:ext cx="3141662"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650" dirty="0">
                <a:latin typeface="Arial" panose="020B0604020202020204" pitchFamily="34" charset="0"/>
              </a:rPr>
              <a:t>El mapa a la derecha muestra la sismicidad regional a lo largo de la Fosa de </a:t>
            </a:r>
            <a:r>
              <a:rPr lang="es-ES_tradnl" altLang="en-US" sz="1650" dirty="0" err="1">
                <a:latin typeface="Arial" panose="020B0604020202020204" pitchFamily="34" charset="0"/>
              </a:rPr>
              <a:t>Kuriles</a:t>
            </a:r>
            <a:r>
              <a:rPr lang="es-ES_tradnl" altLang="en-US" sz="1650" dirty="0">
                <a:latin typeface="Arial" panose="020B0604020202020204" pitchFamily="34" charset="0"/>
              </a:rPr>
              <a:t>-Kamchatka. Las profundidades del terremoto en la zona de subducción de </a:t>
            </a:r>
            <a:r>
              <a:rPr lang="es-ES_tradnl" altLang="en-US" sz="1650" dirty="0" err="1">
                <a:latin typeface="Arial" panose="020B0604020202020204" pitchFamily="34" charset="0"/>
              </a:rPr>
              <a:t>Kuriles</a:t>
            </a:r>
            <a:r>
              <a:rPr lang="es-ES_tradnl" altLang="en-US" sz="1650" dirty="0">
                <a:latin typeface="Arial" panose="020B0604020202020204" pitchFamily="34" charset="0"/>
              </a:rPr>
              <a:t>-Kamchatka aumentan de sureste a noroeste a medida que la Placa del Pacífico se sumerge más profundamente debajo de la </a:t>
            </a:r>
            <a:r>
              <a:rPr lang="es-ES_tradnl" altLang="en-US" sz="1650" dirty="0" err="1">
                <a:latin typeface="Arial" panose="020B0604020202020204" pitchFamily="34" charset="0"/>
              </a:rPr>
              <a:t>microplaca</a:t>
            </a:r>
            <a:r>
              <a:rPr lang="es-ES_tradnl" altLang="en-US" sz="1650" dirty="0">
                <a:latin typeface="Arial" panose="020B0604020202020204" pitchFamily="34" charset="0"/>
              </a:rPr>
              <a:t> de </a:t>
            </a:r>
            <a:r>
              <a:rPr lang="es-ES_tradnl" altLang="en-US" sz="1650" dirty="0" err="1">
                <a:latin typeface="Arial" panose="020B0604020202020204" pitchFamily="34" charset="0"/>
              </a:rPr>
              <a:t>Okhotsk</a:t>
            </a:r>
            <a:r>
              <a:rPr lang="es-ES_tradnl" altLang="en-US" sz="1650" dirty="0">
                <a:latin typeface="Arial" panose="020B0604020202020204" pitchFamily="34" charset="0"/>
              </a:rPr>
              <a:t>.</a:t>
            </a:r>
          </a:p>
        </p:txBody>
      </p:sp>
      <p:sp>
        <p:nvSpPr>
          <p:cNvPr id="24581" name="TextBox 21">
            <a:extLst>
              <a:ext uri="{FF2B5EF4-FFF2-40B4-BE49-F238E27FC236}">
                <a16:creationId xmlns:a16="http://schemas.microsoft.com/office/drawing/2014/main" id="{0039D564-7851-CC41-B9B5-24C6124C1AA7}"/>
              </a:ext>
            </a:extLst>
          </p:cNvPr>
          <p:cNvSpPr txBox="1">
            <a:spLocks noChangeArrowheads="1"/>
          </p:cNvSpPr>
          <p:nvPr/>
        </p:nvSpPr>
        <p:spPr bwMode="auto">
          <a:xfrm>
            <a:off x="3352800" y="5851525"/>
            <a:ext cx="5791200"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250" dirty="0">
                <a:latin typeface="Arial" panose="020B0604020202020204" pitchFamily="34" charset="0"/>
              </a:rPr>
              <a:t>Mapa creado usando el Navegador de Terremotos de IRIS:  </a:t>
            </a:r>
            <a:r>
              <a:rPr lang="es-ES_tradnl" altLang="en-US" sz="1250" i="1" dirty="0" err="1">
                <a:latin typeface="Arial" panose="020B0604020202020204" pitchFamily="34" charset="0"/>
              </a:rPr>
              <a:t>www.iris.edu</a:t>
            </a:r>
            <a:r>
              <a:rPr lang="es-ES_tradnl" altLang="en-US" sz="1250" i="1" dirty="0">
                <a:latin typeface="Arial" panose="020B0604020202020204" pitchFamily="34" charset="0"/>
              </a:rPr>
              <a:t>/</a:t>
            </a:r>
            <a:r>
              <a:rPr lang="es-ES_tradnl" altLang="en-US" sz="1250" i="1" dirty="0" err="1">
                <a:latin typeface="Arial" panose="020B0604020202020204" pitchFamily="34" charset="0"/>
              </a:rPr>
              <a:t>ieb</a:t>
            </a:r>
            <a:endParaRPr lang="es-ES_tradnl" altLang="en-US" sz="1250" i="1" dirty="0">
              <a:latin typeface="Arial" panose="020B0604020202020204" pitchFamily="34" charset="0"/>
            </a:endParaRPr>
          </a:p>
        </p:txBody>
      </p:sp>
      <p:sp>
        <p:nvSpPr>
          <p:cNvPr id="24582" name="TextBox 9">
            <a:extLst>
              <a:ext uri="{FF2B5EF4-FFF2-40B4-BE49-F238E27FC236}">
                <a16:creationId xmlns:a16="http://schemas.microsoft.com/office/drawing/2014/main" id="{80C47117-DCFA-8A4C-8334-AF7E7EF5AC5E}"/>
              </a:ext>
            </a:extLst>
          </p:cNvPr>
          <p:cNvSpPr txBox="1">
            <a:spLocks noChangeArrowheads="1"/>
          </p:cNvSpPr>
          <p:nvPr/>
        </p:nvSpPr>
        <p:spPr bwMode="auto">
          <a:xfrm>
            <a:off x="207963" y="4064000"/>
            <a:ext cx="3141662"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650">
                <a:latin typeface="Arial" panose="020B0604020202020204" pitchFamily="34" charset="0"/>
              </a:rPr>
              <a:t>Este terremoto se encuentra al este del eje de la Fosa Kuriles-Kamchatka. En la siguiente diapositiva se muestra una sección transversal de terremotos dentro del área marcada por el rectángulo discontinuo.</a:t>
            </a:r>
          </a:p>
        </p:txBody>
      </p:sp>
      <p:grpSp>
        <p:nvGrpSpPr>
          <p:cNvPr id="24583" name="Group 8">
            <a:extLst>
              <a:ext uri="{FF2B5EF4-FFF2-40B4-BE49-F238E27FC236}">
                <a16:creationId xmlns:a16="http://schemas.microsoft.com/office/drawing/2014/main" id="{9D52BD1C-A8B5-7A4D-858D-87106883429F}"/>
              </a:ext>
            </a:extLst>
          </p:cNvPr>
          <p:cNvGrpSpPr>
            <a:grpSpLocks/>
          </p:cNvGrpSpPr>
          <p:nvPr/>
        </p:nvGrpSpPr>
        <p:grpSpPr bwMode="auto">
          <a:xfrm>
            <a:off x="3673475" y="1152525"/>
            <a:ext cx="5029200" cy="4552950"/>
            <a:chOff x="-2263442" y="1297940"/>
            <a:chExt cx="5029902" cy="4553585"/>
          </a:xfrm>
        </p:grpSpPr>
        <p:pic>
          <p:nvPicPr>
            <p:cNvPr id="24585" name="Picture 6">
              <a:extLst>
                <a:ext uri="{FF2B5EF4-FFF2-40B4-BE49-F238E27FC236}">
                  <a16:creationId xmlns:a16="http://schemas.microsoft.com/office/drawing/2014/main" id="{5DFABA68-5309-7645-889E-1637155358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3442" y="1297940"/>
              <a:ext cx="5029902" cy="455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6" name="Text Box 3">
              <a:extLst>
                <a:ext uri="{FF2B5EF4-FFF2-40B4-BE49-F238E27FC236}">
                  <a16:creationId xmlns:a16="http://schemas.microsoft.com/office/drawing/2014/main" id="{4D4DB79B-6EA3-ED4C-ACF3-F4945D99EC3F}"/>
                </a:ext>
              </a:extLst>
            </p:cNvPr>
            <p:cNvSpPr txBox="1">
              <a:spLocks noChangeArrowheads="1"/>
            </p:cNvSpPr>
            <p:nvPr/>
          </p:nvSpPr>
          <p:spPr bwMode="auto">
            <a:xfrm>
              <a:off x="-2250874" y="1661795"/>
              <a:ext cx="1389062" cy="122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_tradnl" altLang="en-US" sz="1800">
                  <a:solidFill>
                    <a:srgbClr val="FFFFFF"/>
                  </a:solidFill>
                  <a:latin typeface="Arial" panose="020B0604020202020204" pitchFamily="34" charset="0"/>
                </a:rPr>
                <a:t>MicroplacaOkhotsk</a:t>
              </a:r>
            </a:p>
          </p:txBody>
        </p:sp>
        <p:pic>
          <p:nvPicPr>
            <p:cNvPr id="2" name="Picture 1" descr="IEB Map.tiff">
              <a:extLst>
                <a:ext uri="{FF2B5EF4-FFF2-40B4-BE49-F238E27FC236}">
                  <a16:creationId xmlns:a16="http://schemas.microsoft.com/office/drawing/2014/main" id="{EFD021F6-EB65-4A4C-988D-BE2E4DEA8257}"/>
                </a:ext>
              </a:extLst>
            </p:cNvPr>
            <p:cNvPicPr>
              <a:picLocks noChangeAspect="1" noChangeArrowheads="1"/>
            </p:cNvPicPr>
            <p:nvPr/>
          </p:nvPicPr>
          <p:blipFill>
            <a:blip r:embed="rId5"/>
            <a:srcRect l="92825" t="61258" r="1067" b="2135"/>
            <a:stretch>
              <a:fillRect/>
            </a:stretch>
          </p:blipFill>
          <p:spPr bwMode="auto">
            <a:xfrm>
              <a:off x="2234574" y="3614426"/>
              <a:ext cx="379465" cy="2035459"/>
            </a:xfrm>
            <a:prstGeom prst="rect">
              <a:avLst/>
            </a:prstGeom>
            <a:noFill/>
            <a:ln>
              <a:noFill/>
            </a:ln>
            <a:effectLst>
              <a:outerShdw blurRad="50800" dist="38100" dir="2700000" algn="tl" rotWithShape="0">
                <a:srgbClr val="808080">
                  <a:alpha val="39998"/>
                </a:srgbClr>
              </a:outerShdw>
            </a:effectLst>
          </p:spPr>
        </p:pic>
        <p:pic>
          <p:nvPicPr>
            <p:cNvPr id="24588" name="Picture 4" descr="SizeLegend.tiff">
              <a:extLst>
                <a:ext uri="{FF2B5EF4-FFF2-40B4-BE49-F238E27FC236}">
                  <a16:creationId xmlns:a16="http://schemas.microsoft.com/office/drawing/2014/main" id="{3A5ADE64-6495-A044-9AF2-DB31AE5D5354}"/>
                </a:ext>
              </a:extLst>
            </p:cNvPr>
            <p:cNvPicPr>
              <a:picLocks noChangeAspect="1"/>
            </p:cNvPicPr>
            <p:nvPr/>
          </p:nvPicPr>
          <p:blipFill>
            <a:blip r:embed="rId6">
              <a:extLst>
                <a:ext uri="{28A0092B-C50C-407E-A947-70E740481C1C}">
                  <a14:useLocalDpi xmlns:a14="http://schemas.microsoft.com/office/drawing/2010/main" val="0"/>
                </a:ext>
              </a:extLst>
            </a:blip>
            <a:srcRect b="10052"/>
            <a:stretch>
              <a:fillRect/>
            </a:stretch>
          </p:blipFill>
          <p:spPr bwMode="auto">
            <a:xfrm>
              <a:off x="1676400" y="3200400"/>
              <a:ext cx="9144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9" name="Text Box 2">
              <a:extLst>
                <a:ext uri="{FF2B5EF4-FFF2-40B4-BE49-F238E27FC236}">
                  <a16:creationId xmlns:a16="http://schemas.microsoft.com/office/drawing/2014/main" id="{8BB11394-0A89-DD41-99CF-0F07684E4C35}"/>
                </a:ext>
              </a:extLst>
            </p:cNvPr>
            <p:cNvSpPr txBox="1">
              <a:spLocks noChangeArrowheads="1"/>
            </p:cNvSpPr>
            <p:nvPr/>
          </p:nvSpPr>
          <p:spPr bwMode="auto">
            <a:xfrm>
              <a:off x="481286" y="4728799"/>
              <a:ext cx="1600200"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800">
                  <a:solidFill>
                    <a:srgbClr val="FFFFFF"/>
                  </a:solidFill>
                  <a:latin typeface="Arial" panose="020B0604020202020204" pitchFamily="34" charset="0"/>
                </a:rPr>
                <a:t>Placa del Pacífico</a:t>
              </a:r>
              <a:endParaRPr lang="es-ES_tradnl" altLang="en-US" sz="2000">
                <a:solidFill>
                  <a:srgbClr val="FFFFFF"/>
                </a:solidFill>
                <a:latin typeface="Arial" panose="020B0604020202020204" pitchFamily="34" charset="0"/>
              </a:endParaRPr>
            </a:p>
          </p:txBody>
        </p:sp>
        <p:sp>
          <p:nvSpPr>
            <p:cNvPr id="24590" name="TextBox 11">
              <a:extLst>
                <a:ext uri="{FF2B5EF4-FFF2-40B4-BE49-F238E27FC236}">
                  <a16:creationId xmlns:a16="http://schemas.microsoft.com/office/drawing/2014/main" id="{73987959-5077-E54D-8993-D1C96824B878}"/>
                </a:ext>
              </a:extLst>
            </p:cNvPr>
            <p:cNvSpPr txBox="1">
              <a:spLocks noChangeArrowheads="1"/>
            </p:cNvSpPr>
            <p:nvPr/>
          </p:nvSpPr>
          <p:spPr bwMode="auto">
            <a:xfrm rot="18726996">
              <a:off x="-881447" y="3784192"/>
              <a:ext cx="2878112" cy="369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800">
                  <a:solidFill>
                    <a:srgbClr val="FFFFFF"/>
                  </a:solidFill>
                  <a:latin typeface="Arial" panose="020B0604020202020204" pitchFamily="34" charset="0"/>
                </a:rPr>
                <a:t>Fosa Kuriles – Kamchatka</a:t>
              </a:r>
            </a:p>
          </p:txBody>
        </p:sp>
        <p:cxnSp>
          <p:nvCxnSpPr>
            <p:cNvPr id="18" name="Straight Arrow Connector 17">
              <a:extLst>
                <a:ext uri="{FF2B5EF4-FFF2-40B4-BE49-F238E27FC236}">
                  <a16:creationId xmlns:a16="http://schemas.microsoft.com/office/drawing/2014/main" id="{CD6E4149-9C40-954F-BB6F-2BA8824C4CA4}"/>
                </a:ext>
              </a:extLst>
            </p:cNvPr>
            <p:cNvCxnSpPr>
              <a:cxnSpLocks noChangeShapeType="1"/>
            </p:cNvCxnSpPr>
            <p:nvPr/>
          </p:nvCxnSpPr>
          <p:spPr bwMode="auto">
            <a:xfrm flipH="1" flipV="1">
              <a:off x="-596334" y="4397172"/>
              <a:ext cx="304843" cy="304843"/>
            </a:xfrm>
            <a:prstGeom prst="straightConnector1">
              <a:avLst/>
            </a:prstGeom>
            <a:noFill/>
            <a:ln w="25400">
              <a:solidFill>
                <a:srgbClr val="FFFFFF"/>
              </a:solidFill>
              <a:round/>
              <a:headEnd/>
              <a:tailEnd type="arrow" w="med" len="med"/>
            </a:ln>
            <a:effectLst>
              <a:outerShdw blurRad="40000" dist="20000" dir="5400000" rotWithShape="0">
                <a:srgbClr val="808080">
                  <a:alpha val="37999"/>
                </a:srgbClr>
              </a:outerShdw>
            </a:effectLst>
          </p:spPr>
        </p:cxnSp>
        <p:cxnSp>
          <p:nvCxnSpPr>
            <p:cNvPr id="21" name="Straight Arrow Connector 20">
              <a:extLst>
                <a:ext uri="{FF2B5EF4-FFF2-40B4-BE49-F238E27FC236}">
                  <a16:creationId xmlns:a16="http://schemas.microsoft.com/office/drawing/2014/main" id="{B3F50A6F-2C5A-EA4D-84A1-5FDEEA429AFA}"/>
                </a:ext>
              </a:extLst>
            </p:cNvPr>
            <p:cNvCxnSpPr>
              <a:cxnSpLocks noChangeShapeType="1"/>
            </p:cNvCxnSpPr>
            <p:nvPr/>
          </p:nvCxnSpPr>
          <p:spPr bwMode="auto">
            <a:xfrm flipH="1" flipV="1">
              <a:off x="927878" y="2796749"/>
              <a:ext cx="304843" cy="304843"/>
            </a:xfrm>
            <a:prstGeom prst="straightConnector1">
              <a:avLst/>
            </a:prstGeom>
            <a:noFill/>
            <a:ln w="25400">
              <a:solidFill>
                <a:srgbClr val="FFFFFF"/>
              </a:solidFill>
              <a:round/>
              <a:headEnd/>
              <a:tailEnd type="arrow" w="med" len="med"/>
            </a:ln>
            <a:effectLst>
              <a:outerShdw blurRad="40000" dist="20000" dir="5400000" rotWithShape="0">
                <a:srgbClr val="808080">
                  <a:alpha val="37999"/>
                </a:srgbClr>
              </a:outerShdw>
            </a:effectLst>
          </p:spPr>
        </p:cxnSp>
        <p:sp>
          <p:nvSpPr>
            <p:cNvPr id="24593" name="TextBox 7">
              <a:extLst>
                <a:ext uri="{FF2B5EF4-FFF2-40B4-BE49-F238E27FC236}">
                  <a16:creationId xmlns:a16="http://schemas.microsoft.com/office/drawing/2014/main" id="{5CEA756E-92A3-9D43-9058-82A0934F02C7}"/>
                </a:ext>
              </a:extLst>
            </p:cNvPr>
            <p:cNvSpPr txBox="1">
              <a:spLocks noChangeArrowheads="1"/>
            </p:cNvSpPr>
            <p:nvPr/>
          </p:nvSpPr>
          <p:spPr bwMode="auto">
            <a:xfrm>
              <a:off x="-1060057" y="1373574"/>
              <a:ext cx="681598" cy="307777"/>
            </a:xfrm>
            <a:prstGeom prst="rect">
              <a:avLst/>
            </a:prstGeom>
            <a:solidFill>
              <a:srgbClr val="1F294A">
                <a:alpha val="85097"/>
              </a:srgbClr>
            </a:solidFill>
            <a:ln w="12700">
              <a:solidFill>
                <a:srgbClr val="FFFFFF"/>
              </a:solidFill>
              <a:miter lim="800000"/>
              <a:headEnd/>
              <a:tailEnd/>
            </a:ln>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_tradnl" altLang="en-US" sz="1400">
                  <a:solidFill>
                    <a:schemeClr val="bg1"/>
                  </a:solidFill>
                  <a:latin typeface="Arial" panose="020B0604020202020204" pitchFamily="34" charset="0"/>
                </a:rPr>
                <a:t>M 7.5 </a:t>
              </a:r>
            </a:p>
          </p:txBody>
        </p:sp>
        <p:cxnSp>
          <p:nvCxnSpPr>
            <p:cNvPr id="11" name="Straight Arrow Connector 10">
              <a:extLst>
                <a:ext uri="{FF2B5EF4-FFF2-40B4-BE49-F238E27FC236}">
                  <a16:creationId xmlns:a16="http://schemas.microsoft.com/office/drawing/2014/main" id="{D16F86C9-C97F-6747-9073-5023E7C5C115}"/>
                </a:ext>
              </a:extLst>
            </p:cNvPr>
            <p:cNvCxnSpPr>
              <a:cxnSpLocks noChangeShapeType="1"/>
            </p:cNvCxnSpPr>
            <p:nvPr/>
          </p:nvCxnSpPr>
          <p:spPr bwMode="auto">
            <a:xfrm>
              <a:off x="-758282" y="1680581"/>
              <a:ext cx="1011379" cy="1632178"/>
            </a:xfrm>
            <a:prstGeom prst="straightConnector1">
              <a:avLst/>
            </a:prstGeom>
            <a:noFill/>
            <a:ln w="25400">
              <a:solidFill>
                <a:srgbClr val="FFFFFF"/>
              </a:solidFill>
              <a:round/>
              <a:headEnd/>
              <a:tailEnd type="arrow" w="med" len="med"/>
            </a:ln>
            <a:effectLst>
              <a:outerShdw blurRad="40000" dist="20000" dir="5400000" rotWithShape="0">
                <a:srgbClr val="808080">
                  <a:alpha val="37999"/>
                </a:srgbClr>
              </a:outerShdw>
            </a:effectLst>
          </p:spPr>
        </p:cxnSp>
        <p:sp>
          <p:nvSpPr>
            <p:cNvPr id="6" name="Rectangle 5">
              <a:extLst>
                <a:ext uri="{FF2B5EF4-FFF2-40B4-BE49-F238E27FC236}">
                  <a16:creationId xmlns:a16="http://schemas.microsoft.com/office/drawing/2014/main" id="{55BAA39B-1E1D-D648-9704-B6DF56B1D484}"/>
                </a:ext>
              </a:extLst>
            </p:cNvPr>
            <p:cNvSpPr>
              <a:spLocks noChangeArrowheads="1"/>
            </p:cNvSpPr>
            <p:nvPr/>
          </p:nvSpPr>
          <p:spPr bwMode="auto">
            <a:xfrm>
              <a:off x="-1523564" y="2488731"/>
              <a:ext cx="2665785" cy="1600423"/>
            </a:xfrm>
            <a:prstGeom prst="rect">
              <a:avLst/>
            </a:prstGeom>
            <a:noFill/>
            <a:ln w="25400">
              <a:solidFill>
                <a:schemeClr val="bg1"/>
              </a:solidFill>
              <a:prstDash val="dash"/>
              <a:miter lim="800000"/>
              <a:headEnd/>
              <a:tailEnd/>
            </a:ln>
            <a:effectLst>
              <a:outerShdw blurRad="40000" dist="23000" dir="5400000" rotWithShape="0">
                <a:srgbClr val="808080">
                  <a:alpha val="34999"/>
                </a:srgbClr>
              </a:outerShdw>
            </a:effectLst>
          </p:spPr>
          <p:txBody>
            <a:bodyPr anchor="ctr"/>
            <a:lstStyle/>
            <a:p>
              <a:pPr algn="ctr" eaLnBrk="1" hangingPunct="1">
                <a:defRPr/>
              </a:pPr>
              <a:endParaRPr lang="es-ES_tradnl">
                <a:solidFill>
                  <a:schemeClr val="lt1"/>
                </a:solidFill>
                <a:latin typeface="+mn-lt"/>
                <a:ea typeface="+mn-ea"/>
              </a:endParaRPr>
            </a:p>
          </p:txBody>
        </p:sp>
      </p:grpSp>
      <p:sp>
        <p:nvSpPr>
          <p:cNvPr id="22" name="Title 1">
            <a:extLst>
              <a:ext uri="{FF2B5EF4-FFF2-40B4-BE49-F238E27FC236}">
                <a16:creationId xmlns:a16="http://schemas.microsoft.com/office/drawing/2014/main" id="{6DA07F68-CF6C-764A-B02E-EC870C26FFCF}"/>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7,5 ESTE DE LAS ISLAS KURILES</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Miércoles, 25 de Marzo, 2020 a las 02:49:21 UTC </a:t>
            </a: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116D36E-F6C7-5749-A236-08F69E54A65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a:p>
        </p:txBody>
      </p:sp>
      <p:pic>
        <p:nvPicPr>
          <p:cNvPr id="26627" name="Picture 18" descr="IRIS_TMlogo.png">
            <a:extLst>
              <a:ext uri="{FF2B5EF4-FFF2-40B4-BE49-F238E27FC236}">
                <a16:creationId xmlns:a16="http://schemas.microsoft.com/office/drawing/2014/main" id="{D4E10648-4969-B84B-9959-0D47E166A2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TextBox 5">
            <a:extLst>
              <a:ext uri="{FF2B5EF4-FFF2-40B4-BE49-F238E27FC236}">
                <a16:creationId xmlns:a16="http://schemas.microsoft.com/office/drawing/2014/main" id="{69149248-6736-5E49-8DDB-D8D86F20F815}"/>
              </a:ext>
            </a:extLst>
          </p:cNvPr>
          <p:cNvSpPr txBox="1">
            <a:spLocks noChangeArrowheads="1"/>
          </p:cNvSpPr>
          <p:nvPr/>
        </p:nvSpPr>
        <p:spPr bwMode="auto">
          <a:xfrm>
            <a:off x="381000" y="1211282"/>
            <a:ext cx="2946637"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None/>
            </a:pPr>
            <a:r>
              <a:rPr lang="es-ES_tradnl" altLang="en-US" sz="1800">
                <a:latin typeface="Arial" panose="020B0604020202020204" pitchFamily="34" charset="0"/>
              </a:rPr>
              <a:t>Esta sección transversal está orientada perpendicular a la Fosa de  Kuriles-Kamchatka. Los terremotos de más de 100 km se encuentran dentro de la litósfera en subducción de la Placa del Pacífico. </a:t>
            </a:r>
          </a:p>
          <a:p>
            <a:pPr eaLnBrk="1" hangingPunct="1">
              <a:spcBef>
                <a:spcPct val="0"/>
              </a:spcBef>
              <a:buNone/>
            </a:pPr>
            <a:endParaRPr lang="es-ES_tradnl" altLang="en-US" sz="1800">
              <a:latin typeface="Arial" panose="020B0604020202020204" pitchFamily="34" charset="0"/>
            </a:endParaRPr>
          </a:p>
          <a:p>
            <a:pPr eaLnBrk="1" hangingPunct="1">
              <a:spcBef>
                <a:spcPct val="0"/>
              </a:spcBef>
              <a:buNone/>
            </a:pPr>
            <a:r>
              <a:rPr lang="es-ES_tradnl" altLang="en-US" sz="1800">
                <a:latin typeface="Arial" panose="020B0604020202020204" pitchFamily="34" charset="0"/>
              </a:rPr>
              <a:t>El terremoto del 25 de Marzo ocurrió como resultado de una falla inversa (empuje) dentro de la Placa del Pacífico directamente debajo del límite de placa donde se subduce debajo de la microplaca Okhotsk.</a:t>
            </a:r>
            <a:endParaRPr lang="es-ES_tradnl" altLang="en-US" sz="2000">
              <a:latin typeface="Arial" panose="020B0604020202020204" pitchFamily="34" charset="0"/>
            </a:endParaRPr>
          </a:p>
        </p:txBody>
      </p:sp>
      <p:grpSp>
        <p:nvGrpSpPr>
          <p:cNvPr id="26631" name="Group 14">
            <a:extLst>
              <a:ext uri="{FF2B5EF4-FFF2-40B4-BE49-F238E27FC236}">
                <a16:creationId xmlns:a16="http://schemas.microsoft.com/office/drawing/2014/main" id="{0F68A75A-AAD6-EC4B-9C53-42F24C7C425B}"/>
              </a:ext>
            </a:extLst>
          </p:cNvPr>
          <p:cNvGrpSpPr>
            <a:grpSpLocks/>
          </p:cNvGrpSpPr>
          <p:nvPr/>
        </p:nvGrpSpPr>
        <p:grpSpPr bwMode="auto">
          <a:xfrm>
            <a:off x="3468756" y="1295400"/>
            <a:ext cx="5432425" cy="3702590"/>
            <a:chOff x="-2176703" y="1354137"/>
            <a:chExt cx="5432666" cy="3702590"/>
          </a:xfrm>
        </p:grpSpPr>
        <p:pic>
          <p:nvPicPr>
            <p:cNvPr id="26633" name="Picture 8">
              <a:extLst>
                <a:ext uri="{FF2B5EF4-FFF2-40B4-BE49-F238E27FC236}">
                  <a16:creationId xmlns:a16="http://schemas.microsoft.com/office/drawing/2014/main" id="{BDF2AE98-9B21-6845-9977-6A3E374D00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6445" y="1354137"/>
              <a:ext cx="5412408" cy="351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4" name="Text Box 3">
              <a:extLst>
                <a:ext uri="{FF2B5EF4-FFF2-40B4-BE49-F238E27FC236}">
                  <a16:creationId xmlns:a16="http://schemas.microsoft.com/office/drawing/2014/main" id="{CE09B5FC-C463-C14A-B8B2-C5786B5954E1}"/>
                </a:ext>
              </a:extLst>
            </p:cNvPr>
            <p:cNvSpPr txBox="1">
              <a:spLocks noChangeArrowheads="1"/>
            </p:cNvSpPr>
            <p:nvPr/>
          </p:nvSpPr>
          <p:spPr bwMode="auto">
            <a:xfrm>
              <a:off x="-2176703" y="2344737"/>
              <a:ext cx="1609724"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_tradnl" altLang="en-US" sz="2000">
                  <a:solidFill>
                    <a:srgbClr val="FFFFFF"/>
                  </a:solidFill>
                  <a:latin typeface="Arial" panose="020B0604020202020204" pitchFamily="34" charset="0"/>
                </a:rPr>
                <a:t>Microplaca Okhotsk</a:t>
              </a:r>
              <a:endParaRPr lang="es-ES_tradnl" altLang="en-US" sz="2400">
                <a:solidFill>
                  <a:srgbClr val="FFFFFF"/>
                </a:solidFill>
                <a:latin typeface="Arial" panose="020B0604020202020204" pitchFamily="34" charset="0"/>
              </a:endParaRPr>
            </a:p>
          </p:txBody>
        </p:sp>
        <p:sp>
          <p:nvSpPr>
            <p:cNvPr id="26635" name="Text Box 3">
              <a:extLst>
                <a:ext uri="{FF2B5EF4-FFF2-40B4-BE49-F238E27FC236}">
                  <a16:creationId xmlns:a16="http://schemas.microsoft.com/office/drawing/2014/main" id="{E3E3370B-01F5-C54A-B3B6-91E82A5B6D38}"/>
                </a:ext>
              </a:extLst>
            </p:cNvPr>
            <p:cNvSpPr txBox="1">
              <a:spLocks noChangeArrowheads="1"/>
            </p:cNvSpPr>
            <p:nvPr/>
          </p:nvSpPr>
          <p:spPr bwMode="auto">
            <a:xfrm rot="18259100">
              <a:off x="-1421723" y="3636109"/>
              <a:ext cx="2307836"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_tradnl" altLang="en-US" sz="2000" dirty="0">
                  <a:solidFill>
                    <a:srgbClr val="FFFFFF"/>
                  </a:solidFill>
                  <a:latin typeface="Arial" panose="020B0604020202020204" pitchFamily="34" charset="0"/>
                </a:rPr>
                <a:t>Placa del Pacífico</a:t>
              </a:r>
              <a:endParaRPr lang="es-ES_tradnl" altLang="en-US" sz="2400" dirty="0">
                <a:solidFill>
                  <a:srgbClr val="FFFFFF"/>
                </a:solidFill>
                <a:latin typeface="Arial" panose="020B0604020202020204" pitchFamily="34" charset="0"/>
              </a:endParaRPr>
            </a:p>
          </p:txBody>
        </p:sp>
        <p:grpSp>
          <p:nvGrpSpPr>
            <p:cNvPr id="26636" name="Group 9">
              <a:extLst>
                <a:ext uri="{FF2B5EF4-FFF2-40B4-BE49-F238E27FC236}">
                  <a16:creationId xmlns:a16="http://schemas.microsoft.com/office/drawing/2014/main" id="{81147CC6-C322-CC4F-8CCA-DB030B12AEB1}"/>
                </a:ext>
              </a:extLst>
            </p:cNvPr>
            <p:cNvGrpSpPr>
              <a:grpSpLocks/>
            </p:cNvGrpSpPr>
            <p:nvPr/>
          </p:nvGrpSpPr>
          <p:grpSpPr bwMode="auto">
            <a:xfrm>
              <a:off x="1328323" y="2452688"/>
              <a:ext cx="925513" cy="369887"/>
              <a:chOff x="6248400" y="1725613"/>
              <a:chExt cx="925513" cy="369887"/>
            </a:xfrm>
          </p:grpSpPr>
          <p:sp>
            <p:nvSpPr>
              <p:cNvPr id="26646" name="TextBox 20">
                <a:extLst>
                  <a:ext uri="{FF2B5EF4-FFF2-40B4-BE49-F238E27FC236}">
                    <a16:creationId xmlns:a16="http://schemas.microsoft.com/office/drawing/2014/main" id="{E43DA20E-34C0-F346-8FAA-094EB75B17B1}"/>
                  </a:ext>
                </a:extLst>
              </p:cNvPr>
              <p:cNvSpPr txBox="1">
                <a:spLocks noChangeArrowheads="1"/>
              </p:cNvSpPr>
              <p:nvPr/>
            </p:nvSpPr>
            <p:spPr bwMode="auto">
              <a:xfrm>
                <a:off x="6361113" y="1725613"/>
                <a:ext cx="812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800">
                    <a:solidFill>
                      <a:srgbClr val="FFFFFF"/>
                    </a:solidFill>
                    <a:latin typeface="Arial" panose="020B0604020202020204" pitchFamily="34" charset="0"/>
                  </a:rPr>
                  <a:t>70 km</a:t>
                </a:r>
              </a:p>
            </p:txBody>
          </p:sp>
          <p:cxnSp>
            <p:nvCxnSpPr>
              <p:cNvPr id="19" name="Straight Connector 18">
                <a:extLst>
                  <a:ext uri="{FF2B5EF4-FFF2-40B4-BE49-F238E27FC236}">
                    <a16:creationId xmlns:a16="http://schemas.microsoft.com/office/drawing/2014/main" id="{09ECBD85-B942-6E4E-9FA6-7FA85F06FD12}"/>
                  </a:ext>
                </a:extLst>
              </p:cNvPr>
              <p:cNvCxnSpPr>
                <a:cxnSpLocks noChangeShapeType="1"/>
              </p:cNvCxnSpPr>
              <p:nvPr/>
            </p:nvCxnSpPr>
            <p:spPr bwMode="auto">
              <a:xfrm>
                <a:off x="6248729" y="1909762"/>
                <a:ext cx="152407" cy="0"/>
              </a:xfrm>
              <a:prstGeom prst="line">
                <a:avLst/>
              </a:prstGeom>
              <a:noFill/>
              <a:ln w="25400">
                <a:solidFill>
                  <a:srgbClr val="FFFFFF"/>
                </a:solidFill>
                <a:round/>
                <a:headEnd/>
                <a:tailEnd/>
              </a:ln>
              <a:effectLst>
                <a:outerShdw blurRad="40000" dist="20000" dir="5400000" rotWithShape="0">
                  <a:srgbClr val="808080">
                    <a:alpha val="37999"/>
                  </a:srgbClr>
                </a:outerShdw>
              </a:effectLst>
            </p:spPr>
          </p:cxnSp>
        </p:grpSp>
        <p:grpSp>
          <p:nvGrpSpPr>
            <p:cNvPr id="26637" name="Group 10">
              <a:extLst>
                <a:ext uri="{FF2B5EF4-FFF2-40B4-BE49-F238E27FC236}">
                  <a16:creationId xmlns:a16="http://schemas.microsoft.com/office/drawing/2014/main" id="{CAF7703D-88B1-D24C-B724-EC3AEA3DEA93}"/>
                </a:ext>
              </a:extLst>
            </p:cNvPr>
            <p:cNvGrpSpPr>
              <a:grpSpLocks/>
            </p:cNvGrpSpPr>
            <p:nvPr/>
          </p:nvGrpSpPr>
          <p:grpSpPr bwMode="auto">
            <a:xfrm>
              <a:off x="1312310" y="2734779"/>
              <a:ext cx="1036638" cy="369887"/>
              <a:chOff x="6248400" y="2259013"/>
              <a:chExt cx="1036638" cy="369887"/>
            </a:xfrm>
          </p:grpSpPr>
          <p:sp>
            <p:nvSpPr>
              <p:cNvPr id="26644" name="TextBox 24">
                <a:extLst>
                  <a:ext uri="{FF2B5EF4-FFF2-40B4-BE49-F238E27FC236}">
                    <a16:creationId xmlns:a16="http://schemas.microsoft.com/office/drawing/2014/main" id="{5362F3F8-AC19-2D4D-9864-2C8B4F230E5F}"/>
                  </a:ext>
                </a:extLst>
              </p:cNvPr>
              <p:cNvSpPr txBox="1">
                <a:spLocks noChangeArrowheads="1"/>
              </p:cNvSpPr>
              <p:nvPr/>
            </p:nvSpPr>
            <p:spPr bwMode="auto">
              <a:xfrm>
                <a:off x="6343650" y="2259013"/>
                <a:ext cx="9413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800">
                    <a:solidFill>
                      <a:srgbClr val="FFFFFF"/>
                    </a:solidFill>
                    <a:latin typeface="Arial" panose="020B0604020202020204" pitchFamily="34" charset="0"/>
                  </a:rPr>
                  <a:t>150 km</a:t>
                </a:r>
              </a:p>
            </p:txBody>
          </p:sp>
          <p:cxnSp>
            <p:nvCxnSpPr>
              <p:cNvPr id="26" name="Straight Connector 25">
                <a:extLst>
                  <a:ext uri="{FF2B5EF4-FFF2-40B4-BE49-F238E27FC236}">
                    <a16:creationId xmlns:a16="http://schemas.microsoft.com/office/drawing/2014/main" id="{2A02A70E-4615-5C4B-A2AA-E351C1DD4A4C}"/>
                  </a:ext>
                </a:extLst>
              </p:cNvPr>
              <p:cNvCxnSpPr>
                <a:cxnSpLocks noChangeShapeType="1"/>
              </p:cNvCxnSpPr>
              <p:nvPr/>
            </p:nvCxnSpPr>
            <p:spPr bwMode="auto">
              <a:xfrm>
                <a:off x="6248867" y="2453171"/>
                <a:ext cx="152407" cy="0"/>
              </a:xfrm>
              <a:prstGeom prst="line">
                <a:avLst/>
              </a:prstGeom>
              <a:noFill/>
              <a:ln w="25400">
                <a:solidFill>
                  <a:srgbClr val="FFFFFF"/>
                </a:solidFill>
                <a:round/>
                <a:headEnd/>
                <a:tailEnd/>
              </a:ln>
              <a:effectLst>
                <a:outerShdw blurRad="40000" dist="20000" dir="5400000" rotWithShape="0">
                  <a:srgbClr val="808080">
                    <a:alpha val="37999"/>
                  </a:srgbClr>
                </a:outerShdw>
              </a:effectLst>
            </p:spPr>
          </p:cxnSp>
        </p:grpSp>
        <p:grpSp>
          <p:nvGrpSpPr>
            <p:cNvPr id="26638" name="Group 11">
              <a:extLst>
                <a:ext uri="{FF2B5EF4-FFF2-40B4-BE49-F238E27FC236}">
                  <a16:creationId xmlns:a16="http://schemas.microsoft.com/office/drawing/2014/main" id="{D2DDD2BC-DD6D-EF42-8FBE-CF2EF0E7BC2F}"/>
                </a:ext>
              </a:extLst>
            </p:cNvPr>
            <p:cNvGrpSpPr>
              <a:grpSpLocks/>
            </p:cNvGrpSpPr>
            <p:nvPr/>
          </p:nvGrpSpPr>
          <p:grpSpPr bwMode="auto">
            <a:xfrm>
              <a:off x="1295400" y="3092450"/>
              <a:ext cx="1104900" cy="369887"/>
              <a:chOff x="6216650" y="3001963"/>
              <a:chExt cx="1104900" cy="369887"/>
            </a:xfrm>
          </p:grpSpPr>
          <p:sp>
            <p:nvSpPr>
              <p:cNvPr id="26642" name="TextBox 26">
                <a:extLst>
                  <a:ext uri="{FF2B5EF4-FFF2-40B4-BE49-F238E27FC236}">
                    <a16:creationId xmlns:a16="http://schemas.microsoft.com/office/drawing/2014/main" id="{24E97E56-7566-2E4A-85D1-D6D81FD42F66}"/>
                  </a:ext>
                </a:extLst>
              </p:cNvPr>
              <p:cNvSpPr txBox="1">
                <a:spLocks noChangeArrowheads="1"/>
              </p:cNvSpPr>
              <p:nvPr/>
            </p:nvSpPr>
            <p:spPr bwMode="auto">
              <a:xfrm>
                <a:off x="6380163" y="3001963"/>
                <a:ext cx="9413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800">
                    <a:solidFill>
                      <a:srgbClr val="FFFFFF"/>
                    </a:solidFill>
                    <a:latin typeface="Arial" panose="020B0604020202020204" pitchFamily="34" charset="0"/>
                  </a:rPr>
                  <a:t>300 km</a:t>
                </a:r>
              </a:p>
            </p:txBody>
          </p:sp>
          <p:cxnSp>
            <p:nvCxnSpPr>
              <p:cNvPr id="28" name="Straight Connector 27">
                <a:extLst>
                  <a:ext uri="{FF2B5EF4-FFF2-40B4-BE49-F238E27FC236}">
                    <a16:creationId xmlns:a16="http://schemas.microsoft.com/office/drawing/2014/main" id="{C2BED987-6E86-B140-93EB-F39480C7E944}"/>
                  </a:ext>
                </a:extLst>
              </p:cNvPr>
              <p:cNvCxnSpPr>
                <a:cxnSpLocks noChangeShapeType="1"/>
              </p:cNvCxnSpPr>
              <p:nvPr/>
            </p:nvCxnSpPr>
            <p:spPr bwMode="auto">
              <a:xfrm>
                <a:off x="6216563" y="3187700"/>
                <a:ext cx="152407" cy="0"/>
              </a:xfrm>
              <a:prstGeom prst="line">
                <a:avLst/>
              </a:prstGeom>
              <a:noFill/>
              <a:ln w="25400">
                <a:solidFill>
                  <a:srgbClr val="FFFFFF"/>
                </a:solidFill>
                <a:round/>
                <a:headEnd/>
                <a:tailEnd/>
              </a:ln>
              <a:effectLst>
                <a:outerShdw blurRad="40000" dist="20000" dir="5400000" rotWithShape="0">
                  <a:srgbClr val="808080">
                    <a:alpha val="37999"/>
                  </a:srgbClr>
                </a:outerShdw>
              </a:effectLst>
            </p:spPr>
          </p:cxnSp>
        </p:grpSp>
        <p:grpSp>
          <p:nvGrpSpPr>
            <p:cNvPr id="26639" name="Group 12">
              <a:extLst>
                <a:ext uri="{FF2B5EF4-FFF2-40B4-BE49-F238E27FC236}">
                  <a16:creationId xmlns:a16="http://schemas.microsoft.com/office/drawing/2014/main" id="{F85BBC13-2BE3-6044-ACBF-B4B69B2B3E33}"/>
                </a:ext>
              </a:extLst>
            </p:cNvPr>
            <p:cNvGrpSpPr>
              <a:grpSpLocks/>
            </p:cNvGrpSpPr>
            <p:nvPr/>
          </p:nvGrpSpPr>
          <p:grpSpPr bwMode="auto">
            <a:xfrm>
              <a:off x="1179421" y="2003865"/>
              <a:ext cx="1561692" cy="324997"/>
              <a:chOff x="2031908" y="611042"/>
              <a:chExt cx="1561692" cy="324997"/>
            </a:xfrm>
          </p:grpSpPr>
          <p:sp>
            <p:nvSpPr>
              <p:cNvPr id="26640" name="TextBox 30">
                <a:extLst>
                  <a:ext uri="{FF2B5EF4-FFF2-40B4-BE49-F238E27FC236}">
                    <a16:creationId xmlns:a16="http://schemas.microsoft.com/office/drawing/2014/main" id="{83FE9115-EED2-4149-81F3-4F09C47A8BDD}"/>
                  </a:ext>
                </a:extLst>
              </p:cNvPr>
              <p:cNvSpPr txBox="1">
                <a:spLocks noChangeArrowheads="1"/>
              </p:cNvSpPr>
              <p:nvPr/>
            </p:nvSpPr>
            <p:spPr bwMode="auto">
              <a:xfrm>
                <a:off x="2911973" y="611042"/>
                <a:ext cx="681627" cy="307777"/>
              </a:xfrm>
              <a:prstGeom prst="rect">
                <a:avLst/>
              </a:prstGeom>
              <a:noFill/>
              <a:ln w="1270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_tradnl" altLang="en-US" sz="1400">
                    <a:solidFill>
                      <a:schemeClr val="bg1"/>
                    </a:solidFill>
                    <a:latin typeface="Arial" panose="020B0604020202020204" pitchFamily="34" charset="0"/>
                  </a:rPr>
                  <a:t>M 7,5 </a:t>
                </a:r>
              </a:p>
            </p:txBody>
          </p:sp>
          <p:cxnSp>
            <p:nvCxnSpPr>
              <p:cNvPr id="32" name="Straight Arrow Connector 31">
                <a:extLst>
                  <a:ext uri="{FF2B5EF4-FFF2-40B4-BE49-F238E27FC236}">
                    <a16:creationId xmlns:a16="http://schemas.microsoft.com/office/drawing/2014/main" id="{3C38A853-8051-E742-97D1-1627CA672C7E}"/>
                  </a:ext>
                </a:extLst>
              </p:cNvPr>
              <p:cNvCxnSpPr>
                <a:cxnSpLocks noChangeShapeType="1"/>
              </p:cNvCxnSpPr>
              <p:nvPr/>
            </p:nvCxnSpPr>
            <p:spPr bwMode="auto">
              <a:xfrm flipH="1">
                <a:off x="2031908" y="755064"/>
                <a:ext cx="825536" cy="180975"/>
              </a:xfrm>
              <a:prstGeom prst="straightConnector1">
                <a:avLst/>
              </a:prstGeom>
              <a:noFill/>
              <a:ln w="25400">
                <a:solidFill>
                  <a:srgbClr val="FFFFFF"/>
                </a:solidFill>
                <a:round/>
                <a:headEnd/>
                <a:tailEnd type="arrow" w="med" len="med"/>
              </a:ln>
              <a:effectLst>
                <a:outerShdw blurRad="40000" dist="20000" dir="5400000" rotWithShape="0">
                  <a:srgbClr val="808080">
                    <a:alpha val="37999"/>
                  </a:srgbClr>
                </a:outerShdw>
              </a:effectLst>
            </p:spPr>
          </p:cxnSp>
        </p:grpSp>
      </p:grpSp>
      <p:sp>
        <p:nvSpPr>
          <p:cNvPr id="24" name="Title 1">
            <a:extLst>
              <a:ext uri="{FF2B5EF4-FFF2-40B4-BE49-F238E27FC236}">
                <a16:creationId xmlns:a16="http://schemas.microsoft.com/office/drawing/2014/main" id="{07B524A6-6898-EF4D-B89D-327BFAE0105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7,5 ESTE DE LAS ISLAS KURILES</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Miércoles, 25 de Marzo, 2020 a las 02:49:21 UTC </a:t>
            </a: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B704EF9-113B-974F-9BCB-794D24F17D44}"/>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pic>
        <p:nvPicPr>
          <p:cNvPr id="28675" name="Picture 18" descr="IRIS_TMlogo.png">
            <a:extLst>
              <a:ext uri="{FF2B5EF4-FFF2-40B4-BE49-F238E27FC236}">
                <a16:creationId xmlns:a16="http://schemas.microsoft.com/office/drawing/2014/main" id="{765B7BD8-2B8C-8643-9D30-ED50FE8AFBA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TextBox 7">
            <a:extLst>
              <a:ext uri="{FF2B5EF4-FFF2-40B4-BE49-F238E27FC236}">
                <a16:creationId xmlns:a16="http://schemas.microsoft.com/office/drawing/2014/main" id="{AC70067E-D558-154D-B630-3E02F459DC6A}"/>
              </a:ext>
            </a:extLst>
          </p:cNvPr>
          <p:cNvSpPr txBox="1">
            <a:spLocks noChangeArrowheads="1"/>
          </p:cNvSpPr>
          <p:nvPr/>
        </p:nvSpPr>
        <p:spPr bwMode="auto">
          <a:xfrm>
            <a:off x="252413" y="1066800"/>
            <a:ext cx="843438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buNone/>
            </a:pPr>
            <a:r>
              <a:rPr lang="es-ES_tradnl" altLang="en-US" sz="1600" dirty="0">
                <a:latin typeface="Arial" panose="020B0604020202020204" pitchFamily="34" charset="0"/>
                <a:cs typeface="Arial" panose="020B0604020202020204" pitchFamily="34" charset="0"/>
              </a:rPr>
              <a:t>El mecanismo focal es la forma en que los sismólogos trazan las orientaciones tridimensionales del estrés de un terremoto. Dado que un terremoto se produce como deslizamiento en una falla, genera ondas primarias (P) en cuadrantes de compresión (sombreado) y extensión (blanco). La orientación de estos cuadrantes determinada a partir de ondas sísmicas registradas determina el tipo de falla que produjo el terremoto.</a:t>
            </a:r>
          </a:p>
        </p:txBody>
      </p:sp>
      <p:sp>
        <p:nvSpPr>
          <p:cNvPr id="28677" name="TextBox 11">
            <a:extLst>
              <a:ext uri="{FF2B5EF4-FFF2-40B4-BE49-F238E27FC236}">
                <a16:creationId xmlns:a16="http://schemas.microsoft.com/office/drawing/2014/main" id="{8D63ADBD-C615-1742-B25D-9242B73BB84D}"/>
              </a:ext>
            </a:extLst>
          </p:cNvPr>
          <p:cNvSpPr txBox="1">
            <a:spLocks noChangeArrowheads="1"/>
          </p:cNvSpPr>
          <p:nvPr/>
        </p:nvSpPr>
        <p:spPr bwMode="auto">
          <a:xfrm>
            <a:off x="4289425" y="5265738"/>
            <a:ext cx="42672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600">
                <a:latin typeface="Arial" panose="020B0604020202020204" pitchFamily="34" charset="0"/>
              </a:rPr>
              <a:t>En este caso, el mecanismo focal indica que este terremoto ocurrió como resultado de fallas de empuje dentro de la Placa del Pacífico.</a:t>
            </a:r>
          </a:p>
        </p:txBody>
      </p:sp>
      <p:sp>
        <p:nvSpPr>
          <p:cNvPr id="28678" name="TextBox 8">
            <a:extLst>
              <a:ext uri="{FF2B5EF4-FFF2-40B4-BE49-F238E27FC236}">
                <a16:creationId xmlns:a16="http://schemas.microsoft.com/office/drawing/2014/main" id="{AA0A67D3-08C8-C34D-AD31-D159A77176F2}"/>
              </a:ext>
            </a:extLst>
          </p:cNvPr>
          <p:cNvSpPr txBox="1">
            <a:spLocks noChangeArrowheads="1"/>
          </p:cNvSpPr>
          <p:nvPr/>
        </p:nvSpPr>
        <p:spPr bwMode="auto">
          <a:xfrm>
            <a:off x="430213" y="5351463"/>
            <a:ext cx="269398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400" dirty="0">
                <a:latin typeface="Arial" panose="020B0604020202020204" pitchFamily="34" charset="0"/>
                <a:cs typeface="Arial" panose="020B0604020202020204" pitchFamily="34" charset="0"/>
              </a:rPr>
              <a:t>El eje de tensión (T) refleja la dirección mínima del esfuerzo de compresión. El eje de presión (P) refleja la dirección máxima del esfuerzo de compresión.</a:t>
            </a:r>
          </a:p>
        </p:txBody>
      </p:sp>
      <p:sp>
        <p:nvSpPr>
          <p:cNvPr id="28679" name="TextBox 11">
            <a:extLst>
              <a:ext uri="{FF2B5EF4-FFF2-40B4-BE49-F238E27FC236}">
                <a16:creationId xmlns:a16="http://schemas.microsoft.com/office/drawing/2014/main" id="{221DB559-A97C-0B44-BF89-1658CEF90A1A}"/>
              </a:ext>
            </a:extLst>
          </p:cNvPr>
          <p:cNvSpPr txBox="1">
            <a:spLocks noChangeArrowheads="1"/>
          </p:cNvSpPr>
          <p:nvPr/>
        </p:nvSpPr>
        <p:spPr bwMode="auto">
          <a:xfrm>
            <a:off x="239713" y="4981575"/>
            <a:ext cx="30051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200" i="1" dirty="0">
                <a:latin typeface="Arial" panose="020B0604020202020204" pitchFamily="34" charset="0"/>
              </a:rPr>
              <a:t>USGS Fase W Solución Momento Tensor  </a:t>
            </a:r>
            <a:endParaRPr lang="es-ES_tradnl" altLang="en-US" sz="1600" i="1" dirty="0">
              <a:latin typeface="Arial" panose="020B0604020202020204" pitchFamily="34" charset="0"/>
            </a:endParaRPr>
          </a:p>
        </p:txBody>
      </p:sp>
      <p:pic>
        <p:nvPicPr>
          <p:cNvPr id="28680" name="Picture 2">
            <a:extLst>
              <a:ext uri="{FF2B5EF4-FFF2-40B4-BE49-F238E27FC236}">
                <a16:creationId xmlns:a16="http://schemas.microsoft.com/office/drawing/2014/main" id="{9F640EF6-0F69-3242-9C62-F2B49BE691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1513" y="2709863"/>
            <a:ext cx="2101850" cy="221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1" name="Picture 4">
            <a:extLst>
              <a:ext uri="{FF2B5EF4-FFF2-40B4-BE49-F238E27FC236}">
                <a16:creationId xmlns:a16="http://schemas.microsoft.com/office/drawing/2014/main" id="{2E8B5566-B11C-B644-AD5C-F19F68A9928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86213" y="4619625"/>
            <a:ext cx="4167187"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2" name="Picture 4">
            <a:extLst>
              <a:ext uri="{FF2B5EF4-FFF2-40B4-BE49-F238E27FC236}">
                <a16:creationId xmlns:a16="http://schemas.microsoft.com/office/drawing/2014/main" id="{E262C72A-B48B-E542-9321-8F702F74D35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86200" y="2790825"/>
            <a:ext cx="4267200" cy="181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E0E4967E-EBC8-B14F-B4AA-398815FCA101}"/>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7,5 ESTE DE LAS ISLAS KURILES</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Miércoles, 25 de Marzo, 2020 a las 02:49:21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2" name="TextBox 15">
            <a:extLst>
              <a:ext uri="{FF2B5EF4-FFF2-40B4-BE49-F238E27FC236}">
                <a16:creationId xmlns:a16="http://schemas.microsoft.com/office/drawing/2014/main" id="{EC132996-654C-4740-83FE-DFE560A9F23C}"/>
              </a:ext>
            </a:extLst>
          </p:cNvPr>
          <p:cNvSpPr txBox="1">
            <a:spLocks noChangeArrowheads="1"/>
          </p:cNvSpPr>
          <p:nvPr/>
        </p:nvSpPr>
        <p:spPr bwMode="auto">
          <a:xfrm>
            <a:off x="5119689" y="6473825"/>
            <a:ext cx="39481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200" i="1" dirty="0">
                <a:latin typeface="Arial" panose="020B0604020202020204" pitchFamily="34" charset="0"/>
              </a:rPr>
              <a:t>Imagen Cortesía del Servicio Geológico de los EE.UU.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2" name="Group 6">
            <a:extLst>
              <a:ext uri="{FF2B5EF4-FFF2-40B4-BE49-F238E27FC236}">
                <a16:creationId xmlns:a16="http://schemas.microsoft.com/office/drawing/2014/main" id="{2843EBB8-C4A3-5442-8857-D03EBED293A5}"/>
              </a:ext>
            </a:extLst>
          </p:cNvPr>
          <p:cNvGrpSpPr>
            <a:grpSpLocks/>
          </p:cNvGrpSpPr>
          <p:nvPr/>
        </p:nvGrpSpPr>
        <p:grpSpPr bwMode="auto">
          <a:xfrm>
            <a:off x="906463" y="1428750"/>
            <a:ext cx="7423150" cy="5213350"/>
            <a:chOff x="906462" y="1429385"/>
            <a:chExt cx="7423418" cy="5212080"/>
          </a:xfrm>
        </p:grpSpPr>
        <p:grpSp>
          <p:nvGrpSpPr>
            <p:cNvPr id="30733" name="Group 5">
              <a:extLst>
                <a:ext uri="{FF2B5EF4-FFF2-40B4-BE49-F238E27FC236}">
                  <a16:creationId xmlns:a16="http://schemas.microsoft.com/office/drawing/2014/main" id="{3DB1C4E5-12F9-EC4B-AAA0-39B90E70A584}"/>
                </a:ext>
              </a:extLst>
            </p:cNvPr>
            <p:cNvGrpSpPr>
              <a:grpSpLocks/>
            </p:cNvGrpSpPr>
            <p:nvPr/>
          </p:nvGrpSpPr>
          <p:grpSpPr bwMode="auto">
            <a:xfrm>
              <a:off x="906462" y="1429385"/>
              <a:ext cx="7423418" cy="5212080"/>
              <a:chOff x="906462" y="1429385"/>
              <a:chExt cx="7423418" cy="5212080"/>
            </a:xfrm>
          </p:grpSpPr>
          <p:pic>
            <p:nvPicPr>
              <p:cNvPr id="30735" name="Picture 1">
                <a:extLst>
                  <a:ext uri="{FF2B5EF4-FFF2-40B4-BE49-F238E27FC236}">
                    <a16:creationId xmlns:a16="http://schemas.microsoft.com/office/drawing/2014/main" id="{C9CC6585-D8A9-9D4D-9EF2-D003DFE390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0168" r="97855"/>
              <a:stretch>
                <a:fillRect/>
              </a:stretch>
            </p:blipFill>
            <p:spPr bwMode="auto">
              <a:xfrm>
                <a:off x="906462" y="1429385"/>
                <a:ext cx="152400" cy="517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6" name="Picture 4">
                <a:extLst>
                  <a:ext uri="{FF2B5EF4-FFF2-40B4-BE49-F238E27FC236}">
                    <a16:creationId xmlns:a16="http://schemas.microsoft.com/office/drawing/2014/main" id="{B672158D-0B2E-AA43-A275-17592F8BB4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401"/>
              <a:stretch>
                <a:fillRect/>
              </a:stretch>
            </p:blipFill>
            <p:spPr bwMode="auto">
              <a:xfrm>
                <a:off x="1058862" y="1429385"/>
                <a:ext cx="7271018" cy="521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Rectangle 2">
              <a:extLst>
                <a:ext uri="{FF2B5EF4-FFF2-40B4-BE49-F238E27FC236}">
                  <a16:creationId xmlns:a16="http://schemas.microsoft.com/office/drawing/2014/main" id="{FA1D67F2-DD2F-7141-BDB1-490382FC7D7B}"/>
                </a:ext>
              </a:extLst>
            </p:cNvPr>
            <p:cNvSpPr/>
            <p:nvPr/>
          </p:nvSpPr>
          <p:spPr bwMode="auto">
            <a:xfrm>
              <a:off x="6096186" y="5520963"/>
              <a:ext cx="2092401" cy="650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grpSp>
      <p:sp>
        <p:nvSpPr>
          <p:cNvPr id="4" name="Rectangle 3">
            <a:extLst>
              <a:ext uri="{FF2B5EF4-FFF2-40B4-BE49-F238E27FC236}">
                <a16:creationId xmlns:a16="http://schemas.microsoft.com/office/drawing/2014/main" id="{6F879ED4-5F0A-DE4F-8037-57046CF0B77A}"/>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s-ES_tradnl" altLang="en-US" sz="1800">
              <a:solidFill>
                <a:srgbClr val="FFFFFF"/>
              </a:solidFill>
              <a:cs typeface="Arial" panose="020B0604020202020204" pitchFamily="34" charset="0"/>
            </a:endParaRPr>
          </a:p>
        </p:txBody>
      </p:sp>
      <p:pic>
        <p:nvPicPr>
          <p:cNvPr id="30724" name="Picture 18" descr="IRIS_TMlogo.png">
            <a:extLst>
              <a:ext uri="{FF2B5EF4-FFF2-40B4-BE49-F238E27FC236}">
                <a16:creationId xmlns:a16="http://schemas.microsoft.com/office/drawing/2014/main" id="{8E33DB7A-2E58-6241-88AA-E82BBC6D9C5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5" name="TextBox 4">
            <a:extLst>
              <a:ext uri="{FF2B5EF4-FFF2-40B4-BE49-F238E27FC236}">
                <a16:creationId xmlns:a16="http://schemas.microsoft.com/office/drawing/2014/main" id="{C29D5FEE-C090-DC4B-91A8-C5C199AFE86F}"/>
              </a:ext>
            </a:extLst>
          </p:cNvPr>
          <p:cNvSpPr txBox="1">
            <a:spLocks noChangeArrowheads="1"/>
          </p:cNvSpPr>
          <p:nvPr/>
        </p:nvSpPr>
        <p:spPr bwMode="auto">
          <a:xfrm>
            <a:off x="1757363" y="3352800"/>
            <a:ext cx="6851650"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400">
                <a:solidFill>
                  <a:srgbClr val="000000"/>
                </a:solidFill>
                <a:latin typeface="Arial" panose="020B0604020202020204" pitchFamily="34" charset="0"/>
              </a:rPr>
              <a:t>Después del terremoto, las ondas de compresión P tardaron 9 minutos y 10 segundos en recorrer una trayectoria curva a través del manto hasta Bend, Oregón.</a:t>
            </a:r>
          </a:p>
        </p:txBody>
      </p:sp>
      <p:sp>
        <p:nvSpPr>
          <p:cNvPr id="30726" name="TextBox 7">
            <a:extLst>
              <a:ext uri="{FF2B5EF4-FFF2-40B4-BE49-F238E27FC236}">
                <a16:creationId xmlns:a16="http://schemas.microsoft.com/office/drawing/2014/main" id="{99C396F4-1E3E-684A-9AC5-0AC26C664E37}"/>
              </a:ext>
            </a:extLst>
          </p:cNvPr>
          <p:cNvSpPr txBox="1">
            <a:spLocks noChangeArrowheads="1"/>
          </p:cNvSpPr>
          <p:nvPr/>
        </p:nvSpPr>
        <p:spPr bwMode="auto">
          <a:xfrm>
            <a:off x="1752600" y="914400"/>
            <a:ext cx="6332538" cy="7386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400">
                <a:solidFill>
                  <a:srgbClr val="000000"/>
                </a:solidFill>
                <a:latin typeface="Arial" panose="020B0604020202020204" pitchFamily="34" charset="0"/>
              </a:rPr>
              <a:t>El registro del terremoto en Bend, Oregon (BNOR) se ilustra a continuación. Bend está a 5876 km (3651 millas, 52.94 °) de la ubicación de este terremoto.</a:t>
            </a:r>
          </a:p>
        </p:txBody>
      </p:sp>
      <p:sp>
        <p:nvSpPr>
          <p:cNvPr id="30727" name="TextBox 6">
            <a:extLst>
              <a:ext uri="{FF2B5EF4-FFF2-40B4-BE49-F238E27FC236}">
                <a16:creationId xmlns:a16="http://schemas.microsoft.com/office/drawing/2014/main" id="{97A65557-631F-C345-9987-D2E2532D3314}"/>
              </a:ext>
            </a:extLst>
          </p:cNvPr>
          <p:cNvSpPr txBox="1">
            <a:spLocks noChangeArrowheads="1"/>
          </p:cNvSpPr>
          <p:nvPr/>
        </p:nvSpPr>
        <p:spPr bwMode="auto">
          <a:xfrm>
            <a:off x="1703388" y="4781550"/>
            <a:ext cx="6959600" cy="95410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None/>
            </a:pPr>
            <a:r>
              <a:rPr lang="es-ES_tradnl" altLang="en-US" sz="1400">
                <a:solidFill>
                  <a:srgbClr val="000000"/>
                </a:solidFill>
                <a:latin typeface="Arial" panose="020B0604020202020204" pitchFamily="34" charset="0"/>
              </a:rPr>
              <a:t>Las ondas de superficie recorrieron los 5876 km (3651 millas) a lo largo del perímetro de la Tierra desde el terremoto hasta la estación de registro. La onda de superficie comenzó a llegar a Bend 26 minutos después del terremoto al este de las Islas Kuriles.</a:t>
            </a:r>
          </a:p>
        </p:txBody>
      </p:sp>
      <p:sp>
        <p:nvSpPr>
          <p:cNvPr id="30728" name="TextBox 9">
            <a:extLst>
              <a:ext uri="{FF2B5EF4-FFF2-40B4-BE49-F238E27FC236}">
                <a16:creationId xmlns:a16="http://schemas.microsoft.com/office/drawing/2014/main" id="{67C2A2CA-3C61-B347-AC69-B062278E7A5F}"/>
              </a:ext>
            </a:extLst>
          </p:cNvPr>
          <p:cNvSpPr txBox="1">
            <a:spLocks noChangeArrowheads="1"/>
          </p:cNvSpPr>
          <p:nvPr/>
        </p:nvSpPr>
        <p:spPr bwMode="auto">
          <a:xfrm>
            <a:off x="1758950" y="4067175"/>
            <a:ext cx="6850063" cy="7386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400" dirty="0">
                <a:solidFill>
                  <a:srgbClr val="000000"/>
                </a:solidFill>
                <a:latin typeface="Arial" panose="020B0604020202020204" pitchFamily="34" charset="0"/>
              </a:rPr>
              <a:t>Las ondas S son ondas de corte que siguen la misma trayectoria a través del manto que las ondas P. Las ondas S tardaron 16 minutos y 36 segundos en viajar desde el terremoto hasta Bend.</a:t>
            </a:r>
          </a:p>
        </p:txBody>
      </p:sp>
      <p:sp>
        <p:nvSpPr>
          <p:cNvPr id="30729" name="TextBox 4">
            <a:extLst>
              <a:ext uri="{FF2B5EF4-FFF2-40B4-BE49-F238E27FC236}">
                <a16:creationId xmlns:a16="http://schemas.microsoft.com/office/drawing/2014/main" id="{2B26F9E9-E6E0-8249-AA0D-CC3D6B685BC7}"/>
              </a:ext>
            </a:extLst>
          </p:cNvPr>
          <p:cNvSpPr txBox="1">
            <a:spLocks noChangeArrowheads="1"/>
          </p:cNvSpPr>
          <p:nvPr/>
        </p:nvSpPr>
        <p:spPr bwMode="auto">
          <a:xfrm>
            <a:off x="2622550" y="1677988"/>
            <a:ext cx="376238"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800" b="1">
                <a:solidFill>
                  <a:srgbClr val="000000"/>
                </a:solidFill>
                <a:latin typeface="Arial" panose="020B0604020202020204" pitchFamily="34" charset="0"/>
              </a:rPr>
              <a:t>P</a:t>
            </a:r>
          </a:p>
        </p:txBody>
      </p:sp>
      <p:sp>
        <p:nvSpPr>
          <p:cNvPr id="30730" name="TextBox 11">
            <a:extLst>
              <a:ext uri="{FF2B5EF4-FFF2-40B4-BE49-F238E27FC236}">
                <a16:creationId xmlns:a16="http://schemas.microsoft.com/office/drawing/2014/main" id="{FA8E887C-5A48-AE4B-91AF-1A7A025CB797}"/>
              </a:ext>
            </a:extLst>
          </p:cNvPr>
          <p:cNvSpPr txBox="1">
            <a:spLocks noChangeArrowheads="1"/>
          </p:cNvSpPr>
          <p:nvPr/>
        </p:nvSpPr>
        <p:spPr bwMode="auto">
          <a:xfrm>
            <a:off x="3851275" y="1954213"/>
            <a:ext cx="338138"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800" b="1">
                <a:solidFill>
                  <a:srgbClr val="000000"/>
                </a:solidFill>
                <a:latin typeface="Arial" panose="020B0604020202020204" pitchFamily="34" charset="0"/>
              </a:rPr>
              <a:t>S</a:t>
            </a:r>
          </a:p>
        </p:txBody>
      </p:sp>
      <p:sp>
        <p:nvSpPr>
          <p:cNvPr id="12" name="TextBox 11">
            <a:extLst>
              <a:ext uri="{FF2B5EF4-FFF2-40B4-BE49-F238E27FC236}">
                <a16:creationId xmlns:a16="http://schemas.microsoft.com/office/drawing/2014/main" id="{98273A14-2100-994B-8A1B-656AB1DB581A}"/>
              </a:ext>
            </a:extLst>
          </p:cNvPr>
          <p:cNvSpPr txBox="1"/>
          <p:nvPr/>
        </p:nvSpPr>
        <p:spPr>
          <a:xfrm>
            <a:off x="5019674" y="2162175"/>
            <a:ext cx="2981325" cy="369332"/>
          </a:xfrm>
          <a:prstGeom prst="rect">
            <a:avLst/>
          </a:prstGeom>
          <a:solidFill>
            <a:schemeClr val="bg1"/>
          </a:solidFill>
        </p:spPr>
        <p:txBody>
          <a:bodyPr wrap="square">
            <a:spAutoFit/>
          </a:bodyPr>
          <a:lstStyle/>
          <a:p>
            <a:pPr eaLnBrk="1" hangingPunct="1">
              <a:defRPr/>
            </a:pPr>
            <a:r>
              <a:rPr lang="es-ES_tradnl" spc="200" dirty="0">
                <a:solidFill>
                  <a:prstClr val="black"/>
                </a:solidFill>
                <a:latin typeface="Arial" charset="0"/>
                <a:ea typeface="MS PGothic" charset="-128"/>
                <a:cs typeface="Arial" panose="020B0604020202020204" pitchFamily="34" charset="0"/>
              </a:rPr>
              <a:t>Ondas de Superficie</a:t>
            </a:r>
          </a:p>
        </p:txBody>
      </p:sp>
      <p:sp>
        <p:nvSpPr>
          <p:cNvPr id="18" name="Title 1">
            <a:extLst>
              <a:ext uri="{FF2B5EF4-FFF2-40B4-BE49-F238E27FC236}">
                <a16:creationId xmlns:a16="http://schemas.microsoft.com/office/drawing/2014/main" id="{853CE2B6-5FDD-EE4C-A7F5-1CABB44E4B9F}"/>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7,5 ESTE DE LAS ISLAS KURILES</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Miércoles, 25 de Marzo, 2020 a las 02:49:21 UTC </a:t>
            </a: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BF7C3B1-6033-2543-86C3-F1B8B01FA4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32772" name="Picture 1">
            <a:extLst>
              <a:ext uri="{FF2B5EF4-FFF2-40B4-BE49-F238E27FC236}">
                <a16:creationId xmlns:a16="http://schemas.microsoft.com/office/drawing/2014/main" id="{2A324582-47B8-B94B-BF07-586060B6C8D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1">
            <a:extLst>
              <a:ext uri="{FF2B5EF4-FFF2-40B4-BE49-F238E27FC236}">
                <a16:creationId xmlns:a16="http://schemas.microsoft.com/office/drawing/2014/main" id="{F874CA50-1FC9-2B4F-B32D-24167803F86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4" name="TextBox 1">
            <a:extLst>
              <a:ext uri="{FF2B5EF4-FFF2-40B4-BE49-F238E27FC236}">
                <a16:creationId xmlns:a16="http://schemas.microsoft.com/office/drawing/2014/main" id="{C1ABB41B-7415-3944-BC06-A8FF35F6D1F7}"/>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32775" name="Picture 1">
            <a:extLst>
              <a:ext uri="{FF2B5EF4-FFF2-40B4-BE49-F238E27FC236}">
                <a16:creationId xmlns:a16="http://schemas.microsoft.com/office/drawing/2014/main" id="{694DCCA0-20B6-6441-8629-0B809FAA73C8}"/>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71888" y="4972050"/>
            <a:ext cx="1935162"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9">
            <a:extLst>
              <a:ext uri="{FF2B5EF4-FFF2-40B4-BE49-F238E27FC236}">
                <a16:creationId xmlns:a16="http://schemas.microsoft.com/office/drawing/2014/main" id="{0EFAB05A-6DFE-814E-ACA6-AC647720092D}"/>
              </a:ext>
            </a:extLst>
          </p:cNvPr>
          <p:cNvSpPr txBox="1">
            <a:spLocks noChangeArrowheads="1"/>
          </p:cNvSpPr>
          <p:nvPr/>
        </p:nvSpPr>
        <p:spPr bwMode="auto">
          <a:xfrm>
            <a:off x="709613" y="773113"/>
            <a:ext cx="7977187"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_tradnl" altLang="en-US" sz="1800" b="1" dirty="0">
                <a:solidFill>
                  <a:srgbClr val="393996"/>
                </a:solidFill>
                <a:latin typeface="Arial" panose="020B0604020202020204" pitchFamily="34" charset="0"/>
              </a:rPr>
              <a:t>Momentos de Enseñanzas son un servicio de</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Las Instituciones de Investigación Incorporadas para la Sismología</a:t>
            </a:r>
          </a:p>
          <a:p>
            <a:pPr algn="ctr" eaLnBrk="1" hangingPunct="1">
              <a:spcBef>
                <a:spcPct val="0"/>
              </a:spcBef>
              <a:buFontTx/>
              <a:buNone/>
            </a:pPr>
            <a:r>
              <a:rPr lang="es-ES_tradnl" altLang="en-US" sz="1800" dirty="0">
                <a:latin typeface="Arial" panose="020B0604020202020204" pitchFamily="34" charset="0"/>
              </a:rPr>
              <a:t> Educación &amp; Alcance Público </a:t>
            </a:r>
          </a:p>
          <a:p>
            <a:pPr algn="ctr" eaLnBrk="1" hangingPunct="1">
              <a:spcBef>
                <a:spcPct val="0"/>
              </a:spcBef>
              <a:buFontTx/>
              <a:buNone/>
            </a:pPr>
            <a:r>
              <a:rPr lang="es-ES_tradnl" altLang="en-US" sz="1800" dirty="0">
                <a:latin typeface="Arial" panose="020B0604020202020204" pitchFamily="34" charset="0"/>
              </a:rPr>
              <a:t>y </a:t>
            </a:r>
          </a:p>
          <a:p>
            <a:pPr algn="ctr" eaLnBrk="1" hangingPunct="1">
              <a:spcBef>
                <a:spcPct val="0"/>
              </a:spcBef>
              <a:buFontTx/>
              <a:buNone/>
            </a:pPr>
            <a:r>
              <a:rPr lang="es-ES_tradnl" altLang="en-US" sz="1800" dirty="0">
                <a:latin typeface="Arial" panose="020B0604020202020204" pitchFamily="34" charset="0"/>
              </a:rPr>
              <a:t>La Universidad de Portland </a:t>
            </a: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Por favor enviar comentarios a </a:t>
            </a:r>
            <a:r>
              <a:rPr lang="es-ES_tradnl" altLang="en-US" sz="1800" dirty="0">
                <a:latin typeface="Arial" panose="020B0604020202020204" pitchFamily="34" charset="0"/>
                <a:hlinkClick r:id="rId6"/>
              </a:rPr>
              <a:t>tkb@iris.edu</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r>
              <a:rPr lang="es-ES_tradnl" altLang="en-US" sz="1800" dirty="0">
                <a:latin typeface="Arial" panose="020B0604020202020204" pitchFamily="34" charset="0"/>
              </a:rPr>
              <a:t>Para recibir notificaciones automáticas de nuevos Momentos de Enseñanzas suscribirse en </a:t>
            </a:r>
            <a:r>
              <a:rPr lang="es-ES_tradnl" altLang="en-US" sz="1800" dirty="0">
                <a:latin typeface="Arial" panose="020B0604020202020204" pitchFamily="34" charset="0"/>
                <a:hlinkClick r:id="rId6"/>
              </a:rPr>
              <a:t>www.iris.edu/hq/retm</a:t>
            </a: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endParaRPr lang="es-ES_tradnl" altLang="en-US" sz="1800" dirty="0">
              <a:latin typeface="Arial" panose="020B0604020202020204" pitchFamily="34" charset="0"/>
            </a:endParaRPr>
          </a:p>
        </p:txBody>
      </p:sp>
    </p:spTree>
  </p:cSld>
  <p:clrMapOvr>
    <a:masterClrMapping/>
  </p:clrMapOvr>
  <p:transition spd="slow" advClick="0" advTm="12000"/>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12250</TotalTime>
  <Words>1275</Words>
  <Application>Microsoft Macintosh PowerPoint</Application>
  <PresentationFormat>On-screen Show (4:3)</PresentationFormat>
  <Paragraphs>104</Paragraphs>
  <Slides>9</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MS PGothic</vt:lpstr>
      <vt:lpstr>MS PGothic</vt:lpstr>
      <vt:lpstr>Arial</vt:lpstr>
      <vt:lpstr>Calibri</vt:lpstr>
      <vt:lpstr>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Douglas Alfredo Bravo Bustamante</cp:lastModifiedBy>
  <cp:revision>934</cp:revision>
  <cp:lastPrinted>2018-01-24T02:26:23Z</cp:lastPrinted>
  <dcterms:created xsi:type="dcterms:W3CDTF">2009-05-31T20:07:40Z</dcterms:created>
  <dcterms:modified xsi:type="dcterms:W3CDTF">2020-04-02T05:42:11Z</dcterms:modified>
</cp:coreProperties>
</file>