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4101" r:id="rId2"/>
  </p:sldMasterIdLst>
  <p:notesMasterIdLst>
    <p:notesMasterId r:id="rId14"/>
  </p:notesMasterIdLst>
  <p:handoutMasterIdLst>
    <p:handoutMasterId r:id="rId15"/>
  </p:handoutMasterIdLst>
  <p:sldIdLst>
    <p:sldId id="422" r:id="rId3"/>
    <p:sldId id="385" r:id="rId4"/>
    <p:sldId id="420" r:id="rId5"/>
    <p:sldId id="305" r:id="rId6"/>
    <p:sldId id="390" r:id="rId7"/>
    <p:sldId id="424" r:id="rId8"/>
    <p:sldId id="324" r:id="rId9"/>
    <p:sldId id="423" r:id="rId10"/>
    <p:sldId id="389" r:id="rId11"/>
    <p:sldId id="372" r:id="rId12"/>
    <p:sldId id="373" r:id="rId13"/>
  </p:sldIdLst>
  <p:sldSz cx="9144000" cy="6858000" type="screen4x3"/>
  <p:notesSz cx="7315200" cy="96012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201" autoAdjust="0"/>
    <p:restoredTop sz="87483" autoAdjust="0"/>
  </p:normalViewPr>
  <p:slideViewPr>
    <p:cSldViewPr>
      <p:cViewPr varScale="1">
        <p:scale>
          <a:sx n="65" d="100"/>
          <a:sy n="65" d="100"/>
        </p:scale>
        <p:origin x="1182" y="6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A8BAE93-8E1D-5947-AE12-7129E4B1F7CA}"/>
              </a:ext>
            </a:extLst>
          </p:cNvPr>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atin typeface="Arial" charset="0"/>
                <a:ea typeface="ＭＳ Ｐゴシック" charset="-128"/>
              </a:defRPr>
            </a:lvl1pPr>
          </a:lstStyle>
          <a:p>
            <a:pPr>
              <a:defRPr/>
            </a:pPr>
            <a:endParaRPr lang="en-US"/>
          </a:p>
        </p:txBody>
      </p:sp>
      <p:sp>
        <p:nvSpPr>
          <p:cNvPr id="3" name="Date Placeholder 2">
            <a:extLst>
              <a:ext uri="{FF2B5EF4-FFF2-40B4-BE49-F238E27FC236}">
                <a16:creationId xmlns:a16="http://schemas.microsoft.com/office/drawing/2014/main" id="{75539DA8-2AC0-514F-BD04-4278A38F316B}"/>
              </a:ext>
            </a:extLst>
          </p:cNvPr>
          <p:cNvSpPr>
            <a:spLocks noGrp="1"/>
          </p:cNvSpPr>
          <p:nvPr>
            <p:ph type="dt" sz="quarter" idx="1"/>
          </p:nvPr>
        </p:nvSpPr>
        <p:spPr>
          <a:xfrm>
            <a:off x="4143375" y="0"/>
            <a:ext cx="3170238" cy="481013"/>
          </a:xfrm>
          <a:prstGeom prst="rect">
            <a:avLst/>
          </a:prstGeom>
        </p:spPr>
        <p:txBody>
          <a:bodyPr vert="horz" lIns="91440" tIns="45720" rIns="91440" bIns="45720" rtlCol="0"/>
          <a:lstStyle>
            <a:lvl1pPr algn="r">
              <a:defRPr sz="1200">
                <a:latin typeface="Arial" charset="0"/>
                <a:ea typeface="ＭＳ Ｐゴシック" charset="-128"/>
              </a:defRPr>
            </a:lvl1pPr>
          </a:lstStyle>
          <a:p>
            <a:pPr>
              <a:defRPr/>
            </a:pPr>
            <a:fld id="{C032A6C9-28AE-2E4D-8787-E47D7F023651}" type="datetimeFigureOut">
              <a:rPr lang="en-US"/>
              <a:pPr>
                <a:defRPr/>
              </a:pPr>
              <a:t>3/31/2020</a:t>
            </a:fld>
            <a:endParaRPr lang="en-US"/>
          </a:p>
        </p:txBody>
      </p:sp>
      <p:sp>
        <p:nvSpPr>
          <p:cNvPr id="4" name="Footer Placeholder 3">
            <a:extLst>
              <a:ext uri="{FF2B5EF4-FFF2-40B4-BE49-F238E27FC236}">
                <a16:creationId xmlns:a16="http://schemas.microsoft.com/office/drawing/2014/main" id="{80B9BF6F-BC78-F44F-8682-B599BC9DED1F}"/>
              </a:ext>
            </a:extLst>
          </p:cNvPr>
          <p:cNvSpPr>
            <a:spLocks noGrp="1"/>
          </p:cNvSpPr>
          <p:nvPr>
            <p:ph type="ftr" sz="quarter" idx="2"/>
          </p:nvPr>
        </p:nvSpPr>
        <p:spPr>
          <a:xfrm>
            <a:off x="0" y="9120188"/>
            <a:ext cx="3170238" cy="481012"/>
          </a:xfrm>
          <a:prstGeom prst="rect">
            <a:avLst/>
          </a:prstGeom>
        </p:spPr>
        <p:txBody>
          <a:bodyPr vert="horz" lIns="91440" tIns="45720" rIns="91440" bIns="45720" rtlCol="0" anchor="b"/>
          <a:lstStyle>
            <a:lvl1pPr algn="l">
              <a:defRPr sz="1200">
                <a:latin typeface="Arial" charset="0"/>
                <a:ea typeface="ＭＳ Ｐゴシック" charset="-128"/>
              </a:defRPr>
            </a:lvl1pPr>
          </a:lstStyle>
          <a:p>
            <a:pPr>
              <a:defRPr/>
            </a:pPr>
            <a:endParaRPr lang="en-US"/>
          </a:p>
        </p:txBody>
      </p:sp>
      <p:sp>
        <p:nvSpPr>
          <p:cNvPr id="5" name="Slide Number Placeholder 4">
            <a:extLst>
              <a:ext uri="{FF2B5EF4-FFF2-40B4-BE49-F238E27FC236}">
                <a16:creationId xmlns:a16="http://schemas.microsoft.com/office/drawing/2014/main" id="{20DE8E78-9652-4C49-AE2B-4E58A3D39727}"/>
              </a:ext>
            </a:extLst>
          </p:cNvPr>
          <p:cNvSpPr>
            <a:spLocks noGrp="1"/>
          </p:cNvSpPr>
          <p:nvPr>
            <p:ph type="sldNum" sz="quarter" idx="3"/>
          </p:nvPr>
        </p:nvSpPr>
        <p:spPr>
          <a:xfrm>
            <a:off x="4143375" y="9120188"/>
            <a:ext cx="3170238" cy="48101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D964DCC9-3077-994C-900E-03854FE124AD}"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C15E81C-051C-484B-A42C-38CD766B7077}"/>
              </a:ext>
            </a:extLst>
          </p:cNvPr>
          <p:cNvSpPr>
            <a:spLocks noGrp="1"/>
          </p:cNvSpPr>
          <p:nvPr>
            <p:ph type="hdr" sz="quarter"/>
          </p:nvPr>
        </p:nvSpPr>
        <p:spPr>
          <a:xfrm>
            <a:off x="0" y="0"/>
            <a:ext cx="3170238" cy="479425"/>
          </a:xfrm>
          <a:prstGeom prst="rect">
            <a:avLst/>
          </a:prstGeom>
        </p:spPr>
        <p:txBody>
          <a:bodyPr vert="horz" lIns="96652" tIns="48326" rIns="96652" bIns="48326" rtlCol="0"/>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3" name="Date Placeholder 2">
            <a:extLst>
              <a:ext uri="{FF2B5EF4-FFF2-40B4-BE49-F238E27FC236}">
                <a16:creationId xmlns:a16="http://schemas.microsoft.com/office/drawing/2014/main" id="{2DACBBBA-4375-8247-B9A6-C35D4A223BD7}"/>
              </a:ext>
            </a:extLst>
          </p:cNvPr>
          <p:cNvSpPr>
            <a:spLocks noGrp="1"/>
          </p:cNvSpPr>
          <p:nvPr>
            <p:ph type="dt" idx="1"/>
          </p:nvPr>
        </p:nvSpPr>
        <p:spPr>
          <a:xfrm>
            <a:off x="4143375" y="0"/>
            <a:ext cx="3170238" cy="479425"/>
          </a:xfrm>
          <a:prstGeom prst="rect">
            <a:avLst/>
          </a:prstGeom>
        </p:spPr>
        <p:txBody>
          <a:bodyPr vert="horz" wrap="square" lIns="96652" tIns="48326" rIns="96652" bIns="48326" numCol="1" anchor="t" anchorCtr="0" compatLnSpc="1">
            <a:prstTxWarp prst="textNoShape">
              <a:avLst/>
            </a:prstTxWarp>
          </a:bodyPr>
          <a:lstStyle>
            <a:lvl1pPr algn="r" eaLnBrk="1" hangingPunct="1">
              <a:defRPr sz="1300">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ABFD2F7B-3140-4E49-A218-FEE1AE69B5A5}" type="datetimeFigureOut">
              <a:rPr lang="en-US" altLang="en-US"/>
              <a:pPr>
                <a:defRPr/>
              </a:pPr>
              <a:t>3/31/2020</a:t>
            </a:fld>
            <a:endParaRPr lang="en-US" altLang="en-US"/>
          </a:p>
        </p:txBody>
      </p:sp>
      <p:sp>
        <p:nvSpPr>
          <p:cNvPr id="4" name="Slide Image Placeholder 3">
            <a:extLst>
              <a:ext uri="{FF2B5EF4-FFF2-40B4-BE49-F238E27FC236}">
                <a16:creationId xmlns:a16="http://schemas.microsoft.com/office/drawing/2014/main" id="{64BBA3BE-7F3A-DD45-9333-AEDD56192DA4}"/>
              </a:ext>
            </a:extLst>
          </p:cNvPr>
          <p:cNvSpPr>
            <a:spLocks noGrp="1" noRot="1" noChangeAspect="1"/>
          </p:cNvSpPr>
          <p:nvPr>
            <p:ph type="sldImg" idx="2"/>
          </p:nvPr>
        </p:nvSpPr>
        <p:spPr>
          <a:xfrm>
            <a:off x="1257300" y="720725"/>
            <a:ext cx="4800600" cy="3600450"/>
          </a:xfrm>
          <a:prstGeom prst="rect">
            <a:avLst/>
          </a:prstGeom>
          <a:noFill/>
          <a:ln w="12700">
            <a:solidFill>
              <a:prstClr val="black"/>
            </a:solidFill>
          </a:ln>
        </p:spPr>
        <p:txBody>
          <a:bodyPr vert="horz" lIns="96652" tIns="48326" rIns="96652" bIns="48326" rtlCol="0" anchor="ctr"/>
          <a:lstStyle/>
          <a:p>
            <a:pPr lvl="0"/>
            <a:endParaRPr lang="en-US" noProof="0"/>
          </a:p>
        </p:txBody>
      </p:sp>
      <p:sp>
        <p:nvSpPr>
          <p:cNvPr id="5" name="Notes Placeholder 4">
            <a:extLst>
              <a:ext uri="{FF2B5EF4-FFF2-40B4-BE49-F238E27FC236}">
                <a16:creationId xmlns:a16="http://schemas.microsoft.com/office/drawing/2014/main" id="{D80A59F6-1AC0-D14F-A4D4-EBE37290E513}"/>
              </a:ext>
            </a:extLst>
          </p:cNvPr>
          <p:cNvSpPr>
            <a:spLocks noGrp="1"/>
          </p:cNvSpPr>
          <p:nvPr>
            <p:ph type="body" sz="quarter" idx="3"/>
          </p:nvPr>
        </p:nvSpPr>
        <p:spPr>
          <a:xfrm>
            <a:off x="731838" y="4560888"/>
            <a:ext cx="5851525" cy="4319587"/>
          </a:xfrm>
          <a:prstGeom prst="rect">
            <a:avLst/>
          </a:prstGeom>
        </p:spPr>
        <p:txBody>
          <a:bodyPr vert="horz" lIns="96652" tIns="48326" rIns="96652" bIns="48326"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E5D3266F-2A23-4646-96F5-8B30C43B407D}"/>
              </a:ext>
            </a:extLst>
          </p:cNvPr>
          <p:cNvSpPr>
            <a:spLocks noGrp="1"/>
          </p:cNvSpPr>
          <p:nvPr>
            <p:ph type="ftr" sz="quarter" idx="4"/>
          </p:nvPr>
        </p:nvSpPr>
        <p:spPr>
          <a:xfrm>
            <a:off x="0" y="9120188"/>
            <a:ext cx="3170238" cy="479425"/>
          </a:xfrm>
          <a:prstGeom prst="rect">
            <a:avLst/>
          </a:prstGeom>
        </p:spPr>
        <p:txBody>
          <a:bodyPr vert="horz" lIns="96652" tIns="48326" rIns="96652" bIns="48326" rtlCol="0" anchor="b"/>
          <a:lstStyle>
            <a:lvl1pPr algn="l" eaLnBrk="1" fontAlgn="auto" hangingPunct="1">
              <a:spcBef>
                <a:spcPts val="0"/>
              </a:spcBef>
              <a:spcAft>
                <a:spcPts val="0"/>
              </a:spcAft>
              <a:defRPr sz="1300">
                <a:latin typeface="+mn-lt"/>
                <a:ea typeface="+mn-ea"/>
                <a:cs typeface="+mn-cs"/>
              </a:defRPr>
            </a:lvl1pPr>
          </a:lstStyle>
          <a:p>
            <a:pPr>
              <a:defRPr/>
            </a:pPr>
            <a:endParaRPr lang="en-US"/>
          </a:p>
        </p:txBody>
      </p:sp>
      <p:sp>
        <p:nvSpPr>
          <p:cNvPr id="7" name="Slide Number Placeholder 6">
            <a:extLst>
              <a:ext uri="{FF2B5EF4-FFF2-40B4-BE49-F238E27FC236}">
                <a16:creationId xmlns:a16="http://schemas.microsoft.com/office/drawing/2014/main" id="{5E012A18-CD99-894F-8569-B9A574B7BC1B}"/>
              </a:ext>
            </a:extLst>
          </p:cNvPr>
          <p:cNvSpPr>
            <a:spLocks noGrp="1"/>
          </p:cNvSpPr>
          <p:nvPr>
            <p:ph type="sldNum" sz="quarter" idx="5"/>
          </p:nvPr>
        </p:nvSpPr>
        <p:spPr>
          <a:xfrm>
            <a:off x="4143375" y="9120188"/>
            <a:ext cx="3170238" cy="479425"/>
          </a:xfrm>
          <a:prstGeom prst="rect">
            <a:avLst/>
          </a:prstGeom>
        </p:spPr>
        <p:txBody>
          <a:bodyPr vert="horz" wrap="square" lIns="96652" tIns="48326" rIns="96652" bIns="48326" numCol="1" anchor="b" anchorCtr="0" compatLnSpc="1">
            <a:prstTxWarp prst="textNoShape">
              <a:avLst/>
            </a:prstTxWarp>
          </a:bodyPr>
          <a:lstStyle>
            <a:lvl1pPr algn="r" eaLnBrk="1" hangingPunct="1">
              <a:defRPr sz="1300">
                <a:latin typeface="Calibri" panose="020F0502020204030204" pitchFamily="34" charset="0"/>
              </a:defRPr>
            </a:lvl1pPr>
          </a:lstStyle>
          <a:p>
            <a:pPr>
              <a:defRPr/>
            </a:pPr>
            <a:fld id="{54005D80-A91E-7542-90CA-59272E17B4F4}"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panose="020B0600070205080204" pitchFamily="34" charset="-128"/>
      </a:defRPr>
    </a:lvl1pPr>
    <a:lvl2pPr marL="4572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panose="020B0600070205080204" pitchFamily="34" charset="-128"/>
      </a:defRPr>
    </a:lvl2pPr>
    <a:lvl3pPr marL="9144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panose="020B0600070205080204" pitchFamily="34" charset="-128"/>
      </a:defRPr>
    </a:lvl3pPr>
    <a:lvl4pPr marL="13716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panose="020B0600070205080204" pitchFamily="34" charset="-128"/>
      </a:defRPr>
    </a:lvl4pPr>
    <a:lvl5pPr marL="1828800" algn="l"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panose="020B0600070205080204" pitchFamily="34"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a:extLst>
              <a:ext uri="{FF2B5EF4-FFF2-40B4-BE49-F238E27FC236}">
                <a16:creationId xmlns:a16="http://schemas.microsoft.com/office/drawing/2014/main" id="{6AF95522-4BD6-0942-8185-2424C0FA3D0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11" name="Notes Placeholder 2">
            <a:extLst>
              <a:ext uri="{FF2B5EF4-FFF2-40B4-BE49-F238E27FC236}">
                <a16:creationId xmlns:a16="http://schemas.microsoft.com/office/drawing/2014/main" id="{2250E6E6-4911-1C4E-BE02-9056C1919842}"/>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17412" name="Slide Number Placeholder 3">
            <a:extLst>
              <a:ext uri="{FF2B5EF4-FFF2-40B4-BE49-F238E27FC236}">
                <a16:creationId xmlns:a16="http://schemas.microsoft.com/office/drawing/2014/main" id="{98BA8985-AA65-5347-BE1C-29BC1E4191A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08DBC289-E0C1-E049-81D0-89A38677D0FC}" type="slidenum">
              <a:rPr lang="en-US" altLang="en-US" sz="1300" smtClean="0"/>
              <a:pPr>
                <a:spcBef>
                  <a:spcPct val="0"/>
                </a:spcBef>
              </a:pPr>
              <a:t>1</a:t>
            </a:fld>
            <a:endParaRPr lang="en-US" altLang="en-US" sz="13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a:extLst>
              <a:ext uri="{FF2B5EF4-FFF2-40B4-BE49-F238E27FC236}">
                <a16:creationId xmlns:a16="http://schemas.microsoft.com/office/drawing/2014/main" id="{81240856-19FC-4347-888C-9FD4FE67599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6" name="Notes Placeholder 2">
            <a:extLst>
              <a:ext uri="{FF2B5EF4-FFF2-40B4-BE49-F238E27FC236}">
                <a16:creationId xmlns:a16="http://schemas.microsoft.com/office/drawing/2014/main" id="{5F808E03-DEC1-4C13-B5BC-C6D3D12CA69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a:solidFill>
                  <a:srgbClr val="393996"/>
                </a:solidFill>
              </a:rPr>
              <a:t>Relevant Animation:</a:t>
            </a:r>
          </a:p>
          <a:p>
            <a:r>
              <a:rPr lang="en-US" altLang="en-US"/>
              <a:t>Travel-time Curves: How are they created? </a:t>
            </a:r>
            <a:r>
              <a:rPr lang="en-US" altLang="en-US">
                <a:hlinkClick r:id="rId3"/>
              </a:rPr>
              <a:t>https://www.iris.edu/hq/inclass/animation/traveltime_curves_how_they_are_created</a:t>
            </a:r>
            <a:endParaRPr lang="en-US" altLang="en-US"/>
          </a:p>
        </p:txBody>
      </p:sp>
      <p:sp>
        <p:nvSpPr>
          <p:cNvPr id="16387" name="Slide Number Placeholder 3">
            <a:extLst>
              <a:ext uri="{FF2B5EF4-FFF2-40B4-BE49-F238E27FC236}">
                <a16:creationId xmlns:a16="http://schemas.microsoft.com/office/drawing/2014/main" id="{32EB9F13-412C-4036-84E0-388A8D23090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E02F0851-3804-4C50-AB89-D420787B8139}" type="slidenum">
              <a:rPr lang="en-US" altLang="en-US" smtClean="0">
                <a:solidFill>
                  <a:srgbClr val="000000"/>
                </a:solidFill>
                <a:latin typeface="Calibri" panose="020F0502020204030204" pitchFamily="34" charset="0"/>
              </a:rPr>
              <a:pPr/>
              <a:t>10</a:t>
            </a:fld>
            <a:endParaRPr lang="en-US" altLang="en-US">
              <a:solidFill>
                <a:srgbClr val="000000"/>
              </a:solidFill>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a:extLst>
              <a:ext uri="{FF2B5EF4-FFF2-40B4-BE49-F238E27FC236}">
                <a16:creationId xmlns:a16="http://schemas.microsoft.com/office/drawing/2014/main" id="{D4CB1EE0-E487-6242-9B6F-45EA0E1F55C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Notes Placeholder 2">
            <a:extLst>
              <a:ext uri="{FF2B5EF4-FFF2-40B4-BE49-F238E27FC236}">
                <a16:creationId xmlns:a16="http://schemas.microsoft.com/office/drawing/2014/main" id="{B37B5FB1-F14B-FF4C-B2E5-83718C58FB7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33796" name="Slide Number Placeholder 3">
            <a:extLst>
              <a:ext uri="{FF2B5EF4-FFF2-40B4-BE49-F238E27FC236}">
                <a16:creationId xmlns:a16="http://schemas.microsoft.com/office/drawing/2014/main" id="{C82AF5ED-07F0-CA4A-B4B8-97B4B1BDB18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334EDA52-8803-8348-AF38-77BF5B1ABE49}" type="slidenum">
              <a:rPr lang="en-US" altLang="en-US" sz="1300" smtClean="0"/>
              <a:pPr>
                <a:spcBef>
                  <a:spcPct val="0"/>
                </a:spcBef>
              </a:pPr>
              <a:t>11</a:t>
            </a:fld>
            <a:endParaRPr lang="en-US" altLang="en-U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a:extLst>
              <a:ext uri="{FF2B5EF4-FFF2-40B4-BE49-F238E27FC236}">
                <a16:creationId xmlns:a16="http://schemas.microsoft.com/office/drawing/2014/main" id="{594D7388-CA5D-F94A-9185-0C576C205E3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9459" name="Notes Placeholder 2">
            <a:extLst>
              <a:ext uri="{FF2B5EF4-FFF2-40B4-BE49-F238E27FC236}">
                <a16:creationId xmlns:a16="http://schemas.microsoft.com/office/drawing/2014/main" id="{B5813112-FC09-0B4F-901C-D110E87E8036}"/>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Shaking intensity scales were developed to standardize the measurements and ease comparison of different earthquakes. The Modified-Mercalli Intensity scale is a twelve-stage scale, from I to XII.  Lower numbers represent imperceptible shaking while XII represents total destruction.</a:t>
            </a:r>
          </a:p>
          <a:p>
            <a:pPr eaLnBrk="1" hangingPunct="1">
              <a:spcBef>
                <a:spcPct val="0"/>
              </a:spcBef>
            </a:pPr>
            <a:endParaRPr lang="en-US" altLang="en-US" dirty="0"/>
          </a:p>
          <a:p>
            <a:pPr eaLnBrk="1" hangingPunct="1">
              <a:spcBef>
                <a:spcPct val="0"/>
              </a:spcBef>
            </a:pPr>
            <a:r>
              <a:rPr lang="en-US" altLang="en-US" b="1" dirty="0"/>
              <a:t>Relevant animation: </a:t>
            </a:r>
          </a:p>
          <a:p>
            <a:pPr eaLnBrk="1" hangingPunct="1">
              <a:spcBef>
                <a:spcPct val="0"/>
              </a:spcBef>
            </a:pPr>
            <a:r>
              <a:rPr lang="en-US" altLang="en-US" b="0" i="0" dirty="0"/>
              <a:t>Earthquake Intensity: </a:t>
            </a:r>
            <a:r>
              <a:rPr lang="en-US" altLang="en-US" b="0" dirty="0"/>
              <a:t>https://</a:t>
            </a:r>
            <a:r>
              <a:rPr lang="en-US" altLang="en-US" b="0" dirty="0" err="1"/>
              <a:t>www.iris.edu</a:t>
            </a:r>
            <a:r>
              <a:rPr lang="en-US" altLang="en-US" b="0" dirty="0"/>
              <a:t>/</a:t>
            </a:r>
            <a:r>
              <a:rPr lang="en-US" altLang="en-US" b="0" dirty="0" err="1"/>
              <a:t>hq</a:t>
            </a:r>
            <a:r>
              <a:rPr lang="en-US" altLang="en-US" b="0" dirty="0"/>
              <a:t>/</a:t>
            </a:r>
            <a:r>
              <a:rPr lang="en-US" altLang="en-US" b="0" dirty="0" err="1"/>
              <a:t>inclass</a:t>
            </a:r>
            <a:r>
              <a:rPr lang="en-US" altLang="en-US" b="0" dirty="0"/>
              <a:t>/animation/</a:t>
            </a:r>
            <a:r>
              <a:rPr lang="en-US" altLang="en-US" b="0" dirty="0" err="1"/>
              <a:t>earthquake_intensity</a:t>
            </a:r>
            <a:r>
              <a:rPr lang="en-US" altLang="en-US" b="0" dirty="0"/>
              <a:t> </a:t>
            </a:r>
          </a:p>
          <a:p>
            <a:pPr eaLnBrk="1" hangingPunct="1">
              <a:spcBef>
                <a:spcPct val="0"/>
              </a:spcBef>
            </a:pPr>
            <a:endParaRPr lang="en-US" altLang="en-US" dirty="0"/>
          </a:p>
          <a:p>
            <a:pPr eaLnBrk="1" hangingPunct="1">
              <a:spcBef>
                <a:spcPct val="0"/>
              </a:spcBef>
            </a:pPr>
            <a:endParaRPr lang="en-US" altLang="en-US" dirty="0"/>
          </a:p>
        </p:txBody>
      </p:sp>
      <p:sp>
        <p:nvSpPr>
          <p:cNvPr id="19460" name="Slide Number Placeholder 3">
            <a:extLst>
              <a:ext uri="{FF2B5EF4-FFF2-40B4-BE49-F238E27FC236}">
                <a16:creationId xmlns:a16="http://schemas.microsoft.com/office/drawing/2014/main" id="{B3DF00D7-4624-7A4D-889D-5FEFEF03F23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fld id="{AA8E6431-2DA4-474A-89B6-FFDE4E033E52}" type="slidenum">
              <a:rPr lang="en-US" altLang="en-US" smtClean="0">
                <a:latin typeface="Calibri" panose="020F0502020204030204" pitchFamily="34" charset="0"/>
              </a:rPr>
              <a:pPr/>
              <a:t>2</a:t>
            </a:fld>
            <a:endParaRPr lang="en-US" altLang="en-US">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7CA7E37B-4C65-EA40-A7F9-773DE03B16B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1507" name="Notes Placeholder 2">
            <a:extLst>
              <a:ext uri="{FF2B5EF4-FFF2-40B4-BE49-F238E27FC236}">
                <a16:creationId xmlns:a16="http://schemas.microsoft.com/office/drawing/2014/main" id="{A636F98D-8819-1B4D-A556-2FCBC092D98B}"/>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The USGS PAGER map shows the population exposed to different Modified Mercalli Intensity (MMI) levels.  MMI describes the severity of an earthquake in terms of its effect on humans and structures and is a rough measure of the amount of shaking at a given location.  </a:t>
            </a:r>
          </a:p>
          <a:p>
            <a:pPr eaLnBrk="1" hangingPunct="1">
              <a:spcBef>
                <a:spcPct val="0"/>
              </a:spcBef>
            </a:pPr>
            <a:endParaRPr lang="en-US" altLang="en-US"/>
          </a:p>
        </p:txBody>
      </p:sp>
      <p:sp>
        <p:nvSpPr>
          <p:cNvPr id="21508" name="Slide Number Placeholder 3">
            <a:extLst>
              <a:ext uri="{FF2B5EF4-FFF2-40B4-BE49-F238E27FC236}">
                <a16:creationId xmlns:a16="http://schemas.microsoft.com/office/drawing/2014/main" id="{CB6967AD-EF4D-8541-8911-1034A56A519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9238A3A8-DA37-AC47-A742-C8D00DF91928}" type="slidenum">
              <a:rPr lang="en-US" altLang="en-US" sz="1300" smtClean="0"/>
              <a:pPr>
                <a:spcBef>
                  <a:spcPct val="0"/>
                </a:spcBef>
              </a:pPr>
              <a:t>3</a:t>
            </a:fld>
            <a:endParaRPr lang="en-US" altLang="en-U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2C3724B6-A661-6C42-B5D3-37A8C0EBBEE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75F02FC0-5782-2044-BA67-AB31E1EA928D}"/>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s-VE" altLang="en-US" dirty="0"/>
          </a:p>
        </p:txBody>
      </p:sp>
      <p:sp>
        <p:nvSpPr>
          <p:cNvPr id="28676" name="Slide Number Placeholder 3">
            <a:extLst>
              <a:ext uri="{FF2B5EF4-FFF2-40B4-BE49-F238E27FC236}">
                <a16:creationId xmlns:a16="http://schemas.microsoft.com/office/drawing/2014/main" id="{DA7712DB-83FD-7440-AB75-606C9A4E8D7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A2C0C83D-EF78-A843-B0E6-EF246D20C2E3}" type="slidenum">
              <a:rPr lang="en-US" altLang="en-US" smtClean="0">
                <a:latin typeface="Calibri" panose="020F0502020204030204" pitchFamily="34" charset="0"/>
                <a:cs typeface="Arial" panose="020B0604020202020204" pitchFamily="34" charset="0"/>
              </a:rPr>
              <a:pPr/>
              <a:t>4</a:t>
            </a:fld>
            <a:endParaRPr lang="en-US" altLang="en-US">
              <a:latin typeface="Calibri" panose="020F0502020204030204" pitchFamily="34" charset="0"/>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13230104-0FF0-B04B-A2ED-6B971AE6B0F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BFBCEE89-7C69-1945-AAB9-B87B1BDB324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36868" name="Slide Number Placeholder 3">
            <a:extLst>
              <a:ext uri="{FF2B5EF4-FFF2-40B4-BE49-F238E27FC236}">
                <a16:creationId xmlns:a16="http://schemas.microsoft.com/office/drawing/2014/main" id="{693D8EFD-7E14-644A-AEE0-EE966C63DDA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5F1D5B4-884B-B748-BC90-084F6108323E}" type="slidenum">
              <a:rPr lang="en-US" altLang="en-US" smtClean="0">
                <a:latin typeface="Calibri" panose="020F0502020204030204" pitchFamily="34" charset="0"/>
                <a:cs typeface="Arial" panose="020B0604020202020204" pitchFamily="34" charset="0"/>
              </a:rPr>
              <a:pPr/>
              <a:t>5</a:t>
            </a:fld>
            <a:endParaRPr lang="en-US" altLang="en-US" dirty="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6156248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a16="http://schemas.microsoft.com/office/drawing/2014/main" id="{06A6A9D8-4AA6-D246-BD23-2C1D5935B24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a16="http://schemas.microsoft.com/office/drawing/2014/main" id="{90EC73CC-824C-0540-88DF-B0275DE6F4A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25604" name="Slide Number Placeholder 3">
            <a:extLst>
              <a:ext uri="{FF2B5EF4-FFF2-40B4-BE49-F238E27FC236}">
                <a16:creationId xmlns:a16="http://schemas.microsoft.com/office/drawing/2014/main" id="{557A1215-003A-8340-9364-B846A75210D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ea typeface="MS PGothic" panose="020B0600070205080204" pitchFamily="34" charset="-128"/>
              </a:defRPr>
            </a:lvl1pPr>
            <a:lvl2pPr marL="742950" indent="-285750">
              <a:spcBef>
                <a:spcPct val="30000"/>
              </a:spcBef>
              <a:defRPr sz="1200">
                <a:solidFill>
                  <a:schemeClr val="tx1"/>
                </a:solidFill>
                <a:latin typeface="Calibri" panose="020F0502020204030204" pitchFamily="34" charset="0"/>
                <a:ea typeface="MS PGothic" panose="020B0600070205080204" pitchFamily="34" charset="-128"/>
              </a:defRPr>
            </a:lvl2pPr>
            <a:lvl3pPr marL="1143000" indent="-228600">
              <a:spcBef>
                <a:spcPct val="30000"/>
              </a:spcBef>
              <a:defRPr sz="1200">
                <a:solidFill>
                  <a:schemeClr val="tx1"/>
                </a:solidFill>
                <a:latin typeface="Calibri" panose="020F0502020204030204" pitchFamily="34" charset="0"/>
                <a:ea typeface="MS PGothic" panose="020B0600070205080204" pitchFamily="34" charset="-128"/>
              </a:defRPr>
            </a:lvl3pPr>
            <a:lvl4pPr marL="1600200" indent="-228600">
              <a:spcBef>
                <a:spcPct val="30000"/>
              </a:spcBef>
              <a:defRPr sz="1200">
                <a:solidFill>
                  <a:schemeClr val="tx1"/>
                </a:solidFill>
                <a:latin typeface="Calibri" panose="020F0502020204030204" pitchFamily="34" charset="0"/>
                <a:ea typeface="MS PGothic" panose="020B0600070205080204" pitchFamily="34" charset="-128"/>
              </a:defRPr>
            </a:lvl4pPr>
            <a:lvl5pPr marL="2057400" indent="-228600">
              <a:spcBef>
                <a:spcPct val="30000"/>
              </a:spcBef>
              <a:defRPr sz="12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MS PGothic" panose="020B0600070205080204" pitchFamily="34" charset="-128"/>
              </a:defRPr>
            </a:lvl9pPr>
          </a:lstStyle>
          <a:p>
            <a:pPr>
              <a:spcBef>
                <a:spcPct val="0"/>
              </a:spcBef>
            </a:pPr>
            <a:fld id="{EEB1CC45-2E29-8C45-890B-28775F290DA4}" type="slidenum">
              <a:rPr lang="en-US" altLang="en-US" sz="1300" smtClean="0"/>
              <a:pPr>
                <a:spcBef>
                  <a:spcPct val="0"/>
                </a:spcBef>
              </a:pPr>
              <a:t>6</a:t>
            </a:fld>
            <a:endParaRPr lang="en-US" altLang="en-US" sz="13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3C8509E9-D6E8-4336-9E4F-52993704F3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a:extLst>
              <a:ext uri="{FF2B5EF4-FFF2-40B4-BE49-F238E27FC236}">
                <a16:creationId xmlns:a16="http://schemas.microsoft.com/office/drawing/2014/main" id="{D8C8D4CE-3198-4EA1-8731-5F7F81E730E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r>
              <a:rPr lang="en-US" altLang="en-US" i="0" dirty="0"/>
              <a:t>Earthquake Foreshock – Mainshock - Aftershock: </a:t>
            </a:r>
            <a:r>
              <a:rPr lang="en-US" dirty="0">
                <a:hlinkClick r:id="rId3"/>
              </a:rPr>
              <a:t>https://www.iris.edu/hq/inclass/animation/earthquake_foreshockmainshockaftershock</a:t>
            </a:r>
            <a:r>
              <a:rPr lang="en-US" dirty="0"/>
              <a:t> </a:t>
            </a:r>
            <a:endParaRPr lang="en-US" altLang="en-US" dirty="0"/>
          </a:p>
          <a:p>
            <a:pPr eaLnBrk="1" hangingPunct="1">
              <a:spcBef>
                <a:spcPct val="0"/>
              </a:spcBef>
            </a:pPr>
            <a:endParaRPr lang="en-US" altLang="en-US" dirty="0"/>
          </a:p>
        </p:txBody>
      </p:sp>
      <p:sp>
        <p:nvSpPr>
          <p:cNvPr id="4100" name="Slide Number Placeholder 3">
            <a:extLst>
              <a:ext uri="{FF2B5EF4-FFF2-40B4-BE49-F238E27FC236}">
                <a16:creationId xmlns:a16="http://schemas.microsoft.com/office/drawing/2014/main" id="{E48D032C-28AB-4917-A0CF-F1B0B6E47536}"/>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B0B2C5E-59A3-484A-AD40-C48DC5005A04}" type="slidenum">
              <a:rPr lang="en-US" altLang="en-US">
                <a:latin typeface="Calibri" panose="020F0502020204030204" pitchFamily="34" charset="0"/>
              </a:rPr>
              <a:pPr eaLnBrk="1" hangingPunct="1"/>
              <a:t>7</a:t>
            </a:fld>
            <a:endParaRPr lang="en-US" altLang="en-US">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a:extLst>
              <a:ext uri="{FF2B5EF4-FFF2-40B4-BE49-F238E27FC236}">
                <a16:creationId xmlns:a16="http://schemas.microsoft.com/office/drawing/2014/main" id="{3C8509E9-D6E8-4336-9E4F-52993704F34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Notes Placeholder 2">
            <a:extLst>
              <a:ext uri="{FF2B5EF4-FFF2-40B4-BE49-F238E27FC236}">
                <a16:creationId xmlns:a16="http://schemas.microsoft.com/office/drawing/2014/main" id="{D8C8D4CE-3198-4EA1-8731-5F7F81E730EA}"/>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4100" name="Slide Number Placeholder 3">
            <a:extLst>
              <a:ext uri="{FF2B5EF4-FFF2-40B4-BE49-F238E27FC236}">
                <a16:creationId xmlns:a16="http://schemas.microsoft.com/office/drawing/2014/main" id="{E48D032C-28AB-4917-A0CF-F1B0B6E47536}"/>
              </a:ext>
            </a:extLst>
          </p:cNvPr>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B0B2C5E-59A3-484A-AD40-C48DC5005A04}" type="slidenum">
              <a:rPr lang="en-US" altLang="en-US">
                <a:latin typeface="Calibri" panose="020F0502020204030204" pitchFamily="34" charset="0"/>
              </a:rPr>
              <a:pPr eaLnBrk="1" hangingPunct="1"/>
              <a:t>8</a:t>
            </a:fld>
            <a:endParaRPr lang="en-US" altLang="en-US">
              <a:latin typeface="Calibri" panose="020F0502020204030204" pitchFamily="34" charset="0"/>
            </a:endParaRPr>
          </a:p>
        </p:txBody>
      </p:sp>
    </p:spTree>
    <p:extLst>
      <p:ext uri="{BB962C8B-B14F-4D97-AF65-F5344CB8AC3E}">
        <p14:creationId xmlns:p14="http://schemas.microsoft.com/office/powerpoint/2010/main" val="39611288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a:extLst>
              <a:ext uri="{FF2B5EF4-FFF2-40B4-BE49-F238E27FC236}">
                <a16:creationId xmlns:a16="http://schemas.microsoft.com/office/drawing/2014/main" id="{13230104-0FF0-B04B-A2ED-6B971AE6B0F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a:extLst>
              <a:ext uri="{FF2B5EF4-FFF2-40B4-BE49-F238E27FC236}">
                <a16:creationId xmlns:a16="http://schemas.microsoft.com/office/drawing/2014/main" id="{BFBCEE89-7C69-1945-AAB9-B87B1BDB3248}"/>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b="1" dirty="0">
                <a:solidFill>
                  <a:srgbClr val="393996"/>
                </a:solidFill>
              </a:rPr>
              <a:t>Relevant Animation:</a:t>
            </a:r>
          </a:p>
          <a:p>
            <a:r>
              <a:rPr lang="en-US" altLang="en-US" i="0" dirty="0"/>
              <a:t>Focal Mechanisms Explained: </a:t>
            </a:r>
            <a:r>
              <a:rPr lang="en-US" altLang="en-US" dirty="0"/>
              <a:t>https://www.iris.edu/hq/inclass/animation/focal_mechanisms_explained</a:t>
            </a:r>
          </a:p>
          <a:p>
            <a:pPr eaLnBrk="1" hangingPunct="1">
              <a:spcBef>
                <a:spcPct val="0"/>
              </a:spcBef>
            </a:pPr>
            <a:endParaRPr lang="en-US" altLang="en-US" dirty="0"/>
          </a:p>
        </p:txBody>
      </p:sp>
      <p:sp>
        <p:nvSpPr>
          <p:cNvPr id="36868" name="Slide Number Placeholder 3">
            <a:extLst>
              <a:ext uri="{FF2B5EF4-FFF2-40B4-BE49-F238E27FC236}">
                <a16:creationId xmlns:a16="http://schemas.microsoft.com/office/drawing/2014/main" id="{693D8EFD-7E14-644A-AEE0-EE966C63DDA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01675" indent="-269875">
              <a:defRPr>
                <a:solidFill>
                  <a:schemeClr val="tx1"/>
                </a:solidFill>
                <a:latin typeface="Arial" panose="020B0604020202020204" pitchFamily="34" charset="0"/>
                <a:ea typeface="ＭＳ Ｐゴシック" panose="020B0600070205080204" pitchFamily="34" charset="-128"/>
              </a:defRPr>
            </a:lvl2pPr>
            <a:lvl3pPr marL="1081088" indent="-215900">
              <a:defRPr>
                <a:solidFill>
                  <a:schemeClr val="tx1"/>
                </a:solidFill>
                <a:latin typeface="Arial" panose="020B0604020202020204" pitchFamily="34" charset="0"/>
                <a:ea typeface="ＭＳ Ｐゴシック" panose="020B0600070205080204" pitchFamily="34" charset="-128"/>
              </a:defRPr>
            </a:lvl3pPr>
            <a:lvl4pPr marL="1512888" indent="-215900">
              <a:defRPr>
                <a:solidFill>
                  <a:schemeClr val="tx1"/>
                </a:solidFill>
                <a:latin typeface="Arial" panose="020B0604020202020204" pitchFamily="34" charset="0"/>
                <a:ea typeface="ＭＳ Ｐゴシック" panose="020B0600070205080204" pitchFamily="34" charset="-128"/>
              </a:defRPr>
            </a:lvl4pPr>
            <a:lvl5pPr marL="1944688" indent="-215900">
              <a:defRPr>
                <a:solidFill>
                  <a:schemeClr val="tx1"/>
                </a:solidFill>
                <a:latin typeface="Arial" panose="020B0604020202020204" pitchFamily="34" charset="0"/>
                <a:ea typeface="ＭＳ Ｐゴシック" panose="020B0600070205080204" pitchFamily="34" charset="-128"/>
              </a:defRPr>
            </a:lvl5pPr>
            <a:lvl6pPr marL="24018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8590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3162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773488" indent="-2159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15F1D5B4-884B-B748-BC90-084F6108323E}" type="slidenum">
              <a:rPr lang="en-US" altLang="en-US" smtClean="0">
                <a:latin typeface="Calibri" panose="020F0502020204030204" pitchFamily="34" charset="0"/>
                <a:cs typeface="Arial" panose="020B0604020202020204" pitchFamily="34" charset="0"/>
              </a:rPr>
              <a:pPr/>
              <a:t>9</a:t>
            </a:fld>
            <a:endParaRPr lang="en-US" altLang="en-US" dirty="0">
              <a:latin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6776759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31F564ED-65E6-FF4D-9569-F887B3566D25}"/>
              </a:ext>
            </a:extLst>
          </p:cNvPr>
          <p:cNvSpPr>
            <a:spLocks noGrp="1"/>
          </p:cNvSpPr>
          <p:nvPr>
            <p:ph type="dt" sz="half" idx="10"/>
          </p:nvPr>
        </p:nvSpPr>
        <p:spPr/>
        <p:txBody>
          <a:bodyPr/>
          <a:lstStyle>
            <a:lvl1pPr>
              <a:defRPr/>
            </a:lvl1pPr>
          </a:lstStyle>
          <a:p>
            <a:pPr>
              <a:defRPr/>
            </a:pPr>
            <a:fld id="{2C2CE802-177E-8844-8C26-21CEF58EBEB3}" type="datetimeFigureOut">
              <a:rPr lang="en-US" altLang="en-US"/>
              <a:pPr>
                <a:defRPr/>
              </a:pPr>
              <a:t>3/31/2020</a:t>
            </a:fld>
            <a:endParaRPr lang="en-US" altLang="en-US"/>
          </a:p>
        </p:txBody>
      </p:sp>
      <p:sp>
        <p:nvSpPr>
          <p:cNvPr id="5" name="Footer Placeholder 4">
            <a:extLst>
              <a:ext uri="{FF2B5EF4-FFF2-40B4-BE49-F238E27FC236}">
                <a16:creationId xmlns:a16="http://schemas.microsoft.com/office/drawing/2014/main" id="{9A1606E5-71EC-714F-A254-D17584E94D6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53C2C3C8-DAA0-DE46-AD56-844A20F99342}"/>
              </a:ext>
            </a:extLst>
          </p:cNvPr>
          <p:cNvSpPr>
            <a:spLocks noGrp="1"/>
          </p:cNvSpPr>
          <p:nvPr>
            <p:ph type="sldNum" sz="quarter" idx="12"/>
          </p:nvPr>
        </p:nvSpPr>
        <p:spPr/>
        <p:txBody>
          <a:bodyPr/>
          <a:lstStyle>
            <a:lvl1pPr>
              <a:defRPr/>
            </a:lvl1pPr>
          </a:lstStyle>
          <a:p>
            <a:pPr>
              <a:defRPr/>
            </a:pPr>
            <a:fld id="{673C78DD-58CC-8B40-B12C-88860B755911}" type="slidenum">
              <a:rPr lang="en-US" altLang="en-US"/>
              <a:pPr>
                <a:defRPr/>
              </a:pPr>
              <a:t>‹#›</a:t>
            </a:fld>
            <a:endParaRPr lang="en-US" altLang="en-US"/>
          </a:p>
        </p:txBody>
      </p:sp>
    </p:spTree>
    <p:extLst>
      <p:ext uri="{BB962C8B-B14F-4D97-AF65-F5344CB8AC3E}">
        <p14:creationId xmlns:p14="http://schemas.microsoft.com/office/powerpoint/2010/main" val="1823822757"/>
      </p:ext>
    </p:extLst>
  </p:cSld>
  <p:clrMapOvr>
    <a:masterClrMapping/>
  </p:clrMapOvr>
  <p:transition spd="slow" advClick="0" advTm="1200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6871E6-81C1-C447-9E19-8C6E93BC87B1}"/>
              </a:ext>
            </a:extLst>
          </p:cNvPr>
          <p:cNvSpPr>
            <a:spLocks noGrp="1"/>
          </p:cNvSpPr>
          <p:nvPr>
            <p:ph type="dt" sz="half" idx="10"/>
          </p:nvPr>
        </p:nvSpPr>
        <p:spPr/>
        <p:txBody>
          <a:bodyPr/>
          <a:lstStyle>
            <a:lvl1pPr>
              <a:defRPr/>
            </a:lvl1pPr>
          </a:lstStyle>
          <a:p>
            <a:pPr>
              <a:defRPr/>
            </a:pPr>
            <a:fld id="{C62D5702-9D40-C04E-9E7C-888C8B4C178C}" type="datetimeFigureOut">
              <a:rPr lang="en-US" altLang="en-US"/>
              <a:pPr>
                <a:defRPr/>
              </a:pPr>
              <a:t>3/31/2020</a:t>
            </a:fld>
            <a:endParaRPr lang="en-US" altLang="en-US"/>
          </a:p>
        </p:txBody>
      </p:sp>
      <p:sp>
        <p:nvSpPr>
          <p:cNvPr id="5" name="Footer Placeholder 4">
            <a:extLst>
              <a:ext uri="{FF2B5EF4-FFF2-40B4-BE49-F238E27FC236}">
                <a16:creationId xmlns:a16="http://schemas.microsoft.com/office/drawing/2014/main" id="{7CD64594-2C80-AC40-8DBB-1A998A76F75A}"/>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DEFC502F-4AEA-E94F-A220-A763D0CAC4CB}"/>
              </a:ext>
            </a:extLst>
          </p:cNvPr>
          <p:cNvSpPr>
            <a:spLocks noGrp="1"/>
          </p:cNvSpPr>
          <p:nvPr>
            <p:ph type="sldNum" sz="quarter" idx="12"/>
          </p:nvPr>
        </p:nvSpPr>
        <p:spPr/>
        <p:txBody>
          <a:bodyPr/>
          <a:lstStyle>
            <a:lvl1pPr>
              <a:defRPr/>
            </a:lvl1pPr>
          </a:lstStyle>
          <a:p>
            <a:pPr>
              <a:defRPr/>
            </a:pPr>
            <a:fld id="{EAA6A8D6-DABC-3846-B2A3-E75D080BA31F}" type="slidenum">
              <a:rPr lang="en-US" altLang="en-US"/>
              <a:pPr>
                <a:defRPr/>
              </a:pPr>
              <a:t>‹#›</a:t>
            </a:fld>
            <a:endParaRPr lang="en-US" altLang="en-US"/>
          </a:p>
        </p:txBody>
      </p:sp>
    </p:spTree>
    <p:extLst>
      <p:ext uri="{BB962C8B-B14F-4D97-AF65-F5344CB8AC3E}">
        <p14:creationId xmlns:p14="http://schemas.microsoft.com/office/powerpoint/2010/main" val="2675883945"/>
      </p:ext>
    </p:extLst>
  </p:cSld>
  <p:clrMapOvr>
    <a:masterClrMapping/>
  </p:clrMapOvr>
  <p:transition spd="slow" advClick="0" advTm="1200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F3F81EB-F690-1F43-9985-2E239512051F}"/>
              </a:ext>
            </a:extLst>
          </p:cNvPr>
          <p:cNvSpPr>
            <a:spLocks noGrp="1"/>
          </p:cNvSpPr>
          <p:nvPr>
            <p:ph type="dt" sz="half" idx="10"/>
          </p:nvPr>
        </p:nvSpPr>
        <p:spPr/>
        <p:txBody>
          <a:bodyPr/>
          <a:lstStyle>
            <a:lvl1pPr>
              <a:defRPr/>
            </a:lvl1pPr>
          </a:lstStyle>
          <a:p>
            <a:pPr>
              <a:defRPr/>
            </a:pPr>
            <a:fld id="{510FF0BA-64E5-C444-BA33-1BE14CB28C88}" type="datetimeFigureOut">
              <a:rPr lang="en-US" altLang="en-US"/>
              <a:pPr>
                <a:defRPr/>
              </a:pPr>
              <a:t>3/31/2020</a:t>
            </a:fld>
            <a:endParaRPr lang="en-US" altLang="en-US"/>
          </a:p>
        </p:txBody>
      </p:sp>
      <p:sp>
        <p:nvSpPr>
          <p:cNvPr id="5" name="Footer Placeholder 4">
            <a:extLst>
              <a:ext uri="{FF2B5EF4-FFF2-40B4-BE49-F238E27FC236}">
                <a16:creationId xmlns:a16="http://schemas.microsoft.com/office/drawing/2014/main" id="{4333FB4B-F39F-A646-81B0-0DD16795286D}"/>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43166FB-5D4D-7242-81CD-C8986AC1F7DA}"/>
              </a:ext>
            </a:extLst>
          </p:cNvPr>
          <p:cNvSpPr>
            <a:spLocks noGrp="1"/>
          </p:cNvSpPr>
          <p:nvPr>
            <p:ph type="sldNum" sz="quarter" idx="12"/>
          </p:nvPr>
        </p:nvSpPr>
        <p:spPr/>
        <p:txBody>
          <a:bodyPr/>
          <a:lstStyle>
            <a:lvl1pPr>
              <a:defRPr/>
            </a:lvl1pPr>
          </a:lstStyle>
          <a:p>
            <a:pPr>
              <a:defRPr/>
            </a:pPr>
            <a:fld id="{FA247E3E-ACC4-2140-9DE1-EFA37D49C2AB}" type="slidenum">
              <a:rPr lang="en-US" altLang="en-US"/>
              <a:pPr>
                <a:defRPr/>
              </a:pPr>
              <a:t>‹#›</a:t>
            </a:fld>
            <a:endParaRPr lang="en-US" altLang="en-US"/>
          </a:p>
        </p:txBody>
      </p:sp>
    </p:spTree>
    <p:extLst>
      <p:ext uri="{BB962C8B-B14F-4D97-AF65-F5344CB8AC3E}">
        <p14:creationId xmlns:p14="http://schemas.microsoft.com/office/powerpoint/2010/main" val="4003849927"/>
      </p:ext>
    </p:extLst>
  </p:cSld>
  <p:clrMapOvr>
    <a:masterClrMapping/>
  </p:clrMapOvr>
  <p:transition spd="slow" advClick="0" advTm="12000"/>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a:extLst>
              <a:ext uri="{FF2B5EF4-FFF2-40B4-BE49-F238E27FC236}">
                <a16:creationId xmlns:a16="http://schemas.microsoft.com/office/drawing/2014/main" id="{2C64C661-C89E-6644-B17B-B5B1BA6B4463}"/>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B6D8780A-B6F7-394C-AA79-4A8A0F042B46}" type="datetimeFigureOut">
              <a:rPr lang="en-US" altLang="en-US"/>
              <a:pPr>
                <a:defRPr/>
              </a:pPr>
              <a:t>3/31/2020</a:t>
            </a:fld>
            <a:endParaRPr lang="en-US" altLang="en-US"/>
          </a:p>
        </p:txBody>
      </p:sp>
      <p:sp>
        <p:nvSpPr>
          <p:cNvPr id="5" name="Footer Placeholder 4">
            <a:extLst>
              <a:ext uri="{FF2B5EF4-FFF2-40B4-BE49-F238E27FC236}">
                <a16:creationId xmlns:a16="http://schemas.microsoft.com/office/drawing/2014/main" id="{E1212181-B9A2-6443-AB35-00DBC63C2814}"/>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C1CACECA-14E5-4045-8CC4-EC7F8E8F12B9}"/>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95E86391-C312-8D41-990A-223F34EF1796}" type="slidenum">
              <a:rPr lang="en-US" altLang="en-US"/>
              <a:pPr>
                <a:defRPr/>
              </a:pPr>
              <a:t>‹#›</a:t>
            </a:fld>
            <a:endParaRPr lang="en-US" altLang="en-US"/>
          </a:p>
        </p:txBody>
      </p:sp>
    </p:spTree>
    <p:extLst>
      <p:ext uri="{BB962C8B-B14F-4D97-AF65-F5344CB8AC3E}">
        <p14:creationId xmlns:p14="http://schemas.microsoft.com/office/powerpoint/2010/main" val="2771586710"/>
      </p:ext>
    </p:extLst>
  </p:cSld>
  <p:clrMapOvr>
    <a:masterClrMapping/>
  </p:clrMapOvr>
  <p:transition spd="slow" advClick="0" advTm="1200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F3ACED7-112E-BE4B-B33F-7CC1F3216979}"/>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B1782D31-6981-B24D-8CBF-5214E6D8AD1B}" type="datetimeFigureOut">
              <a:rPr lang="en-US" altLang="en-US"/>
              <a:pPr>
                <a:defRPr/>
              </a:pPr>
              <a:t>3/31/2020</a:t>
            </a:fld>
            <a:endParaRPr lang="en-US" altLang="en-US"/>
          </a:p>
        </p:txBody>
      </p:sp>
      <p:sp>
        <p:nvSpPr>
          <p:cNvPr id="5" name="Footer Placeholder 4">
            <a:extLst>
              <a:ext uri="{FF2B5EF4-FFF2-40B4-BE49-F238E27FC236}">
                <a16:creationId xmlns:a16="http://schemas.microsoft.com/office/drawing/2014/main" id="{9A0CE212-4103-5E41-89EB-91182330983C}"/>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254C1114-53FF-7249-8529-C8A8EF64CCA8}"/>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F75BDDD4-D724-3849-8F91-F636FE060604}" type="slidenum">
              <a:rPr lang="en-US" altLang="en-US"/>
              <a:pPr>
                <a:defRPr/>
              </a:pPr>
              <a:t>‹#›</a:t>
            </a:fld>
            <a:endParaRPr lang="en-US" altLang="en-US"/>
          </a:p>
        </p:txBody>
      </p:sp>
    </p:spTree>
    <p:extLst>
      <p:ext uri="{BB962C8B-B14F-4D97-AF65-F5344CB8AC3E}">
        <p14:creationId xmlns:p14="http://schemas.microsoft.com/office/powerpoint/2010/main" val="3375036081"/>
      </p:ext>
    </p:extLst>
  </p:cSld>
  <p:clrMapOvr>
    <a:masterClrMapping/>
  </p:clrMapOvr>
  <p:transition spd="slow" advClick="0" advTm="1200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28A9AB2-F067-0F46-9600-7A614DB8C61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DC94616C-383E-9645-BCFD-A89F1214D586}" type="datetimeFigureOut">
              <a:rPr lang="en-US" altLang="en-US"/>
              <a:pPr>
                <a:defRPr/>
              </a:pPr>
              <a:t>3/31/2020</a:t>
            </a:fld>
            <a:endParaRPr lang="en-US" altLang="en-US"/>
          </a:p>
        </p:txBody>
      </p:sp>
      <p:sp>
        <p:nvSpPr>
          <p:cNvPr id="5" name="Footer Placeholder 4">
            <a:extLst>
              <a:ext uri="{FF2B5EF4-FFF2-40B4-BE49-F238E27FC236}">
                <a16:creationId xmlns:a16="http://schemas.microsoft.com/office/drawing/2014/main" id="{F5038D60-0AEC-7845-8C3E-4327C22E96F7}"/>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0382387E-EEA6-2F42-A3F7-E3272818E0BD}"/>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36457517-BAE9-344B-AC25-7C181D78757B}" type="slidenum">
              <a:rPr lang="en-US" altLang="en-US"/>
              <a:pPr>
                <a:defRPr/>
              </a:pPr>
              <a:t>‹#›</a:t>
            </a:fld>
            <a:endParaRPr lang="en-US" altLang="en-US"/>
          </a:p>
        </p:txBody>
      </p:sp>
    </p:spTree>
    <p:extLst>
      <p:ext uri="{BB962C8B-B14F-4D97-AF65-F5344CB8AC3E}">
        <p14:creationId xmlns:p14="http://schemas.microsoft.com/office/powerpoint/2010/main" val="3576455276"/>
      </p:ext>
    </p:extLst>
  </p:cSld>
  <p:clrMapOvr>
    <a:masterClrMapping/>
  </p:clrMapOvr>
  <p:transition spd="slow" advClick="0" advTm="1200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926A18F8-F62F-1842-85A6-F7DF72623EB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4FA07E38-7B19-C540-A3BE-F1446574B57E}" type="datetimeFigureOut">
              <a:rPr lang="en-US" altLang="en-US"/>
              <a:pPr>
                <a:defRPr/>
              </a:pPr>
              <a:t>3/31/2020</a:t>
            </a:fld>
            <a:endParaRPr lang="en-US" altLang="en-US"/>
          </a:p>
        </p:txBody>
      </p:sp>
      <p:sp>
        <p:nvSpPr>
          <p:cNvPr id="6" name="Footer Placeholder 5">
            <a:extLst>
              <a:ext uri="{FF2B5EF4-FFF2-40B4-BE49-F238E27FC236}">
                <a16:creationId xmlns:a16="http://schemas.microsoft.com/office/drawing/2014/main" id="{BFE4F2A0-308B-2A4F-9B59-367587EE2CDA}"/>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41196B9D-3A41-9D47-B0A9-613C8AFF3EE2}"/>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A21398D4-C785-8945-BC86-02D48C92373D}" type="slidenum">
              <a:rPr lang="en-US" altLang="en-US"/>
              <a:pPr>
                <a:defRPr/>
              </a:pPr>
              <a:t>‹#›</a:t>
            </a:fld>
            <a:endParaRPr lang="en-US" altLang="en-US"/>
          </a:p>
        </p:txBody>
      </p:sp>
    </p:spTree>
    <p:extLst>
      <p:ext uri="{BB962C8B-B14F-4D97-AF65-F5344CB8AC3E}">
        <p14:creationId xmlns:p14="http://schemas.microsoft.com/office/powerpoint/2010/main" val="2094873116"/>
      </p:ext>
    </p:extLst>
  </p:cSld>
  <p:clrMapOvr>
    <a:masterClrMapping/>
  </p:clrMapOvr>
  <p:transition spd="slow" advClick="0" advTm="1200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91D93F76-171E-A249-94F1-E657A7D41CD5}"/>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CEA66C6A-3AB2-FD4F-9653-12D01294AE8B}" type="datetimeFigureOut">
              <a:rPr lang="en-US" altLang="en-US"/>
              <a:pPr>
                <a:defRPr/>
              </a:pPr>
              <a:t>3/31/2020</a:t>
            </a:fld>
            <a:endParaRPr lang="en-US" altLang="en-US"/>
          </a:p>
        </p:txBody>
      </p:sp>
      <p:sp>
        <p:nvSpPr>
          <p:cNvPr id="8" name="Footer Placeholder 7">
            <a:extLst>
              <a:ext uri="{FF2B5EF4-FFF2-40B4-BE49-F238E27FC236}">
                <a16:creationId xmlns:a16="http://schemas.microsoft.com/office/drawing/2014/main" id="{ACEF1D17-0714-F94A-A953-E9C015A568EE}"/>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9" name="Slide Number Placeholder 8">
            <a:extLst>
              <a:ext uri="{FF2B5EF4-FFF2-40B4-BE49-F238E27FC236}">
                <a16:creationId xmlns:a16="http://schemas.microsoft.com/office/drawing/2014/main" id="{C80CBD7A-B05A-7C45-9D77-926319AAD12E}"/>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02ACD6C2-E2BA-2F48-9EA0-79D598CEEA08}" type="slidenum">
              <a:rPr lang="en-US" altLang="en-US"/>
              <a:pPr>
                <a:defRPr/>
              </a:pPr>
              <a:t>‹#›</a:t>
            </a:fld>
            <a:endParaRPr lang="en-US" altLang="en-US"/>
          </a:p>
        </p:txBody>
      </p:sp>
    </p:spTree>
    <p:extLst>
      <p:ext uri="{BB962C8B-B14F-4D97-AF65-F5344CB8AC3E}">
        <p14:creationId xmlns:p14="http://schemas.microsoft.com/office/powerpoint/2010/main" val="2507664936"/>
      </p:ext>
    </p:extLst>
  </p:cSld>
  <p:clrMapOvr>
    <a:masterClrMapping/>
  </p:clrMapOvr>
  <p:transition spd="slow" advClick="0" advTm="1200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D43B7A9-BF57-BD4B-B233-0D5DB0824D7F}"/>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C8E89A8-FC9B-0048-981B-4D8B40663B91}" type="datetimeFigureOut">
              <a:rPr lang="en-US" altLang="en-US"/>
              <a:pPr>
                <a:defRPr/>
              </a:pPr>
              <a:t>3/31/2020</a:t>
            </a:fld>
            <a:endParaRPr lang="en-US" altLang="en-US"/>
          </a:p>
        </p:txBody>
      </p:sp>
      <p:sp>
        <p:nvSpPr>
          <p:cNvPr id="4" name="Footer Placeholder 3">
            <a:extLst>
              <a:ext uri="{FF2B5EF4-FFF2-40B4-BE49-F238E27FC236}">
                <a16:creationId xmlns:a16="http://schemas.microsoft.com/office/drawing/2014/main" id="{7E7A28F8-8594-9B46-BD1F-C881BA0690C2}"/>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5" name="Slide Number Placeholder 4">
            <a:extLst>
              <a:ext uri="{FF2B5EF4-FFF2-40B4-BE49-F238E27FC236}">
                <a16:creationId xmlns:a16="http://schemas.microsoft.com/office/drawing/2014/main" id="{B78642B6-4EA7-294E-8313-FDCFB95E0DA7}"/>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D3F44F57-9A1F-394F-B8B2-E0C5E3745D1D}" type="slidenum">
              <a:rPr lang="en-US" altLang="en-US"/>
              <a:pPr>
                <a:defRPr/>
              </a:pPr>
              <a:t>‹#›</a:t>
            </a:fld>
            <a:endParaRPr lang="en-US" altLang="en-US"/>
          </a:p>
        </p:txBody>
      </p:sp>
    </p:spTree>
    <p:extLst>
      <p:ext uri="{BB962C8B-B14F-4D97-AF65-F5344CB8AC3E}">
        <p14:creationId xmlns:p14="http://schemas.microsoft.com/office/powerpoint/2010/main" val="2305371394"/>
      </p:ext>
    </p:extLst>
  </p:cSld>
  <p:clrMapOvr>
    <a:masterClrMapping/>
  </p:clrMapOvr>
  <p:transition spd="slow" advClick="0" advTm="1200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B4FA0B2-CE67-7B4C-A152-BDFADD3DF80B}"/>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0AEBEC69-A781-E74F-950B-0D85C9327CE3}" type="datetimeFigureOut">
              <a:rPr lang="en-US" altLang="en-US"/>
              <a:pPr>
                <a:defRPr/>
              </a:pPr>
              <a:t>3/31/2020</a:t>
            </a:fld>
            <a:endParaRPr lang="en-US" altLang="en-US"/>
          </a:p>
        </p:txBody>
      </p:sp>
      <p:sp>
        <p:nvSpPr>
          <p:cNvPr id="3" name="Footer Placeholder 2">
            <a:extLst>
              <a:ext uri="{FF2B5EF4-FFF2-40B4-BE49-F238E27FC236}">
                <a16:creationId xmlns:a16="http://schemas.microsoft.com/office/drawing/2014/main" id="{8D5A66CA-724E-014F-877D-724ECCFDCA56}"/>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4" name="Slide Number Placeholder 3">
            <a:extLst>
              <a:ext uri="{FF2B5EF4-FFF2-40B4-BE49-F238E27FC236}">
                <a16:creationId xmlns:a16="http://schemas.microsoft.com/office/drawing/2014/main" id="{A2805C0F-803E-6047-B80A-FF9D62377754}"/>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3BD09E93-8757-7244-A671-EE78DFF749A5}" type="slidenum">
              <a:rPr lang="en-US" altLang="en-US"/>
              <a:pPr>
                <a:defRPr/>
              </a:pPr>
              <a:t>‹#›</a:t>
            </a:fld>
            <a:endParaRPr lang="en-US" altLang="en-US"/>
          </a:p>
        </p:txBody>
      </p:sp>
    </p:spTree>
    <p:extLst>
      <p:ext uri="{BB962C8B-B14F-4D97-AF65-F5344CB8AC3E}">
        <p14:creationId xmlns:p14="http://schemas.microsoft.com/office/powerpoint/2010/main" val="2370871182"/>
      </p:ext>
    </p:extLst>
  </p:cSld>
  <p:clrMapOvr>
    <a:masterClrMapping/>
  </p:clrMapOvr>
  <p:transition spd="slow" advClick="0" advTm="1200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70F19252-C5D2-2548-ADC1-9868BAC39A96}"/>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A1B73487-BA52-EB41-BC5C-A83B36B414A6}" type="datetimeFigureOut">
              <a:rPr lang="en-US" altLang="en-US"/>
              <a:pPr>
                <a:defRPr/>
              </a:pPr>
              <a:t>3/31/2020</a:t>
            </a:fld>
            <a:endParaRPr lang="en-US" altLang="en-US"/>
          </a:p>
        </p:txBody>
      </p:sp>
      <p:sp>
        <p:nvSpPr>
          <p:cNvPr id="6" name="Footer Placeholder 5">
            <a:extLst>
              <a:ext uri="{FF2B5EF4-FFF2-40B4-BE49-F238E27FC236}">
                <a16:creationId xmlns:a16="http://schemas.microsoft.com/office/drawing/2014/main" id="{089BB2D8-A556-8044-B0E2-81FB262CA2DE}"/>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A525F3AB-32D3-764A-A07C-31782B6993CD}"/>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591B3D47-EE1D-0D44-9310-D6A8DE77EF3C}" type="slidenum">
              <a:rPr lang="en-US" altLang="en-US"/>
              <a:pPr>
                <a:defRPr/>
              </a:pPr>
              <a:t>‹#›</a:t>
            </a:fld>
            <a:endParaRPr lang="en-US" altLang="en-US"/>
          </a:p>
        </p:txBody>
      </p:sp>
    </p:spTree>
    <p:extLst>
      <p:ext uri="{BB962C8B-B14F-4D97-AF65-F5344CB8AC3E}">
        <p14:creationId xmlns:p14="http://schemas.microsoft.com/office/powerpoint/2010/main" val="158273864"/>
      </p:ext>
    </p:extLst>
  </p:cSld>
  <p:clrMapOvr>
    <a:masterClrMapping/>
  </p:clrMapOvr>
  <p:transition spd="slow" advClick="0" advTm="12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1D3BE1F-068A-A74C-8A12-15191BAEF53C}"/>
              </a:ext>
            </a:extLst>
          </p:cNvPr>
          <p:cNvSpPr>
            <a:spLocks noGrp="1"/>
          </p:cNvSpPr>
          <p:nvPr>
            <p:ph type="dt" sz="half" idx="10"/>
          </p:nvPr>
        </p:nvSpPr>
        <p:spPr/>
        <p:txBody>
          <a:bodyPr/>
          <a:lstStyle>
            <a:lvl1pPr>
              <a:defRPr/>
            </a:lvl1pPr>
          </a:lstStyle>
          <a:p>
            <a:pPr>
              <a:defRPr/>
            </a:pPr>
            <a:fld id="{7AB8DC24-D858-084F-9407-26211F7F4868}" type="datetimeFigureOut">
              <a:rPr lang="en-US" altLang="en-US"/>
              <a:pPr>
                <a:defRPr/>
              </a:pPr>
              <a:t>3/31/2020</a:t>
            </a:fld>
            <a:endParaRPr lang="en-US" altLang="en-US"/>
          </a:p>
        </p:txBody>
      </p:sp>
      <p:sp>
        <p:nvSpPr>
          <p:cNvPr id="5" name="Footer Placeholder 4">
            <a:extLst>
              <a:ext uri="{FF2B5EF4-FFF2-40B4-BE49-F238E27FC236}">
                <a16:creationId xmlns:a16="http://schemas.microsoft.com/office/drawing/2014/main" id="{7B2AA7B1-F371-3A4C-A2C2-56E6D1266C04}"/>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D23D2C58-9D27-EA46-86BC-D769F25828CE}"/>
              </a:ext>
            </a:extLst>
          </p:cNvPr>
          <p:cNvSpPr>
            <a:spLocks noGrp="1"/>
          </p:cNvSpPr>
          <p:nvPr>
            <p:ph type="sldNum" sz="quarter" idx="12"/>
          </p:nvPr>
        </p:nvSpPr>
        <p:spPr/>
        <p:txBody>
          <a:bodyPr/>
          <a:lstStyle>
            <a:lvl1pPr>
              <a:defRPr/>
            </a:lvl1pPr>
          </a:lstStyle>
          <a:p>
            <a:pPr>
              <a:defRPr/>
            </a:pPr>
            <a:fld id="{2F0EDBC7-C4CD-CD4B-AF24-C997EB21EACD}" type="slidenum">
              <a:rPr lang="en-US" altLang="en-US"/>
              <a:pPr>
                <a:defRPr/>
              </a:pPr>
              <a:t>‹#›</a:t>
            </a:fld>
            <a:endParaRPr lang="en-US" altLang="en-US"/>
          </a:p>
        </p:txBody>
      </p:sp>
    </p:spTree>
    <p:extLst>
      <p:ext uri="{BB962C8B-B14F-4D97-AF65-F5344CB8AC3E}">
        <p14:creationId xmlns:p14="http://schemas.microsoft.com/office/powerpoint/2010/main" val="4084116921"/>
      </p:ext>
    </p:extLst>
  </p:cSld>
  <p:clrMapOvr>
    <a:masterClrMapping/>
  </p:clrMapOvr>
  <p:transition spd="slow" advClick="0" advTm="12000"/>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FF5A2724-4BDC-7C4A-8689-B0ED93CAEFEA}"/>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3AF66671-D740-A649-9791-8916D27BA37A}" type="datetimeFigureOut">
              <a:rPr lang="en-US" altLang="en-US"/>
              <a:pPr>
                <a:defRPr/>
              </a:pPr>
              <a:t>3/31/2020</a:t>
            </a:fld>
            <a:endParaRPr lang="en-US" altLang="en-US"/>
          </a:p>
        </p:txBody>
      </p:sp>
      <p:sp>
        <p:nvSpPr>
          <p:cNvPr id="6" name="Footer Placeholder 5">
            <a:extLst>
              <a:ext uri="{FF2B5EF4-FFF2-40B4-BE49-F238E27FC236}">
                <a16:creationId xmlns:a16="http://schemas.microsoft.com/office/drawing/2014/main" id="{48F8919E-9809-9840-80A1-4662F28E919F}"/>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7" name="Slide Number Placeholder 6">
            <a:extLst>
              <a:ext uri="{FF2B5EF4-FFF2-40B4-BE49-F238E27FC236}">
                <a16:creationId xmlns:a16="http://schemas.microsoft.com/office/drawing/2014/main" id="{C35D1C5C-3B3B-9C46-AC10-0D6F5C9007DE}"/>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F9C25BE4-B972-934F-AA0F-C03E156EC9D0}" type="slidenum">
              <a:rPr lang="en-US" altLang="en-US"/>
              <a:pPr>
                <a:defRPr/>
              </a:pPr>
              <a:t>‹#›</a:t>
            </a:fld>
            <a:endParaRPr lang="en-US" altLang="en-US"/>
          </a:p>
        </p:txBody>
      </p:sp>
    </p:spTree>
    <p:extLst>
      <p:ext uri="{BB962C8B-B14F-4D97-AF65-F5344CB8AC3E}">
        <p14:creationId xmlns:p14="http://schemas.microsoft.com/office/powerpoint/2010/main" val="3806993698"/>
      </p:ext>
    </p:extLst>
  </p:cSld>
  <p:clrMapOvr>
    <a:masterClrMapping/>
  </p:clrMapOvr>
  <p:transition spd="slow" advClick="0" advTm="1200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65B001F-44C6-414B-AC2D-D2B998D428EA}"/>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15F86EBA-C849-FF4B-80F4-B2872D5D8CB5}" type="datetimeFigureOut">
              <a:rPr lang="en-US" altLang="en-US"/>
              <a:pPr>
                <a:defRPr/>
              </a:pPr>
              <a:t>3/31/2020</a:t>
            </a:fld>
            <a:endParaRPr lang="en-US" altLang="en-US"/>
          </a:p>
        </p:txBody>
      </p:sp>
      <p:sp>
        <p:nvSpPr>
          <p:cNvPr id="5" name="Footer Placeholder 4">
            <a:extLst>
              <a:ext uri="{FF2B5EF4-FFF2-40B4-BE49-F238E27FC236}">
                <a16:creationId xmlns:a16="http://schemas.microsoft.com/office/drawing/2014/main" id="{241F1684-E546-1148-8E64-A95D968B921C}"/>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842DF6AD-9BE4-8B49-922C-6A5EEFBCC7A8}"/>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D2DA8DCA-A0F2-774F-8484-35A98DF254FB}" type="slidenum">
              <a:rPr lang="en-US" altLang="en-US"/>
              <a:pPr>
                <a:defRPr/>
              </a:pPr>
              <a:t>‹#›</a:t>
            </a:fld>
            <a:endParaRPr lang="en-US" altLang="en-US"/>
          </a:p>
        </p:txBody>
      </p:sp>
    </p:spTree>
    <p:extLst>
      <p:ext uri="{BB962C8B-B14F-4D97-AF65-F5344CB8AC3E}">
        <p14:creationId xmlns:p14="http://schemas.microsoft.com/office/powerpoint/2010/main" val="1957264840"/>
      </p:ext>
    </p:extLst>
  </p:cSld>
  <p:clrMapOvr>
    <a:masterClrMapping/>
  </p:clrMapOvr>
  <p:transition spd="slow" advClick="0" advTm="1200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4090B34-8D6B-6641-9D94-2C33E8CFAA3C}"/>
              </a:ext>
            </a:extLst>
          </p:cNvPr>
          <p:cNvSpPr>
            <a:spLocks noGrp="1"/>
          </p:cNvSpPr>
          <p:nvPr>
            <p:ph type="dt" sz="half" idx="10"/>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fld id="{760A7062-001E-8340-9094-234BCA710800}" type="datetimeFigureOut">
              <a:rPr lang="en-US" altLang="en-US"/>
              <a:pPr>
                <a:defRPr/>
              </a:pPr>
              <a:t>3/31/2020</a:t>
            </a:fld>
            <a:endParaRPr lang="en-US" altLang="en-US"/>
          </a:p>
        </p:txBody>
      </p:sp>
      <p:sp>
        <p:nvSpPr>
          <p:cNvPr id="5" name="Footer Placeholder 4">
            <a:extLst>
              <a:ext uri="{FF2B5EF4-FFF2-40B4-BE49-F238E27FC236}">
                <a16:creationId xmlns:a16="http://schemas.microsoft.com/office/drawing/2014/main" id="{DD9E6062-EC1E-FE4B-8577-B94DF47216D0}"/>
              </a:ext>
            </a:extLst>
          </p:cNvPr>
          <p:cNvSpPr>
            <a:spLocks noGrp="1"/>
          </p:cNvSpPr>
          <p:nvPr>
            <p:ph type="ftr" sz="quarter" idx="11"/>
          </p:nvPr>
        </p:nvSpPr>
        <p:spPr/>
        <p:txBody>
          <a:bodyPr wrap="square" numCol="1" anchorCtr="0" compatLnSpc="1">
            <a:prstTxWarp prst="textNoShape">
              <a:avLst/>
            </a:prstTxWarp>
          </a:bodyPr>
          <a:lstStyle>
            <a:lvl1pPr defTabSz="914400" eaLnBrk="0" fontAlgn="base" hangingPunct="0">
              <a:spcBef>
                <a:spcPct val="0"/>
              </a:spcBef>
              <a:spcAft>
                <a:spcPct val="0"/>
              </a:spcAft>
              <a:defRPr>
                <a:solidFill>
                  <a:srgbClr val="898989"/>
                </a:solidFill>
                <a:latin typeface="Arial" panose="020B0604020202020204" pitchFamily="34" charset="0"/>
                <a:ea typeface="ＭＳ Ｐゴシック" panose="020B0600070205080204" pitchFamily="34" charset="-128"/>
              </a:defRPr>
            </a:lvl1pPr>
          </a:lstStyle>
          <a:p>
            <a:pPr>
              <a:defRPr/>
            </a:pPr>
            <a:endParaRPr lang="en-US" altLang="en-US"/>
          </a:p>
        </p:txBody>
      </p:sp>
      <p:sp>
        <p:nvSpPr>
          <p:cNvPr id="6" name="Slide Number Placeholder 5">
            <a:extLst>
              <a:ext uri="{FF2B5EF4-FFF2-40B4-BE49-F238E27FC236}">
                <a16:creationId xmlns:a16="http://schemas.microsoft.com/office/drawing/2014/main" id="{33D2AF56-0B85-4C4D-B28E-580DAC3DBB0B}"/>
              </a:ext>
            </a:extLst>
          </p:cNvPr>
          <p:cNvSpPr>
            <a:spLocks noGrp="1"/>
          </p:cNvSpPr>
          <p:nvPr>
            <p:ph type="sldNum" sz="quarter" idx="12"/>
          </p:nvPr>
        </p:nvSpPr>
        <p:spPr/>
        <p:txBody>
          <a:bodyPr/>
          <a:lstStyle>
            <a:lvl1pPr defTabSz="914400" eaLnBrk="0" hangingPunct="0">
              <a:defRPr>
                <a:latin typeface="Arial" panose="020B0604020202020204" pitchFamily="34" charset="0"/>
              </a:defRPr>
            </a:lvl1pPr>
          </a:lstStyle>
          <a:p>
            <a:pPr>
              <a:defRPr/>
            </a:pPr>
            <a:fld id="{278A4934-D3AC-D243-AD12-14B91CE8F95B}" type="slidenum">
              <a:rPr lang="en-US" altLang="en-US"/>
              <a:pPr>
                <a:defRPr/>
              </a:pPr>
              <a:t>‹#›</a:t>
            </a:fld>
            <a:endParaRPr lang="en-US" altLang="en-US"/>
          </a:p>
        </p:txBody>
      </p:sp>
    </p:spTree>
    <p:extLst>
      <p:ext uri="{BB962C8B-B14F-4D97-AF65-F5344CB8AC3E}">
        <p14:creationId xmlns:p14="http://schemas.microsoft.com/office/powerpoint/2010/main" val="1751515843"/>
      </p:ext>
    </p:extLst>
  </p:cSld>
  <p:clrMapOvr>
    <a:masterClrMapping/>
  </p:clrMapOvr>
  <p:transition spd="slow" advClick="0" advTm="12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FAC4F0E-7D9E-4347-85A4-E8E8F615F03A}"/>
              </a:ext>
            </a:extLst>
          </p:cNvPr>
          <p:cNvSpPr>
            <a:spLocks noGrp="1"/>
          </p:cNvSpPr>
          <p:nvPr>
            <p:ph type="dt" sz="half" idx="10"/>
          </p:nvPr>
        </p:nvSpPr>
        <p:spPr/>
        <p:txBody>
          <a:bodyPr/>
          <a:lstStyle>
            <a:lvl1pPr>
              <a:defRPr/>
            </a:lvl1pPr>
          </a:lstStyle>
          <a:p>
            <a:pPr>
              <a:defRPr/>
            </a:pPr>
            <a:fld id="{851E3A01-92BC-8D41-A762-292A82560968}" type="datetimeFigureOut">
              <a:rPr lang="en-US" altLang="en-US"/>
              <a:pPr>
                <a:defRPr/>
              </a:pPr>
              <a:t>3/31/2020</a:t>
            </a:fld>
            <a:endParaRPr lang="en-US" altLang="en-US"/>
          </a:p>
        </p:txBody>
      </p:sp>
      <p:sp>
        <p:nvSpPr>
          <p:cNvPr id="5" name="Footer Placeholder 4">
            <a:extLst>
              <a:ext uri="{FF2B5EF4-FFF2-40B4-BE49-F238E27FC236}">
                <a16:creationId xmlns:a16="http://schemas.microsoft.com/office/drawing/2014/main" id="{28E65775-D6DC-6F47-91E4-96DCAF5A30C5}"/>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F01EE19-F8A5-9548-86C4-01ACAC0E1685}"/>
              </a:ext>
            </a:extLst>
          </p:cNvPr>
          <p:cNvSpPr>
            <a:spLocks noGrp="1"/>
          </p:cNvSpPr>
          <p:nvPr>
            <p:ph type="sldNum" sz="quarter" idx="12"/>
          </p:nvPr>
        </p:nvSpPr>
        <p:spPr/>
        <p:txBody>
          <a:bodyPr/>
          <a:lstStyle>
            <a:lvl1pPr>
              <a:defRPr/>
            </a:lvl1pPr>
          </a:lstStyle>
          <a:p>
            <a:pPr>
              <a:defRPr/>
            </a:pPr>
            <a:fld id="{67636999-AD85-3544-B12B-EF912049F3A4}" type="slidenum">
              <a:rPr lang="en-US" altLang="en-US"/>
              <a:pPr>
                <a:defRPr/>
              </a:pPr>
              <a:t>‹#›</a:t>
            </a:fld>
            <a:endParaRPr lang="en-US" altLang="en-US"/>
          </a:p>
        </p:txBody>
      </p:sp>
    </p:spTree>
    <p:extLst>
      <p:ext uri="{BB962C8B-B14F-4D97-AF65-F5344CB8AC3E}">
        <p14:creationId xmlns:p14="http://schemas.microsoft.com/office/powerpoint/2010/main" val="827482764"/>
      </p:ext>
    </p:extLst>
  </p:cSld>
  <p:clrMapOvr>
    <a:masterClrMapping/>
  </p:clrMapOvr>
  <p:transition spd="slow" advClick="0" advTm="12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2518FB5E-81D1-264B-BE9C-48A051395603}"/>
              </a:ext>
            </a:extLst>
          </p:cNvPr>
          <p:cNvSpPr>
            <a:spLocks noGrp="1"/>
          </p:cNvSpPr>
          <p:nvPr>
            <p:ph type="dt" sz="half" idx="10"/>
          </p:nvPr>
        </p:nvSpPr>
        <p:spPr/>
        <p:txBody>
          <a:bodyPr/>
          <a:lstStyle>
            <a:lvl1pPr>
              <a:defRPr/>
            </a:lvl1pPr>
          </a:lstStyle>
          <a:p>
            <a:pPr>
              <a:defRPr/>
            </a:pPr>
            <a:fld id="{78FC1DEF-BCF3-BC45-9A5B-FFF1A3E746F9}" type="datetimeFigureOut">
              <a:rPr lang="en-US" altLang="en-US"/>
              <a:pPr>
                <a:defRPr/>
              </a:pPr>
              <a:t>3/31/2020</a:t>
            </a:fld>
            <a:endParaRPr lang="en-US" altLang="en-US"/>
          </a:p>
        </p:txBody>
      </p:sp>
      <p:sp>
        <p:nvSpPr>
          <p:cNvPr id="6" name="Footer Placeholder 4">
            <a:extLst>
              <a:ext uri="{FF2B5EF4-FFF2-40B4-BE49-F238E27FC236}">
                <a16:creationId xmlns:a16="http://schemas.microsoft.com/office/drawing/2014/main" id="{FDF1AE0E-2FC9-794E-B80B-A6CAC5C25DA5}"/>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6E648296-25B9-314F-B733-310CCA61525C}"/>
              </a:ext>
            </a:extLst>
          </p:cNvPr>
          <p:cNvSpPr>
            <a:spLocks noGrp="1"/>
          </p:cNvSpPr>
          <p:nvPr>
            <p:ph type="sldNum" sz="quarter" idx="12"/>
          </p:nvPr>
        </p:nvSpPr>
        <p:spPr/>
        <p:txBody>
          <a:bodyPr/>
          <a:lstStyle>
            <a:lvl1pPr>
              <a:defRPr/>
            </a:lvl1pPr>
          </a:lstStyle>
          <a:p>
            <a:pPr>
              <a:defRPr/>
            </a:pPr>
            <a:fld id="{FEAB6940-26A2-8B45-AC49-52691F9016DE}" type="slidenum">
              <a:rPr lang="en-US" altLang="en-US"/>
              <a:pPr>
                <a:defRPr/>
              </a:pPr>
              <a:t>‹#›</a:t>
            </a:fld>
            <a:endParaRPr lang="en-US" altLang="en-US"/>
          </a:p>
        </p:txBody>
      </p:sp>
    </p:spTree>
    <p:extLst>
      <p:ext uri="{BB962C8B-B14F-4D97-AF65-F5344CB8AC3E}">
        <p14:creationId xmlns:p14="http://schemas.microsoft.com/office/powerpoint/2010/main" val="1240136994"/>
      </p:ext>
    </p:extLst>
  </p:cSld>
  <p:clrMapOvr>
    <a:masterClrMapping/>
  </p:clrMapOvr>
  <p:transition spd="slow" advClick="0" advTm="1200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4CEF5129-BA1A-1C45-B475-A650ABFDBF96}"/>
              </a:ext>
            </a:extLst>
          </p:cNvPr>
          <p:cNvSpPr>
            <a:spLocks noGrp="1"/>
          </p:cNvSpPr>
          <p:nvPr>
            <p:ph type="dt" sz="half" idx="10"/>
          </p:nvPr>
        </p:nvSpPr>
        <p:spPr/>
        <p:txBody>
          <a:bodyPr/>
          <a:lstStyle>
            <a:lvl1pPr>
              <a:defRPr/>
            </a:lvl1pPr>
          </a:lstStyle>
          <a:p>
            <a:pPr>
              <a:defRPr/>
            </a:pPr>
            <a:fld id="{F350FE66-1938-AF40-82B5-A03044A4E62B}" type="datetimeFigureOut">
              <a:rPr lang="en-US" altLang="en-US"/>
              <a:pPr>
                <a:defRPr/>
              </a:pPr>
              <a:t>3/31/2020</a:t>
            </a:fld>
            <a:endParaRPr lang="en-US" altLang="en-US"/>
          </a:p>
        </p:txBody>
      </p:sp>
      <p:sp>
        <p:nvSpPr>
          <p:cNvPr id="8" name="Footer Placeholder 4">
            <a:extLst>
              <a:ext uri="{FF2B5EF4-FFF2-40B4-BE49-F238E27FC236}">
                <a16:creationId xmlns:a16="http://schemas.microsoft.com/office/drawing/2014/main" id="{E527B1BE-241E-6A45-B3E1-E2329072112A}"/>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62AC4937-2EA4-A04D-8D42-BDF6CBE860E1}"/>
              </a:ext>
            </a:extLst>
          </p:cNvPr>
          <p:cNvSpPr>
            <a:spLocks noGrp="1"/>
          </p:cNvSpPr>
          <p:nvPr>
            <p:ph type="sldNum" sz="quarter" idx="12"/>
          </p:nvPr>
        </p:nvSpPr>
        <p:spPr/>
        <p:txBody>
          <a:bodyPr/>
          <a:lstStyle>
            <a:lvl1pPr>
              <a:defRPr/>
            </a:lvl1pPr>
          </a:lstStyle>
          <a:p>
            <a:pPr>
              <a:defRPr/>
            </a:pPr>
            <a:fld id="{7DE108CA-E5FA-5144-A045-18FE658B47C0}" type="slidenum">
              <a:rPr lang="en-US" altLang="en-US"/>
              <a:pPr>
                <a:defRPr/>
              </a:pPr>
              <a:t>‹#›</a:t>
            </a:fld>
            <a:endParaRPr lang="en-US" altLang="en-US"/>
          </a:p>
        </p:txBody>
      </p:sp>
    </p:spTree>
    <p:extLst>
      <p:ext uri="{BB962C8B-B14F-4D97-AF65-F5344CB8AC3E}">
        <p14:creationId xmlns:p14="http://schemas.microsoft.com/office/powerpoint/2010/main" val="30863658"/>
      </p:ext>
    </p:extLst>
  </p:cSld>
  <p:clrMapOvr>
    <a:masterClrMapping/>
  </p:clrMapOvr>
  <p:transition spd="slow" advClick="0" advTm="1200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7EBC4A5-1EB3-F141-97CA-417F5FB330D3}"/>
              </a:ext>
            </a:extLst>
          </p:cNvPr>
          <p:cNvSpPr>
            <a:spLocks noGrp="1"/>
          </p:cNvSpPr>
          <p:nvPr>
            <p:ph type="dt" sz="half" idx="10"/>
          </p:nvPr>
        </p:nvSpPr>
        <p:spPr/>
        <p:txBody>
          <a:bodyPr/>
          <a:lstStyle>
            <a:lvl1pPr>
              <a:defRPr/>
            </a:lvl1pPr>
          </a:lstStyle>
          <a:p>
            <a:pPr>
              <a:defRPr/>
            </a:pPr>
            <a:fld id="{858F2277-8073-D84C-9B64-43C301B03930}" type="datetimeFigureOut">
              <a:rPr lang="en-US" altLang="en-US"/>
              <a:pPr>
                <a:defRPr/>
              </a:pPr>
              <a:t>3/31/2020</a:t>
            </a:fld>
            <a:endParaRPr lang="en-US" altLang="en-US"/>
          </a:p>
        </p:txBody>
      </p:sp>
      <p:sp>
        <p:nvSpPr>
          <p:cNvPr id="4" name="Footer Placeholder 4">
            <a:extLst>
              <a:ext uri="{FF2B5EF4-FFF2-40B4-BE49-F238E27FC236}">
                <a16:creationId xmlns:a16="http://schemas.microsoft.com/office/drawing/2014/main" id="{18BFF20A-0706-6F43-809F-6512C1C522B0}"/>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3C085FBA-F9A5-0247-8B98-85D64EF9CE67}"/>
              </a:ext>
            </a:extLst>
          </p:cNvPr>
          <p:cNvSpPr>
            <a:spLocks noGrp="1"/>
          </p:cNvSpPr>
          <p:nvPr>
            <p:ph type="sldNum" sz="quarter" idx="12"/>
          </p:nvPr>
        </p:nvSpPr>
        <p:spPr/>
        <p:txBody>
          <a:bodyPr/>
          <a:lstStyle>
            <a:lvl1pPr>
              <a:defRPr/>
            </a:lvl1pPr>
          </a:lstStyle>
          <a:p>
            <a:pPr>
              <a:defRPr/>
            </a:pPr>
            <a:fld id="{A74D2003-6FE2-3B4E-B38B-7924B282EE12}" type="slidenum">
              <a:rPr lang="en-US" altLang="en-US"/>
              <a:pPr>
                <a:defRPr/>
              </a:pPr>
              <a:t>‹#›</a:t>
            </a:fld>
            <a:endParaRPr lang="en-US" altLang="en-US"/>
          </a:p>
        </p:txBody>
      </p:sp>
    </p:spTree>
    <p:extLst>
      <p:ext uri="{BB962C8B-B14F-4D97-AF65-F5344CB8AC3E}">
        <p14:creationId xmlns:p14="http://schemas.microsoft.com/office/powerpoint/2010/main" val="988860434"/>
      </p:ext>
    </p:extLst>
  </p:cSld>
  <p:clrMapOvr>
    <a:masterClrMapping/>
  </p:clrMapOvr>
  <p:transition spd="slow" advClick="0" advTm="1200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AA9D6D54-7944-8F4C-BEE8-DACAC54C1F58}"/>
              </a:ext>
            </a:extLst>
          </p:cNvPr>
          <p:cNvSpPr>
            <a:spLocks noGrp="1"/>
          </p:cNvSpPr>
          <p:nvPr>
            <p:ph type="dt" sz="half" idx="10"/>
          </p:nvPr>
        </p:nvSpPr>
        <p:spPr/>
        <p:txBody>
          <a:bodyPr/>
          <a:lstStyle>
            <a:lvl1pPr>
              <a:defRPr/>
            </a:lvl1pPr>
          </a:lstStyle>
          <a:p>
            <a:pPr>
              <a:defRPr/>
            </a:pPr>
            <a:fld id="{6D0D5085-5F54-0141-8C4A-85536CFE719C}" type="datetimeFigureOut">
              <a:rPr lang="en-US" altLang="en-US"/>
              <a:pPr>
                <a:defRPr/>
              </a:pPr>
              <a:t>3/31/2020</a:t>
            </a:fld>
            <a:endParaRPr lang="en-US" altLang="en-US"/>
          </a:p>
        </p:txBody>
      </p:sp>
      <p:sp>
        <p:nvSpPr>
          <p:cNvPr id="3" name="Footer Placeholder 4">
            <a:extLst>
              <a:ext uri="{FF2B5EF4-FFF2-40B4-BE49-F238E27FC236}">
                <a16:creationId xmlns:a16="http://schemas.microsoft.com/office/drawing/2014/main" id="{E99584D8-F609-414E-B7B3-27907FF011B4}"/>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958081C2-C669-9243-BD6E-51805171DFEA}"/>
              </a:ext>
            </a:extLst>
          </p:cNvPr>
          <p:cNvSpPr>
            <a:spLocks noGrp="1"/>
          </p:cNvSpPr>
          <p:nvPr>
            <p:ph type="sldNum" sz="quarter" idx="12"/>
          </p:nvPr>
        </p:nvSpPr>
        <p:spPr/>
        <p:txBody>
          <a:bodyPr/>
          <a:lstStyle>
            <a:lvl1pPr>
              <a:defRPr/>
            </a:lvl1pPr>
          </a:lstStyle>
          <a:p>
            <a:pPr>
              <a:defRPr/>
            </a:pPr>
            <a:fld id="{CBA3FAE0-1C72-FF49-B3D2-673FB4572681}" type="slidenum">
              <a:rPr lang="en-US" altLang="en-US"/>
              <a:pPr>
                <a:defRPr/>
              </a:pPr>
              <a:t>‹#›</a:t>
            </a:fld>
            <a:endParaRPr lang="en-US" altLang="en-US"/>
          </a:p>
        </p:txBody>
      </p:sp>
    </p:spTree>
    <p:extLst>
      <p:ext uri="{BB962C8B-B14F-4D97-AF65-F5344CB8AC3E}">
        <p14:creationId xmlns:p14="http://schemas.microsoft.com/office/powerpoint/2010/main" val="3430893682"/>
      </p:ext>
    </p:extLst>
  </p:cSld>
  <p:clrMapOvr>
    <a:masterClrMapping/>
  </p:clrMapOvr>
  <p:transition spd="slow" advClick="0" advTm="1200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91333F07-D980-CF4F-8919-E7EE8B6D8771}"/>
              </a:ext>
            </a:extLst>
          </p:cNvPr>
          <p:cNvSpPr>
            <a:spLocks noGrp="1"/>
          </p:cNvSpPr>
          <p:nvPr>
            <p:ph type="dt" sz="half" idx="10"/>
          </p:nvPr>
        </p:nvSpPr>
        <p:spPr/>
        <p:txBody>
          <a:bodyPr/>
          <a:lstStyle>
            <a:lvl1pPr>
              <a:defRPr/>
            </a:lvl1pPr>
          </a:lstStyle>
          <a:p>
            <a:pPr>
              <a:defRPr/>
            </a:pPr>
            <a:fld id="{7A466876-8DB8-D642-BD79-B7ED2A8C26A2}" type="datetimeFigureOut">
              <a:rPr lang="en-US" altLang="en-US"/>
              <a:pPr>
                <a:defRPr/>
              </a:pPr>
              <a:t>3/31/2020</a:t>
            </a:fld>
            <a:endParaRPr lang="en-US" altLang="en-US"/>
          </a:p>
        </p:txBody>
      </p:sp>
      <p:sp>
        <p:nvSpPr>
          <p:cNvPr id="6" name="Footer Placeholder 4">
            <a:extLst>
              <a:ext uri="{FF2B5EF4-FFF2-40B4-BE49-F238E27FC236}">
                <a16:creationId xmlns:a16="http://schemas.microsoft.com/office/drawing/2014/main" id="{18E5C438-8340-8649-9709-EE2116133179}"/>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7868D1A5-161E-684D-AC22-E5ED96C1429D}"/>
              </a:ext>
            </a:extLst>
          </p:cNvPr>
          <p:cNvSpPr>
            <a:spLocks noGrp="1"/>
          </p:cNvSpPr>
          <p:nvPr>
            <p:ph type="sldNum" sz="quarter" idx="12"/>
          </p:nvPr>
        </p:nvSpPr>
        <p:spPr/>
        <p:txBody>
          <a:bodyPr/>
          <a:lstStyle>
            <a:lvl1pPr>
              <a:defRPr/>
            </a:lvl1pPr>
          </a:lstStyle>
          <a:p>
            <a:pPr>
              <a:defRPr/>
            </a:pPr>
            <a:fld id="{CD24901C-976E-DF45-99BD-575853FCE033}" type="slidenum">
              <a:rPr lang="en-US" altLang="en-US"/>
              <a:pPr>
                <a:defRPr/>
              </a:pPr>
              <a:t>‹#›</a:t>
            </a:fld>
            <a:endParaRPr lang="en-US" altLang="en-US"/>
          </a:p>
        </p:txBody>
      </p:sp>
    </p:spTree>
    <p:extLst>
      <p:ext uri="{BB962C8B-B14F-4D97-AF65-F5344CB8AC3E}">
        <p14:creationId xmlns:p14="http://schemas.microsoft.com/office/powerpoint/2010/main" val="3895123558"/>
      </p:ext>
    </p:extLst>
  </p:cSld>
  <p:clrMapOvr>
    <a:masterClrMapping/>
  </p:clrMapOvr>
  <p:transition spd="slow" advClick="0" advTm="1200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A8DD0D33-037C-5A45-9454-FE706C992D18}"/>
              </a:ext>
            </a:extLst>
          </p:cNvPr>
          <p:cNvSpPr>
            <a:spLocks noGrp="1"/>
          </p:cNvSpPr>
          <p:nvPr>
            <p:ph type="dt" sz="half" idx="10"/>
          </p:nvPr>
        </p:nvSpPr>
        <p:spPr/>
        <p:txBody>
          <a:bodyPr/>
          <a:lstStyle>
            <a:lvl1pPr>
              <a:defRPr/>
            </a:lvl1pPr>
          </a:lstStyle>
          <a:p>
            <a:pPr>
              <a:defRPr/>
            </a:pPr>
            <a:fld id="{AB5234B3-6CF3-CF4F-803F-3954361942E9}" type="datetimeFigureOut">
              <a:rPr lang="en-US" altLang="en-US"/>
              <a:pPr>
                <a:defRPr/>
              </a:pPr>
              <a:t>3/31/2020</a:t>
            </a:fld>
            <a:endParaRPr lang="en-US" altLang="en-US"/>
          </a:p>
        </p:txBody>
      </p:sp>
      <p:sp>
        <p:nvSpPr>
          <p:cNvPr id="6" name="Footer Placeholder 4">
            <a:extLst>
              <a:ext uri="{FF2B5EF4-FFF2-40B4-BE49-F238E27FC236}">
                <a16:creationId xmlns:a16="http://schemas.microsoft.com/office/drawing/2014/main" id="{4730D225-5541-BC40-85E9-21824EBD8E71}"/>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5E20342F-4E88-BA49-997B-2AC811E7FBC2}"/>
              </a:ext>
            </a:extLst>
          </p:cNvPr>
          <p:cNvSpPr>
            <a:spLocks noGrp="1"/>
          </p:cNvSpPr>
          <p:nvPr>
            <p:ph type="sldNum" sz="quarter" idx="12"/>
          </p:nvPr>
        </p:nvSpPr>
        <p:spPr/>
        <p:txBody>
          <a:bodyPr/>
          <a:lstStyle>
            <a:lvl1pPr>
              <a:defRPr/>
            </a:lvl1pPr>
          </a:lstStyle>
          <a:p>
            <a:pPr>
              <a:defRPr/>
            </a:pPr>
            <a:fld id="{8A687054-34FE-894A-9DE3-48918424F7DC}" type="slidenum">
              <a:rPr lang="en-US" altLang="en-US"/>
              <a:pPr>
                <a:defRPr/>
              </a:pPr>
              <a:t>‹#›</a:t>
            </a:fld>
            <a:endParaRPr lang="en-US" altLang="en-US"/>
          </a:p>
        </p:txBody>
      </p:sp>
    </p:spTree>
    <p:extLst>
      <p:ext uri="{BB962C8B-B14F-4D97-AF65-F5344CB8AC3E}">
        <p14:creationId xmlns:p14="http://schemas.microsoft.com/office/powerpoint/2010/main" val="3513922809"/>
      </p:ext>
    </p:extLst>
  </p:cSld>
  <p:clrMapOvr>
    <a:masterClrMapping/>
  </p:clrMapOvr>
  <p:transition spd="slow" advClick="0" advTm="1200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2503350C-9BC2-6E43-96B1-C216B6B9B627}"/>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C14E6069-1C0F-464B-88DC-9FE27A64D50C}"/>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50C579FC-9BED-4446-93B8-3176E28E7A3F}"/>
              </a:ext>
            </a:extLst>
          </p:cNvPr>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ea typeface="ＭＳ Ｐゴシック" panose="020B0600070205080204" pitchFamily="34" charset="-128"/>
                <a:cs typeface="Arial" panose="020B0604020202020204" pitchFamily="34" charset="0"/>
              </a:defRPr>
            </a:lvl1pPr>
          </a:lstStyle>
          <a:p>
            <a:pPr>
              <a:defRPr/>
            </a:pPr>
            <a:fld id="{2C067AB8-83A0-E24D-AA91-82D0173B3173}" type="datetimeFigureOut">
              <a:rPr lang="en-US" altLang="en-US"/>
              <a:pPr>
                <a:defRPr/>
              </a:pPr>
              <a:t>3/31/2020</a:t>
            </a:fld>
            <a:endParaRPr lang="en-US" altLang="en-US"/>
          </a:p>
        </p:txBody>
      </p:sp>
      <p:sp>
        <p:nvSpPr>
          <p:cNvPr id="5" name="Footer Placeholder 4">
            <a:extLst>
              <a:ext uri="{FF2B5EF4-FFF2-40B4-BE49-F238E27FC236}">
                <a16:creationId xmlns:a16="http://schemas.microsoft.com/office/drawing/2014/main" id="{9ED4A375-04DD-284E-BDA4-8E37E98C0F8E}"/>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a:extLst>
              <a:ext uri="{FF2B5EF4-FFF2-40B4-BE49-F238E27FC236}">
                <a16:creationId xmlns:a16="http://schemas.microsoft.com/office/drawing/2014/main" id="{9CA4F70F-B2FD-564F-AC39-02A8A5351CC5}"/>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AD8762AF-1398-684D-A484-ADE96BC82FB5}"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5213" r:id="rId1"/>
    <p:sldLayoutId id="2147485214" r:id="rId2"/>
    <p:sldLayoutId id="2147485215" r:id="rId3"/>
    <p:sldLayoutId id="2147485216" r:id="rId4"/>
    <p:sldLayoutId id="2147485217" r:id="rId5"/>
    <p:sldLayoutId id="2147485218" r:id="rId6"/>
    <p:sldLayoutId id="2147485219" r:id="rId7"/>
    <p:sldLayoutId id="2147485220" r:id="rId8"/>
    <p:sldLayoutId id="2147485221" r:id="rId9"/>
    <p:sldLayoutId id="2147485222" r:id="rId10"/>
    <p:sldLayoutId id="2147485223" r:id="rId11"/>
  </p:sldLayoutIdLst>
  <p:transition spd="slow" advClick="0" advTm="12000"/>
  <p:txStyles>
    <p:titleStyle>
      <a:lvl1pPr algn="ctr" rtl="0" eaLnBrk="0" fontAlgn="base" hangingPunct="0">
        <a:spcBef>
          <a:spcPct val="0"/>
        </a:spcBef>
        <a:spcAft>
          <a:spcPct val="0"/>
        </a:spcAft>
        <a:defRPr sz="4400" kern="1200">
          <a:solidFill>
            <a:schemeClr val="tx1"/>
          </a:solidFill>
          <a:latin typeface="+mj-lt"/>
          <a:ea typeface="MS PGothic" panose="020B0600070205080204" pitchFamily="34" charset="-128"/>
          <a:cs typeface="ＭＳ Ｐゴシック" panose="020B0600070205080204" pitchFamily="34" charset="-128"/>
        </a:defRPr>
      </a:lvl1pPr>
      <a:lvl2pPr algn="ctr" rtl="0" eaLnBrk="0" fontAlgn="base" hangingPunct="0">
        <a:spcBef>
          <a:spcPct val="0"/>
        </a:spcBef>
        <a:spcAft>
          <a:spcPct val="0"/>
        </a:spcAft>
        <a:defRPr sz="4400">
          <a:solidFill>
            <a:schemeClr val="tx1"/>
          </a:solidFill>
          <a:latin typeface="Calibri" pitchFamily="34" charset="0"/>
          <a:ea typeface="MS PGothic" panose="020B0600070205080204" pitchFamily="34" charset="-128"/>
          <a:cs typeface="ＭＳ Ｐゴシック" panose="020B0600070205080204" pitchFamily="34" charset="-128"/>
        </a:defRPr>
      </a:lvl2pPr>
      <a:lvl3pPr algn="ctr" rtl="0" eaLnBrk="0" fontAlgn="base" hangingPunct="0">
        <a:spcBef>
          <a:spcPct val="0"/>
        </a:spcBef>
        <a:spcAft>
          <a:spcPct val="0"/>
        </a:spcAft>
        <a:defRPr sz="4400">
          <a:solidFill>
            <a:schemeClr val="tx1"/>
          </a:solidFill>
          <a:latin typeface="Calibri" pitchFamily="34" charset="0"/>
          <a:ea typeface="MS PGothic" panose="020B0600070205080204" pitchFamily="34" charset="-128"/>
          <a:cs typeface="ＭＳ Ｐゴシック" panose="020B0600070205080204" pitchFamily="34" charset="-128"/>
        </a:defRPr>
      </a:lvl3pPr>
      <a:lvl4pPr algn="ctr" rtl="0" eaLnBrk="0" fontAlgn="base" hangingPunct="0">
        <a:spcBef>
          <a:spcPct val="0"/>
        </a:spcBef>
        <a:spcAft>
          <a:spcPct val="0"/>
        </a:spcAft>
        <a:defRPr sz="4400">
          <a:solidFill>
            <a:schemeClr val="tx1"/>
          </a:solidFill>
          <a:latin typeface="Calibri" pitchFamily="34" charset="0"/>
          <a:ea typeface="MS PGothic" panose="020B0600070205080204" pitchFamily="34" charset="-128"/>
          <a:cs typeface="ＭＳ Ｐゴシック" panose="020B0600070205080204" pitchFamily="34" charset="-128"/>
        </a:defRPr>
      </a:lvl4pPr>
      <a:lvl5pPr algn="ctr" rtl="0" eaLnBrk="0" fontAlgn="base" hangingPunct="0">
        <a:spcBef>
          <a:spcPct val="0"/>
        </a:spcBef>
        <a:spcAft>
          <a:spcPct val="0"/>
        </a:spcAft>
        <a:defRPr sz="4400">
          <a:solidFill>
            <a:schemeClr val="tx1"/>
          </a:solidFill>
          <a:latin typeface="Calibri" pitchFamily="34" charset="0"/>
          <a:ea typeface="MS PGothic" panose="020B0600070205080204" pitchFamily="34" charset="-128"/>
          <a:cs typeface="ＭＳ Ｐゴシック" panose="020B0600070205080204" pitchFamily="34" charset="-128"/>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anose="020B0600070205080204" pitchFamily="34" charset="-128"/>
          <a:cs typeface="ＭＳ Ｐゴシック" panose="020B0600070205080204" pitchFamily="34" charset="-128"/>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ＭＳ Ｐゴシック" panose="020B0600070205080204" pitchFamily="34" charset="-128"/>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anose="020B0600070205080204" pitchFamily="34" charset="-128"/>
          <a:cs typeface="ＭＳ Ｐゴシック" panose="020B0600070205080204" pitchFamily="34" charset="-128"/>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ＭＳ Ｐゴシック" panose="020B0600070205080204" pitchFamily="34" charset="-128"/>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anose="020B0600070205080204" pitchFamily="34" charset="-128"/>
          <a:cs typeface="ＭＳ Ｐゴシック" panose="020B0600070205080204" pitchFamily="34" charset="-128"/>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1194DF79-7E2A-4A4D-994B-DA14EE4CA3C0}"/>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a:extLst>
              <a:ext uri="{FF2B5EF4-FFF2-40B4-BE49-F238E27FC236}">
                <a16:creationId xmlns:a16="http://schemas.microsoft.com/office/drawing/2014/main" id="{7DC1E4FE-C530-6D40-98DF-1E0BA6D9978E}"/>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1C34A6B5-32FB-4A46-8771-CB612F2C1277}"/>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defTabSz="457200" eaLnBrk="1" fontAlgn="auto" hangingPunct="1">
              <a:spcBef>
                <a:spcPts val="0"/>
              </a:spcBef>
              <a:spcAft>
                <a:spcPts val="0"/>
              </a:spcAft>
              <a:defRPr sz="1200">
                <a:solidFill>
                  <a:prstClr val="black">
                    <a:tint val="75000"/>
                  </a:prstClr>
                </a:solidFill>
                <a:latin typeface="Calibri"/>
                <a:ea typeface="+mn-ea"/>
              </a:defRPr>
            </a:lvl1pPr>
          </a:lstStyle>
          <a:p>
            <a:pPr>
              <a:defRPr/>
            </a:pPr>
            <a:fld id="{0AE5726B-D064-814D-8C1B-D34D9661CF51}" type="datetimeFigureOut">
              <a:rPr lang="en-US"/>
              <a:pPr>
                <a:defRPr/>
              </a:pPr>
              <a:t>3/31/2020</a:t>
            </a:fld>
            <a:endParaRPr lang="en-US"/>
          </a:p>
        </p:txBody>
      </p:sp>
      <p:sp>
        <p:nvSpPr>
          <p:cNvPr id="5" name="Footer Placeholder 4">
            <a:extLst>
              <a:ext uri="{FF2B5EF4-FFF2-40B4-BE49-F238E27FC236}">
                <a16:creationId xmlns:a16="http://schemas.microsoft.com/office/drawing/2014/main" id="{1196DDE6-3294-FC40-AC9B-80E538D6ACDD}"/>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defTabSz="457200" eaLnBrk="1" fontAlgn="auto" hangingPunct="1">
              <a:spcBef>
                <a:spcPts val="0"/>
              </a:spcBef>
              <a:spcAft>
                <a:spcPts val="0"/>
              </a:spcAft>
              <a:defRPr sz="1200">
                <a:solidFill>
                  <a:prstClr val="black">
                    <a:tint val="75000"/>
                  </a:prstClr>
                </a:solidFill>
                <a:latin typeface="Calibri"/>
                <a:ea typeface="+mn-ea"/>
              </a:defRPr>
            </a:lvl1pPr>
          </a:lstStyle>
          <a:p>
            <a:pPr>
              <a:defRPr/>
            </a:pPr>
            <a:endParaRPr lang="en-US"/>
          </a:p>
        </p:txBody>
      </p:sp>
      <p:sp>
        <p:nvSpPr>
          <p:cNvPr id="6" name="Slide Number Placeholder 5">
            <a:extLst>
              <a:ext uri="{FF2B5EF4-FFF2-40B4-BE49-F238E27FC236}">
                <a16:creationId xmlns:a16="http://schemas.microsoft.com/office/drawing/2014/main" id="{AE1E5052-1A62-CA41-B991-74DF065ED9AF}"/>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defTabSz="457200" eaLnBrk="1" hangingPunct="1">
              <a:defRPr sz="1200">
                <a:solidFill>
                  <a:srgbClr val="898989"/>
                </a:solidFill>
                <a:latin typeface="Calibri" panose="020F0502020204030204" pitchFamily="34" charset="0"/>
              </a:defRPr>
            </a:lvl1pPr>
          </a:lstStyle>
          <a:p>
            <a:pPr>
              <a:defRPr/>
            </a:pPr>
            <a:fld id="{7B991753-7BB7-1347-97F7-C0835ED6C4A8}"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5224" r:id="rId1"/>
    <p:sldLayoutId id="2147485225" r:id="rId2"/>
    <p:sldLayoutId id="2147485226" r:id="rId3"/>
    <p:sldLayoutId id="2147485227" r:id="rId4"/>
    <p:sldLayoutId id="2147485228" r:id="rId5"/>
    <p:sldLayoutId id="2147485229" r:id="rId6"/>
    <p:sldLayoutId id="2147485230" r:id="rId7"/>
    <p:sldLayoutId id="2147485231" r:id="rId8"/>
    <p:sldLayoutId id="2147485232" r:id="rId9"/>
    <p:sldLayoutId id="2147485233" r:id="rId10"/>
    <p:sldLayoutId id="2147485234" r:id="rId11"/>
  </p:sldLayoutIdLst>
  <p:transition spd="slow" advClick="0" advTm="12000"/>
  <p:txStyles>
    <p:title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anose="020F0502020204030204" pitchFamily="34" charset="0"/>
        </a:defRPr>
      </a:lvl2pPr>
      <a:lvl3pPr algn="ctr" defTabSz="457200" rtl="0" eaLnBrk="0" fontAlgn="base" hangingPunct="0">
        <a:spcBef>
          <a:spcPct val="0"/>
        </a:spcBef>
        <a:spcAft>
          <a:spcPct val="0"/>
        </a:spcAft>
        <a:defRPr sz="4400">
          <a:solidFill>
            <a:schemeClr val="tx1"/>
          </a:solidFill>
          <a:latin typeface="Calibri" panose="020F0502020204030204" pitchFamily="34" charset="0"/>
        </a:defRPr>
      </a:lvl3pPr>
      <a:lvl4pPr algn="ctr" defTabSz="457200" rtl="0" eaLnBrk="0" fontAlgn="base" hangingPunct="0">
        <a:spcBef>
          <a:spcPct val="0"/>
        </a:spcBef>
        <a:spcAft>
          <a:spcPct val="0"/>
        </a:spcAft>
        <a:defRPr sz="4400">
          <a:solidFill>
            <a:schemeClr val="tx1"/>
          </a:solidFill>
          <a:latin typeface="Calibri" panose="020F0502020204030204" pitchFamily="34" charset="0"/>
        </a:defRPr>
      </a:lvl4pPr>
      <a:lvl5pPr algn="ctr" defTabSz="457200" rtl="0" eaLnBrk="0" fontAlgn="base" hangingPunct="0">
        <a:spcBef>
          <a:spcPct val="0"/>
        </a:spcBef>
        <a:spcAft>
          <a:spcPct val="0"/>
        </a:spcAft>
        <a:defRPr sz="4400">
          <a:solidFill>
            <a:schemeClr val="tx1"/>
          </a:solidFill>
          <a:latin typeface="Calibri" panose="020F0502020204030204" pitchFamily="34" charset="0"/>
        </a:defRPr>
      </a:lvl5pPr>
      <a:lvl6pPr marL="457200" algn="ctr" defTabSz="457200" rtl="0" fontAlgn="base">
        <a:spcBef>
          <a:spcPct val="0"/>
        </a:spcBef>
        <a:spcAft>
          <a:spcPct val="0"/>
        </a:spcAft>
        <a:defRPr sz="4400">
          <a:solidFill>
            <a:schemeClr val="tx1"/>
          </a:solidFill>
          <a:latin typeface="Calibri" panose="020F0502020204030204" pitchFamily="34" charset="0"/>
        </a:defRPr>
      </a:lvl6pPr>
      <a:lvl7pPr marL="914400" algn="ctr" defTabSz="457200" rtl="0" fontAlgn="base">
        <a:spcBef>
          <a:spcPct val="0"/>
        </a:spcBef>
        <a:spcAft>
          <a:spcPct val="0"/>
        </a:spcAft>
        <a:defRPr sz="4400">
          <a:solidFill>
            <a:schemeClr val="tx1"/>
          </a:solidFill>
          <a:latin typeface="Calibri" panose="020F0502020204030204" pitchFamily="34" charset="0"/>
        </a:defRPr>
      </a:lvl7pPr>
      <a:lvl8pPr marL="1371600" algn="ctr" defTabSz="457200" rtl="0" fontAlgn="base">
        <a:spcBef>
          <a:spcPct val="0"/>
        </a:spcBef>
        <a:spcAft>
          <a:spcPct val="0"/>
        </a:spcAft>
        <a:defRPr sz="4400">
          <a:solidFill>
            <a:schemeClr val="tx1"/>
          </a:solidFill>
          <a:latin typeface="Calibri" panose="020F0502020204030204" pitchFamily="34" charset="0"/>
        </a:defRPr>
      </a:lvl8pPr>
      <a:lvl9pPr marL="1828800" algn="ctr" defTabSz="457200"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defTabSz="457200"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hyperlink" Target="about:blank" TargetMode="External"/><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21.png"/><Relationship Id="rId5" Type="http://schemas.openxmlformats.org/officeDocument/2006/relationships/image" Target="../media/image20.jpeg"/><Relationship Id="rId4" Type="http://schemas.openxmlformats.org/officeDocument/2006/relationships/image" Target="../media/image19.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5.png"/><Relationship Id="rId5" Type="http://schemas.openxmlformats.org/officeDocument/2006/relationships/image" Target="../media/image1.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image" Target="../media/image17.png"/><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40B02DD-C39F-B641-8AA2-ACCC674892B4}"/>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16387" name="Picture 8" descr="IRIS_TMlogo.png">
            <a:extLst>
              <a:ext uri="{FF2B5EF4-FFF2-40B4-BE49-F238E27FC236}">
                <a16:creationId xmlns:a16="http://schemas.microsoft.com/office/drawing/2014/main" id="{9029E214-178F-354B-B42D-01A49277A8E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a:extLst>
              <a:ext uri="{FF2B5EF4-FFF2-40B4-BE49-F238E27FC236}">
                <a16:creationId xmlns:a16="http://schemas.microsoft.com/office/drawing/2014/main" id="{9B2B009B-BF1A-EB41-BDD7-42569FB1DF0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6.5 IDAHO</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March 31, 2020 at 23:52:31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6" name="TextBox 21">
            <a:extLst>
              <a:ext uri="{FF2B5EF4-FFF2-40B4-BE49-F238E27FC236}">
                <a16:creationId xmlns:a16="http://schemas.microsoft.com/office/drawing/2014/main" id="{42B91813-3373-CC4F-8FFD-0FFEDE0408D2}"/>
              </a:ext>
            </a:extLst>
          </p:cNvPr>
          <p:cNvSpPr txBox="1">
            <a:spLocks noChangeArrowheads="1"/>
          </p:cNvSpPr>
          <p:nvPr/>
        </p:nvSpPr>
        <p:spPr bwMode="auto">
          <a:xfrm>
            <a:off x="4532313" y="2579688"/>
            <a:ext cx="830262" cy="415925"/>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defRPr/>
            </a:pPr>
            <a:r>
              <a:rPr lang="en-US" altLang="en-US" sz="1050" dirty="0">
                <a:solidFill>
                  <a:srgbClr val="FFFFFF"/>
                </a:solidFill>
                <a:latin typeface="Arial" panose="020B0604020202020204" pitchFamily="34" charset="0"/>
              </a:rPr>
              <a:t>Bering</a:t>
            </a:r>
          </a:p>
          <a:p>
            <a:pPr algn="ctr" eaLnBrk="1" hangingPunct="1">
              <a:spcBef>
                <a:spcPct val="0"/>
              </a:spcBef>
              <a:buFontTx/>
              <a:buNone/>
              <a:defRPr/>
            </a:pPr>
            <a:r>
              <a:rPr lang="en-US" altLang="en-US" sz="1050" dirty="0">
                <a:solidFill>
                  <a:srgbClr val="FFFFFF"/>
                </a:solidFill>
                <a:latin typeface="Arial" panose="020B0604020202020204" pitchFamily="34" charset="0"/>
              </a:rPr>
              <a:t>Island</a:t>
            </a:r>
          </a:p>
        </p:txBody>
      </p:sp>
      <p:sp>
        <p:nvSpPr>
          <p:cNvPr id="16391" name="TextBox 4">
            <a:extLst>
              <a:ext uri="{FF2B5EF4-FFF2-40B4-BE49-F238E27FC236}">
                <a16:creationId xmlns:a16="http://schemas.microsoft.com/office/drawing/2014/main" id="{E956EA57-EACB-0F4A-B93F-7713AD611969}"/>
              </a:ext>
            </a:extLst>
          </p:cNvPr>
          <p:cNvSpPr txBox="1">
            <a:spLocks noChangeArrowheads="1"/>
          </p:cNvSpPr>
          <p:nvPr/>
        </p:nvSpPr>
        <p:spPr bwMode="auto">
          <a:xfrm>
            <a:off x="393699" y="1066800"/>
            <a:ext cx="4709637"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MS PGothic" panose="020B0600070205080204" pitchFamily="34" charset="-128"/>
              </a:defRPr>
            </a:lvl1pPr>
            <a:lvl2pPr marL="742950" indent="-285750">
              <a:defRPr>
                <a:solidFill>
                  <a:schemeClr val="tx1"/>
                </a:solidFill>
                <a:latin typeface="Arial" panose="020B0604020202020204" pitchFamily="34" charset="0"/>
                <a:ea typeface="MS PGothic" panose="020B0600070205080204" pitchFamily="34" charset="-128"/>
              </a:defRPr>
            </a:lvl2pPr>
            <a:lvl3pPr marL="1143000" indent="-228600">
              <a:defRPr>
                <a:solidFill>
                  <a:schemeClr val="tx1"/>
                </a:solidFill>
                <a:latin typeface="Arial" panose="020B0604020202020204" pitchFamily="34" charset="0"/>
                <a:ea typeface="MS PGothic" panose="020B0600070205080204" pitchFamily="34" charset="-128"/>
              </a:defRPr>
            </a:lvl3pPr>
            <a:lvl4pPr marL="1600200" indent="-228600">
              <a:defRPr>
                <a:solidFill>
                  <a:schemeClr val="tx1"/>
                </a:solidFill>
                <a:latin typeface="Arial" panose="020B0604020202020204" pitchFamily="34" charset="0"/>
                <a:ea typeface="MS PGothic" panose="020B0600070205080204" pitchFamily="34" charset="-128"/>
              </a:defRPr>
            </a:lvl4pPr>
            <a:lvl5pPr marL="2057400" indent="-228600">
              <a:defRPr>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MS PGothic" panose="020B0600070205080204" pitchFamily="34" charset="-128"/>
              </a:defRPr>
            </a:lvl9pPr>
          </a:lstStyle>
          <a:p>
            <a:r>
              <a:rPr lang="en-US" altLang="en-US" dirty="0"/>
              <a:t>A magnitude 6.5 earthquake occurred 72 km (44.7 miles) west of Challis, Idaho at a depth of 10 km (6.2 miles). This earthquake was widely felt across multiple states.  There are no reports of damage or injuries.</a:t>
            </a:r>
          </a:p>
        </p:txBody>
      </p:sp>
      <p:pic>
        <p:nvPicPr>
          <p:cNvPr id="3" name="Picture 2">
            <a:extLst>
              <a:ext uri="{FF2B5EF4-FFF2-40B4-BE49-F238E27FC236}">
                <a16:creationId xmlns:a16="http://schemas.microsoft.com/office/drawing/2014/main" id="{86AEB18A-3D13-4525-8417-99E59390ED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5386" y="2798623"/>
            <a:ext cx="6464300" cy="3751303"/>
          </a:xfrm>
          <a:prstGeom prst="rect">
            <a:avLst/>
          </a:prstGeom>
        </p:spPr>
      </p:pic>
      <p:pic>
        <p:nvPicPr>
          <p:cNvPr id="6" name="Picture 5">
            <a:extLst>
              <a:ext uri="{FF2B5EF4-FFF2-40B4-BE49-F238E27FC236}">
                <a16:creationId xmlns:a16="http://schemas.microsoft.com/office/drawing/2014/main" id="{1D43328F-5E30-40FD-A56E-068AEE42305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06323" y="1066800"/>
            <a:ext cx="3510891" cy="2362200"/>
          </a:xfrm>
          <a:prstGeom prst="rect">
            <a:avLst/>
          </a:prstGeom>
        </p:spPr>
      </p:pic>
      <p:sp>
        <p:nvSpPr>
          <p:cNvPr id="8" name="TextBox 7">
            <a:extLst>
              <a:ext uri="{FF2B5EF4-FFF2-40B4-BE49-F238E27FC236}">
                <a16:creationId xmlns:a16="http://schemas.microsoft.com/office/drawing/2014/main" id="{850D3BD9-8C27-476D-AEA4-2C55F566C82C}"/>
              </a:ext>
            </a:extLst>
          </p:cNvPr>
          <p:cNvSpPr txBox="1"/>
          <p:nvPr/>
        </p:nvSpPr>
        <p:spPr>
          <a:xfrm>
            <a:off x="7010400" y="3503474"/>
            <a:ext cx="1981200" cy="1754326"/>
          </a:xfrm>
          <a:prstGeom prst="rect">
            <a:avLst/>
          </a:prstGeom>
          <a:noFill/>
        </p:spPr>
        <p:txBody>
          <a:bodyPr wrap="square" rtlCol="0">
            <a:spAutoFit/>
          </a:bodyPr>
          <a:lstStyle/>
          <a:p>
            <a:pPr algn="r"/>
            <a:r>
              <a:rPr lang="en-US" dirty="0"/>
              <a:t>This earthquake occurred in Central Idaho within the remote Challis National</a:t>
            </a:r>
          </a:p>
          <a:p>
            <a:pPr algn="r"/>
            <a:r>
              <a:rPr lang="en-US" dirty="0"/>
              <a:t>Forest.</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E780EE1-596F-4746-8961-3D7622FAC61A}"/>
              </a:ext>
            </a:extLst>
          </p:cNvPr>
          <p:cNvPicPr>
            <a:picLocks noChangeAspect="1"/>
          </p:cNvPicPr>
          <p:nvPr/>
        </p:nvPicPr>
        <p:blipFill>
          <a:blip r:embed="rId3"/>
          <a:stretch>
            <a:fillRect/>
          </a:stretch>
        </p:blipFill>
        <p:spPr>
          <a:xfrm>
            <a:off x="1249073" y="819567"/>
            <a:ext cx="7498080" cy="5962709"/>
          </a:xfrm>
          <a:prstGeom prst="rect">
            <a:avLst/>
          </a:prstGeom>
        </p:spPr>
      </p:pic>
      <p:sp>
        <p:nvSpPr>
          <p:cNvPr id="4" name="Rectangle 3">
            <a:extLst>
              <a:ext uri="{FF2B5EF4-FFF2-40B4-BE49-F238E27FC236}">
                <a16:creationId xmlns:a16="http://schemas.microsoft.com/office/drawing/2014/main" id="{1FE4786A-DD50-0E4F-B9C9-26011D3F3D4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eaLnBrk="1" hangingPunct="1">
              <a:spcBef>
                <a:spcPct val="0"/>
              </a:spcBef>
              <a:buFontTx/>
              <a:buNone/>
              <a:defRPr/>
            </a:pPr>
            <a:endParaRPr lang="en-US" altLang="en-US" sz="1800" dirty="0">
              <a:solidFill>
                <a:srgbClr val="FFFFFF"/>
              </a:solidFill>
              <a:cs typeface="Arial" panose="020B0604020202020204" pitchFamily="34" charset="0"/>
            </a:endParaRPr>
          </a:p>
        </p:txBody>
      </p:sp>
      <p:pic>
        <p:nvPicPr>
          <p:cNvPr id="15363" name="Picture 18" descr="IRIS_TMlogo.png">
            <a:extLst>
              <a:ext uri="{FF2B5EF4-FFF2-40B4-BE49-F238E27FC236}">
                <a16:creationId xmlns:a16="http://schemas.microsoft.com/office/drawing/2014/main" id="{FCDDFA34-7340-4A9E-8BE9-EDBBF6D721E9}"/>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TextBox 4">
            <a:extLst>
              <a:ext uri="{FF2B5EF4-FFF2-40B4-BE49-F238E27FC236}">
                <a16:creationId xmlns:a16="http://schemas.microsoft.com/office/drawing/2014/main" id="{9FCCAAB0-A4EC-4AEB-A5A4-B495410D5154}"/>
              </a:ext>
            </a:extLst>
          </p:cNvPr>
          <p:cNvSpPr txBox="1">
            <a:spLocks noChangeArrowheads="1"/>
          </p:cNvSpPr>
          <p:nvPr/>
        </p:nvSpPr>
        <p:spPr bwMode="auto">
          <a:xfrm>
            <a:off x="1970736" y="1656159"/>
            <a:ext cx="6875463" cy="523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Following the earthquake, </a:t>
            </a:r>
            <a:r>
              <a:rPr lang="en-US" altLang="en-US" sz="1400" dirty="0">
                <a:latin typeface="Arial" panose="020B0604020202020204" pitchFamily="34" charset="0"/>
              </a:rPr>
              <a:t>it took 1 minute and 7 seconds for </a:t>
            </a:r>
            <a:r>
              <a:rPr lang="en-US" altLang="en-US" sz="1400" dirty="0">
                <a:solidFill>
                  <a:srgbClr val="000000"/>
                </a:solidFill>
                <a:latin typeface="Arial" panose="020B0604020202020204" pitchFamily="34" charset="0"/>
              </a:rPr>
              <a:t>the compressional P waves to travel a curved path through the crust and mantle to Bend, Oregon.</a:t>
            </a:r>
          </a:p>
        </p:txBody>
      </p:sp>
      <p:sp>
        <p:nvSpPr>
          <p:cNvPr id="15365" name="TextBox 7">
            <a:extLst>
              <a:ext uri="{FF2B5EF4-FFF2-40B4-BE49-F238E27FC236}">
                <a16:creationId xmlns:a16="http://schemas.microsoft.com/office/drawing/2014/main" id="{B7DC775A-40E3-4441-BA27-FD886ACF7C70}"/>
              </a:ext>
            </a:extLst>
          </p:cNvPr>
          <p:cNvSpPr txBox="1">
            <a:spLocks noChangeArrowheads="1"/>
          </p:cNvSpPr>
          <p:nvPr/>
        </p:nvSpPr>
        <p:spPr bwMode="auto">
          <a:xfrm>
            <a:off x="1899299" y="816233"/>
            <a:ext cx="7018337" cy="73866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The record of the earthquake in Bend, Oregon (BNOR) is illustrated below. </a:t>
            </a:r>
            <a:br>
              <a:rPr lang="en-US" altLang="en-US" sz="1400" dirty="0">
                <a:solidFill>
                  <a:srgbClr val="000000"/>
                </a:solidFill>
                <a:latin typeface="Arial" panose="020B0604020202020204" pitchFamily="34" charset="0"/>
              </a:rPr>
            </a:br>
            <a:r>
              <a:rPr lang="en-US" altLang="en-US" sz="1400" dirty="0">
                <a:solidFill>
                  <a:srgbClr val="000000"/>
                </a:solidFill>
                <a:latin typeface="Arial" panose="020B0604020202020204" pitchFamily="34" charset="0"/>
              </a:rPr>
              <a:t>Bend is 497 km (309 miles, 4.5°) from the location of this earthquake.</a:t>
            </a:r>
          </a:p>
          <a:p>
            <a:pPr eaLnBrk="1" hangingPunct="1">
              <a:spcBef>
                <a:spcPct val="0"/>
              </a:spcBef>
              <a:buFontTx/>
              <a:buNone/>
            </a:pPr>
            <a:r>
              <a:rPr lang="en-US" altLang="en-US" sz="1400" dirty="0">
                <a:solidFill>
                  <a:srgbClr val="000000"/>
                </a:solidFill>
                <a:latin typeface="Arial" panose="020B0604020202020204" pitchFamily="34" charset="0"/>
              </a:rPr>
              <a:t> </a:t>
            </a:r>
          </a:p>
        </p:txBody>
      </p:sp>
      <p:sp>
        <p:nvSpPr>
          <p:cNvPr id="15366" name="TextBox 6">
            <a:extLst>
              <a:ext uri="{FF2B5EF4-FFF2-40B4-BE49-F238E27FC236}">
                <a16:creationId xmlns:a16="http://schemas.microsoft.com/office/drawing/2014/main" id="{3791377A-859C-4FEA-9251-96B95EAC7C65}"/>
              </a:ext>
            </a:extLst>
          </p:cNvPr>
          <p:cNvSpPr txBox="1">
            <a:spLocks noChangeArrowheads="1"/>
          </p:cNvSpPr>
          <p:nvPr/>
        </p:nvSpPr>
        <p:spPr bwMode="auto">
          <a:xfrm>
            <a:off x="1928667" y="5155049"/>
            <a:ext cx="6959600" cy="116955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None/>
            </a:pPr>
            <a:r>
              <a:rPr lang="en-US" altLang="en-US" sz="1400" dirty="0">
                <a:solidFill>
                  <a:srgbClr val="000000"/>
                </a:solidFill>
                <a:latin typeface="Arial" panose="020B0604020202020204" pitchFamily="34" charset="0"/>
              </a:rPr>
              <a:t>Surface waves traveled the 497 km (309 miles) along the perimeter of the Earth from the earthquake to the recording station. The surface waves began to arrive in </a:t>
            </a:r>
            <a:r>
              <a:rPr lang="en-US" altLang="en-US" sz="1400" dirty="0">
                <a:latin typeface="Arial" panose="020B0604020202020204" pitchFamily="34" charset="0"/>
              </a:rPr>
              <a:t>Bend 2 minutes and 20 seconds </a:t>
            </a:r>
            <a:r>
              <a:rPr lang="en-US" altLang="en-US" sz="1400" dirty="0">
                <a:solidFill>
                  <a:srgbClr val="000000"/>
                </a:solidFill>
                <a:latin typeface="Arial" panose="020B0604020202020204" pitchFamily="34" charset="0"/>
              </a:rPr>
              <a:t>after the earthquake occurred in central Idaho.  </a:t>
            </a:r>
          </a:p>
          <a:p>
            <a:pPr eaLnBrk="1" hangingPunct="1">
              <a:spcBef>
                <a:spcPct val="0"/>
              </a:spcBef>
              <a:buFont typeface="Arial" panose="020B0604020202020204" pitchFamily="34" charset="0"/>
              <a:buNone/>
            </a:pPr>
            <a:br>
              <a:rPr lang="en-US" altLang="en-US" sz="1400" dirty="0">
                <a:solidFill>
                  <a:srgbClr val="000000"/>
                </a:solidFill>
                <a:latin typeface="Arial" panose="020B0604020202020204" pitchFamily="34" charset="0"/>
              </a:rPr>
            </a:br>
            <a:endParaRPr lang="en-US" altLang="en-US" sz="1400" dirty="0">
              <a:solidFill>
                <a:srgbClr val="000000"/>
              </a:solidFill>
              <a:latin typeface="Arial" panose="020B0604020202020204" pitchFamily="34" charset="0"/>
            </a:endParaRPr>
          </a:p>
        </p:txBody>
      </p:sp>
      <p:sp>
        <p:nvSpPr>
          <p:cNvPr id="15367" name="TextBox 9">
            <a:extLst>
              <a:ext uri="{FF2B5EF4-FFF2-40B4-BE49-F238E27FC236}">
                <a16:creationId xmlns:a16="http://schemas.microsoft.com/office/drawing/2014/main" id="{7356C20E-B2DF-4310-913B-794B4315278F}"/>
              </a:ext>
            </a:extLst>
          </p:cNvPr>
          <p:cNvSpPr txBox="1">
            <a:spLocks noChangeArrowheads="1"/>
          </p:cNvSpPr>
          <p:nvPr/>
        </p:nvSpPr>
        <p:spPr bwMode="auto">
          <a:xfrm>
            <a:off x="1788967" y="2324482"/>
            <a:ext cx="7239000" cy="523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solidFill>
                  <a:srgbClr val="000000"/>
                </a:solidFill>
                <a:latin typeface="Arial" panose="020B0604020202020204" pitchFamily="34" charset="0"/>
              </a:rPr>
              <a:t>S waves are shear waves that follow the same path through the crust and mantle as P waves.  S waves </a:t>
            </a:r>
            <a:r>
              <a:rPr lang="en-US" altLang="en-US" sz="1400" dirty="0">
                <a:latin typeface="Arial" panose="020B0604020202020204" pitchFamily="34" charset="0"/>
              </a:rPr>
              <a:t>took 1 minutes and 59 seconds </a:t>
            </a:r>
            <a:r>
              <a:rPr lang="en-US" altLang="en-US" sz="1400" dirty="0">
                <a:solidFill>
                  <a:srgbClr val="000000"/>
                </a:solidFill>
                <a:latin typeface="Arial" panose="020B0604020202020204" pitchFamily="34" charset="0"/>
              </a:rPr>
              <a:t>to travel from the earthquake to Bend.</a:t>
            </a:r>
          </a:p>
        </p:txBody>
      </p:sp>
      <p:sp>
        <p:nvSpPr>
          <p:cNvPr id="15368" name="TextBox 4">
            <a:extLst>
              <a:ext uri="{FF2B5EF4-FFF2-40B4-BE49-F238E27FC236}">
                <a16:creationId xmlns:a16="http://schemas.microsoft.com/office/drawing/2014/main" id="{AF205713-BBA2-42BD-BC9A-00F25C068CC7}"/>
              </a:ext>
            </a:extLst>
          </p:cNvPr>
          <p:cNvSpPr txBox="1">
            <a:spLocks noChangeArrowheads="1"/>
          </p:cNvSpPr>
          <p:nvPr/>
        </p:nvSpPr>
        <p:spPr bwMode="auto">
          <a:xfrm>
            <a:off x="3048000" y="3359861"/>
            <a:ext cx="376238" cy="369888"/>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solidFill>
                  <a:srgbClr val="000000"/>
                </a:solidFill>
                <a:latin typeface="Arial" panose="020B0604020202020204" pitchFamily="34" charset="0"/>
              </a:rPr>
              <a:t>P</a:t>
            </a:r>
          </a:p>
        </p:txBody>
      </p:sp>
      <p:sp>
        <p:nvSpPr>
          <p:cNvPr id="15369" name="TextBox 11">
            <a:extLst>
              <a:ext uri="{FF2B5EF4-FFF2-40B4-BE49-F238E27FC236}">
                <a16:creationId xmlns:a16="http://schemas.microsoft.com/office/drawing/2014/main" id="{456186C5-EC6A-45A3-A842-7372D913B274}"/>
              </a:ext>
            </a:extLst>
          </p:cNvPr>
          <p:cNvSpPr txBox="1">
            <a:spLocks noChangeArrowheads="1"/>
          </p:cNvSpPr>
          <p:nvPr/>
        </p:nvSpPr>
        <p:spPr bwMode="auto">
          <a:xfrm>
            <a:off x="4233863" y="3359861"/>
            <a:ext cx="338137" cy="369888"/>
          </a:xfrm>
          <a:prstGeom prst="rect">
            <a:avLst/>
          </a:prstGeom>
          <a:noFill/>
          <a:ln>
            <a:noFill/>
          </a:ln>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800" b="1" dirty="0">
                <a:solidFill>
                  <a:srgbClr val="000000"/>
                </a:solidFill>
                <a:latin typeface="Arial" panose="020B0604020202020204" pitchFamily="34" charset="0"/>
              </a:rPr>
              <a:t>S</a:t>
            </a:r>
          </a:p>
        </p:txBody>
      </p:sp>
      <p:sp>
        <p:nvSpPr>
          <p:cNvPr id="12" name="TextBox 11">
            <a:extLst>
              <a:ext uri="{FF2B5EF4-FFF2-40B4-BE49-F238E27FC236}">
                <a16:creationId xmlns:a16="http://schemas.microsoft.com/office/drawing/2014/main" id="{BDB23BD9-B066-254A-B51D-677838FBACBB}"/>
              </a:ext>
            </a:extLst>
          </p:cNvPr>
          <p:cNvSpPr txBox="1"/>
          <p:nvPr/>
        </p:nvSpPr>
        <p:spPr>
          <a:xfrm>
            <a:off x="5202383" y="2983707"/>
            <a:ext cx="2152650" cy="369887"/>
          </a:xfrm>
          <a:prstGeom prst="rect">
            <a:avLst/>
          </a:prstGeom>
          <a:solidFill>
            <a:schemeClr val="bg1"/>
          </a:solidFill>
        </p:spPr>
        <p:txBody>
          <a:bodyPr>
            <a:spAutoFit/>
          </a:bodyPr>
          <a:lstStyle/>
          <a:p>
            <a:pPr eaLnBrk="1" hangingPunct="1">
              <a:defRPr/>
            </a:pPr>
            <a:r>
              <a:rPr lang="en-US" spc="200" dirty="0">
                <a:solidFill>
                  <a:prstClr val="black"/>
                </a:solidFill>
                <a:latin typeface="Arial" charset="0"/>
                <a:ea typeface="MS PGothic" charset="-128"/>
                <a:cs typeface="Arial" panose="020B0604020202020204" pitchFamily="34" charset="0"/>
              </a:rPr>
              <a:t>Surface Waves</a:t>
            </a:r>
          </a:p>
        </p:txBody>
      </p:sp>
      <p:sp>
        <p:nvSpPr>
          <p:cNvPr id="13" name="Title 1">
            <a:extLst>
              <a:ext uri="{FF2B5EF4-FFF2-40B4-BE49-F238E27FC236}">
                <a16:creationId xmlns:a16="http://schemas.microsoft.com/office/drawing/2014/main" id="{F85B7EA5-4674-4E67-968E-725C0E054315}"/>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6.5 IDAHO</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March 31, 2020 at 23:52:31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BF7C3B1-6033-2543-86C3-F1B8B01FA47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sp>
        <p:nvSpPr>
          <p:cNvPr id="32771" name="TextBox 9">
            <a:extLst>
              <a:ext uri="{FF2B5EF4-FFF2-40B4-BE49-F238E27FC236}">
                <a16:creationId xmlns:a16="http://schemas.microsoft.com/office/drawing/2014/main" id="{91B1D953-5510-2046-BD1C-58F020EBE42F}"/>
              </a:ext>
            </a:extLst>
          </p:cNvPr>
          <p:cNvSpPr txBox="1">
            <a:spLocks noChangeArrowheads="1"/>
          </p:cNvSpPr>
          <p:nvPr/>
        </p:nvSpPr>
        <p:spPr bwMode="auto">
          <a:xfrm>
            <a:off x="709613" y="773113"/>
            <a:ext cx="7859712"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800" b="1">
                <a:solidFill>
                  <a:srgbClr val="393996"/>
                </a:solidFill>
                <a:latin typeface="Arial" panose="020B0604020202020204" pitchFamily="34" charset="0"/>
              </a:rPr>
              <a:t>Teachable Moments are a service of</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The Incorporated Research Institutions for Seismology</a:t>
            </a:r>
          </a:p>
          <a:p>
            <a:pPr algn="ctr" eaLnBrk="1" hangingPunct="1">
              <a:spcBef>
                <a:spcPct val="0"/>
              </a:spcBef>
              <a:buFontTx/>
              <a:buNone/>
            </a:pPr>
            <a:r>
              <a:rPr lang="en-US" altLang="en-US" sz="1800">
                <a:latin typeface="Arial" panose="020B0604020202020204" pitchFamily="34" charset="0"/>
              </a:rPr>
              <a:t> Education &amp; Public Outreach </a:t>
            </a:r>
          </a:p>
          <a:p>
            <a:pPr algn="ctr" eaLnBrk="1" hangingPunct="1">
              <a:spcBef>
                <a:spcPct val="0"/>
              </a:spcBef>
              <a:buFontTx/>
              <a:buNone/>
            </a:pPr>
            <a:r>
              <a:rPr lang="en-US" altLang="en-US" sz="1800">
                <a:latin typeface="Arial" panose="020B0604020202020204" pitchFamily="34" charset="0"/>
              </a:rPr>
              <a:t>and </a:t>
            </a:r>
          </a:p>
          <a:p>
            <a:pPr algn="ctr" eaLnBrk="1" hangingPunct="1">
              <a:spcBef>
                <a:spcPct val="0"/>
              </a:spcBef>
              <a:buFontTx/>
              <a:buNone/>
            </a:pPr>
            <a:r>
              <a:rPr lang="en-US" altLang="en-US" sz="1800">
                <a:latin typeface="Arial" panose="020B0604020202020204" pitchFamily="34" charset="0"/>
              </a:rPr>
              <a:t>The University of Portland </a:t>
            </a: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Tx/>
              <a:buNone/>
            </a:pPr>
            <a:r>
              <a:rPr lang="en-US" altLang="en-US" sz="1800">
                <a:latin typeface="Arial" panose="020B0604020202020204" pitchFamily="34" charset="0"/>
              </a:rPr>
              <a:t>Please send feedback to </a:t>
            </a:r>
            <a:r>
              <a:rPr lang="en-US" altLang="en-US" sz="1800">
                <a:latin typeface="Arial" panose="020B0604020202020204" pitchFamily="34" charset="0"/>
                <a:hlinkClick r:id="rId3"/>
              </a:rPr>
              <a:t>tkb@iris.edu</a:t>
            </a:r>
            <a:endParaRPr lang="en-US" altLang="en-US" sz="1800">
              <a:latin typeface="Arial" panose="020B0604020202020204" pitchFamily="34" charset="0"/>
            </a:endParaRPr>
          </a:p>
          <a:p>
            <a:pPr algn="ctr" eaLnBrk="1" hangingPunct="1">
              <a:spcBef>
                <a:spcPct val="0"/>
              </a:spcBef>
              <a:buFontTx/>
              <a:buNone/>
            </a:pP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r>
              <a:rPr lang="en-US" altLang="en-US" sz="1800">
                <a:latin typeface="Arial" panose="020B0604020202020204" pitchFamily="34" charset="0"/>
              </a:rPr>
              <a:t>To receive automatic notifications of new Teachable Moments</a:t>
            </a:r>
          </a:p>
          <a:p>
            <a:pPr algn="ctr" eaLnBrk="1" hangingPunct="1">
              <a:spcBef>
                <a:spcPct val="0"/>
              </a:spcBef>
              <a:buFont typeface="Arial" panose="020B0604020202020204" pitchFamily="34" charset="0"/>
              <a:buNone/>
            </a:pPr>
            <a:r>
              <a:rPr lang="en-US" altLang="en-US" sz="1800">
                <a:latin typeface="Arial" panose="020B0604020202020204" pitchFamily="34" charset="0"/>
              </a:rPr>
              <a:t> subscribe at </a:t>
            </a:r>
            <a:r>
              <a:rPr lang="en-US" altLang="en-US" sz="1800">
                <a:latin typeface="Arial" panose="020B0604020202020204" pitchFamily="34" charset="0"/>
                <a:hlinkClick r:id="rId3"/>
              </a:rPr>
              <a:t>www.iris.edu/hq/retm</a:t>
            </a:r>
            <a:endParaRPr lang="en-US" altLang="en-US" sz="1800">
              <a:latin typeface="Arial" panose="020B0604020202020204" pitchFamily="34" charset="0"/>
            </a:endParaRPr>
          </a:p>
          <a:p>
            <a:pPr algn="ctr" eaLnBrk="1" hangingPunct="1">
              <a:spcBef>
                <a:spcPct val="0"/>
              </a:spcBef>
              <a:buFont typeface="Arial" panose="020B0604020202020204" pitchFamily="34" charset="0"/>
              <a:buNone/>
            </a:pPr>
            <a:endParaRPr lang="en-US" altLang="en-US" sz="1800">
              <a:latin typeface="Arial" panose="020B0604020202020204" pitchFamily="34" charset="0"/>
            </a:endParaRPr>
          </a:p>
        </p:txBody>
      </p:sp>
      <p:pic>
        <p:nvPicPr>
          <p:cNvPr id="32772" name="Picture 1">
            <a:extLst>
              <a:ext uri="{FF2B5EF4-FFF2-40B4-BE49-F238E27FC236}">
                <a16:creationId xmlns:a16="http://schemas.microsoft.com/office/drawing/2014/main" id="{2A324582-47B8-B94B-BF07-586060B6C8D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400800" y="5262563"/>
            <a:ext cx="2413000" cy="128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3" name="Picture 1">
            <a:extLst>
              <a:ext uri="{FF2B5EF4-FFF2-40B4-BE49-F238E27FC236}">
                <a16:creationId xmlns:a16="http://schemas.microsoft.com/office/drawing/2014/main" id="{F874CA50-1FC9-2B4F-B32D-24167803F864}"/>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09613" y="5337175"/>
            <a:ext cx="1200150" cy="120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4" name="TextBox 1">
            <a:extLst>
              <a:ext uri="{FF2B5EF4-FFF2-40B4-BE49-F238E27FC236}">
                <a16:creationId xmlns:a16="http://schemas.microsoft.com/office/drawing/2014/main" id="{C1ABB41B-7415-3944-BC06-A8FF35F6D1F7}"/>
              </a:ext>
            </a:extLst>
          </p:cNvPr>
          <p:cNvSpPr txBox="1">
            <a:spLocks noChangeArrowheads="1"/>
          </p:cNvSpPr>
          <p:nvPr/>
        </p:nvSpPr>
        <p:spPr bwMode="auto">
          <a:xfrm>
            <a:off x="3370263" y="6462713"/>
            <a:ext cx="25114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pPr>
            <a:r>
              <a:rPr lang="en-US" altLang="en-US" sz="1400">
                <a:solidFill>
                  <a:srgbClr val="2144AB"/>
                </a:solidFill>
                <a:latin typeface="Arial" panose="020B0604020202020204" pitchFamily="34" charset="0"/>
              </a:rPr>
              <a:t>www.iris.edu/earthquake</a:t>
            </a:r>
          </a:p>
        </p:txBody>
      </p:sp>
      <p:pic>
        <p:nvPicPr>
          <p:cNvPr id="32775" name="Picture 1">
            <a:extLst>
              <a:ext uri="{FF2B5EF4-FFF2-40B4-BE49-F238E27FC236}">
                <a16:creationId xmlns:a16="http://schemas.microsoft.com/office/drawing/2014/main" id="{694DCCA0-20B6-6441-8629-0B809FAA73C8}"/>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671888" y="4972050"/>
            <a:ext cx="1935162" cy="150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advClick="0" advTm="12000"/>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EA5727C-8042-7C46-B9BA-07A46500DEE7}"/>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Tx/>
              <a:buNone/>
              <a:defRPr/>
            </a:pPr>
            <a:endParaRPr lang="en-US" altLang="en-US" sz="1800">
              <a:solidFill>
                <a:srgbClr val="FFFFFF"/>
              </a:solidFill>
              <a:ea typeface="ＭＳ Ｐゴシック" panose="020B0600070205080204" pitchFamily="34" charset="-128"/>
            </a:endParaRPr>
          </a:p>
        </p:txBody>
      </p:sp>
      <p:pic>
        <p:nvPicPr>
          <p:cNvPr id="18435" name="Picture 12" descr="scale.jpg">
            <a:extLst>
              <a:ext uri="{FF2B5EF4-FFF2-40B4-BE49-F238E27FC236}">
                <a16:creationId xmlns:a16="http://schemas.microsoft.com/office/drawing/2014/main" id="{148840B2-0D85-B24C-BEC9-8E60CBE0EB8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 y="4070350"/>
            <a:ext cx="2127250" cy="2319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6" name="TextBox 13">
            <a:extLst>
              <a:ext uri="{FF2B5EF4-FFF2-40B4-BE49-F238E27FC236}">
                <a16:creationId xmlns:a16="http://schemas.microsoft.com/office/drawing/2014/main" id="{EFF7835A-31BA-0741-A439-A70EFA48EB31}"/>
              </a:ext>
            </a:extLst>
          </p:cNvPr>
          <p:cNvSpPr txBox="1">
            <a:spLocks noChangeArrowheads="1"/>
          </p:cNvSpPr>
          <p:nvPr/>
        </p:nvSpPr>
        <p:spPr bwMode="auto">
          <a:xfrm>
            <a:off x="347663" y="3719513"/>
            <a:ext cx="34290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400" b="1">
                <a:latin typeface="Arial" panose="020B0604020202020204" pitchFamily="34" charset="0"/>
              </a:rPr>
              <a:t>Modified Mercalli Intensity</a:t>
            </a:r>
          </a:p>
        </p:txBody>
      </p:sp>
      <p:sp>
        <p:nvSpPr>
          <p:cNvPr id="18437" name="TextBox 14">
            <a:extLst>
              <a:ext uri="{FF2B5EF4-FFF2-40B4-BE49-F238E27FC236}">
                <a16:creationId xmlns:a16="http://schemas.microsoft.com/office/drawing/2014/main" id="{64C399F5-089E-8346-ABE0-55F0C2090AC3}"/>
              </a:ext>
            </a:extLst>
          </p:cNvPr>
          <p:cNvSpPr txBox="1">
            <a:spLocks noChangeArrowheads="1"/>
          </p:cNvSpPr>
          <p:nvPr/>
        </p:nvSpPr>
        <p:spPr bwMode="auto">
          <a:xfrm>
            <a:off x="2617788" y="3505200"/>
            <a:ext cx="1219200" cy="327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en-US" altLang="en-US" sz="1400" b="1">
                <a:latin typeface="Arial" panose="020B0604020202020204" pitchFamily="34" charset="0"/>
              </a:rPr>
              <a:t>Perceived </a:t>
            </a:r>
          </a:p>
          <a:p>
            <a:pPr algn="ctr" eaLnBrk="1" hangingPunct="1">
              <a:spcBef>
                <a:spcPct val="0"/>
              </a:spcBef>
              <a:spcAft>
                <a:spcPts val="600"/>
              </a:spcAft>
              <a:buFontTx/>
              <a:buNone/>
            </a:pPr>
            <a:r>
              <a:rPr lang="en-US" altLang="en-US" sz="1400" b="1">
                <a:latin typeface="Arial" panose="020B0604020202020204" pitchFamily="34" charset="0"/>
              </a:rPr>
              <a:t>  Shaking</a:t>
            </a:r>
          </a:p>
          <a:p>
            <a:pPr algn="ctr" eaLnBrk="1" hangingPunct="1">
              <a:spcBef>
                <a:spcPct val="0"/>
              </a:spcBef>
              <a:spcAft>
                <a:spcPts val="400"/>
              </a:spcAft>
              <a:buFontTx/>
              <a:buNone/>
            </a:pPr>
            <a:r>
              <a:rPr lang="en-US" altLang="en-US" sz="1400" b="1">
                <a:solidFill>
                  <a:srgbClr val="C00000"/>
                </a:solidFill>
                <a:latin typeface="Arial" panose="020B0604020202020204" pitchFamily="34" charset="0"/>
              </a:rPr>
              <a:t>Extreme </a:t>
            </a:r>
          </a:p>
          <a:p>
            <a:pPr algn="ctr" eaLnBrk="1" hangingPunct="1">
              <a:spcBef>
                <a:spcPct val="0"/>
              </a:spcBef>
              <a:spcAft>
                <a:spcPts val="400"/>
              </a:spcAft>
              <a:buFontTx/>
              <a:buNone/>
            </a:pPr>
            <a:r>
              <a:rPr lang="en-US" altLang="en-US" sz="1400" b="1">
                <a:solidFill>
                  <a:srgbClr val="FF0000"/>
                </a:solidFill>
                <a:latin typeface="Arial" panose="020B0604020202020204" pitchFamily="34" charset="0"/>
              </a:rPr>
              <a:t>Violent</a:t>
            </a:r>
          </a:p>
          <a:p>
            <a:pPr algn="ctr" eaLnBrk="1" hangingPunct="1">
              <a:spcBef>
                <a:spcPct val="0"/>
              </a:spcBef>
              <a:spcAft>
                <a:spcPts val="400"/>
              </a:spcAft>
              <a:buFontTx/>
              <a:buNone/>
            </a:pPr>
            <a:r>
              <a:rPr lang="en-US" altLang="en-US" sz="1400" b="1">
                <a:solidFill>
                  <a:srgbClr val="FFC000"/>
                </a:solidFill>
                <a:latin typeface="Arial" panose="020B0604020202020204" pitchFamily="34" charset="0"/>
              </a:rPr>
              <a:t>Severe</a:t>
            </a:r>
          </a:p>
          <a:p>
            <a:pPr algn="ctr" eaLnBrk="1" hangingPunct="1">
              <a:spcBef>
                <a:spcPct val="0"/>
              </a:spcBef>
              <a:spcAft>
                <a:spcPts val="400"/>
              </a:spcAft>
              <a:buFontTx/>
              <a:buNone/>
            </a:pPr>
            <a:r>
              <a:rPr lang="en-US" altLang="en-US" sz="1400" b="1">
                <a:solidFill>
                  <a:srgbClr val="FFC000"/>
                </a:solidFill>
                <a:latin typeface="Arial" panose="020B0604020202020204" pitchFamily="34" charset="0"/>
              </a:rPr>
              <a:t>Very Strong</a:t>
            </a:r>
          </a:p>
          <a:p>
            <a:pPr algn="ctr" eaLnBrk="1" hangingPunct="1">
              <a:spcBef>
                <a:spcPct val="0"/>
              </a:spcBef>
              <a:spcAft>
                <a:spcPts val="400"/>
              </a:spcAft>
              <a:buFontTx/>
              <a:buNone/>
            </a:pPr>
            <a:r>
              <a:rPr lang="en-US" altLang="en-US" sz="1400" b="1">
                <a:solidFill>
                  <a:srgbClr val="FFFF00"/>
                </a:solidFill>
                <a:latin typeface="Arial" panose="020B0604020202020204" pitchFamily="34" charset="0"/>
              </a:rPr>
              <a:t>Strong</a:t>
            </a:r>
          </a:p>
          <a:p>
            <a:pPr algn="ctr" eaLnBrk="1" hangingPunct="1">
              <a:spcBef>
                <a:spcPct val="0"/>
              </a:spcBef>
              <a:spcAft>
                <a:spcPts val="400"/>
              </a:spcAft>
              <a:buFontTx/>
              <a:buNone/>
            </a:pPr>
            <a:r>
              <a:rPr lang="en-US" altLang="en-US" sz="1400">
                <a:latin typeface="Arial" panose="020B0604020202020204" pitchFamily="34" charset="0"/>
              </a:rPr>
              <a:t>Moderate</a:t>
            </a:r>
          </a:p>
          <a:p>
            <a:pPr algn="ctr" eaLnBrk="1" hangingPunct="1">
              <a:spcBef>
                <a:spcPct val="0"/>
              </a:spcBef>
              <a:spcAft>
                <a:spcPts val="400"/>
              </a:spcAft>
              <a:buFontTx/>
              <a:buNone/>
            </a:pPr>
            <a:r>
              <a:rPr lang="en-US" altLang="en-US" sz="1400">
                <a:latin typeface="Arial" panose="020B0604020202020204" pitchFamily="34" charset="0"/>
              </a:rPr>
              <a:t>Light</a:t>
            </a:r>
          </a:p>
          <a:p>
            <a:pPr algn="ctr" eaLnBrk="1" hangingPunct="1">
              <a:spcBef>
                <a:spcPct val="0"/>
              </a:spcBef>
              <a:spcAft>
                <a:spcPts val="400"/>
              </a:spcAft>
              <a:buFontTx/>
              <a:buNone/>
            </a:pPr>
            <a:r>
              <a:rPr lang="en-US" altLang="en-US" sz="1400">
                <a:latin typeface="Arial" panose="020B0604020202020204" pitchFamily="34" charset="0"/>
              </a:rPr>
              <a:t>Weak</a:t>
            </a:r>
          </a:p>
          <a:p>
            <a:pPr algn="ctr" eaLnBrk="1" hangingPunct="1">
              <a:spcBef>
                <a:spcPct val="0"/>
              </a:spcBef>
              <a:spcAft>
                <a:spcPts val="400"/>
              </a:spcAft>
              <a:buFontTx/>
              <a:buNone/>
            </a:pPr>
            <a:r>
              <a:rPr lang="en-US" altLang="en-US" sz="1400">
                <a:latin typeface="Arial" panose="020B0604020202020204" pitchFamily="34" charset="0"/>
              </a:rPr>
              <a:t>Not Felt</a:t>
            </a:r>
          </a:p>
          <a:p>
            <a:pPr eaLnBrk="1" hangingPunct="1">
              <a:spcBef>
                <a:spcPct val="0"/>
              </a:spcBef>
              <a:buFontTx/>
              <a:buNone/>
            </a:pPr>
            <a:endParaRPr lang="en-US" altLang="en-US" sz="1800">
              <a:latin typeface="Arial" panose="020B0604020202020204" pitchFamily="34" charset="0"/>
            </a:endParaRPr>
          </a:p>
        </p:txBody>
      </p:sp>
      <p:sp>
        <p:nvSpPr>
          <p:cNvPr id="18438" name="TextBox 15">
            <a:extLst>
              <a:ext uri="{FF2B5EF4-FFF2-40B4-BE49-F238E27FC236}">
                <a16:creationId xmlns:a16="http://schemas.microsoft.com/office/drawing/2014/main" id="{F8040A63-AD61-9A43-9C9B-9940A4E824E1}"/>
              </a:ext>
            </a:extLst>
          </p:cNvPr>
          <p:cNvSpPr txBox="1">
            <a:spLocks noChangeArrowheads="1"/>
          </p:cNvSpPr>
          <p:nvPr/>
        </p:nvSpPr>
        <p:spPr bwMode="auto">
          <a:xfrm>
            <a:off x="4279900" y="6337300"/>
            <a:ext cx="4800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400" i="1" dirty="0">
                <a:latin typeface="Arial" panose="020B0604020202020204" pitchFamily="34" charset="0"/>
              </a:rPr>
              <a:t>USGS Estimated shaking intensity from M 6.5 Earthquake</a:t>
            </a:r>
          </a:p>
        </p:txBody>
      </p:sp>
      <p:sp>
        <p:nvSpPr>
          <p:cNvPr id="18439" name="TextBox 15">
            <a:extLst>
              <a:ext uri="{FF2B5EF4-FFF2-40B4-BE49-F238E27FC236}">
                <a16:creationId xmlns:a16="http://schemas.microsoft.com/office/drawing/2014/main" id="{786FCCC7-8768-514C-9EE2-0EA97F1F8366}"/>
              </a:ext>
            </a:extLst>
          </p:cNvPr>
          <p:cNvSpPr txBox="1">
            <a:spLocks noChangeArrowheads="1"/>
          </p:cNvSpPr>
          <p:nvPr/>
        </p:nvSpPr>
        <p:spPr bwMode="auto">
          <a:xfrm>
            <a:off x="340503" y="1160046"/>
            <a:ext cx="3375835" cy="2554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600" dirty="0">
                <a:latin typeface="Arial" panose="020B0604020202020204" pitchFamily="34" charset="0"/>
                <a:cs typeface="Arial" panose="020B0604020202020204" pitchFamily="34" charset="0"/>
              </a:rPr>
              <a:t>The Modified-Mercalli Intensity</a:t>
            </a:r>
          </a:p>
          <a:p>
            <a:pPr eaLnBrk="1" hangingPunct="1">
              <a:spcBef>
                <a:spcPct val="0"/>
              </a:spcBef>
              <a:buFontTx/>
              <a:buNone/>
            </a:pPr>
            <a:r>
              <a:rPr lang="en-US" altLang="en-US" sz="1600" dirty="0">
                <a:latin typeface="Arial" panose="020B0604020202020204" pitchFamily="34" charset="0"/>
                <a:cs typeface="Arial" panose="020B0604020202020204" pitchFamily="34" charset="0"/>
              </a:rPr>
              <a:t>scale is a twelve-stage scale, from I to XII, that indicates the severity of ground shaking. Intensity is dependent on the magnitude, depth, local geology, and location.</a:t>
            </a:r>
          </a:p>
          <a:p>
            <a:pPr eaLnBrk="1" hangingPunct="1">
              <a:spcBef>
                <a:spcPct val="0"/>
              </a:spcBef>
              <a:buFontTx/>
              <a:buNone/>
            </a:pPr>
            <a:endParaRPr lang="en-US" altLang="en-US" sz="1600" dirty="0">
              <a:latin typeface="Arial" panose="020B0604020202020204" pitchFamily="34" charset="0"/>
              <a:cs typeface="Arial" panose="020B0604020202020204" pitchFamily="34" charset="0"/>
            </a:endParaRPr>
          </a:p>
          <a:p>
            <a:pPr eaLnBrk="1" hangingPunct="1">
              <a:spcBef>
                <a:spcPct val="0"/>
              </a:spcBef>
              <a:buFontTx/>
              <a:buNone/>
            </a:pPr>
            <a:r>
              <a:rPr lang="en-US" altLang="en-US" sz="1600" dirty="0">
                <a:latin typeface="Arial" panose="020B0604020202020204" pitchFamily="34" charset="0"/>
                <a:cs typeface="Arial" panose="020B0604020202020204" pitchFamily="34" charset="0"/>
              </a:rPr>
              <a:t>The area closest to the earthquake felt strong to very strong shaking.</a:t>
            </a:r>
          </a:p>
          <a:p>
            <a:pPr eaLnBrk="1" hangingPunct="1">
              <a:spcBef>
                <a:spcPct val="0"/>
              </a:spcBef>
              <a:buFontTx/>
              <a:buNone/>
            </a:pPr>
            <a:endParaRPr lang="en-US" altLang="en-US" sz="1600" dirty="0">
              <a:latin typeface="Arial" panose="020B0604020202020204" pitchFamily="34" charset="0"/>
              <a:cs typeface="Arial" panose="020B0604020202020204" pitchFamily="34" charset="0"/>
            </a:endParaRPr>
          </a:p>
        </p:txBody>
      </p:sp>
      <p:pic>
        <p:nvPicPr>
          <p:cNvPr id="18440" name="Picture 8" descr="IRIS_TMlogo.png">
            <a:extLst>
              <a:ext uri="{FF2B5EF4-FFF2-40B4-BE49-F238E27FC236}">
                <a16:creationId xmlns:a16="http://schemas.microsoft.com/office/drawing/2014/main" id="{5E11F11E-73A6-3042-9F81-09E1E7A0AAB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1" name="TextBox 15">
            <a:extLst>
              <a:ext uri="{FF2B5EF4-FFF2-40B4-BE49-F238E27FC236}">
                <a16:creationId xmlns:a16="http://schemas.microsoft.com/office/drawing/2014/main" id="{B62775A4-D4DD-7F44-96B3-C10419A16098}"/>
              </a:ext>
            </a:extLst>
          </p:cNvPr>
          <p:cNvSpPr txBox="1">
            <a:spLocks noChangeArrowheads="1"/>
          </p:cNvSpPr>
          <p:nvPr/>
        </p:nvSpPr>
        <p:spPr bwMode="auto">
          <a:xfrm>
            <a:off x="228600" y="6483350"/>
            <a:ext cx="4038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pic>
        <p:nvPicPr>
          <p:cNvPr id="3" name="Picture 2">
            <a:extLst>
              <a:ext uri="{FF2B5EF4-FFF2-40B4-BE49-F238E27FC236}">
                <a16:creationId xmlns:a16="http://schemas.microsoft.com/office/drawing/2014/main" id="{3DBCA5D3-BCD8-4EA5-92FB-D9B4F52652F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44148" y="1172028"/>
            <a:ext cx="5113552" cy="5122074"/>
          </a:xfrm>
          <a:prstGeom prst="rect">
            <a:avLst/>
          </a:prstGeom>
        </p:spPr>
      </p:pic>
      <p:sp>
        <p:nvSpPr>
          <p:cNvPr id="14" name="Title 1">
            <a:extLst>
              <a:ext uri="{FF2B5EF4-FFF2-40B4-BE49-F238E27FC236}">
                <a16:creationId xmlns:a16="http://schemas.microsoft.com/office/drawing/2014/main" id="{13DDFD0E-7987-410A-A830-272A0E2CFEA8}"/>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6.5 IDAHO</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March 31, 2020 at 23:52:31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3681E23-9B8E-8F4A-B0D1-85FD52E3C7DA}"/>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defRPr/>
            </a:pPr>
            <a:endParaRPr lang="en-US" altLang="en-US">
              <a:solidFill>
                <a:srgbClr val="FFFFFF"/>
              </a:solidFill>
              <a:latin typeface="Calibri" panose="020F0502020204030204" pitchFamily="34" charset="0"/>
            </a:endParaRPr>
          </a:p>
        </p:txBody>
      </p:sp>
      <p:sp>
        <p:nvSpPr>
          <p:cNvPr id="20483" name="TextBox 15">
            <a:extLst>
              <a:ext uri="{FF2B5EF4-FFF2-40B4-BE49-F238E27FC236}">
                <a16:creationId xmlns:a16="http://schemas.microsoft.com/office/drawing/2014/main" id="{E8FDF3CC-F864-8E4F-BCE3-8062CD94DB8E}"/>
              </a:ext>
            </a:extLst>
          </p:cNvPr>
          <p:cNvSpPr txBox="1">
            <a:spLocks noChangeArrowheads="1"/>
          </p:cNvSpPr>
          <p:nvPr/>
        </p:nvSpPr>
        <p:spPr bwMode="auto">
          <a:xfrm>
            <a:off x="5143500" y="736600"/>
            <a:ext cx="3886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eaLnBrk="1" hangingPunct="1">
              <a:spcBef>
                <a:spcPct val="0"/>
              </a:spcBef>
              <a:buFontTx/>
              <a:buNone/>
            </a:pPr>
            <a:r>
              <a:rPr lang="en-US" altLang="en-US" sz="1400" i="1">
                <a:latin typeface="Arial" panose="020B0604020202020204" pitchFamily="34" charset="0"/>
              </a:rPr>
              <a:t>USGS PAGER </a:t>
            </a:r>
          </a:p>
          <a:p>
            <a:pPr algn="r" eaLnBrk="1" hangingPunct="1">
              <a:spcBef>
                <a:spcPct val="0"/>
              </a:spcBef>
              <a:buFontTx/>
              <a:buNone/>
            </a:pPr>
            <a:r>
              <a:rPr lang="en-US" altLang="en-US" sz="1400" i="1">
                <a:latin typeface="Arial" panose="020B0604020202020204" pitchFamily="34" charset="0"/>
              </a:rPr>
              <a:t>Population Exposed to Earthquake Shaking</a:t>
            </a:r>
          </a:p>
        </p:txBody>
      </p:sp>
      <p:pic>
        <p:nvPicPr>
          <p:cNvPr id="20484" name="Picture 8" descr="IRIS_TMlogo.png">
            <a:extLst>
              <a:ext uri="{FF2B5EF4-FFF2-40B4-BE49-F238E27FC236}">
                <a16:creationId xmlns:a16="http://schemas.microsoft.com/office/drawing/2014/main" id="{CAE919F5-7DD2-4748-9896-D5F534EA501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5" name="TextBox 18">
            <a:extLst>
              <a:ext uri="{FF2B5EF4-FFF2-40B4-BE49-F238E27FC236}">
                <a16:creationId xmlns:a16="http://schemas.microsoft.com/office/drawing/2014/main" id="{BECEC88E-5CC3-A043-85AD-AD7B8E50A207}"/>
              </a:ext>
            </a:extLst>
          </p:cNvPr>
          <p:cNvSpPr txBox="1">
            <a:spLocks noChangeArrowheads="1"/>
          </p:cNvSpPr>
          <p:nvPr/>
        </p:nvSpPr>
        <p:spPr bwMode="auto">
          <a:xfrm>
            <a:off x="239712" y="1035066"/>
            <a:ext cx="4332287" cy="18158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600" dirty="0">
                <a:latin typeface="Arial" panose="020B0604020202020204" pitchFamily="34" charset="0"/>
              </a:rPr>
              <a:t>The USGS PAGER map shows the population exposed to different Modified Mercalli Intensity (MMI) levels. </a:t>
            </a:r>
          </a:p>
          <a:p>
            <a:pPr eaLnBrk="1" hangingPunct="1">
              <a:spcBef>
                <a:spcPct val="0"/>
              </a:spcBef>
              <a:buFontTx/>
              <a:buNone/>
            </a:pPr>
            <a:endParaRPr lang="en-US" altLang="en-US" sz="1600" dirty="0">
              <a:latin typeface="Arial" panose="020B0604020202020204" pitchFamily="34" charset="0"/>
            </a:endParaRPr>
          </a:p>
          <a:p>
            <a:pPr eaLnBrk="1" hangingPunct="1">
              <a:spcBef>
                <a:spcPct val="0"/>
              </a:spcBef>
              <a:buFontTx/>
              <a:buNone/>
            </a:pPr>
            <a:r>
              <a:rPr lang="en-US" altLang="en-US" sz="1600" dirty="0">
                <a:latin typeface="Arial" panose="020B0604020202020204" pitchFamily="34" charset="0"/>
              </a:rPr>
              <a:t>The USGS estimates that 4000 people felt moderate shaking from this earthquake while over a million people felt light shaking.</a:t>
            </a:r>
          </a:p>
        </p:txBody>
      </p:sp>
      <p:sp>
        <p:nvSpPr>
          <p:cNvPr id="20486" name="TextBox 15">
            <a:extLst>
              <a:ext uri="{FF2B5EF4-FFF2-40B4-BE49-F238E27FC236}">
                <a16:creationId xmlns:a16="http://schemas.microsoft.com/office/drawing/2014/main" id="{2AF52486-825B-D549-AA8E-5E7F07F9EEAD}"/>
              </a:ext>
            </a:extLst>
          </p:cNvPr>
          <p:cNvSpPr txBox="1">
            <a:spLocks noChangeArrowheads="1"/>
          </p:cNvSpPr>
          <p:nvPr/>
        </p:nvSpPr>
        <p:spPr bwMode="auto">
          <a:xfrm>
            <a:off x="5427663" y="6473825"/>
            <a:ext cx="3716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US" altLang="en-US" sz="1400" i="1">
                <a:latin typeface="Arial" panose="020B0604020202020204" pitchFamily="34" charset="0"/>
              </a:rPr>
              <a:t>Image courtesy of the US Geological Survey</a:t>
            </a:r>
          </a:p>
        </p:txBody>
      </p:sp>
      <p:sp>
        <p:nvSpPr>
          <p:cNvPr id="20487" name="TextBox 20">
            <a:extLst>
              <a:ext uri="{FF2B5EF4-FFF2-40B4-BE49-F238E27FC236}">
                <a16:creationId xmlns:a16="http://schemas.microsoft.com/office/drawing/2014/main" id="{11F46B75-3911-9047-B063-071DABD8D267}"/>
              </a:ext>
            </a:extLst>
          </p:cNvPr>
          <p:cNvSpPr txBox="1">
            <a:spLocks noChangeArrowheads="1"/>
          </p:cNvSpPr>
          <p:nvPr/>
        </p:nvSpPr>
        <p:spPr bwMode="auto">
          <a:xfrm>
            <a:off x="3333750" y="5521325"/>
            <a:ext cx="5767388"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lgn="r" eaLnBrk="1" hangingPunct="1">
              <a:spcBef>
                <a:spcPct val="0"/>
              </a:spcBef>
              <a:buFontTx/>
              <a:buNone/>
            </a:pPr>
            <a:r>
              <a:rPr lang="en-US" altLang="en-US" sz="1400" dirty="0">
                <a:latin typeface="Arial" panose="020B0604020202020204" pitchFamily="34" charset="0"/>
              </a:rPr>
              <a:t>The color-coded contour lines outline regions of MMI intensity.  </a:t>
            </a:r>
          </a:p>
          <a:p>
            <a:pPr algn="r" eaLnBrk="1" hangingPunct="1">
              <a:spcBef>
                <a:spcPct val="0"/>
              </a:spcBef>
              <a:buFontTx/>
              <a:buNone/>
            </a:pPr>
            <a:r>
              <a:rPr lang="en-US" altLang="en-US" sz="1400" dirty="0">
                <a:latin typeface="Arial" panose="020B0604020202020204" pitchFamily="34" charset="0"/>
              </a:rPr>
              <a:t>The total population exposure to a given MMI value is obtained by summing the population between the contour lines. The estimated population exposure to each MMI Intensity is shown in the table.</a:t>
            </a:r>
          </a:p>
        </p:txBody>
      </p:sp>
      <p:pic>
        <p:nvPicPr>
          <p:cNvPr id="3" name="Picture 2">
            <a:extLst>
              <a:ext uri="{FF2B5EF4-FFF2-40B4-BE49-F238E27FC236}">
                <a16:creationId xmlns:a16="http://schemas.microsoft.com/office/drawing/2014/main" id="{1B3A58AD-07D5-4CEE-B375-2D4A2EE909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23871" y="1304017"/>
            <a:ext cx="4191530" cy="4185542"/>
          </a:xfrm>
          <a:prstGeom prst="rect">
            <a:avLst/>
          </a:prstGeom>
        </p:spPr>
      </p:pic>
      <p:pic>
        <p:nvPicPr>
          <p:cNvPr id="6" name="Picture 5">
            <a:extLst>
              <a:ext uri="{FF2B5EF4-FFF2-40B4-BE49-F238E27FC236}">
                <a16:creationId xmlns:a16="http://schemas.microsoft.com/office/drawing/2014/main" id="{18674330-F517-482F-ABD5-CA3D447B988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6608" y="2799678"/>
            <a:ext cx="2463096" cy="4043362"/>
          </a:xfrm>
          <a:prstGeom prst="rect">
            <a:avLst/>
          </a:prstGeom>
        </p:spPr>
      </p:pic>
      <p:sp>
        <p:nvSpPr>
          <p:cNvPr id="15" name="Title 1">
            <a:extLst>
              <a:ext uri="{FF2B5EF4-FFF2-40B4-BE49-F238E27FC236}">
                <a16:creationId xmlns:a16="http://schemas.microsoft.com/office/drawing/2014/main" id="{9F0B0BA2-A20A-4DFA-AE04-5621A3C725C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6.5 IDAHO</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March 31, 2020 at 23:52:31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E55331-B441-4E76-89CF-00F210B11EA6}"/>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27652" name="Picture 8" descr="IRIS_TMlogo.png">
            <a:extLst>
              <a:ext uri="{FF2B5EF4-FFF2-40B4-BE49-F238E27FC236}">
                <a16:creationId xmlns:a16="http://schemas.microsoft.com/office/drawing/2014/main" id="{EF9E18C8-FAB2-F443-802D-707D4FA90BF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a:extLst>
              <a:ext uri="{FF2B5EF4-FFF2-40B4-BE49-F238E27FC236}">
                <a16:creationId xmlns:a16="http://schemas.microsoft.com/office/drawing/2014/main" id="{2C665C31-2D9C-634C-A026-D6C4D5CD108A}"/>
              </a:ext>
            </a:extLst>
          </p:cNvPr>
          <p:cNvPicPr>
            <a:picLocks noChangeAspect="1"/>
          </p:cNvPicPr>
          <p:nvPr/>
        </p:nvPicPr>
        <p:blipFill>
          <a:blip r:embed="rId4"/>
          <a:stretch>
            <a:fillRect/>
          </a:stretch>
        </p:blipFill>
        <p:spPr>
          <a:xfrm>
            <a:off x="261938" y="996392"/>
            <a:ext cx="4005262" cy="4718608"/>
          </a:xfrm>
          <a:prstGeom prst="rect">
            <a:avLst/>
          </a:prstGeom>
        </p:spPr>
      </p:pic>
      <p:pic>
        <p:nvPicPr>
          <p:cNvPr id="3" name="Picture 2">
            <a:extLst>
              <a:ext uri="{FF2B5EF4-FFF2-40B4-BE49-F238E27FC236}">
                <a16:creationId xmlns:a16="http://schemas.microsoft.com/office/drawing/2014/main" id="{FD6BB8C1-F17C-0B42-B57F-55BC7B0FBC13}"/>
              </a:ext>
            </a:extLst>
          </p:cNvPr>
          <p:cNvPicPr>
            <a:picLocks noChangeAspect="1"/>
          </p:cNvPicPr>
          <p:nvPr/>
        </p:nvPicPr>
        <p:blipFill>
          <a:blip r:embed="rId5"/>
          <a:stretch>
            <a:fillRect/>
          </a:stretch>
        </p:blipFill>
        <p:spPr>
          <a:xfrm>
            <a:off x="4377876" y="4890448"/>
            <a:ext cx="906942" cy="1828800"/>
          </a:xfrm>
          <a:prstGeom prst="rect">
            <a:avLst/>
          </a:prstGeom>
        </p:spPr>
      </p:pic>
      <p:sp>
        <p:nvSpPr>
          <p:cNvPr id="6" name="TextBox 9">
            <a:extLst>
              <a:ext uri="{FF2B5EF4-FFF2-40B4-BE49-F238E27FC236}">
                <a16:creationId xmlns:a16="http://schemas.microsoft.com/office/drawing/2014/main" id="{AF6EE143-1451-4ACB-957E-2089456C0876}"/>
              </a:ext>
            </a:extLst>
          </p:cNvPr>
          <p:cNvSpPr txBox="1">
            <a:spLocks noChangeArrowheads="1"/>
          </p:cNvSpPr>
          <p:nvPr/>
        </p:nvSpPr>
        <p:spPr bwMode="auto">
          <a:xfrm>
            <a:off x="4458198" y="1069696"/>
            <a:ext cx="4609602" cy="3693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dirty="0">
                <a:latin typeface="Arial" panose="020B0604020202020204" pitchFamily="34" charset="0"/>
              </a:rPr>
              <a:t>While this earthquake was unusual for the area, the region does have a moderate seismic hazard. Historic seismicity in the immediate vicinity of this earthquake is sparse; no earthquakes of M5+ have occurred within 50 km of this event over the past 50 years.  </a:t>
            </a:r>
          </a:p>
          <a:p>
            <a:pPr eaLnBrk="1" hangingPunct="1">
              <a:spcBef>
                <a:spcPct val="0"/>
              </a:spcBef>
              <a:buFontTx/>
              <a:buNone/>
            </a:pPr>
            <a:endParaRPr lang="en-US" altLang="en-US" sz="1800" dirty="0">
              <a:latin typeface="Arial" panose="020B0604020202020204" pitchFamily="34" charset="0"/>
            </a:endParaRPr>
          </a:p>
          <a:p>
            <a:pPr eaLnBrk="1" hangingPunct="1">
              <a:spcBef>
                <a:spcPct val="0"/>
              </a:spcBef>
              <a:buFontTx/>
              <a:buNone/>
            </a:pPr>
            <a:r>
              <a:rPr lang="en-US" altLang="en-US" sz="1800" dirty="0">
                <a:latin typeface="Arial" panose="020B0604020202020204" pitchFamily="34" charset="0"/>
              </a:rPr>
              <a:t>The most notable historic seismicity in the region occurred about 100 km to the east on the Lost River fault zone. This was the site of the 1983 M6.9 Borah Peak earthquake.</a:t>
            </a:r>
          </a:p>
        </p:txBody>
      </p:sp>
      <p:sp>
        <p:nvSpPr>
          <p:cNvPr id="7" name="Title 1">
            <a:extLst>
              <a:ext uri="{FF2B5EF4-FFF2-40B4-BE49-F238E27FC236}">
                <a16:creationId xmlns:a16="http://schemas.microsoft.com/office/drawing/2014/main" id="{A6A66F58-A047-4400-A0E3-BEEFB0CDD0D1}"/>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6.5 IDAHO</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March 31, 2020 at 23:52:31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6084BA5C-2649-4384-813C-D9068537919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35845" name="Picture 8" descr="IRIS_TMlogo.png">
            <a:extLst>
              <a:ext uri="{FF2B5EF4-FFF2-40B4-BE49-F238E27FC236}">
                <a16:creationId xmlns:a16="http://schemas.microsoft.com/office/drawing/2014/main" id="{5E52D5B1-0966-8748-BE66-5E07518168F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 name="Picture 4">
            <a:extLst>
              <a:ext uri="{FF2B5EF4-FFF2-40B4-BE49-F238E27FC236}">
                <a16:creationId xmlns:a16="http://schemas.microsoft.com/office/drawing/2014/main" id="{1B4FD3D3-0D78-AE47-96FC-C9C9C917139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38586" y="733425"/>
            <a:ext cx="4908550" cy="61245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TextBox 4">
            <a:extLst>
              <a:ext uri="{FF2B5EF4-FFF2-40B4-BE49-F238E27FC236}">
                <a16:creationId xmlns:a16="http://schemas.microsoft.com/office/drawing/2014/main" id="{F314B740-7C3F-5948-8925-08875173EDFD}"/>
              </a:ext>
            </a:extLst>
          </p:cNvPr>
          <p:cNvSpPr txBox="1"/>
          <p:nvPr/>
        </p:nvSpPr>
        <p:spPr>
          <a:xfrm>
            <a:off x="5029200" y="4586068"/>
            <a:ext cx="697627" cy="369332"/>
          </a:xfrm>
          <a:prstGeom prst="rect">
            <a:avLst/>
          </a:prstGeom>
          <a:solidFill>
            <a:srgbClr val="FF0000">
              <a:alpha val="67000"/>
            </a:srgbClr>
          </a:solidFill>
        </p:spPr>
        <p:txBody>
          <a:bodyPr wrap="none" rtlCol="0">
            <a:spAutoFit/>
          </a:bodyPr>
          <a:lstStyle/>
          <a:p>
            <a:r>
              <a:rPr lang="en-US" altLang="en-US" dirty="0"/>
              <a:t>M6.5</a:t>
            </a:r>
            <a:endParaRPr lang="en-US" dirty="0"/>
          </a:p>
        </p:txBody>
      </p:sp>
      <p:sp>
        <p:nvSpPr>
          <p:cNvPr id="16" name="5-Point Star 15">
            <a:extLst>
              <a:ext uri="{FF2B5EF4-FFF2-40B4-BE49-F238E27FC236}">
                <a16:creationId xmlns:a16="http://schemas.microsoft.com/office/drawing/2014/main" id="{C5293220-CA17-C545-8961-35153BEEDF1A}"/>
              </a:ext>
            </a:extLst>
          </p:cNvPr>
          <p:cNvSpPr>
            <a:spLocks noChangeAspect="1"/>
          </p:cNvSpPr>
          <p:nvPr/>
        </p:nvSpPr>
        <p:spPr>
          <a:xfrm>
            <a:off x="6172200" y="4038600"/>
            <a:ext cx="263348" cy="274320"/>
          </a:xfrm>
          <a:prstGeom prst="star5">
            <a:avLst/>
          </a:prstGeom>
          <a:solidFill>
            <a:srgbClr val="FF00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8" name="Straight Arrow Connector 7">
            <a:extLst>
              <a:ext uri="{FF2B5EF4-FFF2-40B4-BE49-F238E27FC236}">
                <a16:creationId xmlns:a16="http://schemas.microsoft.com/office/drawing/2014/main" id="{8BDF7EE0-0327-BA4D-994F-E1F6240A774A}"/>
              </a:ext>
            </a:extLst>
          </p:cNvPr>
          <p:cNvCxnSpPr>
            <a:cxnSpLocks/>
          </p:cNvCxnSpPr>
          <p:nvPr/>
        </p:nvCxnSpPr>
        <p:spPr>
          <a:xfrm flipV="1">
            <a:off x="5562600" y="4205132"/>
            <a:ext cx="658701" cy="519268"/>
          </a:xfrm>
          <a:prstGeom prst="straightConnector1">
            <a:avLst/>
          </a:prstGeom>
          <a:ln w="28575">
            <a:solidFill>
              <a:srgbClr val="FF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93D53B75-10E5-0A4E-B2B9-A120CA31FC79}"/>
              </a:ext>
            </a:extLst>
          </p:cNvPr>
          <p:cNvSpPr txBox="1"/>
          <p:nvPr/>
        </p:nvSpPr>
        <p:spPr>
          <a:xfrm>
            <a:off x="268412" y="5943600"/>
            <a:ext cx="3998788" cy="830997"/>
          </a:xfrm>
          <a:prstGeom prst="rect">
            <a:avLst/>
          </a:prstGeom>
          <a:noFill/>
        </p:spPr>
        <p:txBody>
          <a:bodyPr wrap="square" rtlCol="0">
            <a:spAutoFit/>
          </a:bodyPr>
          <a:lstStyle/>
          <a:p>
            <a:r>
              <a:rPr lang="en-US" sz="1200" dirty="0">
                <a:cs typeface="Arial" panose="020B0604020202020204" pitchFamily="34" charset="0"/>
              </a:rPr>
              <a:t>Citation: </a:t>
            </a:r>
            <a:r>
              <a:rPr lang="en-US" altLang="en-US" sz="1200" dirty="0" err="1">
                <a:cs typeface="Arial" panose="020B0604020202020204" pitchFamily="34" charset="0"/>
              </a:rPr>
              <a:t>Schmeelk</a:t>
            </a:r>
            <a:r>
              <a:rPr lang="en-US" altLang="en-US" sz="1200" dirty="0">
                <a:cs typeface="Arial" panose="020B0604020202020204" pitchFamily="34" charset="0"/>
              </a:rPr>
              <a:t>, D., R. </a:t>
            </a:r>
            <a:r>
              <a:rPr lang="en-US" altLang="en-US" sz="1200" dirty="0" err="1">
                <a:cs typeface="Arial" panose="020B0604020202020204" pitchFamily="34" charset="0"/>
              </a:rPr>
              <a:t>Bendick</a:t>
            </a:r>
            <a:r>
              <a:rPr lang="en-US" altLang="en-US" sz="1200" dirty="0">
                <a:cs typeface="Arial" panose="020B0604020202020204" pitchFamily="34" charset="0"/>
              </a:rPr>
              <a:t>, M. Stickney, and C. </a:t>
            </a:r>
            <a:r>
              <a:rPr lang="en-US" altLang="en-US" sz="1200" dirty="0" err="1">
                <a:cs typeface="Arial" panose="020B0604020202020204" pitchFamily="34" charset="0"/>
              </a:rPr>
              <a:t>Bomberger</a:t>
            </a:r>
            <a:r>
              <a:rPr lang="en-US" altLang="en-US" sz="1200" dirty="0">
                <a:cs typeface="Arial" panose="020B0604020202020204" pitchFamily="34" charset="0"/>
              </a:rPr>
              <a:t> (2017), Kinematic evidence for the effect of changing plate boundary conditions on the tectonics of the northern U.S. Rockies, Tectonics, 36, 1090–1102.</a:t>
            </a:r>
            <a:endParaRPr lang="en-US" sz="1200" dirty="0">
              <a:cs typeface="Arial" panose="020B0604020202020204" pitchFamily="34" charset="0"/>
            </a:endParaRPr>
          </a:p>
        </p:txBody>
      </p:sp>
      <p:sp>
        <p:nvSpPr>
          <p:cNvPr id="11" name="Title 1">
            <a:extLst>
              <a:ext uri="{FF2B5EF4-FFF2-40B4-BE49-F238E27FC236}">
                <a16:creationId xmlns:a16="http://schemas.microsoft.com/office/drawing/2014/main" id="{A9B1EDB3-C239-426B-91C8-A24CAC68672D}"/>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6.5 IDAHO</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March 31, 2020 at 23:52:31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
        <p:nvSpPr>
          <p:cNvPr id="12" name="TextBox 4">
            <a:extLst>
              <a:ext uri="{FF2B5EF4-FFF2-40B4-BE49-F238E27FC236}">
                <a16:creationId xmlns:a16="http://schemas.microsoft.com/office/drawing/2014/main" id="{F2DA7D51-3F9D-9C44-B7F0-3F61DF973AFC}"/>
              </a:ext>
            </a:extLst>
          </p:cNvPr>
          <p:cNvSpPr txBox="1">
            <a:spLocks noChangeArrowheads="1"/>
          </p:cNvSpPr>
          <p:nvPr/>
        </p:nvSpPr>
        <p:spPr bwMode="auto">
          <a:xfrm>
            <a:off x="304800" y="1039505"/>
            <a:ext cx="3886200"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pPr>
              <a:lnSpc>
                <a:spcPts val="1800"/>
              </a:lnSpc>
            </a:pPr>
            <a:r>
              <a:rPr lang="en-US" altLang="en-US" sz="1600" dirty="0"/>
              <a:t>According to the USGS: This earthquake “is within the western part of the Centennial Tectonic Belt, an area of southwest-northeast extension north of the Snake River Plain.” </a:t>
            </a:r>
          </a:p>
        </p:txBody>
      </p:sp>
      <p:sp>
        <p:nvSpPr>
          <p:cNvPr id="13" name="TextBox 4">
            <a:extLst>
              <a:ext uri="{FF2B5EF4-FFF2-40B4-BE49-F238E27FC236}">
                <a16:creationId xmlns:a16="http://schemas.microsoft.com/office/drawing/2014/main" id="{E701E84B-7788-A544-8CFA-D56E4EFD2A99}"/>
              </a:ext>
            </a:extLst>
          </p:cNvPr>
          <p:cNvSpPr txBox="1">
            <a:spLocks noChangeArrowheads="1"/>
          </p:cNvSpPr>
          <p:nvPr/>
        </p:nvSpPr>
        <p:spPr bwMode="auto">
          <a:xfrm>
            <a:off x="304800" y="2327970"/>
            <a:ext cx="3734974" cy="3293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sz="1600" dirty="0"/>
              <a:t>Yellow circles on this map show epicenters of recorded earthquakes scaled by magnitude.  Earthquakes are concentrated within the Centennial Tectonic Belt (CTB), the Intermountain Seismic Belt (ISB), and Basin &amp; Range Province (BRP) with very few events in the Snake River Plain (SRP). Epicenters of the 1959 M7.3 </a:t>
            </a:r>
            <a:r>
              <a:rPr lang="en-US" altLang="en-US" sz="1600" dirty="0" err="1"/>
              <a:t>Hebgen</a:t>
            </a:r>
            <a:r>
              <a:rPr lang="en-US" altLang="en-US" sz="1600" dirty="0"/>
              <a:t> Lake earthquake (#1) and the 1983 M6.9 Borah Peak earthquake (#2) are shown along with the epicenter of this M6.5 earthquake (red star).  </a:t>
            </a:r>
          </a:p>
        </p:txBody>
      </p:sp>
    </p:spTree>
    <p:extLst>
      <p:ext uri="{BB962C8B-B14F-4D97-AF65-F5344CB8AC3E}">
        <p14:creationId xmlns:p14="http://schemas.microsoft.com/office/powerpoint/2010/main" val="14637216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BBB6358-45D3-0040-9385-B010389EB4C3}"/>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pic>
        <p:nvPicPr>
          <p:cNvPr id="24579" name="Picture 18" descr="IRIS_TMlogo.png">
            <a:extLst>
              <a:ext uri="{FF2B5EF4-FFF2-40B4-BE49-F238E27FC236}">
                <a16:creationId xmlns:a16="http://schemas.microsoft.com/office/drawing/2014/main" id="{7F305937-905D-DD46-9CC0-FF9558209C0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0" name="TextBox 9">
            <a:extLst>
              <a:ext uri="{FF2B5EF4-FFF2-40B4-BE49-F238E27FC236}">
                <a16:creationId xmlns:a16="http://schemas.microsoft.com/office/drawing/2014/main" id="{FB3C676D-68F1-9B4C-8184-2DD4632B3AE6}"/>
              </a:ext>
            </a:extLst>
          </p:cNvPr>
          <p:cNvSpPr txBox="1">
            <a:spLocks noChangeArrowheads="1"/>
          </p:cNvSpPr>
          <p:nvPr/>
        </p:nvSpPr>
        <p:spPr bwMode="auto">
          <a:xfrm>
            <a:off x="258137" y="1143000"/>
            <a:ext cx="2533967"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dirty="0">
                <a:latin typeface="Arial" panose="020B0604020202020204" pitchFamily="34" charset="0"/>
              </a:rPr>
              <a:t>This map shows </a:t>
            </a:r>
            <a:r>
              <a:rPr lang="en-US" altLang="en-US" sz="1800">
                <a:latin typeface="Arial" panose="020B0604020202020204" pitchFamily="34" charset="0"/>
              </a:rPr>
              <a:t>regional historical seismicity</a:t>
            </a:r>
            <a:r>
              <a:rPr lang="en-US" altLang="en-US" sz="1800" dirty="0">
                <a:latin typeface="Arial" panose="020B0604020202020204" pitchFamily="34" charset="0"/>
              </a:rPr>
              <a:t>.  The most recent 4000 earthquakes are plotted along with this M6.5 that occurred as the result of strike slip faulting within the shallow crust of the North American Plate.</a:t>
            </a:r>
          </a:p>
        </p:txBody>
      </p:sp>
      <p:sp>
        <p:nvSpPr>
          <p:cNvPr id="24581" name="TextBox 21">
            <a:extLst>
              <a:ext uri="{FF2B5EF4-FFF2-40B4-BE49-F238E27FC236}">
                <a16:creationId xmlns:a16="http://schemas.microsoft.com/office/drawing/2014/main" id="{0039D564-7851-CC41-B9B5-24C6124C1AA7}"/>
              </a:ext>
            </a:extLst>
          </p:cNvPr>
          <p:cNvSpPr txBox="1">
            <a:spLocks noChangeArrowheads="1"/>
          </p:cNvSpPr>
          <p:nvPr/>
        </p:nvSpPr>
        <p:spPr bwMode="auto">
          <a:xfrm>
            <a:off x="3585854" y="5623360"/>
            <a:ext cx="54546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latin typeface="Arial" panose="020B0604020202020204" pitchFamily="34" charset="0"/>
              </a:rPr>
              <a:t>Map created using the IRIS Earthquake Browser:  </a:t>
            </a:r>
            <a:r>
              <a:rPr lang="en-US" altLang="en-US" sz="1400" i="1" dirty="0">
                <a:latin typeface="Arial" panose="020B0604020202020204" pitchFamily="34" charset="0"/>
              </a:rPr>
              <a:t>www.iris.edu/ieb</a:t>
            </a:r>
          </a:p>
        </p:txBody>
      </p:sp>
      <p:pic>
        <p:nvPicPr>
          <p:cNvPr id="5" name="Picture 4">
            <a:extLst>
              <a:ext uri="{FF2B5EF4-FFF2-40B4-BE49-F238E27FC236}">
                <a16:creationId xmlns:a16="http://schemas.microsoft.com/office/drawing/2014/main" id="{F9803A4D-6D53-46DB-814D-4EAD337818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15070" y="1221733"/>
            <a:ext cx="6166981" cy="4298777"/>
          </a:xfrm>
          <a:prstGeom prst="rect">
            <a:avLst/>
          </a:prstGeom>
        </p:spPr>
      </p:pic>
      <p:pic>
        <p:nvPicPr>
          <p:cNvPr id="8" name="Picture 7">
            <a:extLst>
              <a:ext uri="{FF2B5EF4-FFF2-40B4-BE49-F238E27FC236}">
                <a16:creationId xmlns:a16="http://schemas.microsoft.com/office/drawing/2014/main" id="{C317A4FD-4495-4078-BEA4-BAAE8E56A9E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17956" y="3091518"/>
            <a:ext cx="447737" cy="2419688"/>
          </a:xfrm>
          <a:prstGeom prst="rect">
            <a:avLst/>
          </a:prstGeom>
        </p:spPr>
      </p:pic>
      <p:pic>
        <p:nvPicPr>
          <p:cNvPr id="10" name="Picture 9">
            <a:extLst>
              <a:ext uri="{FF2B5EF4-FFF2-40B4-BE49-F238E27FC236}">
                <a16:creationId xmlns:a16="http://schemas.microsoft.com/office/drawing/2014/main" id="{51A2772C-6B04-4318-9927-06376A5AB0A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07761" y="4975581"/>
            <a:ext cx="1343212" cy="514422"/>
          </a:xfrm>
          <a:prstGeom prst="rect">
            <a:avLst/>
          </a:prstGeom>
        </p:spPr>
      </p:pic>
      <p:cxnSp>
        <p:nvCxnSpPr>
          <p:cNvPr id="13" name="Straight Arrow Connector 12">
            <a:extLst>
              <a:ext uri="{FF2B5EF4-FFF2-40B4-BE49-F238E27FC236}">
                <a16:creationId xmlns:a16="http://schemas.microsoft.com/office/drawing/2014/main" id="{9BB3C806-AB54-4B83-873B-EBB8566EF79B}"/>
              </a:ext>
            </a:extLst>
          </p:cNvPr>
          <p:cNvCxnSpPr>
            <a:cxnSpLocks/>
          </p:cNvCxnSpPr>
          <p:nvPr/>
        </p:nvCxnSpPr>
        <p:spPr>
          <a:xfrm flipH="1">
            <a:off x="5990802" y="3051067"/>
            <a:ext cx="250659" cy="459282"/>
          </a:xfrm>
          <a:prstGeom prst="straightConnector1">
            <a:avLst/>
          </a:prstGeom>
          <a:ln>
            <a:solidFill>
              <a:schemeClr val="bg1"/>
            </a:solidFill>
            <a:tailEnd type="triangle"/>
          </a:ln>
        </p:spPr>
        <p:style>
          <a:lnRef idx="2">
            <a:schemeClr val="accent1"/>
          </a:lnRef>
          <a:fillRef idx="0">
            <a:schemeClr val="accent1"/>
          </a:fillRef>
          <a:effectRef idx="1">
            <a:schemeClr val="accent1"/>
          </a:effectRef>
          <a:fontRef idx="minor">
            <a:schemeClr val="tx1"/>
          </a:fontRef>
        </p:style>
      </p:cxnSp>
      <p:sp>
        <p:nvSpPr>
          <p:cNvPr id="17" name="TextBox 16">
            <a:extLst>
              <a:ext uri="{FF2B5EF4-FFF2-40B4-BE49-F238E27FC236}">
                <a16:creationId xmlns:a16="http://schemas.microsoft.com/office/drawing/2014/main" id="{43E7BCA5-31FF-4CB7-A2DF-3EBE7805A2D0}"/>
              </a:ext>
            </a:extLst>
          </p:cNvPr>
          <p:cNvSpPr txBox="1"/>
          <p:nvPr/>
        </p:nvSpPr>
        <p:spPr>
          <a:xfrm>
            <a:off x="6050961" y="2831992"/>
            <a:ext cx="533400" cy="261610"/>
          </a:xfrm>
          <a:prstGeom prst="rect">
            <a:avLst/>
          </a:prstGeom>
          <a:noFill/>
        </p:spPr>
        <p:txBody>
          <a:bodyPr wrap="square" rtlCol="0">
            <a:spAutoFit/>
          </a:bodyPr>
          <a:lstStyle/>
          <a:p>
            <a:r>
              <a:rPr lang="en-US" sz="1100" b="1" dirty="0">
                <a:solidFill>
                  <a:schemeClr val="bg1"/>
                </a:solidFill>
              </a:rPr>
              <a:t>M6.5</a:t>
            </a:r>
          </a:p>
        </p:txBody>
      </p:sp>
      <p:sp>
        <p:nvSpPr>
          <p:cNvPr id="11" name="Title 1">
            <a:extLst>
              <a:ext uri="{FF2B5EF4-FFF2-40B4-BE49-F238E27FC236}">
                <a16:creationId xmlns:a16="http://schemas.microsoft.com/office/drawing/2014/main" id="{814DA6E1-0867-4777-9E65-A4A7CE4E0A19}"/>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6.5 IDAHO</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March 31, 2020 at 23:52:31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DAF4934-5879-4318-BE98-1E2D9609F89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436" name="TextBox 9">
            <a:extLst>
              <a:ext uri="{FF2B5EF4-FFF2-40B4-BE49-F238E27FC236}">
                <a16:creationId xmlns:a16="http://schemas.microsoft.com/office/drawing/2014/main" id="{34147CAC-CAE9-44B2-BFDF-42ACA56B2A27}"/>
              </a:ext>
            </a:extLst>
          </p:cNvPr>
          <p:cNvSpPr txBox="1">
            <a:spLocks noChangeArrowheads="1"/>
          </p:cNvSpPr>
          <p:nvPr/>
        </p:nvSpPr>
        <p:spPr bwMode="auto">
          <a:xfrm>
            <a:off x="265397" y="1143000"/>
            <a:ext cx="8791291"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t>The USGS advises everyone to be aware of the possibility of aftershocks, especially</a:t>
            </a:r>
          </a:p>
          <a:p>
            <a:pPr eaLnBrk="1" hangingPunct="1"/>
            <a:r>
              <a:rPr lang="en-US" altLang="en-US" dirty="0"/>
              <a:t>when in or around vulnerable structures such as unreinforced masonry buildings. </a:t>
            </a:r>
          </a:p>
          <a:p>
            <a:pPr eaLnBrk="1" hangingPunct="1"/>
            <a:endParaRPr lang="en-US" altLang="en-US" dirty="0"/>
          </a:p>
          <a:p>
            <a:pPr eaLnBrk="1" hangingPunct="1"/>
            <a:r>
              <a:rPr lang="en-US" altLang="en-US" dirty="0"/>
              <a:t>Aftershock sequences follow predictable patterns as a group, although the individual earthquakes are themselves not predictable. The graph below shows how the number of aftershocks and the magnitude of aftershocks decay with increasing time since the main shock. The number of aftershocks also decreases with distance from the main shock.</a:t>
            </a:r>
          </a:p>
        </p:txBody>
      </p:sp>
      <p:pic>
        <p:nvPicPr>
          <p:cNvPr id="18438" name="Picture 8" descr="IRIS_TMlogo.png">
            <a:extLst>
              <a:ext uri="{FF2B5EF4-FFF2-40B4-BE49-F238E27FC236}">
                <a16:creationId xmlns:a16="http://schemas.microsoft.com/office/drawing/2014/main" id="{2A8E8A63-E9C0-4F4F-8293-4B46AEE0351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9" name="TextBox 12">
            <a:extLst>
              <a:ext uri="{FF2B5EF4-FFF2-40B4-BE49-F238E27FC236}">
                <a16:creationId xmlns:a16="http://schemas.microsoft.com/office/drawing/2014/main" id="{203E4A29-699B-41BE-AED9-5B3C495F176F}"/>
              </a:ext>
            </a:extLst>
          </p:cNvPr>
          <p:cNvSpPr txBox="1">
            <a:spLocks noChangeArrowheads="1"/>
          </p:cNvSpPr>
          <p:nvPr/>
        </p:nvSpPr>
        <p:spPr bwMode="auto">
          <a:xfrm>
            <a:off x="265444" y="3635276"/>
            <a:ext cx="2898159"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altLang="en-US" dirty="0"/>
              <a:t>Aftershocks usually occur geographically near the main shock. The stress on the main shock's fault changes drastically during the main shock and that fault produces most of the aftershocks. </a:t>
            </a:r>
          </a:p>
        </p:txBody>
      </p:sp>
      <p:pic>
        <p:nvPicPr>
          <p:cNvPr id="18440" name="Picture 10" descr="usgs.jpg">
            <a:extLst>
              <a:ext uri="{FF2B5EF4-FFF2-40B4-BE49-F238E27FC236}">
                <a16:creationId xmlns:a16="http://schemas.microsoft.com/office/drawing/2014/main" id="{4E3C1811-D837-45BD-9144-F93F4C3D379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200400" y="3306762"/>
            <a:ext cx="5743575" cy="33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1">
            <a:extLst>
              <a:ext uri="{FF2B5EF4-FFF2-40B4-BE49-F238E27FC236}">
                <a16:creationId xmlns:a16="http://schemas.microsoft.com/office/drawing/2014/main" id="{F1406D77-1325-4B5F-8476-640880E362DB}"/>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6.5 IDAHO</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March 31, 2020 at 23:52:31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DAF4934-5879-4318-BE98-1E2D9609F892}"/>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436" name="TextBox 9">
            <a:extLst>
              <a:ext uri="{FF2B5EF4-FFF2-40B4-BE49-F238E27FC236}">
                <a16:creationId xmlns:a16="http://schemas.microsoft.com/office/drawing/2014/main" id="{34147CAC-CAE9-44B2-BFDF-42ACA56B2A27}"/>
              </a:ext>
            </a:extLst>
          </p:cNvPr>
          <p:cNvSpPr txBox="1">
            <a:spLocks noChangeArrowheads="1"/>
          </p:cNvSpPr>
          <p:nvPr/>
        </p:nvSpPr>
        <p:spPr bwMode="auto">
          <a:xfrm>
            <a:off x="265397" y="1143000"/>
            <a:ext cx="857380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dirty="0"/>
              <a:t>This animation shows the 16 aftershocks that occurred in the first 4 hours after the mainshock.  Three aftershocks larger than M3 occurred in the first hour. </a:t>
            </a:r>
            <a:endParaRPr lang="en-US" altLang="en-US" dirty="0"/>
          </a:p>
        </p:txBody>
      </p:sp>
      <p:pic>
        <p:nvPicPr>
          <p:cNvPr id="18438" name="Picture 8" descr="IRIS_TMlogo.png">
            <a:extLst>
              <a:ext uri="{FF2B5EF4-FFF2-40B4-BE49-F238E27FC236}">
                <a16:creationId xmlns:a16="http://schemas.microsoft.com/office/drawing/2014/main" id="{2A8E8A63-E9C0-4F4F-8293-4B46AEE03517}"/>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a:extLst>
              <a:ext uri="{FF2B5EF4-FFF2-40B4-BE49-F238E27FC236}">
                <a16:creationId xmlns:a16="http://schemas.microsoft.com/office/drawing/2014/main" id="{F6A96E77-53ED-4541-A0D7-6FEF406BB706}"/>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6.5 IDAHO</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March 31, 2020 at 23:52:31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pic>
        <p:nvPicPr>
          <p:cNvPr id="2" name="4 horas">
            <a:hlinkClick r:id="" action="ppaction://media"/>
            <a:extLst>
              <a:ext uri="{FF2B5EF4-FFF2-40B4-BE49-F238E27FC236}">
                <a16:creationId xmlns:a16="http://schemas.microsoft.com/office/drawing/2014/main" id="{A9654D85-E779-4097-A8F8-504980EF6A8F}"/>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571500" y="1929031"/>
            <a:ext cx="8001000" cy="4500563"/>
          </a:xfrm>
          <a:prstGeom prst="rect">
            <a:avLst/>
          </a:prstGeom>
        </p:spPr>
      </p:pic>
      <p:sp>
        <p:nvSpPr>
          <p:cNvPr id="9" name="TextBox 21">
            <a:extLst>
              <a:ext uri="{FF2B5EF4-FFF2-40B4-BE49-F238E27FC236}">
                <a16:creationId xmlns:a16="http://schemas.microsoft.com/office/drawing/2014/main" id="{3CF138FA-1DAC-4F43-BCC4-ADC03B844C96}"/>
              </a:ext>
            </a:extLst>
          </p:cNvPr>
          <p:cNvSpPr txBox="1">
            <a:spLocks noChangeArrowheads="1"/>
          </p:cNvSpPr>
          <p:nvPr/>
        </p:nvSpPr>
        <p:spPr bwMode="auto">
          <a:xfrm>
            <a:off x="3113088" y="6490648"/>
            <a:ext cx="601980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400" dirty="0">
                <a:latin typeface="Arial" panose="020B0604020202020204" pitchFamily="34" charset="0"/>
              </a:rPr>
              <a:t>Animation created using the IRIS Earthquake Browser:  </a:t>
            </a:r>
            <a:r>
              <a:rPr lang="en-US" altLang="en-US" sz="1400" i="1" dirty="0">
                <a:latin typeface="Arial" panose="020B0604020202020204" pitchFamily="34" charset="0"/>
              </a:rPr>
              <a:t>www.iris.edu/ieb</a:t>
            </a:r>
          </a:p>
        </p:txBody>
      </p:sp>
    </p:spTree>
    <p:extLst>
      <p:ext uri="{BB962C8B-B14F-4D97-AF65-F5344CB8AC3E}">
        <p14:creationId xmlns:p14="http://schemas.microsoft.com/office/powerpoint/2010/main" val="1424027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30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453641F-87B8-C340-871A-618229FE70EA}"/>
              </a:ext>
            </a:extLst>
          </p:cNvPr>
          <p:cNvPicPr>
            <a:picLocks noChangeAspect="1"/>
          </p:cNvPicPr>
          <p:nvPr/>
        </p:nvPicPr>
        <p:blipFill>
          <a:blip r:embed="rId3"/>
          <a:stretch>
            <a:fillRect/>
          </a:stretch>
        </p:blipFill>
        <p:spPr>
          <a:xfrm>
            <a:off x="308140" y="3358565"/>
            <a:ext cx="3767329" cy="3017520"/>
          </a:xfrm>
          <a:prstGeom prst="rect">
            <a:avLst/>
          </a:prstGeom>
        </p:spPr>
      </p:pic>
      <p:sp>
        <p:nvSpPr>
          <p:cNvPr id="35842" name="TextBox 8">
            <a:extLst>
              <a:ext uri="{FF2B5EF4-FFF2-40B4-BE49-F238E27FC236}">
                <a16:creationId xmlns:a16="http://schemas.microsoft.com/office/drawing/2014/main" id="{B52260A4-EA9B-0B43-BC35-6402FC805359}"/>
              </a:ext>
            </a:extLst>
          </p:cNvPr>
          <p:cNvSpPr txBox="1">
            <a:spLocks noChangeArrowheads="1"/>
          </p:cNvSpPr>
          <p:nvPr/>
        </p:nvSpPr>
        <p:spPr bwMode="auto">
          <a:xfrm>
            <a:off x="4095392" y="5638800"/>
            <a:ext cx="4375507"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cs typeface="Arial" panose="020B0604020202020204" pitchFamily="34" charset="0"/>
              </a:rPr>
              <a:t>The tension axis (T) reflects the minimum compressive stress direction.  The pressure axis (P) reflects the maximum compressive stress direction.</a:t>
            </a:r>
            <a:endParaRPr lang="en-US" altLang="en-US" sz="1800" dirty="0">
              <a:latin typeface="Arial" panose="020B0604020202020204" pitchFamily="34" charset="0"/>
              <a:cs typeface="Arial" panose="020B0604020202020204" pitchFamily="34" charset="0"/>
            </a:endParaRPr>
          </a:p>
        </p:txBody>
      </p:sp>
      <p:sp>
        <p:nvSpPr>
          <p:cNvPr id="35843" name="TextBox 11">
            <a:extLst>
              <a:ext uri="{FF2B5EF4-FFF2-40B4-BE49-F238E27FC236}">
                <a16:creationId xmlns:a16="http://schemas.microsoft.com/office/drawing/2014/main" id="{72D3F39C-D510-3A49-81E6-FB5C579A2C2D}"/>
              </a:ext>
            </a:extLst>
          </p:cNvPr>
          <p:cNvSpPr txBox="1">
            <a:spLocks noChangeArrowheads="1"/>
          </p:cNvSpPr>
          <p:nvPr/>
        </p:nvSpPr>
        <p:spPr bwMode="auto">
          <a:xfrm>
            <a:off x="685800" y="6324600"/>
            <a:ext cx="2971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buFontTx/>
              <a:buNone/>
            </a:pPr>
            <a:r>
              <a:rPr lang="en-US" altLang="en-US" sz="1400" dirty="0">
                <a:latin typeface="Arial" panose="020B0604020202020204" pitchFamily="34" charset="0"/>
                <a:cs typeface="Arial" panose="020B0604020202020204" pitchFamily="34" charset="0"/>
              </a:rPr>
              <a:t>W-phase Moment Tensor Solution</a:t>
            </a:r>
            <a:endParaRPr lang="en-US" altLang="en-US" sz="1800" dirty="0">
              <a:latin typeface="Arial" panose="020B0604020202020204" pitchFamily="34" charset="0"/>
              <a:cs typeface="Arial" panose="020B0604020202020204" pitchFamily="34" charset="0"/>
            </a:endParaRPr>
          </a:p>
        </p:txBody>
      </p:sp>
      <p:sp>
        <p:nvSpPr>
          <p:cNvPr id="15" name="Rectangle 14">
            <a:extLst>
              <a:ext uri="{FF2B5EF4-FFF2-40B4-BE49-F238E27FC236}">
                <a16:creationId xmlns:a16="http://schemas.microsoft.com/office/drawing/2014/main" id="{6084BA5C-2649-4384-813C-D9068537919F}"/>
              </a:ext>
            </a:extLst>
          </p:cNvPr>
          <p:cNvSpPr/>
          <p:nvPr/>
        </p:nvSpPr>
        <p:spPr>
          <a:xfrm>
            <a:off x="0" y="0"/>
            <a:ext cx="152400" cy="6858000"/>
          </a:xfrm>
          <a:prstGeom prst="rect">
            <a:avLst/>
          </a:prstGeom>
          <a:solidFill>
            <a:srgbClr val="39399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pic>
        <p:nvPicPr>
          <p:cNvPr id="35845" name="Picture 8" descr="IRIS_TMlogo.png">
            <a:extLst>
              <a:ext uri="{FF2B5EF4-FFF2-40B4-BE49-F238E27FC236}">
                <a16:creationId xmlns:a16="http://schemas.microsoft.com/office/drawing/2014/main" id="{5E52D5B1-0966-8748-BE66-5E07518168F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9713" y="76200"/>
            <a:ext cx="903287" cy="927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6" name="Rectangle 7">
            <a:extLst>
              <a:ext uri="{FF2B5EF4-FFF2-40B4-BE49-F238E27FC236}">
                <a16:creationId xmlns:a16="http://schemas.microsoft.com/office/drawing/2014/main" id="{479D1D1E-ECC8-6949-AF03-D17D39FA78D6}"/>
              </a:ext>
            </a:extLst>
          </p:cNvPr>
          <p:cNvSpPr>
            <a:spLocks noChangeArrowheads="1"/>
          </p:cNvSpPr>
          <p:nvPr/>
        </p:nvSpPr>
        <p:spPr bwMode="auto">
          <a:xfrm>
            <a:off x="5232400" y="6489700"/>
            <a:ext cx="3911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r" eaLnBrk="1" hangingPunct="1">
              <a:spcBef>
                <a:spcPct val="0"/>
              </a:spcBef>
              <a:buFontTx/>
              <a:buNone/>
            </a:pPr>
            <a:r>
              <a:rPr lang="en-US" altLang="en-US" sz="1400" i="1" dirty="0">
                <a:latin typeface="Arial" panose="020B0604020202020204" pitchFamily="34" charset="0"/>
                <a:cs typeface="Arial" panose="020B0604020202020204" pitchFamily="34" charset="0"/>
              </a:rPr>
              <a:t>Images courtesy of the U.S. Geological Survey</a:t>
            </a:r>
          </a:p>
        </p:txBody>
      </p:sp>
      <p:sp>
        <p:nvSpPr>
          <p:cNvPr id="35848" name="TextBox 4">
            <a:extLst>
              <a:ext uri="{FF2B5EF4-FFF2-40B4-BE49-F238E27FC236}">
                <a16:creationId xmlns:a16="http://schemas.microsoft.com/office/drawing/2014/main" id="{6C40407E-2380-2B44-B347-490E78778DEB}"/>
              </a:ext>
            </a:extLst>
          </p:cNvPr>
          <p:cNvSpPr txBox="1">
            <a:spLocks noChangeArrowheads="1"/>
          </p:cNvSpPr>
          <p:nvPr/>
        </p:nvSpPr>
        <p:spPr bwMode="auto">
          <a:xfrm>
            <a:off x="239713" y="1101725"/>
            <a:ext cx="8751887"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r>
              <a:rPr lang="en-US" altLang="en-US" sz="1600" dirty="0"/>
              <a:t>The focal mechanism is how seismologists plot the 3-D stress orientations of an earthquake.  Because an earthquake occurs as slip on a fault, it generates primary waves in quadrants where the first pulse is compressional (shaded) and quadrants where the first pulse is extensional (white). The orientation of these quadrants determined from recorded seismic waves identifies the type of fault that produced the earthquake.</a:t>
            </a:r>
          </a:p>
          <a:p>
            <a:endParaRPr lang="en-US" altLang="en-US" sz="1600" dirty="0"/>
          </a:p>
          <a:p>
            <a:r>
              <a:rPr lang="en-US" altLang="en-US" sz="1600" dirty="0"/>
              <a:t>This earthquake </a:t>
            </a:r>
            <a:r>
              <a:rPr lang="en-US" sz="1600" dirty="0"/>
              <a:t>occurred as a result of strike-slip faulting.  Either right-lateral strike-slip faulting on an E – W fault plane OR left-lateral strike-slip faulting on a N – S fault plane are consistent with the focal mechanism.</a:t>
            </a:r>
            <a:endParaRPr lang="en-US" altLang="en-US" sz="1600" dirty="0"/>
          </a:p>
        </p:txBody>
      </p:sp>
      <p:pic>
        <p:nvPicPr>
          <p:cNvPr id="18" name="Picture 2">
            <a:extLst>
              <a:ext uri="{FF2B5EF4-FFF2-40B4-BE49-F238E27FC236}">
                <a16:creationId xmlns:a16="http://schemas.microsoft.com/office/drawing/2014/main" id="{C6968167-FF7F-4717-A779-66AD9BF395DE}"/>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024132" y="3262253"/>
            <a:ext cx="4518025" cy="218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1">
            <a:extLst>
              <a:ext uri="{FF2B5EF4-FFF2-40B4-BE49-F238E27FC236}">
                <a16:creationId xmlns:a16="http://schemas.microsoft.com/office/drawing/2014/main" id="{7D273443-5330-4ED2-956A-71525E5E441C}"/>
              </a:ext>
            </a:extLst>
          </p:cNvPr>
          <p:cNvSpPr txBox="1">
            <a:spLocks/>
          </p:cNvSpPr>
          <p:nvPr/>
        </p:nvSpPr>
        <p:spPr>
          <a:xfrm>
            <a:off x="1233488" y="0"/>
            <a:ext cx="7899400" cy="762000"/>
          </a:xfrm>
          <a:prstGeom prst="rect">
            <a:avLst/>
          </a:prstGeom>
        </p:spPr>
        <p:txBody>
          <a:bodyPr anchor="ctr">
            <a:normAutofit fontScale="82500" lnSpcReduction="20000"/>
          </a:bodyPr>
          <a:lstStyle/>
          <a:p>
            <a:pPr eaLnBrk="1" fontAlgn="auto" hangingPunct="1">
              <a:spcAft>
                <a:spcPts val="0"/>
              </a:spcAft>
              <a:defRPr/>
            </a:pPr>
            <a:br>
              <a:rPr lang="en-US" sz="2000" b="1" dirty="0">
                <a:solidFill>
                  <a:schemeClr val="tx2">
                    <a:satMod val="130000"/>
                  </a:schemeClr>
                </a:solidFill>
                <a:effectLst>
                  <a:outerShdw blurRad="50000" dist="30000" dir="5400000" algn="tl" rotWithShape="0">
                    <a:srgbClr val="000000">
                      <a:alpha val="30000"/>
                    </a:srgbClr>
                  </a:outerShdw>
                </a:effectLst>
                <a:latin typeface="+mj-lt"/>
                <a:ea typeface="+mj-ea"/>
                <a:cs typeface="+mj-cs"/>
              </a:rPr>
            </a:br>
            <a:r>
              <a:rPr lang="en-US" sz="24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Magnitude 6.5 IDAHO</a:t>
            </a:r>
            <a:br>
              <a:rPr lang="en-US" sz="4300"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br>
            <a:r>
              <a:rPr lang="en-US" b="1" dirty="0">
                <a:solidFill>
                  <a:schemeClr val="tx2">
                    <a:satMod val="130000"/>
                  </a:schemeClr>
                </a:solidFill>
                <a:effectLst>
                  <a:outerShdw blurRad="50000" dist="30000" dir="5400000" algn="tl" rotWithShape="0">
                    <a:srgbClr val="000000">
                      <a:alpha val="30000"/>
                    </a:srgbClr>
                  </a:outerShdw>
                </a:effectLst>
                <a:ea typeface="+mj-ea"/>
                <a:cs typeface="Arial" pitchFamily="34" charset="0"/>
              </a:rPr>
              <a:t>Tuesday,  March 31, 2020 at 23:52:31 UTC </a:t>
            </a:r>
            <a:endParaRPr lang="en-US" dirty="0">
              <a:solidFill>
                <a:schemeClr val="tx2">
                  <a:satMod val="130000"/>
                </a:schemeClr>
              </a:solidFill>
              <a:effectLst>
                <a:outerShdw blurRad="50000" dist="30000" dir="5400000" algn="tl" rotWithShape="0">
                  <a:srgbClr val="000000">
                    <a:alpha val="30000"/>
                  </a:srgbClr>
                </a:outerShdw>
              </a:effectLst>
              <a:ea typeface="+mj-ea"/>
              <a:cs typeface="Arial" pitchFamily="34" charset="0"/>
            </a:endParaRPr>
          </a:p>
        </p:txBody>
      </p:sp>
    </p:spTree>
    <p:extLst>
      <p:ext uri="{BB962C8B-B14F-4D97-AF65-F5344CB8AC3E}">
        <p14:creationId xmlns:p14="http://schemas.microsoft.com/office/powerpoint/2010/main" val="243832374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11653</TotalTime>
  <Words>1408</Words>
  <Application>Microsoft Office PowerPoint</Application>
  <PresentationFormat>On-screen Show (4:3)</PresentationFormat>
  <Paragraphs>109</Paragraphs>
  <Slides>11</Slides>
  <Notes>11</Notes>
  <HiddenSlides>0</HiddenSlides>
  <MMClips>1</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11</vt:i4>
      </vt:variant>
    </vt:vector>
  </HeadingPairs>
  <TitlesOfParts>
    <vt:vector size="15" baseType="lpstr">
      <vt:lpstr>Arial</vt:lpstr>
      <vt:lpstr>Calibri</vt:lpstr>
      <vt:lpstr>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tkb</dc:creator>
  <cp:lastModifiedBy>tkb</cp:lastModifiedBy>
  <cp:revision>943</cp:revision>
  <cp:lastPrinted>2018-01-24T02:26:23Z</cp:lastPrinted>
  <dcterms:created xsi:type="dcterms:W3CDTF">2009-05-31T20:07:40Z</dcterms:created>
  <dcterms:modified xsi:type="dcterms:W3CDTF">2020-04-01T05:04:59Z</dcterms:modified>
</cp:coreProperties>
</file>