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4"/>
  </p:notesMasterIdLst>
  <p:handoutMasterIdLst>
    <p:handoutMasterId r:id="rId15"/>
  </p:handoutMasterIdLst>
  <p:sldIdLst>
    <p:sldId id="422" r:id="rId3"/>
    <p:sldId id="385" r:id="rId4"/>
    <p:sldId id="420" r:id="rId5"/>
    <p:sldId id="305" r:id="rId6"/>
    <p:sldId id="390" r:id="rId7"/>
    <p:sldId id="424" r:id="rId8"/>
    <p:sldId id="324" r:id="rId9"/>
    <p:sldId id="423" r:id="rId10"/>
    <p:sldId id="389" r:id="rId11"/>
    <p:sldId id="372"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16" autoAdjust="0"/>
    <p:restoredTop sz="66898" autoAdjust="0"/>
  </p:normalViewPr>
  <p:slideViewPr>
    <p:cSldViewPr>
      <p:cViewPr>
        <p:scale>
          <a:sx n="140" d="100"/>
          <a:sy n="140" d="100"/>
        </p:scale>
        <p:origin x="344" y="-8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8BAE93-8E1D-5947-AE12-7129E4B1F7C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75539DA8-2AC0-514F-BD04-4278A38F316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C032A6C9-28AE-2E4D-8787-E47D7F023651}" type="datetimeFigureOut">
              <a:rPr lang="en-US"/>
              <a:pPr>
                <a:defRPr/>
              </a:pPr>
              <a:t>4/1/20</a:t>
            </a:fld>
            <a:endParaRPr lang="en-US"/>
          </a:p>
        </p:txBody>
      </p:sp>
      <p:sp>
        <p:nvSpPr>
          <p:cNvPr id="4" name="Footer Placeholder 3">
            <a:extLst>
              <a:ext uri="{FF2B5EF4-FFF2-40B4-BE49-F238E27FC236}">
                <a16:creationId xmlns:a16="http://schemas.microsoft.com/office/drawing/2014/main" id="{80B9BF6F-BC78-F44F-8682-B599BC9DED1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20DE8E78-9652-4C49-AE2B-4E58A3D39727}"/>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964DCC9-3077-994C-900E-03854FE124A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15E81C-051C-484B-A42C-38CD766B707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DACBBBA-4375-8247-B9A6-C35D4A223BD7}"/>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ABFD2F7B-3140-4E49-A218-FEE1AE69B5A5}" type="datetimeFigureOut">
              <a:rPr lang="en-US" altLang="en-US"/>
              <a:pPr>
                <a:defRPr/>
              </a:pPr>
              <a:t>4/1/20</a:t>
            </a:fld>
            <a:endParaRPr lang="en-US" altLang="en-US"/>
          </a:p>
        </p:txBody>
      </p:sp>
      <p:sp>
        <p:nvSpPr>
          <p:cNvPr id="4" name="Slide Image Placeholder 3">
            <a:extLst>
              <a:ext uri="{FF2B5EF4-FFF2-40B4-BE49-F238E27FC236}">
                <a16:creationId xmlns:a16="http://schemas.microsoft.com/office/drawing/2014/main" id="{64BBA3BE-7F3A-DD45-9333-AEDD56192DA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D80A59F6-1AC0-D14F-A4D4-EBE37290E513}"/>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5D3266F-2A23-4646-96F5-8B30C43B407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E012A18-CD99-894F-8569-B9A574B7BC1B}"/>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54005D80-A91E-7542-90CA-59272E17B4F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dirty="0"/>
              <a:t>Curvas Tiempo de Viaje : </a:t>
            </a:r>
            <a:r>
              <a:rPr lang="es-ES_tradnl" altLang="en-US" sz="1200" dirty="0"/>
              <a:t>¿</a:t>
            </a:r>
            <a:r>
              <a:rPr lang="es-ES_tradnl" altLang="en-US" dirty="0"/>
              <a:t>Como son creadas? </a:t>
            </a:r>
            <a:r>
              <a:rPr lang="es-ES_tradnl" altLang="en-US" dirty="0">
                <a:hlinkClick r:id="rId3"/>
              </a:rPr>
              <a:t>https://www.iris.edu/hq/inclass/animation/traveltime_curves_how_they_are_created</a:t>
            </a:r>
            <a:endParaRPr lang="es-ES_tradnl" altLang="en-US" dirty="0"/>
          </a:p>
          <a:p>
            <a:endParaRPr lang="es-ES_tradnl" altLang="en-US" dirty="0"/>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10</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4CB1EE0-E487-6242-9B6F-45EA0E1F55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B37B5FB1-F14B-FF4C-B2E5-83718C58FB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3796" name="Slide Number Placeholder 3">
            <a:extLst>
              <a:ext uri="{FF2B5EF4-FFF2-40B4-BE49-F238E27FC236}">
                <a16:creationId xmlns:a16="http://schemas.microsoft.com/office/drawing/2014/main" id="{C82AF5ED-07F0-CA4A-B4B8-97B4B1BDB1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34EDA52-8803-8348-AF38-77BF5B1ABE49}"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94D7388-CA5D-F94A-9185-0C576C205E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B5813112-FC09-0B4F-901C-D110E87E80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a:p>
            <a:pPr eaLnBrk="1" hangingPunct="1">
              <a:spcBef>
                <a:spcPct val="0"/>
              </a:spcBef>
            </a:pPr>
            <a:endParaRPr lang="en-US" altLang="en-US" dirty="0"/>
          </a:p>
          <a:p>
            <a:pPr eaLnBrk="1" hangingPunct="1">
              <a:spcBef>
                <a:spcPct val="0"/>
              </a:spcBef>
            </a:pPr>
            <a:r>
              <a:rPr lang="es-ES_tradnl" altLang="en-US" b="1" noProof="0" dirty="0"/>
              <a:t>Animación Relevante: </a:t>
            </a: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b="0" i="0" noProof="0" dirty="0"/>
              <a:t>Intensidad de Terremotos: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https://www.iris.edu/hq/inclass/animation/earthquake_intensity</a:t>
            </a:r>
            <a:endParaRPr lang="en-US" altLang="en-US" dirty="0"/>
          </a:p>
          <a:p>
            <a:pPr eaLnBrk="1" hangingPunct="1">
              <a:spcBef>
                <a:spcPct val="0"/>
              </a:spcBef>
            </a:pPr>
            <a:endParaRPr lang="en-US" altLang="en-US" dirty="0"/>
          </a:p>
        </p:txBody>
      </p:sp>
      <p:sp>
        <p:nvSpPr>
          <p:cNvPr id="19460" name="Slide Number Placeholder 3">
            <a:extLst>
              <a:ext uri="{FF2B5EF4-FFF2-40B4-BE49-F238E27FC236}">
                <a16:creationId xmlns:a16="http://schemas.microsoft.com/office/drawing/2014/main" id="{B3DF00D7-4624-7A4D-889D-5FEFEF03F2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A8E6431-2DA4-474A-89B6-FFDE4E033E52}"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CA7E37B-4C65-EA40-A7F9-773DE03B16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A636F98D-8819-1B4D-A556-2FCBC092D9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p>
        </p:txBody>
      </p:sp>
      <p:sp>
        <p:nvSpPr>
          <p:cNvPr id="21508" name="Slide Number Placeholder 3">
            <a:extLst>
              <a:ext uri="{FF2B5EF4-FFF2-40B4-BE49-F238E27FC236}">
                <a16:creationId xmlns:a16="http://schemas.microsoft.com/office/drawing/2014/main" id="{CB6967AD-EF4D-8541-8911-1034A56A51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38A3A8-DA37-AC47-A742-C8D00DF91928}"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4</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5</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C8509E9-D6E8-4336-9E4F-52993704F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D8C8D4CE-3198-4EA1-8731-5F7F81E730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t>Animación Relevante:</a:t>
            </a:r>
          </a:p>
          <a:p>
            <a:r>
              <a:rPr lang="es-ES_tradnl" altLang="en-US" b="0" i="0" noProof="0" dirty="0"/>
              <a:t>Terremoto Sismo Inicial </a:t>
            </a:r>
            <a:r>
              <a:rPr lang="es-ES_tradnl" altLang="en-US" i="0" dirty="0"/>
              <a:t>– Principal – Réplica: </a:t>
            </a:r>
            <a:r>
              <a:rPr lang="es-ES_tradnl" dirty="0">
                <a:hlinkClick r:id="rId3"/>
              </a:rPr>
              <a:t>https://www.iris.edu/hq/inclass/animation/earthquake_foreshockmainshockaftershock</a:t>
            </a:r>
            <a:r>
              <a:rPr lang="es-ES_tradnl" dirty="0"/>
              <a:t> </a:t>
            </a:r>
            <a:endParaRPr lang="es-ES_tradnl" altLang="en-US" dirty="0"/>
          </a:p>
          <a:p>
            <a:pPr eaLnBrk="1" hangingPunct="1">
              <a:spcBef>
                <a:spcPct val="0"/>
              </a:spcBef>
            </a:pPr>
            <a:endParaRPr lang="es-ES_tradnl" altLang="en-US" dirty="0"/>
          </a:p>
        </p:txBody>
      </p:sp>
      <p:sp>
        <p:nvSpPr>
          <p:cNvPr id="4100" name="Slide Number Placeholder 3">
            <a:extLst>
              <a:ext uri="{FF2B5EF4-FFF2-40B4-BE49-F238E27FC236}">
                <a16:creationId xmlns:a16="http://schemas.microsoft.com/office/drawing/2014/main" id="{E48D032C-28AB-4917-A0CF-F1B0B6E4753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0B2C5E-59A3-484A-AD40-C48DC5005A04}"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C8509E9-D6E8-4336-9E4F-52993704F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D8C8D4CE-3198-4EA1-8731-5F7F81E730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E48D032C-28AB-4917-A0CF-F1B0B6E4753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0B2C5E-59A3-484A-AD40-C48DC5005A04}"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3961128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Explicado: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F564ED-65E6-FF4D-9569-F887B3566D25}"/>
              </a:ext>
            </a:extLst>
          </p:cNvPr>
          <p:cNvSpPr>
            <a:spLocks noGrp="1"/>
          </p:cNvSpPr>
          <p:nvPr>
            <p:ph type="dt" sz="half" idx="10"/>
          </p:nvPr>
        </p:nvSpPr>
        <p:spPr/>
        <p:txBody>
          <a:bodyPr/>
          <a:lstStyle>
            <a:lvl1pPr>
              <a:defRPr/>
            </a:lvl1pPr>
          </a:lstStyle>
          <a:p>
            <a:pPr>
              <a:defRPr/>
            </a:pPr>
            <a:fld id="{2C2CE802-177E-8844-8C26-21CEF58EBEB3}"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9A1606E5-71EC-714F-A254-D17584E94D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C2C3C8-DAA0-DE46-AD56-844A20F99342}"/>
              </a:ext>
            </a:extLst>
          </p:cNvPr>
          <p:cNvSpPr>
            <a:spLocks noGrp="1"/>
          </p:cNvSpPr>
          <p:nvPr>
            <p:ph type="sldNum" sz="quarter" idx="12"/>
          </p:nvPr>
        </p:nvSpPr>
        <p:spPr/>
        <p:txBody>
          <a:bodyPr/>
          <a:lstStyle>
            <a:lvl1pPr>
              <a:defRPr/>
            </a:lvl1pPr>
          </a:lstStyle>
          <a:p>
            <a:pPr>
              <a:defRPr/>
            </a:pPr>
            <a:fld id="{673C78DD-58CC-8B40-B12C-88860B755911}" type="slidenum">
              <a:rPr lang="en-US" altLang="en-US"/>
              <a:pPr>
                <a:defRPr/>
              </a:pPr>
              <a:t>‹#›</a:t>
            </a:fld>
            <a:endParaRPr lang="en-US" altLang="en-US"/>
          </a:p>
        </p:txBody>
      </p:sp>
    </p:spTree>
    <p:extLst>
      <p:ext uri="{BB962C8B-B14F-4D97-AF65-F5344CB8AC3E}">
        <p14:creationId xmlns:p14="http://schemas.microsoft.com/office/powerpoint/2010/main" val="1823822757"/>
      </p:ext>
    </p:extLst>
  </p:cSld>
  <p:clrMapOvr>
    <a:masterClrMapping/>
  </p:clrMapOvr>
  <p:transition spd="slow" advClick="0" advTm="1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6871E6-81C1-C447-9E19-8C6E93BC87B1}"/>
              </a:ext>
            </a:extLst>
          </p:cNvPr>
          <p:cNvSpPr>
            <a:spLocks noGrp="1"/>
          </p:cNvSpPr>
          <p:nvPr>
            <p:ph type="dt" sz="half" idx="10"/>
          </p:nvPr>
        </p:nvSpPr>
        <p:spPr/>
        <p:txBody>
          <a:bodyPr/>
          <a:lstStyle>
            <a:lvl1pPr>
              <a:defRPr/>
            </a:lvl1pPr>
          </a:lstStyle>
          <a:p>
            <a:pPr>
              <a:defRPr/>
            </a:pPr>
            <a:fld id="{C62D5702-9D40-C04E-9E7C-888C8B4C178C}"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7CD64594-2C80-AC40-8DBB-1A998A76F75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EFC502F-4AEA-E94F-A220-A763D0CAC4CB}"/>
              </a:ext>
            </a:extLst>
          </p:cNvPr>
          <p:cNvSpPr>
            <a:spLocks noGrp="1"/>
          </p:cNvSpPr>
          <p:nvPr>
            <p:ph type="sldNum" sz="quarter" idx="12"/>
          </p:nvPr>
        </p:nvSpPr>
        <p:spPr/>
        <p:txBody>
          <a:bodyPr/>
          <a:lstStyle>
            <a:lvl1pPr>
              <a:defRPr/>
            </a:lvl1pPr>
          </a:lstStyle>
          <a:p>
            <a:pPr>
              <a:defRPr/>
            </a:pPr>
            <a:fld id="{EAA6A8D6-DABC-3846-B2A3-E75D080BA31F}" type="slidenum">
              <a:rPr lang="en-US" altLang="en-US"/>
              <a:pPr>
                <a:defRPr/>
              </a:pPr>
              <a:t>‹#›</a:t>
            </a:fld>
            <a:endParaRPr lang="en-US" altLang="en-US"/>
          </a:p>
        </p:txBody>
      </p:sp>
    </p:spTree>
    <p:extLst>
      <p:ext uri="{BB962C8B-B14F-4D97-AF65-F5344CB8AC3E}">
        <p14:creationId xmlns:p14="http://schemas.microsoft.com/office/powerpoint/2010/main" val="2675883945"/>
      </p:ext>
    </p:extLst>
  </p:cSld>
  <p:clrMapOvr>
    <a:masterClrMapping/>
  </p:clrMapOvr>
  <p:transition spd="slow" advClick="0" advTm="1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3F81EB-F690-1F43-9985-2E239512051F}"/>
              </a:ext>
            </a:extLst>
          </p:cNvPr>
          <p:cNvSpPr>
            <a:spLocks noGrp="1"/>
          </p:cNvSpPr>
          <p:nvPr>
            <p:ph type="dt" sz="half" idx="10"/>
          </p:nvPr>
        </p:nvSpPr>
        <p:spPr/>
        <p:txBody>
          <a:bodyPr/>
          <a:lstStyle>
            <a:lvl1pPr>
              <a:defRPr/>
            </a:lvl1pPr>
          </a:lstStyle>
          <a:p>
            <a:pPr>
              <a:defRPr/>
            </a:pPr>
            <a:fld id="{510FF0BA-64E5-C444-BA33-1BE14CB28C88}"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4333FB4B-F39F-A646-81B0-0DD16795286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3166FB-5D4D-7242-81CD-C8986AC1F7DA}"/>
              </a:ext>
            </a:extLst>
          </p:cNvPr>
          <p:cNvSpPr>
            <a:spLocks noGrp="1"/>
          </p:cNvSpPr>
          <p:nvPr>
            <p:ph type="sldNum" sz="quarter" idx="12"/>
          </p:nvPr>
        </p:nvSpPr>
        <p:spPr/>
        <p:txBody>
          <a:bodyPr/>
          <a:lstStyle>
            <a:lvl1pPr>
              <a:defRPr/>
            </a:lvl1pPr>
          </a:lstStyle>
          <a:p>
            <a:pPr>
              <a:defRPr/>
            </a:pPr>
            <a:fld id="{FA247E3E-ACC4-2140-9DE1-EFA37D49C2AB}" type="slidenum">
              <a:rPr lang="en-US" altLang="en-US"/>
              <a:pPr>
                <a:defRPr/>
              </a:pPr>
              <a:t>‹#›</a:t>
            </a:fld>
            <a:endParaRPr lang="en-US" altLang="en-US"/>
          </a:p>
        </p:txBody>
      </p:sp>
    </p:spTree>
    <p:extLst>
      <p:ext uri="{BB962C8B-B14F-4D97-AF65-F5344CB8AC3E}">
        <p14:creationId xmlns:p14="http://schemas.microsoft.com/office/powerpoint/2010/main" val="4003849927"/>
      </p:ext>
    </p:extLst>
  </p:cSld>
  <p:clrMapOvr>
    <a:masterClrMapping/>
  </p:clrMapOvr>
  <p:transition spd="slow" advClick="0" advTm="1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C64C661-C89E-6644-B17B-B5B1BA6B44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6D8780A-B6F7-394C-AA79-4A8A0F042B46}"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E1212181-B9A2-6443-AB35-00DBC63C281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C1CACECA-14E5-4045-8CC4-EC7F8E8F12B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E86391-C312-8D41-990A-223F34EF1796}" type="slidenum">
              <a:rPr lang="en-US" altLang="en-US"/>
              <a:pPr>
                <a:defRPr/>
              </a:pPr>
              <a:t>‹#›</a:t>
            </a:fld>
            <a:endParaRPr lang="en-US" altLang="en-US"/>
          </a:p>
        </p:txBody>
      </p:sp>
    </p:spTree>
    <p:extLst>
      <p:ext uri="{BB962C8B-B14F-4D97-AF65-F5344CB8AC3E}">
        <p14:creationId xmlns:p14="http://schemas.microsoft.com/office/powerpoint/2010/main" val="2771586710"/>
      </p:ext>
    </p:extLst>
  </p:cSld>
  <p:clrMapOvr>
    <a:masterClrMapping/>
  </p:clrMapOvr>
  <p:transition spd="slow" advClick="0" advTm="12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ACED7-112E-BE4B-B33F-7CC1F3216979}"/>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1782D31-6981-B24D-8CBF-5214E6D8AD1B}"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9A0CE212-4103-5E41-89EB-91182330983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254C1114-53FF-7249-8529-C8A8EF64CC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75BDDD4-D724-3849-8F91-F636FE060604}" type="slidenum">
              <a:rPr lang="en-US" altLang="en-US"/>
              <a:pPr>
                <a:defRPr/>
              </a:pPr>
              <a:t>‹#›</a:t>
            </a:fld>
            <a:endParaRPr lang="en-US" altLang="en-US"/>
          </a:p>
        </p:txBody>
      </p:sp>
    </p:spTree>
    <p:extLst>
      <p:ext uri="{BB962C8B-B14F-4D97-AF65-F5344CB8AC3E}">
        <p14:creationId xmlns:p14="http://schemas.microsoft.com/office/powerpoint/2010/main" val="3375036081"/>
      </p:ext>
    </p:extLst>
  </p:cSld>
  <p:clrMapOvr>
    <a:masterClrMapping/>
  </p:clrMapOvr>
  <p:transition spd="slow" advClick="0" advTm="12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8A9AB2-F067-0F46-9600-7A614DB8C6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94616C-383E-9645-BCFD-A89F1214D586}"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F5038D60-0AEC-7845-8C3E-4327C22E96F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0382387E-EEA6-2F42-A3F7-E3272818E0B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6457517-BAE9-344B-AC25-7C181D78757B}" type="slidenum">
              <a:rPr lang="en-US" altLang="en-US"/>
              <a:pPr>
                <a:defRPr/>
              </a:pPr>
              <a:t>‹#›</a:t>
            </a:fld>
            <a:endParaRPr lang="en-US" altLang="en-US"/>
          </a:p>
        </p:txBody>
      </p:sp>
    </p:spTree>
    <p:extLst>
      <p:ext uri="{BB962C8B-B14F-4D97-AF65-F5344CB8AC3E}">
        <p14:creationId xmlns:p14="http://schemas.microsoft.com/office/powerpoint/2010/main" val="3576455276"/>
      </p:ext>
    </p:extLst>
  </p:cSld>
  <p:clrMapOvr>
    <a:masterClrMapping/>
  </p:clrMapOvr>
  <p:transition spd="slow" advClick="0" advTm="12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A18F8-F62F-1842-85A6-F7DF72623EB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FA07E38-7B19-C540-A3BE-F1446574B57E}" type="datetimeFigureOut">
              <a:rPr lang="en-US" altLang="en-US"/>
              <a:pPr>
                <a:defRPr/>
              </a:pPr>
              <a:t>4/1/20</a:t>
            </a:fld>
            <a:endParaRPr lang="en-US" altLang="en-US"/>
          </a:p>
        </p:txBody>
      </p:sp>
      <p:sp>
        <p:nvSpPr>
          <p:cNvPr id="6" name="Footer Placeholder 5">
            <a:extLst>
              <a:ext uri="{FF2B5EF4-FFF2-40B4-BE49-F238E27FC236}">
                <a16:creationId xmlns:a16="http://schemas.microsoft.com/office/drawing/2014/main" id="{BFE4F2A0-308B-2A4F-9B59-367587EE2CD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1196B9D-3A41-9D47-B0A9-613C8AFF3EE2}"/>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A21398D4-C785-8945-BC86-02D48C92373D}" type="slidenum">
              <a:rPr lang="en-US" altLang="en-US"/>
              <a:pPr>
                <a:defRPr/>
              </a:pPr>
              <a:t>‹#›</a:t>
            </a:fld>
            <a:endParaRPr lang="en-US" altLang="en-US"/>
          </a:p>
        </p:txBody>
      </p:sp>
    </p:spTree>
    <p:extLst>
      <p:ext uri="{BB962C8B-B14F-4D97-AF65-F5344CB8AC3E}">
        <p14:creationId xmlns:p14="http://schemas.microsoft.com/office/powerpoint/2010/main" val="2094873116"/>
      </p:ext>
    </p:extLst>
  </p:cSld>
  <p:clrMapOvr>
    <a:masterClrMapping/>
  </p:clrMapOvr>
  <p:transition spd="slow" advClick="0" advTm="12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D93F76-171E-A249-94F1-E657A7D41CD5}"/>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EA66C6A-3AB2-FD4F-9653-12D01294AE8B}" type="datetimeFigureOut">
              <a:rPr lang="en-US" altLang="en-US"/>
              <a:pPr>
                <a:defRPr/>
              </a:pPr>
              <a:t>4/1/20</a:t>
            </a:fld>
            <a:endParaRPr lang="en-US" altLang="en-US"/>
          </a:p>
        </p:txBody>
      </p:sp>
      <p:sp>
        <p:nvSpPr>
          <p:cNvPr id="8" name="Footer Placeholder 7">
            <a:extLst>
              <a:ext uri="{FF2B5EF4-FFF2-40B4-BE49-F238E27FC236}">
                <a16:creationId xmlns:a16="http://schemas.microsoft.com/office/drawing/2014/main" id="{ACEF1D17-0714-F94A-A953-E9C015A568E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C80CBD7A-B05A-7C45-9D77-926319AAD12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02ACD6C2-E2BA-2F48-9EA0-79D598CEEA08}" type="slidenum">
              <a:rPr lang="en-US" altLang="en-US"/>
              <a:pPr>
                <a:defRPr/>
              </a:pPr>
              <a:t>‹#›</a:t>
            </a:fld>
            <a:endParaRPr lang="en-US" altLang="en-US"/>
          </a:p>
        </p:txBody>
      </p:sp>
    </p:spTree>
    <p:extLst>
      <p:ext uri="{BB962C8B-B14F-4D97-AF65-F5344CB8AC3E}">
        <p14:creationId xmlns:p14="http://schemas.microsoft.com/office/powerpoint/2010/main" val="2507664936"/>
      </p:ext>
    </p:extLst>
  </p:cSld>
  <p:clrMapOvr>
    <a:masterClrMapping/>
  </p:clrMapOvr>
  <p:transition spd="slow" advClick="0" advTm="12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43B7A9-BF57-BD4B-B233-0D5DB0824D7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C8E89A8-FC9B-0048-981B-4D8B40663B91}" type="datetimeFigureOut">
              <a:rPr lang="en-US" altLang="en-US"/>
              <a:pPr>
                <a:defRPr/>
              </a:pPr>
              <a:t>4/1/20</a:t>
            </a:fld>
            <a:endParaRPr lang="en-US" altLang="en-US"/>
          </a:p>
        </p:txBody>
      </p:sp>
      <p:sp>
        <p:nvSpPr>
          <p:cNvPr id="4" name="Footer Placeholder 3">
            <a:extLst>
              <a:ext uri="{FF2B5EF4-FFF2-40B4-BE49-F238E27FC236}">
                <a16:creationId xmlns:a16="http://schemas.microsoft.com/office/drawing/2014/main" id="{7E7A28F8-8594-9B46-BD1F-C881BA0690C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B78642B6-4EA7-294E-8313-FDCFB95E0DA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3F44F57-9A1F-394F-B8B2-E0C5E3745D1D}" type="slidenum">
              <a:rPr lang="en-US" altLang="en-US"/>
              <a:pPr>
                <a:defRPr/>
              </a:pPr>
              <a:t>‹#›</a:t>
            </a:fld>
            <a:endParaRPr lang="en-US" altLang="en-US"/>
          </a:p>
        </p:txBody>
      </p:sp>
    </p:spTree>
    <p:extLst>
      <p:ext uri="{BB962C8B-B14F-4D97-AF65-F5344CB8AC3E}">
        <p14:creationId xmlns:p14="http://schemas.microsoft.com/office/powerpoint/2010/main" val="2305371394"/>
      </p:ext>
    </p:extLst>
  </p:cSld>
  <p:clrMapOvr>
    <a:masterClrMapping/>
  </p:clrMapOvr>
  <p:transition spd="slow" advClick="0" advTm="12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4FA0B2-CE67-7B4C-A152-BDFADD3DF80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AEBEC69-A781-E74F-950B-0D85C9327CE3}" type="datetimeFigureOut">
              <a:rPr lang="en-US" altLang="en-US"/>
              <a:pPr>
                <a:defRPr/>
              </a:pPr>
              <a:t>4/1/20</a:t>
            </a:fld>
            <a:endParaRPr lang="en-US" altLang="en-US"/>
          </a:p>
        </p:txBody>
      </p:sp>
      <p:sp>
        <p:nvSpPr>
          <p:cNvPr id="3" name="Footer Placeholder 2">
            <a:extLst>
              <a:ext uri="{FF2B5EF4-FFF2-40B4-BE49-F238E27FC236}">
                <a16:creationId xmlns:a16="http://schemas.microsoft.com/office/drawing/2014/main" id="{8D5A66CA-724E-014F-877D-724ECCFDCA5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A2805C0F-803E-6047-B80A-FF9D62377754}"/>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BD09E93-8757-7244-A671-EE78DFF749A5}" type="slidenum">
              <a:rPr lang="en-US" altLang="en-US"/>
              <a:pPr>
                <a:defRPr/>
              </a:pPr>
              <a:t>‹#›</a:t>
            </a:fld>
            <a:endParaRPr lang="en-US" altLang="en-US"/>
          </a:p>
        </p:txBody>
      </p:sp>
    </p:spTree>
    <p:extLst>
      <p:ext uri="{BB962C8B-B14F-4D97-AF65-F5344CB8AC3E}">
        <p14:creationId xmlns:p14="http://schemas.microsoft.com/office/powerpoint/2010/main" val="2370871182"/>
      </p:ext>
    </p:extLst>
  </p:cSld>
  <p:clrMapOvr>
    <a:masterClrMapping/>
  </p:clrMapOvr>
  <p:transition spd="slow" advClick="0" advTm="12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0F19252-C5D2-2548-ADC1-9868BAC39A9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1B73487-BA52-EB41-BC5C-A83B36B414A6}" type="datetimeFigureOut">
              <a:rPr lang="en-US" altLang="en-US"/>
              <a:pPr>
                <a:defRPr/>
              </a:pPr>
              <a:t>4/1/20</a:t>
            </a:fld>
            <a:endParaRPr lang="en-US" altLang="en-US"/>
          </a:p>
        </p:txBody>
      </p:sp>
      <p:sp>
        <p:nvSpPr>
          <p:cNvPr id="6" name="Footer Placeholder 5">
            <a:extLst>
              <a:ext uri="{FF2B5EF4-FFF2-40B4-BE49-F238E27FC236}">
                <a16:creationId xmlns:a16="http://schemas.microsoft.com/office/drawing/2014/main" id="{089BB2D8-A556-8044-B0E2-81FB262CA2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525F3AB-32D3-764A-A07C-31782B6993C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591B3D47-EE1D-0D44-9310-D6A8DE77EF3C}" type="slidenum">
              <a:rPr lang="en-US" altLang="en-US"/>
              <a:pPr>
                <a:defRPr/>
              </a:pPr>
              <a:t>‹#›</a:t>
            </a:fld>
            <a:endParaRPr lang="en-US" altLang="en-US"/>
          </a:p>
        </p:txBody>
      </p:sp>
    </p:spTree>
    <p:extLst>
      <p:ext uri="{BB962C8B-B14F-4D97-AF65-F5344CB8AC3E}">
        <p14:creationId xmlns:p14="http://schemas.microsoft.com/office/powerpoint/2010/main" val="158273864"/>
      </p:ext>
    </p:extLst>
  </p:cSld>
  <p:clrMapOvr>
    <a:masterClrMapping/>
  </p:clrMapOvr>
  <p:transition spd="slow" advClick="0" advTm="12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3BE1F-068A-A74C-8A12-15191BAEF53C}"/>
              </a:ext>
            </a:extLst>
          </p:cNvPr>
          <p:cNvSpPr>
            <a:spLocks noGrp="1"/>
          </p:cNvSpPr>
          <p:nvPr>
            <p:ph type="dt" sz="half" idx="10"/>
          </p:nvPr>
        </p:nvSpPr>
        <p:spPr/>
        <p:txBody>
          <a:bodyPr/>
          <a:lstStyle>
            <a:lvl1pPr>
              <a:defRPr/>
            </a:lvl1pPr>
          </a:lstStyle>
          <a:p>
            <a:pPr>
              <a:defRPr/>
            </a:pPr>
            <a:fld id="{7AB8DC24-D858-084F-9407-26211F7F4868}"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7B2AA7B1-F371-3A4C-A2C2-56E6D1266C0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23D2C58-9D27-EA46-86BC-D769F25828CE}"/>
              </a:ext>
            </a:extLst>
          </p:cNvPr>
          <p:cNvSpPr>
            <a:spLocks noGrp="1"/>
          </p:cNvSpPr>
          <p:nvPr>
            <p:ph type="sldNum" sz="quarter" idx="12"/>
          </p:nvPr>
        </p:nvSpPr>
        <p:spPr/>
        <p:txBody>
          <a:bodyPr/>
          <a:lstStyle>
            <a:lvl1pPr>
              <a:defRPr/>
            </a:lvl1pPr>
          </a:lstStyle>
          <a:p>
            <a:pPr>
              <a:defRPr/>
            </a:pPr>
            <a:fld id="{2F0EDBC7-C4CD-CD4B-AF24-C997EB21EACD}" type="slidenum">
              <a:rPr lang="en-US" altLang="en-US"/>
              <a:pPr>
                <a:defRPr/>
              </a:pPr>
              <a:t>‹#›</a:t>
            </a:fld>
            <a:endParaRPr lang="en-US" altLang="en-US"/>
          </a:p>
        </p:txBody>
      </p:sp>
    </p:spTree>
    <p:extLst>
      <p:ext uri="{BB962C8B-B14F-4D97-AF65-F5344CB8AC3E}">
        <p14:creationId xmlns:p14="http://schemas.microsoft.com/office/powerpoint/2010/main" val="4084116921"/>
      </p:ext>
    </p:extLst>
  </p:cSld>
  <p:clrMapOvr>
    <a:masterClrMapping/>
  </p:clrMapOvr>
  <p:transition spd="slow" advClick="0" advTm="12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FF5A2724-4BDC-7C4A-8689-B0ED93CAEF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AF66671-D740-A649-9791-8916D27BA37A}" type="datetimeFigureOut">
              <a:rPr lang="en-US" altLang="en-US"/>
              <a:pPr>
                <a:defRPr/>
              </a:pPr>
              <a:t>4/1/20</a:t>
            </a:fld>
            <a:endParaRPr lang="en-US" altLang="en-US"/>
          </a:p>
        </p:txBody>
      </p:sp>
      <p:sp>
        <p:nvSpPr>
          <p:cNvPr id="6" name="Footer Placeholder 5">
            <a:extLst>
              <a:ext uri="{FF2B5EF4-FFF2-40B4-BE49-F238E27FC236}">
                <a16:creationId xmlns:a16="http://schemas.microsoft.com/office/drawing/2014/main" id="{48F8919E-9809-9840-80A1-4662F28E919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C35D1C5C-3B3B-9C46-AC10-0D6F5C9007D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C25BE4-B972-934F-AA0F-C03E156EC9D0}" type="slidenum">
              <a:rPr lang="en-US" altLang="en-US"/>
              <a:pPr>
                <a:defRPr/>
              </a:pPr>
              <a:t>‹#›</a:t>
            </a:fld>
            <a:endParaRPr lang="en-US" altLang="en-US"/>
          </a:p>
        </p:txBody>
      </p:sp>
    </p:spTree>
    <p:extLst>
      <p:ext uri="{BB962C8B-B14F-4D97-AF65-F5344CB8AC3E}">
        <p14:creationId xmlns:p14="http://schemas.microsoft.com/office/powerpoint/2010/main" val="3806993698"/>
      </p:ext>
    </p:extLst>
  </p:cSld>
  <p:clrMapOvr>
    <a:masterClrMapping/>
  </p:clrMapOvr>
  <p:transition spd="slow" advClick="0" advTm="12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5B001F-44C6-414B-AC2D-D2B998D428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15F86EBA-C849-FF4B-80F4-B2872D5D8CB5}"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241F1684-E546-1148-8E64-A95D968B921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842DF6AD-9BE4-8B49-922C-6A5EEFBCC7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2DA8DCA-A0F2-774F-8484-35A98DF254FB}" type="slidenum">
              <a:rPr lang="en-US" altLang="en-US"/>
              <a:pPr>
                <a:defRPr/>
              </a:pPr>
              <a:t>‹#›</a:t>
            </a:fld>
            <a:endParaRPr lang="en-US" altLang="en-US"/>
          </a:p>
        </p:txBody>
      </p:sp>
    </p:spTree>
    <p:extLst>
      <p:ext uri="{BB962C8B-B14F-4D97-AF65-F5344CB8AC3E}">
        <p14:creationId xmlns:p14="http://schemas.microsoft.com/office/powerpoint/2010/main" val="1957264840"/>
      </p:ext>
    </p:extLst>
  </p:cSld>
  <p:clrMapOvr>
    <a:masterClrMapping/>
  </p:clrMapOvr>
  <p:transition spd="slow" advClick="0" advTm="12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090B34-8D6B-6641-9D94-2C33E8CFAA3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0A7062-001E-8340-9094-234BCA710800}"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DD9E6062-EC1E-FE4B-8577-B94DF47216D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33D2AF56-0B85-4C4D-B28E-580DAC3DBB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278A4934-D3AC-D243-AD12-14B91CE8F95B}" type="slidenum">
              <a:rPr lang="en-US" altLang="en-US"/>
              <a:pPr>
                <a:defRPr/>
              </a:pPr>
              <a:t>‹#›</a:t>
            </a:fld>
            <a:endParaRPr lang="en-US" altLang="en-US"/>
          </a:p>
        </p:txBody>
      </p:sp>
    </p:spTree>
    <p:extLst>
      <p:ext uri="{BB962C8B-B14F-4D97-AF65-F5344CB8AC3E}">
        <p14:creationId xmlns:p14="http://schemas.microsoft.com/office/powerpoint/2010/main" val="1751515843"/>
      </p:ext>
    </p:extLst>
  </p:cSld>
  <p:clrMapOvr>
    <a:masterClrMapping/>
  </p:clrMapOvr>
  <p:transition spd="slow" advClick="0" advTm="1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AC4F0E-7D9E-4347-85A4-E8E8F615F03A}"/>
              </a:ext>
            </a:extLst>
          </p:cNvPr>
          <p:cNvSpPr>
            <a:spLocks noGrp="1"/>
          </p:cNvSpPr>
          <p:nvPr>
            <p:ph type="dt" sz="half" idx="10"/>
          </p:nvPr>
        </p:nvSpPr>
        <p:spPr/>
        <p:txBody>
          <a:bodyPr/>
          <a:lstStyle>
            <a:lvl1pPr>
              <a:defRPr/>
            </a:lvl1pPr>
          </a:lstStyle>
          <a:p>
            <a:pPr>
              <a:defRPr/>
            </a:pPr>
            <a:fld id="{851E3A01-92BC-8D41-A762-292A82560968}"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28E65775-D6DC-6F47-91E4-96DCAF5A30C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1EE19-F8A5-9548-86C4-01ACAC0E1685}"/>
              </a:ext>
            </a:extLst>
          </p:cNvPr>
          <p:cNvSpPr>
            <a:spLocks noGrp="1"/>
          </p:cNvSpPr>
          <p:nvPr>
            <p:ph type="sldNum" sz="quarter" idx="12"/>
          </p:nvPr>
        </p:nvSpPr>
        <p:spPr/>
        <p:txBody>
          <a:bodyPr/>
          <a:lstStyle>
            <a:lvl1pPr>
              <a:defRPr/>
            </a:lvl1pPr>
          </a:lstStyle>
          <a:p>
            <a:pPr>
              <a:defRPr/>
            </a:pPr>
            <a:fld id="{67636999-AD85-3544-B12B-EF912049F3A4}" type="slidenum">
              <a:rPr lang="en-US" altLang="en-US"/>
              <a:pPr>
                <a:defRPr/>
              </a:pPr>
              <a:t>‹#›</a:t>
            </a:fld>
            <a:endParaRPr lang="en-US" altLang="en-US"/>
          </a:p>
        </p:txBody>
      </p:sp>
    </p:spTree>
    <p:extLst>
      <p:ext uri="{BB962C8B-B14F-4D97-AF65-F5344CB8AC3E}">
        <p14:creationId xmlns:p14="http://schemas.microsoft.com/office/powerpoint/2010/main" val="827482764"/>
      </p:ext>
    </p:extLst>
  </p:cSld>
  <p:clrMapOvr>
    <a:masterClrMapping/>
  </p:clrMapOvr>
  <p:transition spd="slow" advClick="0" advTm="1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518FB5E-81D1-264B-BE9C-48A051395603}"/>
              </a:ext>
            </a:extLst>
          </p:cNvPr>
          <p:cNvSpPr>
            <a:spLocks noGrp="1"/>
          </p:cNvSpPr>
          <p:nvPr>
            <p:ph type="dt" sz="half" idx="10"/>
          </p:nvPr>
        </p:nvSpPr>
        <p:spPr/>
        <p:txBody>
          <a:bodyPr/>
          <a:lstStyle>
            <a:lvl1pPr>
              <a:defRPr/>
            </a:lvl1pPr>
          </a:lstStyle>
          <a:p>
            <a:pPr>
              <a:defRPr/>
            </a:pPr>
            <a:fld id="{78FC1DEF-BCF3-BC45-9A5B-FFF1A3E746F9}" type="datetimeFigureOut">
              <a:rPr lang="en-US" altLang="en-US"/>
              <a:pPr>
                <a:defRPr/>
              </a:pPr>
              <a:t>4/1/20</a:t>
            </a:fld>
            <a:endParaRPr lang="en-US" altLang="en-US"/>
          </a:p>
        </p:txBody>
      </p:sp>
      <p:sp>
        <p:nvSpPr>
          <p:cNvPr id="6" name="Footer Placeholder 4">
            <a:extLst>
              <a:ext uri="{FF2B5EF4-FFF2-40B4-BE49-F238E27FC236}">
                <a16:creationId xmlns:a16="http://schemas.microsoft.com/office/drawing/2014/main" id="{FDF1AE0E-2FC9-794E-B80B-A6CAC5C25D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E648296-25B9-314F-B733-310CCA61525C}"/>
              </a:ext>
            </a:extLst>
          </p:cNvPr>
          <p:cNvSpPr>
            <a:spLocks noGrp="1"/>
          </p:cNvSpPr>
          <p:nvPr>
            <p:ph type="sldNum" sz="quarter" idx="12"/>
          </p:nvPr>
        </p:nvSpPr>
        <p:spPr/>
        <p:txBody>
          <a:bodyPr/>
          <a:lstStyle>
            <a:lvl1pPr>
              <a:defRPr/>
            </a:lvl1pPr>
          </a:lstStyle>
          <a:p>
            <a:pPr>
              <a:defRPr/>
            </a:pPr>
            <a:fld id="{FEAB6940-26A2-8B45-AC49-52691F9016DE}" type="slidenum">
              <a:rPr lang="en-US" altLang="en-US"/>
              <a:pPr>
                <a:defRPr/>
              </a:pPr>
              <a:t>‹#›</a:t>
            </a:fld>
            <a:endParaRPr lang="en-US" altLang="en-US"/>
          </a:p>
        </p:txBody>
      </p:sp>
    </p:spTree>
    <p:extLst>
      <p:ext uri="{BB962C8B-B14F-4D97-AF65-F5344CB8AC3E}">
        <p14:creationId xmlns:p14="http://schemas.microsoft.com/office/powerpoint/2010/main" val="1240136994"/>
      </p:ext>
    </p:extLst>
  </p:cSld>
  <p:clrMapOvr>
    <a:masterClrMapping/>
  </p:clrMapOvr>
  <p:transition spd="slow" advClick="0" advTm="1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CEF5129-BA1A-1C45-B475-A650ABFDBF96}"/>
              </a:ext>
            </a:extLst>
          </p:cNvPr>
          <p:cNvSpPr>
            <a:spLocks noGrp="1"/>
          </p:cNvSpPr>
          <p:nvPr>
            <p:ph type="dt" sz="half" idx="10"/>
          </p:nvPr>
        </p:nvSpPr>
        <p:spPr/>
        <p:txBody>
          <a:bodyPr/>
          <a:lstStyle>
            <a:lvl1pPr>
              <a:defRPr/>
            </a:lvl1pPr>
          </a:lstStyle>
          <a:p>
            <a:pPr>
              <a:defRPr/>
            </a:pPr>
            <a:fld id="{F350FE66-1938-AF40-82B5-A03044A4E62B}" type="datetimeFigureOut">
              <a:rPr lang="en-US" altLang="en-US"/>
              <a:pPr>
                <a:defRPr/>
              </a:pPr>
              <a:t>4/1/20</a:t>
            </a:fld>
            <a:endParaRPr lang="en-US" altLang="en-US"/>
          </a:p>
        </p:txBody>
      </p:sp>
      <p:sp>
        <p:nvSpPr>
          <p:cNvPr id="8" name="Footer Placeholder 4">
            <a:extLst>
              <a:ext uri="{FF2B5EF4-FFF2-40B4-BE49-F238E27FC236}">
                <a16:creationId xmlns:a16="http://schemas.microsoft.com/office/drawing/2014/main" id="{E527B1BE-241E-6A45-B3E1-E2329072112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2AC4937-2EA4-A04D-8D42-BDF6CBE860E1}"/>
              </a:ext>
            </a:extLst>
          </p:cNvPr>
          <p:cNvSpPr>
            <a:spLocks noGrp="1"/>
          </p:cNvSpPr>
          <p:nvPr>
            <p:ph type="sldNum" sz="quarter" idx="12"/>
          </p:nvPr>
        </p:nvSpPr>
        <p:spPr/>
        <p:txBody>
          <a:bodyPr/>
          <a:lstStyle>
            <a:lvl1pPr>
              <a:defRPr/>
            </a:lvl1pPr>
          </a:lstStyle>
          <a:p>
            <a:pPr>
              <a:defRPr/>
            </a:pPr>
            <a:fld id="{7DE108CA-E5FA-5144-A045-18FE658B47C0}" type="slidenum">
              <a:rPr lang="en-US" altLang="en-US"/>
              <a:pPr>
                <a:defRPr/>
              </a:pPr>
              <a:t>‹#›</a:t>
            </a:fld>
            <a:endParaRPr lang="en-US" altLang="en-US"/>
          </a:p>
        </p:txBody>
      </p:sp>
    </p:spTree>
    <p:extLst>
      <p:ext uri="{BB962C8B-B14F-4D97-AF65-F5344CB8AC3E}">
        <p14:creationId xmlns:p14="http://schemas.microsoft.com/office/powerpoint/2010/main" val="30863658"/>
      </p:ext>
    </p:extLst>
  </p:cSld>
  <p:clrMapOvr>
    <a:masterClrMapping/>
  </p:clrMapOvr>
  <p:transition spd="slow" advClick="0" advTm="1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7EBC4A5-1EB3-F141-97CA-417F5FB330D3}"/>
              </a:ext>
            </a:extLst>
          </p:cNvPr>
          <p:cNvSpPr>
            <a:spLocks noGrp="1"/>
          </p:cNvSpPr>
          <p:nvPr>
            <p:ph type="dt" sz="half" idx="10"/>
          </p:nvPr>
        </p:nvSpPr>
        <p:spPr/>
        <p:txBody>
          <a:bodyPr/>
          <a:lstStyle>
            <a:lvl1pPr>
              <a:defRPr/>
            </a:lvl1pPr>
          </a:lstStyle>
          <a:p>
            <a:pPr>
              <a:defRPr/>
            </a:pPr>
            <a:fld id="{858F2277-8073-D84C-9B64-43C301B03930}" type="datetimeFigureOut">
              <a:rPr lang="en-US" altLang="en-US"/>
              <a:pPr>
                <a:defRPr/>
              </a:pPr>
              <a:t>4/1/20</a:t>
            </a:fld>
            <a:endParaRPr lang="en-US" altLang="en-US"/>
          </a:p>
        </p:txBody>
      </p:sp>
      <p:sp>
        <p:nvSpPr>
          <p:cNvPr id="4" name="Footer Placeholder 4">
            <a:extLst>
              <a:ext uri="{FF2B5EF4-FFF2-40B4-BE49-F238E27FC236}">
                <a16:creationId xmlns:a16="http://schemas.microsoft.com/office/drawing/2014/main" id="{18BFF20A-0706-6F43-809F-6512C1C522B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C085FBA-F9A5-0247-8B98-85D64EF9CE67}"/>
              </a:ext>
            </a:extLst>
          </p:cNvPr>
          <p:cNvSpPr>
            <a:spLocks noGrp="1"/>
          </p:cNvSpPr>
          <p:nvPr>
            <p:ph type="sldNum" sz="quarter" idx="12"/>
          </p:nvPr>
        </p:nvSpPr>
        <p:spPr/>
        <p:txBody>
          <a:bodyPr/>
          <a:lstStyle>
            <a:lvl1pPr>
              <a:defRPr/>
            </a:lvl1pPr>
          </a:lstStyle>
          <a:p>
            <a:pPr>
              <a:defRPr/>
            </a:pPr>
            <a:fld id="{A74D2003-6FE2-3B4E-B38B-7924B282EE12}" type="slidenum">
              <a:rPr lang="en-US" altLang="en-US"/>
              <a:pPr>
                <a:defRPr/>
              </a:pPr>
              <a:t>‹#›</a:t>
            </a:fld>
            <a:endParaRPr lang="en-US" altLang="en-US"/>
          </a:p>
        </p:txBody>
      </p:sp>
    </p:spTree>
    <p:extLst>
      <p:ext uri="{BB962C8B-B14F-4D97-AF65-F5344CB8AC3E}">
        <p14:creationId xmlns:p14="http://schemas.microsoft.com/office/powerpoint/2010/main" val="988860434"/>
      </p:ext>
    </p:extLst>
  </p:cSld>
  <p:clrMapOvr>
    <a:masterClrMapping/>
  </p:clrMapOvr>
  <p:transition spd="slow" advClick="0" advTm="1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A9D6D54-7944-8F4C-BEE8-DACAC54C1F58}"/>
              </a:ext>
            </a:extLst>
          </p:cNvPr>
          <p:cNvSpPr>
            <a:spLocks noGrp="1"/>
          </p:cNvSpPr>
          <p:nvPr>
            <p:ph type="dt" sz="half" idx="10"/>
          </p:nvPr>
        </p:nvSpPr>
        <p:spPr/>
        <p:txBody>
          <a:bodyPr/>
          <a:lstStyle>
            <a:lvl1pPr>
              <a:defRPr/>
            </a:lvl1pPr>
          </a:lstStyle>
          <a:p>
            <a:pPr>
              <a:defRPr/>
            </a:pPr>
            <a:fld id="{6D0D5085-5F54-0141-8C4A-85536CFE719C}" type="datetimeFigureOut">
              <a:rPr lang="en-US" altLang="en-US"/>
              <a:pPr>
                <a:defRPr/>
              </a:pPr>
              <a:t>4/1/20</a:t>
            </a:fld>
            <a:endParaRPr lang="en-US" altLang="en-US"/>
          </a:p>
        </p:txBody>
      </p:sp>
      <p:sp>
        <p:nvSpPr>
          <p:cNvPr id="3" name="Footer Placeholder 4">
            <a:extLst>
              <a:ext uri="{FF2B5EF4-FFF2-40B4-BE49-F238E27FC236}">
                <a16:creationId xmlns:a16="http://schemas.microsoft.com/office/drawing/2014/main" id="{E99584D8-F609-414E-B7B3-27907FF011B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58081C2-C669-9243-BD6E-51805171DFEA}"/>
              </a:ext>
            </a:extLst>
          </p:cNvPr>
          <p:cNvSpPr>
            <a:spLocks noGrp="1"/>
          </p:cNvSpPr>
          <p:nvPr>
            <p:ph type="sldNum" sz="quarter" idx="12"/>
          </p:nvPr>
        </p:nvSpPr>
        <p:spPr/>
        <p:txBody>
          <a:bodyPr/>
          <a:lstStyle>
            <a:lvl1pPr>
              <a:defRPr/>
            </a:lvl1pPr>
          </a:lstStyle>
          <a:p>
            <a:pPr>
              <a:defRPr/>
            </a:pPr>
            <a:fld id="{CBA3FAE0-1C72-FF49-B3D2-673FB4572681}" type="slidenum">
              <a:rPr lang="en-US" altLang="en-US"/>
              <a:pPr>
                <a:defRPr/>
              </a:pPr>
              <a:t>‹#›</a:t>
            </a:fld>
            <a:endParaRPr lang="en-US" altLang="en-US"/>
          </a:p>
        </p:txBody>
      </p:sp>
    </p:spTree>
    <p:extLst>
      <p:ext uri="{BB962C8B-B14F-4D97-AF65-F5344CB8AC3E}">
        <p14:creationId xmlns:p14="http://schemas.microsoft.com/office/powerpoint/2010/main" val="3430893682"/>
      </p:ext>
    </p:extLst>
  </p:cSld>
  <p:clrMapOvr>
    <a:masterClrMapping/>
  </p:clrMapOvr>
  <p:transition spd="slow" advClick="0" advTm="1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1333F07-D980-CF4F-8919-E7EE8B6D8771}"/>
              </a:ext>
            </a:extLst>
          </p:cNvPr>
          <p:cNvSpPr>
            <a:spLocks noGrp="1"/>
          </p:cNvSpPr>
          <p:nvPr>
            <p:ph type="dt" sz="half" idx="10"/>
          </p:nvPr>
        </p:nvSpPr>
        <p:spPr/>
        <p:txBody>
          <a:bodyPr/>
          <a:lstStyle>
            <a:lvl1pPr>
              <a:defRPr/>
            </a:lvl1pPr>
          </a:lstStyle>
          <a:p>
            <a:pPr>
              <a:defRPr/>
            </a:pPr>
            <a:fld id="{7A466876-8DB8-D642-BD79-B7ED2A8C26A2}" type="datetimeFigureOut">
              <a:rPr lang="en-US" altLang="en-US"/>
              <a:pPr>
                <a:defRPr/>
              </a:pPr>
              <a:t>4/1/20</a:t>
            </a:fld>
            <a:endParaRPr lang="en-US" altLang="en-US"/>
          </a:p>
        </p:txBody>
      </p:sp>
      <p:sp>
        <p:nvSpPr>
          <p:cNvPr id="6" name="Footer Placeholder 4">
            <a:extLst>
              <a:ext uri="{FF2B5EF4-FFF2-40B4-BE49-F238E27FC236}">
                <a16:creationId xmlns:a16="http://schemas.microsoft.com/office/drawing/2014/main" id="{18E5C438-8340-8649-9709-EE21161331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868D1A5-161E-684D-AC22-E5ED96C1429D}"/>
              </a:ext>
            </a:extLst>
          </p:cNvPr>
          <p:cNvSpPr>
            <a:spLocks noGrp="1"/>
          </p:cNvSpPr>
          <p:nvPr>
            <p:ph type="sldNum" sz="quarter" idx="12"/>
          </p:nvPr>
        </p:nvSpPr>
        <p:spPr/>
        <p:txBody>
          <a:bodyPr/>
          <a:lstStyle>
            <a:lvl1pPr>
              <a:defRPr/>
            </a:lvl1pPr>
          </a:lstStyle>
          <a:p>
            <a:pPr>
              <a:defRPr/>
            </a:pPr>
            <a:fld id="{CD24901C-976E-DF45-99BD-575853FCE033}" type="slidenum">
              <a:rPr lang="en-US" altLang="en-US"/>
              <a:pPr>
                <a:defRPr/>
              </a:pPr>
              <a:t>‹#›</a:t>
            </a:fld>
            <a:endParaRPr lang="en-US" altLang="en-US"/>
          </a:p>
        </p:txBody>
      </p:sp>
    </p:spTree>
    <p:extLst>
      <p:ext uri="{BB962C8B-B14F-4D97-AF65-F5344CB8AC3E}">
        <p14:creationId xmlns:p14="http://schemas.microsoft.com/office/powerpoint/2010/main" val="3895123558"/>
      </p:ext>
    </p:extLst>
  </p:cSld>
  <p:clrMapOvr>
    <a:masterClrMapping/>
  </p:clrMapOvr>
  <p:transition spd="slow" advClick="0" advTm="1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8DD0D33-037C-5A45-9454-FE706C992D18}"/>
              </a:ext>
            </a:extLst>
          </p:cNvPr>
          <p:cNvSpPr>
            <a:spLocks noGrp="1"/>
          </p:cNvSpPr>
          <p:nvPr>
            <p:ph type="dt" sz="half" idx="10"/>
          </p:nvPr>
        </p:nvSpPr>
        <p:spPr/>
        <p:txBody>
          <a:bodyPr/>
          <a:lstStyle>
            <a:lvl1pPr>
              <a:defRPr/>
            </a:lvl1pPr>
          </a:lstStyle>
          <a:p>
            <a:pPr>
              <a:defRPr/>
            </a:pPr>
            <a:fld id="{AB5234B3-6CF3-CF4F-803F-3954361942E9}" type="datetimeFigureOut">
              <a:rPr lang="en-US" altLang="en-US"/>
              <a:pPr>
                <a:defRPr/>
              </a:pPr>
              <a:t>4/1/20</a:t>
            </a:fld>
            <a:endParaRPr lang="en-US" altLang="en-US"/>
          </a:p>
        </p:txBody>
      </p:sp>
      <p:sp>
        <p:nvSpPr>
          <p:cNvPr id="6" name="Footer Placeholder 4">
            <a:extLst>
              <a:ext uri="{FF2B5EF4-FFF2-40B4-BE49-F238E27FC236}">
                <a16:creationId xmlns:a16="http://schemas.microsoft.com/office/drawing/2014/main" id="{4730D225-5541-BC40-85E9-21824EBD8E7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E20342F-4E88-BA49-997B-2AC811E7FBC2}"/>
              </a:ext>
            </a:extLst>
          </p:cNvPr>
          <p:cNvSpPr>
            <a:spLocks noGrp="1"/>
          </p:cNvSpPr>
          <p:nvPr>
            <p:ph type="sldNum" sz="quarter" idx="12"/>
          </p:nvPr>
        </p:nvSpPr>
        <p:spPr/>
        <p:txBody>
          <a:bodyPr/>
          <a:lstStyle>
            <a:lvl1pPr>
              <a:defRPr/>
            </a:lvl1pPr>
          </a:lstStyle>
          <a:p>
            <a:pPr>
              <a:defRPr/>
            </a:pPr>
            <a:fld id="{8A687054-34FE-894A-9DE3-48918424F7DC}" type="slidenum">
              <a:rPr lang="en-US" altLang="en-US"/>
              <a:pPr>
                <a:defRPr/>
              </a:pPr>
              <a:t>‹#›</a:t>
            </a:fld>
            <a:endParaRPr lang="en-US" altLang="en-US"/>
          </a:p>
        </p:txBody>
      </p:sp>
    </p:spTree>
    <p:extLst>
      <p:ext uri="{BB962C8B-B14F-4D97-AF65-F5344CB8AC3E}">
        <p14:creationId xmlns:p14="http://schemas.microsoft.com/office/powerpoint/2010/main" val="3513922809"/>
      </p:ext>
    </p:extLst>
  </p:cSld>
  <p:clrMapOvr>
    <a:masterClrMapping/>
  </p:clrMapOvr>
  <p:transition spd="slow" advClick="0" advTm="1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503350C-9BC2-6E43-96B1-C216B6B9B627}"/>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14E6069-1C0F-464B-88DC-9FE27A64D50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0C579FC-9BED-4446-93B8-3176E28E7A3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2C067AB8-83A0-E24D-AA91-82D0173B3173}" type="datetimeFigureOut">
              <a:rPr lang="en-US" altLang="en-US"/>
              <a:pPr>
                <a:defRPr/>
              </a:pPr>
              <a:t>4/1/20</a:t>
            </a:fld>
            <a:endParaRPr lang="en-US" altLang="en-US"/>
          </a:p>
        </p:txBody>
      </p:sp>
      <p:sp>
        <p:nvSpPr>
          <p:cNvPr id="5" name="Footer Placeholder 4">
            <a:extLst>
              <a:ext uri="{FF2B5EF4-FFF2-40B4-BE49-F238E27FC236}">
                <a16:creationId xmlns:a16="http://schemas.microsoft.com/office/drawing/2014/main" id="{9ED4A375-04DD-284E-BDA4-8E37E98C0F8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CA4F70F-B2FD-564F-AC39-02A8A5351CC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D8762AF-1398-684D-A484-ADE96BC82F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13" r:id="rId1"/>
    <p:sldLayoutId id="2147485214" r:id="rId2"/>
    <p:sldLayoutId id="2147485215" r:id="rId3"/>
    <p:sldLayoutId id="2147485216" r:id="rId4"/>
    <p:sldLayoutId id="2147485217" r:id="rId5"/>
    <p:sldLayoutId id="2147485218" r:id="rId6"/>
    <p:sldLayoutId id="2147485219" r:id="rId7"/>
    <p:sldLayoutId id="2147485220" r:id="rId8"/>
    <p:sldLayoutId id="2147485221" r:id="rId9"/>
    <p:sldLayoutId id="2147485222" r:id="rId10"/>
    <p:sldLayoutId id="2147485223" r:id="rId11"/>
  </p:sldLayoutIdLst>
  <p:transition spd="slow" advClick="0" advTm="1200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194DF79-7E2A-4A4D-994B-DA14EE4CA3C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7DC1E4FE-C530-6D40-98DF-1E0BA6D9978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C34A6B5-32FB-4A46-8771-CB612F2C127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AE5726B-D064-814D-8C1B-D34D9661CF51}" type="datetimeFigureOut">
              <a:rPr lang="en-US"/>
              <a:pPr>
                <a:defRPr/>
              </a:pPr>
              <a:t>4/1/20</a:t>
            </a:fld>
            <a:endParaRPr lang="en-US"/>
          </a:p>
        </p:txBody>
      </p:sp>
      <p:sp>
        <p:nvSpPr>
          <p:cNvPr id="5" name="Footer Placeholder 4">
            <a:extLst>
              <a:ext uri="{FF2B5EF4-FFF2-40B4-BE49-F238E27FC236}">
                <a16:creationId xmlns:a16="http://schemas.microsoft.com/office/drawing/2014/main" id="{1196DDE6-3294-FC40-AC9B-80E538D6ACD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E1E5052-1A62-CA41-B991-74DF065ED9A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7B991753-7BB7-1347-97F7-C0835ED6C4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24" r:id="rId1"/>
    <p:sldLayoutId id="2147485225" r:id="rId2"/>
    <p:sldLayoutId id="2147485226" r:id="rId3"/>
    <p:sldLayoutId id="2147485227" r:id="rId4"/>
    <p:sldLayoutId id="2147485228" r:id="rId5"/>
    <p:sldLayoutId id="2147485229" r:id="rId6"/>
    <p:sldLayoutId id="2147485230" r:id="rId7"/>
    <p:sldLayoutId id="2147485231" r:id="rId8"/>
    <p:sldLayoutId id="2147485232" r:id="rId9"/>
    <p:sldLayoutId id="2147485233" r:id="rId10"/>
    <p:sldLayoutId id="2147485234" r:id="rId11"/>
  </p:sldLayoutIdLst>
  <p:transition spd="slow" advClick="0" advTm="1200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21.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9B2B009B-BF1A-EB41-BDD7-42569FB1DF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s-ES_tradnl" altLang="en-US" sz="1050">
                <a:solidFill>
                  <a:srgbClr val="FFFFFF"/>
                </a:solidFill>
                <a:latin typeface="Arial" panose="020B0604020202020204" pitchFamily="34" charset="0"/>
              </a:rPr>
              <a:t>Bering</a:t>
            </a:r>
          </a:p>
          <a:p>
            <a:pPr algn="ctr" eaLnBrk="1" hangingPunct="1">
              <a:spcBef>
                <a:spcPct val="0"/>
              </a:spcBef>
              <a:buFontTx/>
              <a:buNone/>
              <a:defRPr/>
            </a:pPr>
            <a:r>
              <a:rPr lang="es-ES_tradnl" altLang="en-US" sz="105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93699" y="1066800"/>
            <a:ext cx="470963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dirty="0"/>
              <a:t>Un terremoto de magnitud 6,5 ocurrió a 72 km (44,7 millas) al oeste de </a:t>
            </a:r>
            <a:r>
              <a:rPr lang="es-ES_tradnl" altLang="en-US" dirty="0" err="1"/>
              <a:t>Challis</a:t>
            </a:r>
            <a:r>
              <a:rPr lang="es-ES_tradnl" altLang="en-US" dirty="0"/>
              <a:t>, Idaho a una profundidad de 10 km (6,2 millas). Este terremoto se sintió ampliamente en varios estados. No hay informes de daños o lesiones.</a:t>
            </a:r>
          </a:p>
        </p:txBody>
      </p:sp>
      <p:pic>
        <p:nvPicPr>
          <p:cNvPr id="3" name="Picture 2">
            <a:extLst>
              <a:ext uri="{FF2B5EF4-FFF2-40B4-BE49-F238E27FC236}">
                <a16:creationId xmlns:a16="http://schemas.microsoft.com/office/drawing/2014/main" id="{86AEB18A-3D13-4525-8417-99E59390E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386" y="2798623"/>
            <a:ext cx="6464300" cy="3751303"/>
          </a:xfrm>
          <a:prstGeom prst="rect">
            <a:avLst/>
          </a:prstGeom>
        </p:spPr>
      </p:pic>
      <p:pic>
        <p:nvPicPr>
          <p:cNvPr id="6" name="Picture 5">
            <a:extLst>
              <a:ext uri="{FF2B5EF4-FFF2-40B4-BE49-F238E27FC236}">
                <a16:creationId xmlns:a16="http://schemas.microsoft.com/office/drawing/2014/main" id="{1D43328F-5E30-40FD-A56E-068AEE4230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23" y="1066800"/>
            <a:ext cx="3510891" cy="2362200"/>
          </a:xfrm>
          <a:prstGeom prst="rect">
            <a:avLst/>
          </a:prstGeom>
        </p:spPr>
      </p:pic>
      <p:sp>
        <p:nvSpPr>
          <p:cNvPr id="8" name="TextBox 7">
            <a:extLst>
              <a:ext uri="{FF2B5EF4-FFF2-40B4-BE49-F238E27FC236}">
                <a16:creationId xmlns:a16="http://schemas.microsoft.com/office/drawing/2014/main" id="{850D3BD9-8C27-476D-AEA4-2C55F566C82C}"/>
              </a:ext>
            </a:extLst>
          </p:cNvPr>
          <p:cNvSpPr txBox="1"/>
          <p:nvPr/>
        </p:nvSpPr>
        <p:spPr>
          <a:xfrm>
            <a:off x="7010400" y="3503474"/>
            <a:ext cx="1981200" cy="1754326"/>
          </a:xfrm>
          <a:prstGeom prst="rect">
            <a:avLst/>
          </a:prstGeom>
          <a:noFill/>
        </p:spPr>
        <p:txBody>
          <a:bodyPr wrap="square" rtlCol="0">
            <a:spAutoFit/>
          </a:bodyPr>
          <a:lstStyle/>
          <a:p>
            <a:pPr algn="r"/>
            <a:r>
              <a:rPr lang="es-ES_tradnl"/>
              <a:t>Este terremoto ocurrió en el centro de Idaho dentro del remoto Bosque Nacional Challis.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780EE1-596F-4746-8961-3D7622FAC61A}"/>
              </a:ext>
            </a:extLst>
          </p:cNvPr>
          <p:cNvPicPr>
            <a:picLocks noChangeAspect="1"/>
          </p:cNvPicPr>
          <p:nvPr/>
        </p:nvPicPr>
        <p:blipFill>
          <a:blip r:embed="rId3"/>
          <a:stretch>
            <a:fillRect/>
          </a:stretch>
        </p:blipFill>
        <p:spPr>
          <a:xfrm>
            <a:off x="1249073" y="819567"/>
            <a:ext cx="7498080" cy="5962709"/>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70736" y="1656159"/>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Después del terremoto, las ondas P compresivas tardaron 1 minuto y 7 segundos en recorrer un camino curvo a través de la corteza y el manto hasta Bend, Oregón.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1899299" y="816233"/>
            <a:ext cx="701833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El registro del terremoto en Bend, Oregón (BNOR) se ilustra a continuación. Bend está a 497 km (309 millas, 4,5 °) de la ubicación de este terremoto.</a:t>
            </a: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28667" y="5155049"/>
            <a:ext cx="6959600"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a:solidFill>
                  <a:srgbClr val="000000"/>
                </a:solidFill>
                <a:latin typeface="Arial" panose="020B0604020202020204" pitchFamily="34" charset="0"/>
              </a:rPr>
              <a:t>Las ondas de superficie recorrieron los 497 km (309 millas) a lo largo del perímetro de la Tierra desde el terremoto hasta la estación de registro. Las ondas superficiales comenzaron a llegar a Bend 2 minutos y 20 segundos después del terremoto en el centro de Idaho.</a:t>
            </a:r>
            <a:br>
              <a:rPr lang="es-ES_tradnl" altLang="en-US" sz="1400">
                <a:solidFill>
                  <a:srgbClr val="000000"/>
                </a:solidFill>
                <a:latin typeface="Arial" panose="020B0604020202020204" pitchFamily="34" charset="0"/>
              </a:rPr>
            </a:br>
            <a:endParaRPr lang="es-ES_tradnl" altLang="en-US" sz="1400">
              <a:solidFill>
                <a:srgbClr val="000000"/>
              </a:solidFill>
              <a:latin typeface="Arial" panose="020B0604020202020204" pitchFamily="34" charset="0"/>
            </a:endParaRP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88967" y="2324482"/>
            <a:ext cx="7239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Las ondas S son ondas de corte que siguen la misma trayectoria a través de la corteza y el manto que las ondas P. Las ondas S tardaron 1 minuto y 59 segundos en viajar desde el terremoto hasta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048000" y="3359861"/>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4233863" y="3359861"/>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5202382" y="2983707"/>
            <a:ext cx="2798617"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de Superficie</a:t>
            </a:r>
          </a:p>
        </p:txBody>
      </p:sp>
      <p:sp>
        <p:nvSpPr>
          <p:cNvPr id="14" name="Title 1">
            <a:extLst>
              <a:ext uri="{FF2B5EF4-FFF2-40B4-BE49-F238E27FC236}">
                <a16:creationId xmlns:a16="http://schemas.microsoft.com/office/drawing/2014/main" id="{380D1787-4CA5-4743-BBD1-7FAEB612D7C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F7C3B1-6033-2543-86C3-F1B8B01FA4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2772" name="Picture 1">
            <a:extLst>
              <a:ext uri="{FF2B5EF4-FFF2-40B4-BE49-F238E27FC236}">
                <a16:creationId xmlns:a16="http://schemas.microsoft.com/office/drawing/2014/main" id="{2A324582-47B8-B94B-BF07-586060B6C8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
            <a:extLst>
              <a:ext uri="{FF2B5EF4-FFF2-40B4-BE49-F238E27FC236}">
                <a16:creationId xmlns:a16="http://schemas.microsoft.com/office/drawing/2014/main" id="{F874CA50-1FC9-2B4F-B32D-24167803F8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
            <a:extLst>
              <a:ext uri="{FF2B5EF4-FFF2-40B4-BE49-F238E27FC236}">
                <a16:creationId xmlns:a16="http://schemas.microsoft.com/office/drawing/2014/main" id="{C1ABB41B-7415-3944-BC06-A8FF35F6D1F7}"/>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2775" name="Picture 1">
            <a:extLst>
              <a:ext uri="{FF2B5EF4-FFF2-40B4-BE49-F238E27FC236}">
                <a16:creationId xmlns:a16="http://schemas.microsoft.com/office/drawing/2014/main" id="{694DCCA0-20B6-6441-8629-0B809FAA73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B428AF17-F7BE-C24B-971F-B8097960B8B8}"/>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6"/>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transition spd="slow" advClick="0" advTm="1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A5727C-8042-7C46-B9BA-07A46500DEE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a:solidFill>
                <a:srgbClr val="FFFFFF"/>
              </a:solidFill>
              <a:ea typeface="ＭＳ Ｐゴシック" panose="020B0600070205080204" pitchFamily="34" charset="-128"/>
            </a:endParaRPr>
          </a:p>
        </p:txBody>
      </p:sp>
      <p:pic>
        <p:nvPicPr>
          <p:cNvPr id="18435" name="Picture 12" descr="scale.jpg">
            <a:extLst>
              <a:ext uri="{FF2B5EF4-FFF2-40B4-BE49-F238E27FC236}">
                <a16:creationId xmlns:a16="http://schemas.microsoft.com/office/drawing/2014/main" id="{148840B2-0D85-B24C-BEC9-8E60CBE0EB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070350"/>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Box 15">
            <a:extLst>
              <a:ext uri="{FF2B5EF4-FFF2-40B4-BE49-F238E27FC236}">
                <a16:creationId xmlns:a16="http://schemas.microsoft.com/office/drawing/2014/main" id="{F8040A63-AD61-9A43-9C9B-9940A4E824E1}"/>
              </a:ext>
            </a:extLst>
          </p:cNvPr>
          <p:cNvSpPr txBox="1">
            <a:spLocks noChangeArrowheads="1"/>
          </p:cNvSpPr>
          <p:nvPr/>
        </p:nvSpPr>
        <p:spPr bwMode="auto">
          <a:xfrm>
            <a:off x="3844148" y="6337300"/>
            <a:ext cx="5236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dirty="0">
                <a:solidFill>
                  <a:srgbClr val="000000"/>
                </a:solidFill>
                <a:latin typeface="Arial" panose="020B0604020202020204" pitchFamily="34" charset="0"/>
              </a:rPr>
              <a:t>USGS</a:t>
            </a:r>
            <a:r>
              <a:rPr lang="es-ES" altLang="en-US" sz="1400" i="1" dirty="0">
                <a:solidFill>
                  <a:srgbClr val="000000"/>
                </a:solidFill>
                <a:latin typeface="Arial" panose="020B0604020202020204" pitchFamily="34" charset="0"/>
              </a:rPr>
              <a:t> Intensidad de Movimiento Estimada del terremoto M6,5</a:t>
            </a:r>
            <a:endParaRPr lang="en-US" altLang="en-US" sz="1400" i="1" dirty="0">
              <a:latin typeface="Arial" panose="020B0604020202020204" pitchFamily="34" charset="0"/>
            </a:endParaRPr>
          </a:p>
        </p:txBody>
      </p:sp>
      <p:sp>
        <p:nvSpPr>
          <p:cNvPr id="18439" name="TextBox 15">
            <a:extLst>
              <a:ext uri="{FF2B5EF4-FFF2-40B4-BE49-F238E27FC236}">
                <a16:creationId xmlns:a16="http://schemas.microsoft.com/office/drawing/2014/main" id="{786FCCC7-8768-514C-9EE2-0EA97F1F8366}"/>
              </a:ext>
            </a:extLst>
          </p:cNvPr>
          <p:cNvSpPr txBox="1">
            <a:spLocks noChangeArrowheads="1"/>
          </p:cNvSpPr>
          <p:nvPr/>
        </p:nvSpPr>
        <p:spPr bwMode="auto">
          <a:xfrm>
            <a:off x="340503" y="1160046"/>
            <a:ext cx="3375835"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_tradnl" sz="1400">
                <a:latin typeface="Arial" panose="020B0604020202020204" pitchFamily="34" charset="0"/>
                <a:cs typeface="Arial" panose="020B0604020202020204" pitchFamily="34" charset="0"/>
              </a:rPr>
              <a:t>La escala de Intensidad de Mercalli Modificada (MMI) es una escala de doce niveles numeradas del I al XII, que indican la severidad de los movimientos telúricos</a:t>
            </a:r>
            <a:r>
              <a:rPr lang="es-ES_tradnl" altLang="en-US" sz="1400">
                <a:latin typeface="Arial" panose="020B0604020202020204" pitchFamily="34" charset="0"/>
                <a:cs typeface="Arial" panose="020B0604020202020204" pitchFamily="34" charset="0"/>
              </a:rPr>
              <a:t>. La intensidad depende de la magnitud, profundidad, geología local y ubicación.</a:t>
            </a:r>
          </a:p>
          <a:p>
            <a:pPr eaLnBrk="1" hangingPunct="1">
              <a:spcBef>
                <a:spcPct val="0"/>
              </a:spcBef>
              <a:buFontTx/>
              <a:buNone/>
            </a:pPr>
            <a:endParaRPr lang="es-ES_tradnl" altLang="en-US" sz="140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a:latin typeface="Arial" panose="020B0604020202020204" pitchFamily="34" charset="0"/>
                <a:cs typeface="Arial" panose="020B0604020202020204" pitchFamily="34" charset="0"/>
              </a:rPr>
              <a:t>El área más cercana al terremoto sintió movimientos telúricos fuertes a muy fuertes.</a:t>
            </a:r>
          </a:p>
        </p:txBody>
      </p:sp>
      <p:pic>
        <p:nvPicPr>
          <p:cNvPr id="18440" name="Picture 8" descr="IRIS_TMlogo.png">
            <a:extLst>
              <a:ext uri="{FF2B5EF4-FFF2-40B4-BE49-F238E27FC236}">
                <a16:creationId xmlns:a16="http://schemas.microsoft.com/office/drawing/2014/main" id="{5E11F11E-73A6-3042-9F81-09E1E7A0AA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DBCA5D3-BCD8-4EA5-92FB-D9B4F52652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4148" y="1172028"/>
            <a:ext cx="5113552" cy="5122074"/>
          </a:xfrm>
          <a:prstGeom prst="rect">
            <a:avLst/>
          </a:prstGeom>
        </p:spPr>
      </p:pic>
      <p:sp>
        <p:nvSpPr>
          <p:cNvPr id="12" name="Title 1">
            <a:extLst>
              <a:ext uri="{FF2B5EF4-FFF2-40B4-BE49-F238E27FC236}">
                <a16:creationId xmlns:a16="http://schemas.microsoft.com/office/drawing/2014/main" id="{15020456-6EDE-5E48-AAA7-A53E7347B1F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3">
            <a:extLst>
              <a:ext uri="{FF2B5EF4-FFF2-40B4-BE49-F238E27FC236}">
                <a16:creationId xmlns:a16="http://schemas.microsoft.com/office/drawing/2014/main" id="{ED7FB802-64FE-4741-B1BF-EF3A10B35ECB}"/>
              </a:ext>
            </a:extLst>
          </p:cNvPr>
          <p:cNvSpPr txBox="1">
            <a:spLocks noChangeArrowheads="1"/>
          </p:cNvSpPr>
          <p:nvPr/>
        </p:nvSpPr>
        <p:spPr bwMode="auto">
          <a:xfrm>
            <a:off x="347663" y="3719513"/>
            <a:ext cx="3429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100" b="1" dirty="0">
                <a:latin typeface="Arial" panose="020B0604020202020204" pitchFamily="34" charset="0"/>
              </a:rPr>
              <a:t>Intensidad Modificada de Mercalli</a:t>
            </a:r>
          </a:p>
        </p:txBody>
      </p:sp>
      <p:sp>
        <p:nvSpPr>
          <p:cNvPr id="15" name="TextBox 15">
            <a:extLst>
              <a:ext uri="{FF2B5EF4-FFF2-40B4-BE49-F238E27FC236}">
                <a16:creationId xmlns:a16="http://schemas.microsoft.com/office/drawing/2014/main" id="{F5FF3730-91BE-4E4C-A5CE-66FDF795481A}"/>
              </a:ext>
            </a:extLst>
          </p:cNvPr>
          <p:cNvSpPr txBox="1">
            <a:spLocks noChangeArrowheads="1"/>
          </p:cNvSpPr>
          <p:nvPr/>
        </p:nvSpPr>
        <p:spPr bwMode="auto">
          <a:xfrm>
            <a:off x="228600" y="6483350"/>
            <a:ext cx="46482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100" i="1" dirty="0">
                <a:latin typeface="Arial" panose="020B0604020202020204" pitchFamily="34" charset="0"/>
              </a:rPr>
              <a:t>Imagen Cortesía del Servicio Geológico de los EE.UU.</a:t>
            </a:r>
          </a:p>
        </p:txBody>
      </p:sp>
      <p:sp>
        <p:nvSpPr>
          <p:cNvPr id="16" name="TextBox 15">
            <a:extLst>
              <a:ext uri="{FF2B5EF4-FFF2-40B4-BE49-F238E27FC236}">
                <a16:creationId xmlns:a16="http://schemas.microsoft.com/office/drawing/2014/main" id="{3DF8C8CC-2C4A-9545-A327-A600D5A8EF3D}"/>
              </a:ext>
            </a:extLst>
          </p:cNvPr>
          <p:cNvSpPr txBox="1">
            <a:spLocks noChangeArrowheads="1"/>
          </p:cNvSpPr>
          <p:nvPr/>
        </p:nvSpPr>
        <p:spPr bwMode="auto">
          <a:xfrm>
            <a:off x="2500313" y="3605213"/>
            <a:ext cx="1538287"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681E23-9B8E-8F4A-B0D1-85FD52E3C7D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a:solidFill>
                <a:srgbClr val="FFFFFF"/>
              </a:solidFill>
              <a:latin typeface="Calibri" panose="020F0502020204030204" pitchFamily="34" charset="0"/>
            </a:endParaRPr>
          </a:p>
        </p:txBody>
      </p:sp>
      <p:sp>
        <p:nvSpPr>
          <p:cNvPr id="20483" name="TextBox 15">
            <a:extLst>
              <a:ext uri="{FF2B5EF4-FFF2-40B4-BE49-F238E27FC236}">
                <a16:creationId xmlns:a16="http://schemas.microsoft.com/office/drawing/2014/main" id="{E8FDF3CC-F864-8E4F-BCE3-8062CD94DB8E}"/>
              </a:ext>
            </a:extLst>
          </p:cNvPr>
          <p:cNvSpPr txBox="1">
            <a:spLocks noChangeArrowheads="1"/>
          </p:cNvSpPr>
          <p:nvPr/>
        </p:nvSpPr>
        <p:spPr bwMode="auto">
          <a:xfrm>
            <a:off x="4876800" y="736600"/>
            <a:ext cx="4152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 altLang="en-US" sz="1400" i="1" dirty="0">
                <a:latin typeface="Arial" panose="020B0604020202020204" pitchFamily="34" charset="0"/>
              </a:rPr>
              <a:t>USGS PAGER </a:t>
            </a:r>
          </a:p>
          <a:p>
            <a:pPr algn="r" eaLnBrk="1" hangingPunct="1">
              <a:spcBef>
                <a:spcPct val="0"/>
              </a:spcBef>
              <a:buFontTx/>
              <a:buNone/>
            </a:pPr>
            <a:r>
              <a:rPr lang="es-ES" altLang="en-US" sz="1400" i="1" dirty="0">
                <a:latin typeface="Arial" panose="020B0604020202020204" pitchFamily="34" charset="0"/>
              </a:rPr>
              <a:t>Población Expuesta a los Movimientos Telúricos</a:t>
            </a:r>
          </a:p>
        </p:txBody>
      </p:sp>
      <p:pic>
        <p:nvPicPr>
          <p:cNvPr id="20484" name="Picture 8" descr="IRIS_TMlogo.png">
            <a:extLst>
              <a:ext uri="{FF2B5EF4-FFF2-40B4-BE49-F238E27FC236}">
                <a16:creationId xmlns:a16="http://schemas.microsoft.com/office/drawing/2014/main" id="{CAE919F5-7DD2-4748-9896-D5F534EA50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18">
            <a:extLst>
              <a:ext uri="{FF2B5EF4-FFF2-40B4-BE49-F238E27FC236}">
                <a16:creationId xmlns:a16="http://schemas.microsoft.com/office/drawing/2014/main" id="{BECEC88E-5CC3-A043-85AD-AD7B8E50A207}"/>
              </a:ext>
            </a:extLst>
          </p:cNvPr>
          <p:cNvSpPr txBox="1">
            <a:spLocks noChangeArrowheads="1"/>
          </p:cNvSpPr>
          <p:nvPr/>
        </p:nvSpPr>
        <p:spPr bwMode="auto">
          <a:xfrm>
            <a:off x="239712" y="1035066"/>
            <a:ext cx="43322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400">
              <a:latin typeface="Arial" panose="020B0604020202020204" pitchFamily="34" charset="0"/>
            </a:endParaRPr>
          </a:p>
          <a:p>
            <a:pPr eaLnBrk="1" hangingPunct="1">
              <a:spcBef>
                <a:spcPct val="0"/>
              </a:spcBef>
              <a:buFontTx/>
              <a:buNone/>
            </a:pPr>
            <a:r>
              <a:rPr lang="es-ES_tradnl" altLang="en-US" sz="1400">
                <a:latin typeface="Arial" panose="020B0604020202020204" pitchFamily="34" charset="0"/>
              </a:rPr>
              <a:t>El USGS estima que 4000 personas sintieron temblores moderados por este terremoto, mientras que más de un millón de personas sintieron temblores leves.</a:t>
            </a:r>
          </a:p>
        </p:txBody>
      </p:sp>
      <p:sp>
        <p:nvSpPr>
          <p:cNvPr id="20487" name="TextBox 20">
            <a:extLst>
              <a:ext uri="{FF2B5EF4-FFF2-40B4-BE49-F238E27FC236}">
                <a16:creationId xmlns:a16="http://schemas.microsoft.com/office/drawing/2014/main" id="{11F46B75-3911-9047-B063-071DABD8D267}"/>
              </a:ext>
            </a:extLst>
          </p:cNvPr>
          <p:cNvSpPr txBox="1">
            <a:spLocks noChangeArrowheads="1"/>
          </p:cNvSpPr>
          <p:nvPr/>
        </p:nvSpPr>
        <p:spPr bwMode="auto">
          <a:xfrm>
            <a:off x="3139704" y="5521325"/>
            <a:ext cx="596143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3" name="Picture 2">
            <a:extLst>
              <a:ext uri="{FF2B5EF4-FFF2-40B4-BE49-F238E27FC236}">
                <a16:creationId xmlns:a16="http://schemas.microsoft.com/office/drawing/2014/main" id="{1B3A58AD-07D5-4CEE-B375-2D4A2EE909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3871" y="1304017"/>
            <a:ext cx="4191530" cy="4185542"/>
          </a:xfrm>
          <a:prstGeom prst="rect">
            <a:avLst/>
          </a:prstGeom>
        </p:spPr>
      </p:pic>
      <p:pic>
        <p:nvPicPr>
          <p:cNvPr id="6" name="Picture 5">
            <a:extLst>
              <a:ext uri="{FF2B5EF4-FFF2-40B4-BE49-F238E27FC236}">
                <a16:creationId xmlns:a16="http://schemas.microsoft.com/office/drawing/2014/main" id="{18674330-F517-482F-ABD5-CA3D447B98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608" y="2799678"/>
            <a:ext cx="2463096" cy="4043362"/>
          </a:xfrm>
          <a:prstGeom prst="rect">
            <a:avLst/>
          </a:prstGeom>
        </p:spPr>
      </p:pic>
      <p:sp>
        <p:nvSpPr>
          <p:cNvPr id="11" name="Title 1">
            <a:extLst>
              <a:ext uri="{FF2B5EF4-FFF2-40B4-BE49-F238E27FC236}">
                <a16:creationId xmlns:a16="http://schemas.microsoft.com/office/drawing/2014/main" id="{5269EC7D-0CE9-564B-BFF9-3C2F7E11850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878CC72A-2BBB-D84B-8BB9-BE5B36218549}"/>
              </a:ext>
            </a:extLst>
          </p:cNvPr>
          <p:cNvSpPr txBox="1">
            <a:spLocks noChangeArrowheads="1"/>
          </p:cNvSpPr>
          <p:nvPr/>
        </p:nvSpPr>
        <p:spPr bwMode="auto">
          <a:xfrm>
            <a:off x="5119689" y="6473825"/>
            <a:ext cx="39481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i="1" dirty="0">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2C665C31-2D9C-634C-A026-D6C4D5CD108A}"/>
              </a:ext>
            </a:extLst>
          </p:cNvPr>
          <p:cNvPicPr>
            <a:picLocks noChangeAspect="1"/>
          </p:cNvPicPr>
          <p:nvPr/>
        </p:nvPicPr>
        <p:blipFill>
          <a:blip r:embed="rId4"/>
          <a:stretch>
            <a:fillRect/>
          </a:stretch>
        </p:blipFill>
        <p:spPr>
          <a:xfrm>
            <a:off x="261938" y="996392"/>
            <a:ext cx="4005262" cy="4718608"/>
          </a:xfrm>
          <a:prstGeom prst="rect">
            <a:avLst/>
          </a:prstGeom>
        </p:spPr>
      </p:pic>
      <p:pic>
        <p:nvPicPr>
          <p:cNvPr id="3" name="Picture 2">
            <a:extLst>
              <a:ext uri="{FF2B5EF4-FFF2-40B4-BE49-F238E27FC236}">
                <a16:creationId xmlns:a16="http://schemas.microsoft.com/office/drawing/2014/main" id="{FD6BB8C1-F17C-0B42-B57F-55BC7B0FBC13}"/>
              </a:ext>
            </a:extLst>
          </p:cNvPr>
          <p:cNvPicPr>
            <a:picLocks noChangeAspect="1"/>
          </p:cNvPicPr>
          <p:nvPr/>
        </p:nvPicPr>
        <p:blipFill>
          <a:blip r:embed="rId5"/>
          <a:stretch>
            <a:fillRect/>
          </a:stretch>
        </p:blipFill>
        <p:spPr>
          <a:xfrm>
            <a:off x="4377876" y="4890448"/>
            <a:ext cx="906942" cy="1828800"/>
          </a:xfrm>
          <a:prstGeom prst="rect">
            <a:avLst/>
          </a:prstGeom>
        </p:spPr>
      </p:pic>
      <p:sp>
        <p:nvSpPr>
          <p:cNvPr id="6" name="TextBox 9">
            <a:extLst>
              <a:ext uri="{FF2B5EF4-FFF2-40B4-BE49-F238E27FC236}">
                <a16:creationId xmlns:a16="http://schemas.microsoft.com/office/drawing/2014/main" id="{AF6EE143-1451-4ACB-957E-2089456C0876}"/>
              </a:ext>
            </a:extLst>
          </p:cNvPr>
          <p:cNvSpPr txBox="1">
            <a:spLocks noChangeArrowheads="1"/>
          </p:cNvSpPr>
          <p:nvPr/>
        </p:nvSpPr>
        <p:spPr bwMode="auto">
          <a:xfrm>
            <a:off x="4458198" y="1069696"/>
            <a:ext cx="460960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a:latin typeface="Arial" panose="020B0604020202020204" pitchFamily="34" charset="0"/>
              </a:rPr>
              <a:t>Si bien este terremoto fue inusual para el área, la región tiene un riesgo sísmico moderado. La sismicidad histórica en las inmediaciones de este terremoto es escasa; No se han producido terremotos de M5 + dentro de los 50 km de este evento en los últimos 50 años.</a:t>
            </a:r>
          </a:p>
          <a:p>
            <a:pPr eaLnBrk="1" hangingPunct="1">
              <a:spcBef>
                <a:spcPct val="0"/>
              </a:spcBef>
              <a:buFontTx/>
              <a:buNone/>
            </a:pPr>
            <a:endParaRPr lang="es-ES_tradnl" altLang="en-US" sz="1800">
              <a:latin typeface="Arial" panose="020B0604020202020204" pitchFamily="34" charset="0"/>
            </a:endParaRPr>
          </a:p>
          <a:p>
            <a:pPr eaLnBrk="1" hangingPunct="1">
              <a:spcBef>
                <a:spcPct val="0"/>
              </a:spcBef>
              <a:buFontTx/>
              <a:buNone/>
            </a:pPr>
            <a:r>
              <a:rPr lang="es-ES_tradnl" altLang="en-US" sz="1800">
                <a:latin typeface="Arial" panose="020B0604020202020204" pitchFamily="34" charset="0"/>
              </a:rPr>
              <a:t>La sismicidad histórica más notable en la región ocurrió a unos 100 km al este en la zona de falla del Río Perdido. Este fue el sitio del terremoto M6.9 Borah Peak de 1983.</a:t>
            </a:r>
          </a:p>
        </p:txBody>
      </p:sp>
      <p:sp>
        <p:nvSpPr>
          <p:cNvPr id="8" name="Title 1">
            <a:extLst>
              <a:ext uri="{FF2B5EF4-FFF2-40B4-BE49-F238E27FC236}">
                <a16:creationId xmlns:a16="http://schemas.microsoft.com/office/drawing/2014/main" id="{13454350-E507-0C48-87EA-A1879700864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
            <a:extLst>
              <a:ext uri="{FF2B5EF4-FFF2-40B4-BE49-F238E27FC236}">
                <a16:creationId xmlns:a16="http://schemas.microsoft.com/office/drawing/2014/main" id="{1B4FD3D3-0D78-AE47-96FC-C9C9C91713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8586" y="733425"/>
            <a:ext cx="4908550" cy="6124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F314B740-7C3F-5948-8925-08875173EDFD}"/>
              </a:ext>
            </a:extLst>
          </p:cNvPr>
          <p:cNvSpPr txBox="1"/>
          <p:nvPr/>
        </p:nvSpPr>
        <p:spPr>
          <a:xfrm>
            <a:off x="5029200" y="4586068"/>
            <a:ext cx="697627" cy="369332"/>
          </a:xfrm>
          <a:prstGeom prst="rect">
            <a:avLst/>
          </a:prstGeom>
          <a:solidFill>
            <a:srgbClr val="FF0000">
              <a:alpha val="67000"/>
            </a:srgbClr>
          </a:solidFill>
        </p:spPr>
        <p:txBody>
          <a:bodyPr wrap="none" rtlCol="0">
            <a:spAutoFit/>
          </a:bodyPr>
          <a:lstStyle/>
          <a:p>
            <a:r>
              <a:rPr lang="es-ES_tradnl" altLang="en-US"/>
              <a:t>M6.5</a:t>
            </a:r>
            <a:endParaRPr lang="es-ES_tradnl"/>
          </a:p>
        </p:txBody>
      </p:sp>
      <p:sp>
        <p:nvSpPr>
          <p:cNvPr id="16" name="5-Point Star 15">
            <a:extLst>
              <a:ext uri="{FF2B5EF4-FFF2-40B4-BE49-F238E27FC236}">
                <a16:creationId xmlns:a16="http://schemas.microsoft.com/office/drawing/2014/main" id="{C5293220-CA17-C545-8961-35153BEEDF1A}"/>
              </a:ext>
            </a:extLst>
          </p:cNvPr>
          <p:cNvSpPr>
            <a:spLocks noChangeAspect="1"/>
          </p:cNvSpPr>
          <p:nvPr/>
        </p:nvSpPr>
        <p:spPr>
          <a:xfrm>
            <a:off x="6172200" y="4038600"/>
            <a:ext cx="263348" cy="274320"/>
          </a:xfrm>
          <a:prstGeom prst="star5">
            <a:avLst/>
          </a:prstGeom>
          <a:solidFill>
            <a:srgbClr val="FF00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a:p>
        </p:txBody>
      </p:sp>
      <p:cxnSp>
        <p:nvCxnSpPr>
          <p:cNvPr id="8" name="Straight Arrow Connector 7">
            <a:extLst>
              <a:ext uri="{FF2B5EF4-FFF2-40B4-BE49-F238E27FC236}">
                <a16:creationId xmlns:a16="http://schemas.microsoft.com/office/drawing/2014/main" id="{8BDF7EE0-0327-BA4D-994F-E1F6240A774A}"/>
              </a:ext>
            </a:extLst>
          </p:cNvPr>
          <p:cNvCxnSpPr>
            <a:cxnSpLocks/>
          </p:cNvCxnSpPr>
          <p:nvPr/>
        </p:nvCxnSpPr>
        <p:spPr>
          <a:xfrm flipV="1">
            <a:off x="5562600" y="4205132"/>
            <a:ext cx="658701" cy="519268"/>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3D53B75-10E5-0A4E-B2B9-A120CA31FC79}"/>
              </a:ext>
            </a:extLst>
          </p:cNvPr>
          <p:cNvSpPr txBox="1"/>
          <p:nvPr/>
        </p:nvSpPr>
        <p:spPr>
          <a:xfrm>
            <a:off x="268412" y="5791200"/>
            <a:ext cx="3998788" cy="1015663"/>
          </a:xfrm>
          <a:prstGeom prst="rect">
            <a:avLst/>
          </a:prstGeom>
          <a:noFill/>
        </p:spPr>
        <p:txBody>
          <a:bodyPr wrap="square" rtlCol="0">
            <a:spAutoFit/>
          </a:bodyPr>
          <a:lstStyle/>
          <a:p>
            <a:r>
              <a:rPr lang="es-ES_tradnl" sz="1200">
                <a:cs typeface="Arial" panose="020B0604020202020204" pitchFamily="34" charset="0"/>
              </a:rPr>
              <a:t>Cita: Schmeelk, D., R. Bendick, M. Stickney y C. Bomberger (2017), Evidencia cinemática del efecto de cambiar las condiciones de los límites de las placas en la tectónica de las Montañas Rocosas del norte de EE. UU., Tectonics, 36, 1090-1102.</a:t>
            </a:r>
          </a:p>
        </p:txBody>
      </p:sp>
      <p:sp>
        <p:nvSpPr>
          <p:cNvPr id="12" name="TextBox 4">
            <a:extLst>
              <a:ext uri="{FF2B5EF4-FFF2-40B4-BE49-F238E27FC236}">
                <a16:creationId xmlns:a16="http://schemas.microsoft.com/office/drawing/2014/main" id="{F2DA7D51-3F9D-9C44-B7F0-3F61DF973AFC}"/>
              </a:ext>
            </a:extLst>
          </p:cNvPr>
          <p:cNvSpPr txBox="1">
            <a:spLocks noChangeArrowheads="1"/>
          </p:cNvSpPr>
          <p:nvPr/>
        </p:nvSpPr>
        <p:spPr bwMode="auto">
          <a:xfrm>
            <a:off x="304800" y="1039505"/>
            <a:ext cx="388620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nSpc>
                <a:spcPts val="1800"/>
              </a:lnSpc>
            </a:pPr>
            <a:r>
              <a:rPr lang="es-ES_tradnl" altLang="en-US" sz="1600"/>
              <a:t>Según el USGS: Este terremoto "está dentro de la parte occidental del Cinturón Tectónico Centenario, un área de extensión suroeste-noreste al norte de la llanura del río Snake".</a:t>
            </a:r>
          </a:p>
        </p:txBody>
      </p:sp>
      <p:sp>
        <p:nvSpPr>
          <p:cNvPr id="13" name="TextBox 4">
            <a:extLst>
              <a:ext uri="{FF2B5EF4-FFF2-40B4-BE49-F238E27FC236}">
                <a16:creationId xmlns:a16="http://schemas.microsoft.com/office/drawing/2014/main" id="{E701E84B-7788-A544-8CFA-D56E4EFD2A99}"/>
              </a:ext>
            </a:extLst>
          </p:cNvPr>
          <p:cNvSpPr txBox="1">
            <a:spLocks noChangeArrowheads="1"/>
          </p:cNvSpPr>
          <p:nvPr/>
        </p:nvSpPr>
        <p:spPr bwMode="auto">
          <a:xfrm>
            <a:off x="304800" y="2327970"/>
            <a:ext cx="373497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sz="1500"/>
              <a:t>Los círculos amarillos en este mapa muestran epicentros de terremotos registrados a escala dependiendo de la magnitud. Los terremotos se concentran dentro del Cinturón Tectónico Centenario (CTB), el Cinturón Sísmico Intermontañas (ISB) y la Provincia de Cuenca y Cordillera (BRP) con muy pocos eventos en la Llanura del Río Snake (SRP). Los epicentros del terremoto M7,3 en Lago Hebgen de 1959 (# 1) y el terremoto M6,9 en Borah Peak de 1983 (# 2) se muestran junto con el epicentro de este terremoto M6,5 (estrella roja). </a:t>
            </a:r>
            <a:endParaRPr lang="es-ES_tradnl" altLang="en-US" sz="1500"/>
          </a:p>
        </p:txBody>
      </p:sp>
      <p:sp>
        <p:nvSpPr>
          <p:cNvPr id="14" name="Title 1">
            <a:extLst>
              <a:ext uri="{FF2B5EF4-FFF2-40B4-BE49-F238E27FC236}">
                <a16:creationId xmlns:a16="http://schemas.microsoft.com/office/drawing/2014/main" id="{B2F3F0C8-1A81-3842-BD3C-F283A1CEC27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63721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9">
            <a:extLst>
              <a:ext uri="{FF2B5EF4-FFF2-40B4-BE49-F238E27FC236}">
                <a16:creationId xmlns:a16="http://schemas.microsoft.com/office/drawing/2014/main" id="{FB3C676D-68F1-9B4C-8184-2DD4632B3AE6}"/>
              </a:ext>
            </a:extLst>
          </p:cNvPr>
          <p:cNvSpPr txBox="1">
            <a:spLocks noChangeArrowheads="1"/>
          </p:cNvSpPr>
          <p:nvPr/>
        </p:nvSpPr>
        <p:spPr bwMode="auto">
          <a:xfrm>
            <a:off x="258137" y="1143000"/>
            <a:ext cx="2533967"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a:latin typeface="Arial" panose="020B0604020202020204" pitchFamily="34" charset="0"/>
              </a:rPr>
              <a:t>Este mapa muestra la sismicidad histórica regional. Los 4000 terremotos más recientes se trazan junto con este M6,5 que ocurrió como resultado de una fallado de desplazamiento lateral dentro de la corteza superficial de la Placa de América del Norte.</a:t>
            </a:r>
          </a:p>
        </p:txBody>
      </p:sp>
      <p:sp>
        <p:nvSpPr>
          <p:cNvPr id="24581" name="TextBox 21">
            <a:extLst>
              <a:ext uri="{FF2B5EF4-FFF2-40B4-BE49-F238E27FC236}">
                <a16:creationId xmlns:a16="http://schemas.microsoft.com/office/drawing/2014/main" id="{0039D564-7851-CC41-B9B5-24C6124C1AA7}"/>
              </a:ext>
            </a:extLst>
          </p:cNvPr>
          <p:cNvSpPr txBox="1">
            <a:spLocks noChangeArrowheads="1"/>
          </p:cNvSpPr>
          <p:nvPr/>
        </p:nvSpPr>
        <p:spPr bwMode="auto">
          <a:xfrm>
            <a:off x="3307761" y="5623360"/>
            <a:ext cx="57327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latin typeface="Arial" panose="020B0604020202020204" pitchFamily="34" charset="0"/>
              </a:rPr>
              <a:t>Mapa creado con el Navegador de terremotos IRIS: www.iris.edu/ieb</a:t>
            </a:r>
            <a:endParaRPr lang="es-ES_tradnl" altLang="en-US" sz="1400" i="1">
              <a:latin typeface="Arial" panose="020B0604020202020204" pitchFamily="34" charset="0"/>
            </a:endParaRPr>
          </a:p>
        </p:txBody>
      </p:sp>
      <p:pic>
        <p:nvPicPr>
          <p:cNvPr id="5" name="Picture 4">
            <a:extLst>
              <a:ext uri="{FF2B5EF4-FFF2-40B4-BE49-F238E27FC236}">
                <a16:creationId xmlns:a16="http://schemas.microsoft.com/office/drawing/2014/main" id="{F9803A4D-6D53-46DB-814D-4EAD337818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070" y="1221733"/>
            <a:ext cx="6166981" cy="4298777"/>
          </a:xfrm>
          <a:prstGeom prst="rect">
            <a:avLst/>
          </a:prstGeom>
        </p:spPr>
      </p:pic>
      <p:pic>
        <p:nvPicPr>
          <p:cNvPr id="8" name="Picture 7">
            <a:extLst>
              <a:ext uri="{FF2B5EF4-FFF2-40B4-BE49-F238E27FC236}">
                <a16:creationId xmlns:a16="http://schemas.microsoft.com/office/drawing/2014/main" id="{C317A4FD-4495-4078-BEA4-BAAE8E56A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7956" y="3091518"/>
            <a:ext cx="447737" cy="2419688"/>
          </a:xfrm>
          <a:prstGeom prst="rect">
            <a:avLst/>
          </a:prstGeom>
        </p:spPr>
      </p:pic>
      <p:pic>
        <p:nvPicPr>
          <p:cNvPr id="10" name="Picture 9">
            <a:extLst>
              <a:ext uri="{FF2B5EF4-FFF2-40B4-BE49-F238E27FC236}">
                <a16:creationId xmlns:a16="http://schemas.microsoft.com/office/drawing/2014/main" id="{51A2772C-6B04-4318-9927-06376A5AB0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7761" y="4975581"/>
            <a:ext cx="1343212" cy="514422"/>
          </a:xfrm>
          <a:prstGeom prst="rect">
            <a:avLst/>
          </a:prstGeom>
        </p:spPr>
      </p:pic>
      <p:cxnSp>
        <p:nvCxnSpPr>
          <p:cNvPr id="13" name="Straight Arrow Connector 12">
            <a:extLst>
              <a:ext uri="{FF2B5EF4-FFF2-40B4-BE49-F238E27FC236}">
                <a16:creationId xmlns:a16="http://schemas.microsoft.com/office/drawing/2014/main" id="{9BB3C806-AB54-4B83-873B-EBB8566EF79B}"/>
              </a:ext>
            </a:extLst>
          </p:cNvPr>
          <p:cNvCxnSpPr>
            <a:cxnSpLocks/>
          </p:cNvCxnSpPr>
          <p:nvPr/>
        </p:nvCxnSpPr>
        <p:spPr>
          <a:xfrm flipH="1">
            <a:off x="5990802" y="3051067"/>
            <a:ext cx="250659" cy="459282"/>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3E7BCA5-31FF-4CB7-A2DF-3EBE7805A2D0}"/>
              </a:ext>
            </a:extLst>
          </p:cNvPr>
          <p:cNvSpPr txBox="1"/>
          <p:nvPr/>
        </p:nvSpPr>
        <p:spPr>
          <a:xfrm>
            <a:off x="6050961" y="2831992"/>
            <a:ext cx="533400" cy="261610"/>
          </a:xfrm>
          <a:prstGeom prst="rect">
            <a:avLst/>
          </a:prstGeom>
          <a:noFill/>
        </p:spPr>
        <p:txBody>
          <a:bodyPr wrap="square" rtlCol="0">
            <a:spAutoFit/>
          </a:bodyPr>
          <a:lstStyle/>
          <a:p>
            <a:r>
              <a:rPr lang="es-ES_tradnl" sz="1100" b="1" dirty="0">
                <a:solidFill>
                  <a:schemeClr val="bg1"/>
                </a:solidFill>
              </a:rPr>
              <a:t>M6,5</a:t>
            </a:r>
          </a:p>
        </p:txBody>
      </p:sp>
      <p:sp>
        <p:nvSpPr>
          <p:cNvPr id="12" name="Title 1">
            <a:extLst>
              <a:ext uri="{FF2B5EF4-FFF2-40B4-BE49-F238E27FC236}">
                <a16:creationId xmlns:a16="http://schemas.microsoft.com/office/drawing/2014/main" id="{49F4DEA1-6843-A549-B6A6-7F6C7FFB3CF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AF4934-5879-4318-BE98-1E2D9609F89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a:p>
        </p:txBody>
      </p:sp>
      <p:sp>
        <p:nvSpPr>
          <p:cNvPr id="18436" name="TextBox 9">
            <a:extLst>
              <a:ext uri="{FF2B5EF4-FFF2-40B4-BE49-F238E27FC236}">
                <a16:creationId xmlns:a16="http://schemas.microsoft.com/office/drawing/2014/main" id="{34147CAC-CAE9-44B2-BFDF-42ACA56B2A27}"/>
              </a:ext>
            </a:extLst>
          </p:cNvPr>
          <p:cNvSpPr txBox="1">
            <a:spLocks noChangeArrowheads="1"/>
          </p:cNvSpPr>
          <p:nvPr/>
        </p:nvSpPr>
        <p:spPr bwMode="auto">
          <a:xfrm>
            <a:off x="265397" y="914400"/>
            <a:ext cx="8791291"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700"/>
              <a:t>El USGS aconseja a todos que sean conscientes de la posibilidad de réplicas, especialmente</a:t>
            </a:r>
          </a:p>
          <a:p>
            <a:pPr eaLnBrk="1" hangingPunct="1"/>
            <a:r>
              <a:rPr lang="es-ES_tradnl" altLang="en-US" sz="1700"/>
              <a:t>cuando se está dentro o alrededor de estructuras vulnerables, como edificios de mampostería sin refuerzo.</a:t>
            </a:r>
          </a:p>
          <a:p>
            <a:pPr eaLnBrk="1" hangingPunct="1"/>
            <a:endParaRPr lang="es-ES_tradnl" altLang="en-US" sz="1700"/>
          </a:p>
          <a:p>
            <a:pPr eaLnBrk="1" hangingPunct="1"/>
            <a:r>
              <a:rPr lang="es-ES_tradnl" altLang="en-US" sz="1700"/>
              <a:t>Las secuencias de réplica siguen patrones predecibles como grupo, aunque los terremotos individuales no son predecibles. El gráfico a continuación muestra cómo el número de réplicas y la magnitud de las réplicas decaen con el aumento del tiempo desde el sismo principal. El número de réplicas también disminuye con la distancia desde el sismo principal.</a:t>
            </a:r>
          </a:p>
        </p:txBody>
      </p:sp>
      <p:pic>
        <p:nvPicPr>
          <p:cNvPr id="18438" name="Picture 8" descr="IRIS_TMlogo.png">
            <a:extLst>
              <a:ext uri="{FF2B5EF4-FFF2-40B4-BE49-F238E27FC236}">
                <a16:creationId xmlns:a16="http://schemas.microsoft.com/office/drawing/2014/main" id="{2A8E8A63-E9C0-4F4F-8293-4B46AEE035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Box 12">
            <a:extLst>
              <a:ext uri="{FF2B5EF4-FFF2-40B4-BE49-F238E27FC236}">
                <a16:creationId xmlns:a16="http://schemas.microsoft.com/office/drawing/2014/main" id="{203E4A29-699B-41BE-AED9-5B3C495F176F}"/>
              </a:ext>
            </a:extLst>
          </p:cNvPr>
          <p:cNvSpPr txBox="1">
            <a:spLocks noChangeArrowheads="1"/>
          </p:cNvSpPr>
          <p:nvPr/>
        </p:nvSpPr>
        <p:spPr bwMode="auto">
          <a:xfrm>
            <a:off x="265444" y="3635276"/>
            <a:ext cx="2898159"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t>Las réplicas generalmente ocurren geográficamente cerca del sismo principal. La tensión en la falla del sismo­­­ principal cambia drásticamente durante el sismo principal y esa falla produce la mayoría de las réplicas. </a:t>
            </a:r>
            <a:endParaRPr lang="es-ES_tradnl" altLang="en-US"/>
          </a:p>
        </p:txBody>
      </p:sp>
      <p:pic>
        <p:nvPicPr>
          <p:cNvPr id="18440" name="Picture 10" descr="usgs.jpg">
            <a:extLst>
              <a:ext uri="{FF2B5EF4-FFF2-40B4-BE49-F238E27FC236}">
                <a16:creationId xmlns:a16="http://schemas.microsoft.com/office/drawing/2014/main" id="{4E3C1811-D837-45BD-9144-F93F4C3D379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306762"/>
            <a:ext cx="5743575" cy="33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CE90F163-D43E-FE4A-A6A0-DBA0C4A7C12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AF4934-5879-4318-BE98-1E2D9609F89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36" name="TextBox 9">
            <a:extLst>
              <a:ext uri="{FF2B5EF4-FFF2-40B4-BE49-F238E27FC236}">
                <a16:creationId xmlns:a16="http://schemas.microsoft.com/office/drawing/2014/main" id="{34147CAC-CAE9-44B2-BFDF-42ACA56B2A27}"/>
              </a:ext>
            </a:extLst>
          </p:cNvPr>
          <p:cNvSpPr txBox="1">
            <a:spLocks noChangeArrowheads="1"/>
          </p:cNvSpPr>
          <p:nvPr/>
        </p:nvSpPr>
        <p:spPr bwMode="auto">
          <a:xfrm>
            <a:off x="265397" y="1143000"/>
            <a:ext cx="85738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t>Esta animación muestra las 16 réplicas ocurridas en las primeras 4 horas después del sismo principal. Tres réplicas mayores que M3.0 ocurrieron en la primera hora.</a:t>
            </a:r>
            <a:endParaRPr lang="es-ES_tradnl" altLang="en-US"/>
          </a:p>
        </p:txBody>
      </p:sp>
      <p:pic>
        <p:nvPicPr>
          <p:cNvPr id="18438" name="Picture 8" descr="IRIS_TMlogo.png">
            <a:extLst>
              <a:ext uri="{FF2B5EF4-FFF2-40B4-BE49-F238E27FC236}">
                <a16:creationId xmlns:a16="http://schemas.microsoft.com/office/drawing/2014/main" id="{2A8E8A63-E9C0-4F4F-8293-4B46AEE0351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4 horas">
            <a:hlinkClick r:id="" action="ppaction://media"/>
            <a:extLst>
              <a:ext uri="{FF2B5EF4-FFF2-40B4-BE49-F238E27FC236}">
                <a16:creationId xmlns:a16="http://schemas.microsoft.com/office/drawing/2014/main" id="{A9654D85-E779-4097-A8F8-504980EF6A8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71500" y="1929031"/>
            <a:ext cx="8001000" cy="4500563"/>
          </a:xfrm>
          <a:prstGeom prst="rect">
            <a:avLst/>
          </a:prstGeom>
        </p:spPr>
      </p:pic>
      <p:sp>
        <p:nvSpPr>
          <p:cNvPr id="9" name="TextBox 21">
            <a:extLst>
              <a:ext uri="{FF2B5EF4-FFF2-40B4-BE49-F238E27FC236}">
                <a16:creationId xmlns:a16="http://schemas.microsoft.com/office/drawing/2014/main" id="{3CF138FA-1DAC-4F43-BCC4-ADC03B844C96}"/>
              </a:ext>
            </a:extLst>
          </p:cNvPr>
          <p:cNvSpPr txBox="1">
            <a:spLocks noChangeArrowheads="1"/>
          </p:cNvSpPr>
          <p:nvPr/>
        </p:nvSpPr>
        <p:spPr bwMode="auto">
          <a:xfrm>
            <a:off x="2971800" y="6490648"/>
            <a:ext cx="6019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latin typeface="Arial" panose="020B0604020202020204" pitchFamily="34" charset="0"/>
              </a:rPr>
              <a:t>Animación creada con el Navegador de terremotos IRIS: www.iris.edu/ieb</a:t>
            </a:r>
            <a:endParaRPr lang="es-ES_tradnl" altLang="en-US" sz="1400" i="1">
              <a:latin typeface="Arial" panose="020B0604020202020204" pitchFamily="34" charset="0"/>
            </a:endParaRPr>
          </a:p>
        </p:txBody>
      </p:sp>
      <p:sp>
        <p:nvSpPr>
          <p:cNvPr id="8" name="Title 1">
            <a:extLst>
              <a:ext uri="{FF2B5EF4-FFF2-40B4-BE49-F238E27FC236}">
                <a16:creationId xmlns:a16="http://schemas.microsoft.com/office/drawing/2014/main" id="{75DDFE07-627F-AD45-B9C6-8ADE7E9C19A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2402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53641F-87B8-C340-871A-618229FE70EA}"/>
              </a:ext>
            </a:extLst>
          </p:cNvPr>
          <p:cNvPicPr>
            <a:picLocks noChangeAspect="1"/>
          </p:cNvPicPr>
          <p:nvPr/>
        </p:nvPicPr>
        <p:blipFill>
          <a:blip r:embed="rId3"/>
          <a:stretch>
            <a:fillRect/>
          </a:stretch>
        </p:blipFill>
        <p:spPr>
          <a:xfrm>
            <a:off x="308140" y="3358565"/>
            <a:ext cx="3767329" cy="3017520"/>
          </a:xfrm>
          <a:prstGeom prst="rect">
            <a:avLst/>
          </a:prstGeom>
        </p:spPr>
      </p:pic>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95392" y="5638800"/>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685799" y="6324600"/>
            <a:ext cx="35454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USGS Fase W Solución Momento Tensor  </a:t>
            </a:r>
            <a:endParaRPr lang="es-ES_tradnl" altLang="en-US" sz="1800" i="1" dirty="0">
              <a:latin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39713" y="990600"/>
            <a:ext cx="875188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None/>
            </a:pPr>
            <a:r>
              <a:rPr lang="es-ES_tradnl" altLang="en-US" sz="1600">
                <a:cs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a:p>
            <a:endParaRPr lang="es-ES_tradnl" altLang="en-US" sz="1600"/>
          </a:p>
          <a:p>
            <a:r>
              <a:rPr lang="es-ES_tradnl" altLang="en-US" sz="1600"/>
              <a:t>Este terremoto ocurrió como resultado de un fallado de desplazamiento lateral. Ya sean las fallas de desplazamiento lateral derecho en un plano de falla E - O ó las fallas de desplazamiento lateral izquierdo en un plano de falla N - S son consistentes con el mecanismo focal.</a:t>
            </a:r>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2465407A-52B1-5342-B6F7-7C41A518F87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6,5 IDAHO</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31 de Marzo, 2020 a las 23:52:31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FB1F28AA-C6C9-8241-8360-6D14207DA7DB}"/>
              </a:ext>
            </a:extLst>
          </p:cNvPr>
          <p:cNvSpPr txBox="1">
            <a:spLocks noChangeArrowheads="1"/>
          </p:cNvSpPr>
          <p:nvPr/>
        </p:nvSpPr>
        <p:spPr bwMode="auto">
          <a:xfrm>
            <a:off x="5119689" y="6473825"/>
            <a:ext cx="39481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24383237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11763</TotalTime>
  <Words>1573</Words>
  <Application>Microsoft Macintosh PowerPoint</Application>
  <PresentationFormat>On-screen Show (4:3)</PresentationFormat>
  <Paragraphs>102</Paragraphs>
  <Slides>11</Slides>
  <Notes>11</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MS PGothic</vt:lpstr>
      <vt:lpstr>MS PGothic</vt: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954</cp:revision>
  <cp:lastPrinted>2018-01-24T02:26:23Z</cp:lastPrinted>
  <dcterms:created xsi:type="dcterms:W3CDTF">2009-05-31T20:07:40Z</dcterms:created>
  <dcterms:modified xsi:type="dcterms:W3CDTF">2020-04-02T05:42:04Z</dcterms:modified>
</cp:coreProperties>
</file>