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2"/>
  </p:notesMasterIdLst>
  <p:sldIdLst>
    <p:sldId id="384" r:id="rId3"/>
    <p:sldId id="302" r:id="rId4"/>
    <p:sldId id="365" r:id="rId5"/>
    <p:sldId id="428" r:id="rId6"/>
    <p:sldId id="389" r:id="rId7"/>
    <p:sldId id="429" r:id="rId8"/>
    <p:sldId id="426" r:id="rId9"/>
    <p:sldId id="42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00" autoAdjust="0"/>
    <p:restoredTop sz="88163" autoAdjust="0"/>
  </p:normalViewPr>
  <p:slideViewPr>
    <p:cSldViewPr showGuides="1">
      <p:cViewPr>
        <p:scale>
          <a:sx n="70" d="100"/>
          <a:sy n="70" d="100"/>
        </p:scale>
        <p:origin x="1164" y="36"/>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6/18/2020</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944A7A2E-80AC-F44F-822A-4816F4F89B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6F86AF6B-BA22-2840-B4CA-9AD24FC5BD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220" name="Slide Number Placeholder 3">
            <a:extLst>
              <a:ext uri="{FF2B5EF4-FFF2-40B4-BE49-F238E27FC236}">
                <a16:creationId xmlns:a16="http://schemas.microsoft.com/office/drawing/2014/main" id="{8AA9A472-B340-F841-A0D4-02B66F908C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0797443-4307-EA49-A543-69ED5F648792}" type="slidenum">
              <a:rPr lang="en-US" altLang="en-US">
                <a:latin typeface="Calibri" panose="020F0502020204030204" pitchFamily="34" charset="0"/>
                <a:ea typeface="MS PGothic" panose="020B0600070205080204" pitchFamily="34" charset="-128"/>
              </a:rPr>
              <a:pPr eaLnBrk="1" hangingPunct="1"/>
              <a:t>4</a:t>
            </a:fld>
            <a:endParaRPr lang="en-US" altLang="en-US" dirty="0">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99650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3EE79072-DE2F-2644-9A1F-C844535618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E91548CD-49C8-0045-8D92-BDEC3638F4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Exploring Seismicity:</a:t>
            </a:r>
          </a:p>
          <a:p>
            <a:r>
              <a:rPr lang="en-US" altLang="en-US" dirty="0"/>
              <a:t>Interactive Earthquake Browser—World map or 3D viewer </a:t>
            </a:r>
            <a:r>
              <a:rPr lang="en-US" altLang="en-US" sz="1100" dirty="0">
                <a:hlinkClick r:id="rId3"/>
              </a:rPr>
              <a:t>http://www.iris.edu/ieb</a:t>
            </a:r>
            <a:endParaRPr lang="en-US" altLang="en-US" sz="1400" dirty="0"/>
          </a:p>
        </p:txBody>
      </p:sp>
      <p:sp>
        <p:nvSpPr>
          <p:cNvPr id="10244" name="Slide Number Placeholder 3">
            <a:extLst>
              <a:ext uri="{FF2B5EF4-FFF2-40B4-BE49-F238E27FC236}">
                <a16:creationId xmlns:a16="http://schemas.microsoft.com/office/drawing/2014/main" id="{A6138D26-E5C1-A240-97A0-565379E9A4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E591867-075F-214C-BF4C-A2B05C1A53C6}" type="slidenum">
              <a:rPr lang="en-US" altLang="en-US" smtClean="0">
                <a:solidFill>
                  <a:srgbClr val="000000"/>
                </a:solidFill>
                <a:latin typeface="Calibri" panose="020F0502020204030204" pitchFamily="34" charset="0"/>
                <a:cs typeface="Arial" panose="020B0604020202020204" pitchFamily="34" charset="0"/>
              </a:rPr>
              <a:pPr/>
              <a:t>5</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01348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3EE79072-DE2F-2644-9A1F-C844535618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E91548CD-49C8-0045-8D92-BDEC3638F4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Exploring Seismicity:</a:t>
            </a:r>
          </a:p>
          <a:p>
            <a:r>
              <a:rPr lang="en-US" altLang="en-US" dirty="0"/>
              <a:t>Interactive Earthquake Browser—World map or 3D viewer </a:t>
            </a:r>
            <a:r>
              <a:rPr lang="en-US" altLang="en-US" sz="1100" dirty="0">
                <a:hlinkClick r:id="rId3"/>
              </a:rPr>
              <a:t>http://www.iris.edu/ieb</a:t>
            </a:r>
            <a:endParaRPr lang="en-US" altLang="en-US" sz="1400" dirty="0"/>
          </a:p>
        </p:txBody>
      </p:sp>
      <p:sp>
        <p:nvSpPr>
          <p:cNvPr id="10244" name="Slide Number Placeholder 3">
            <a:extLst>
              <a:ext uri="{FF2B5EF4-FFF2-40B4-BE49-F238E27FC236}">
                <a16:creationId xmlns:a16="http://schemas.microsoft.com/office/drawing/2014/main" id="{A6138D26-E5C1-A240-97A0-565379E9A4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E591867-075F-214C-BF4C-A2B05C1A53C6}" type="slidenum">
              <a:rPr lang="en-US" altLang="en-US" smtClean="0">
                <a:solidFill>
                  <a:srgbClr val="000000"/>
                </a:solidFill>
                <a:latin typeface="Calibri" panose="020F0502020204030204" pitchFamily="34" charset="0"/>
                <a:cs typeface="Arial" panose="020B0604020202020204" pitchFamily="34" charset="0"/>
              </a:rPr>
              <a:pPr/>
              <a:t>6</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66211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D0B6430-F693-40A5-B6E4-90BF742B0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5B762CA-40D9-4BF9-A9C3-31CB5C10FD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b="1" dirty="0">
                <a:solidFill>
                  <a:srgbClr val="393996"/>
                </a:solidFill>
                <a:latin typeface="Arial" panose="020B0604020202020204" pitchFamily="34" charset="0"/>
                <a:ea typeface="ＭＳ Ｐゴシック" panose="020B0600070205080204" pitchFamily="34" charset="-128"/>
              </a:rPr>
              <a:t>Relevant Animation: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a:solidFill>
                  <a:schemeClr val="tx1"/>
                </a:solidFill>
                <a:effectLst/>
                <a:latin typeface="+mn-lt"/>
                <a:ea typeface="MS PGothic" panose="020B0600070205080204" pitchFamily="34" charset="-128"/>
                <a:cs typeface="ＭＳ Ｐゴシック" charset="0"/>
              </a:rPr>
              <a:t>Focal Mechanisms Explained </a:t>
            </a:r>
            <a:r>
              <a:rPr lang="en-US" sz="1000" dirty="0">
                <a:hlinkClick r:id="rId3"/>
              </a:rPr>
              <a:t>https://www.iris.edu/hq/inclass/animation/focal_mechanisms_explained</a:t>
            </a:r>
            <a:r>
              <a:rPr lang="en-US" sz="1000" dirty="0"/>
              <a:t> </a:t>
            </a:r>
            <a:endParaRPr lang="en-US" altLang="en-US" dirty="0">
              <a:ea typeface="ＭＳ Ｐゴシック" panose="020B0600070205080204" pitchFamily="34" charset="-128"/>
            </a:endParaRPr>
          </a:p>
        </p:txBody>
      </p:sp>
      <p:sp>
        <p:nvSpPr>
          <p:cNvPr id="16388" name="Slide Number Placeholder 3">
            <a:extLst>
              <a:ext uri="{FF2B5EF4-FFF2-40B4-BE49-F238E27FC236}">
                <a16:creationId xmlns:a16="http://schemas.microsoft.com/office/drawing/2014/main" id="{141C53C4-3F01-4876-9906-87FC9A1B30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50D51C7-D832-4388-9A7F-A22CF903D803}" type="slidenum">
              <a:rPr lang="en-US" altLang="en-US" smtClean="0"/>
              <a:pPr>
                <a:spcBef>
                  <a:spcPct val="0"/>
                </a:spcBef>
              </a:pPr>
              <a:t>7</a:t>
            </a:fld>
            <a:endParaRPr lang="en-US" altLang="en-US"/>
          </a:p>
        </p:txBody>
      </p:sp>
    </p:spTree>
    <p:extLst>
      <p:ext uri="{BB962C8B-B14F-4D97-AF65-F5344CB8AC3E}">
        <p14:creationId xmlns:p14="http://schemas.microsoft.com/office/powerpoint/2010/main" val="2466981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7B378C5E-B30E-4F2A-8023-2F9AC8BBAD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4D4C03C-F4CD-44F6-8CB4-EAF3C91C33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sz="1400" dirty="0"/>
              <a:t>Where do travel-time curves come from? </a:t>
            </a:r>
            <a:r>
              <a:rPr lang="en-US" altLang="en-US" dirty="0">
                <a:hlinkClick r:id="rId3"/>
              </a:rPr>
              <a:t>http://www.iris.edu/hq/programs/education_and_outreach/animations#K</a:t>
            </a:r>
            <a:endParaRPr lang="en-US" altLang="en-US" dirty="0"/>
          </a:p>
        </p:txBody>
      </p:sp>
      <p:sp>
        <p:nvSpPr>
          <p:cNvPr id="15363" name="Slide Number Placeholder 3">
            <a:extLst>
              <a:ext uri="{FF2B5EF4-FFF2-40B4-BE49-F238E27FC236}">
                <a16:creationId xmlns:a16="http://schemas.microsoft.com/office/drawing/2014/main" id="{F45DBCBE-31AF-4EB9-AE7B-BCA42A94A9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2DBA816-06E0-435F-98AC-EA32C2710647}" type="slidenum">
              <a:rPr lang="en-US" altLang="en-US" smtClean="0">
                <a:solidFill>
                  <a:srgbClr val="000000"/>
                </a:solidFill>
                <a:latin typeface="Calibri" panose="020F0502020204030204" pitchFamily="34" charset="0"/>
                <a:cs typeface="Arial" panose="020B0604020202020204" pitchFamily="34" charset="0"/>
              </a:rPr>
              <a:pPr/>
              <a:t>8</a:t>
            </a:fld>
            <a:endParaRPr lang="en-US" altLang="en-US" dirty="0">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9</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6/18/2020</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6/18/2020</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6/18/2020</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6/18/2020</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6/18/2020</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6/18/2020</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6/18/2020</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6/18/2020</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6/18/2020</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6/18/2020</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6/18/2020</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6/18/2020</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6/18/2020</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6/18/2020</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2.png"/><Relationship Id="rId5" Type="http://schemas.openxmlformats.org/officeDocument/2006/relationships/image" Target="../media/image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hyperlink" Target="http://www.iris.edu/hq/re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41102" y="1106946"/>
            <a:ext cx="39217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None/>
            </a:pPr>
            <a:r>
              <a:rPr lang="en-US" altLang="en-US" sz="1800" dirty="0">
                <a:latin typeface="Arial" panose="020B0604020202020204" pitchFamily="34" charset="0"/>
              </a:rPr>
              <a:t>A magnitude 7.4 earthquake occurred in the </a:t>
            </a:r>
            <a:r>
              <a:rPr lang="en-US" altLang="en-US" sz="1800" dirty="0" err="1">
                <a:latin typeface="Arial" panose="020B0604020202020204" pitchFamily="34" charset="0"/>
              </a:rPr>
              <a:t>Kermadec</a:t>
            </a:r>
            <a:r>
              <a:rPr lang="en-US" altLang="en-US" sz="1800" dirty="0">
                <a:latin typeface="Arial" panose="020B0604020202020204" pitchFamily="34" charset="0"/>
              </a:rPr>
              <a:t> Islands, about 730 km (454 miles) from Tauranga, New Zealand at a depth of 10 km.  There is no tsunami threat from this earthquake.</a:t>
            </a:r>
          </a:p>
          <a:p>
            <a:pPr>
              <a:spcBef>
                <a:spcPct val="0"/>
              </a:spcBef>
              <a:buNone/>
            </a:pPr>
            <a:endParaRPr lang="en-US" altLang="en-US" sz="1800" dirty="0">
              <a:latin typeface="Arial" panose="020B0604020202020204" pitchFamily="34" charset="0"/>
            </a:endParaRPr>
          </a:p>
          <a:p>
            <a:pPr>
              <a:spcBef>
                <a:spcPct val="0"/>
              </a:spcBef>
              <a:buNone/>
            </a:pPr>
            <a:r>
              <a:rPr lang="en-US" altLang="en-US" sz="1800" dirty="0">
                <a:latin typeface="Arial" panose="020B0604020202020204" pitchFamily="34" charset="0"/>
              </a:rPr>
              <a:t>The </a:t>
            </a:r>
            <a:r>
              <a:rPr lang="en-US" altLang="en-US" sz="1800" dirty="0" err="1">
                <a:latin typeface="Arial" panose="020B0604020202020204" pitchFamily="34" charset="0"/>
              </a:rPr>
              <a:t>Kermadec</a:t>
            </a:r>
            <a:r>
              <a:rPr lang="en-US" altLang="en-US" sz="1800" dirty="0">
                <a:latin typeface="Arial" panose="020B0604020202020204" pitchFamily="34" charset="0"/>
              </a:rPr>
              <a:t> Islands are the tiny emergent part of a chain of submarine volcanoes that define the </a:t>
            </a:r>
            <a:r>
              <a:rPr lang="en-US" altLang="en-US" sz="1800" dirty="0" err="1">
                <a:latin typeface="Arial" panose="020B0604020202020204" pitchFamily="34" charset="0"/>
              </a:rPr>
              <a:t>Kermadec</a:t>
            </a:r>
            <a:r>
              <a:rPr lang="en-US" altLang="en-US" sz="1800" dirty="0">
                <a:latin typeface="Arial" panose="020B0604020202020204" pitchFamily="34" charset="0"/>
              </a:rPr>
              <a:t> Ridge. There are no permanent settlements on the islands.</a:t>
            </a:r>
          </a:p>
          <a:p>
            <a:pPr>
              <a:spcBef>
                <a:spcPct val="0"/>
              </a:spcBef>
              <a:buNone/>
            </a:pPr>
            <a:endParaRPr lang="en-US" altLang="en-US" sz="1800" dirty="0">
              <a:latin typeface="Arial" panose="020B0604020202020204" pitchFamily="34" charset="0"/>
            </a:endParaRPr>
          </a:p>
          <a:p>
            <a:pPr>
              <a:spcBef>
                <a:spcPct val="0"/>
              </a:spcBef>
              <a:buNone/>
            </a:pPr>
            <a:endParaRPr lang="en-US" altLang="en-US" sz="1800" dirty="0">
              <a:latin typeface="Arial" panose="020B0604020202020204" pitchFamily="34" charset="0"/>
            </a:endParaRPr>
          </a:p>
        </p:txBody>
      </p:sp>
      <p:sp>
        <p:nvSpPr>
          <p:cNvPr id="16" name="Title 1">
            <a:extLst>
              <a:ext uri="{FF2B5EF4-FFF2-40B4-BE49-F238E27FC236}">
                <a16:creationId xmlns:a16="http://schemas.microsoft.com/office/drawing/2014/main" id="{6F04097E-D3CF-49F9-9347-1467F639BF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 name="TextBox 1">
            <a:extLst>
              <a:ext uri="{FF2B5EF4-FFF2-40B4-BE49-F238E27FC236}">
                <a16:creationId xmlns:a16="http://schemas.microsoft.com/office/drawing/2014/main" id="{842E1740-456B-4D55-8A2E-3B0AB1665BD4}"/>
              </a:ext>
            </a:extLst>
          </p:cNvPr>
          <p:cNvSpPr txBox="1"/>
          <p:nvPr/>
        </p:nvSpPr>
        <p:spPr>
          <a:xfrm>
            <a:off x="609599" y="4754475"/>
            <a:ext cx="3554437" cy="2031325"/>
          </a:xfrm>
          <a:prstGeom prst="rect">
            <a:avLst/>
          </a:prstGeom>
          <a:noFill/>
        </p:spPr>
        <p:txBody>
          <a:bodyPr wrap="square" rtlCol="0">
            <a:spAutoFit/>
          </a:bodyPr>
          <a:lstStyle/>
          <a:p>
            <a:pPr algn="r"/>
            <a:r>
              <a:rPr lang="en-US" sz="1400" dirty="0"/>
              <a:t>In political terms, the </a:t>
            </a:r>
            <a:r>
              <a:rPr lang="en-US" sz="1400" dirty="0" err="1"/>
              <a:t>Kermadecs</a:t>
            </a:r>
            <a:r>
              <a:rPr lang="en-US" sz="1400" dirty="0"/>
              <a:t> are important for New Zealand as they define the northern extent of the Exclusive Economic Zone (EEZ) and the Extended Continental Shelf (ECS).</a:t>
            </a:r>
          </a:p>
          <a:p>
            <a:pPr algn="r"/>
            <a:endParaRPr lang="en-US" sz="1400" dirty="0"/>
          </a:p>
          <a:p>
            <a:pPr algn="r"/>
            <a:r>
              <a:rPr lang="en-US" sz="1400" dirty="0"/>
              <a:t>Image courtesy: Simon Nathan, '</a:t>
            </a:r>
            <a:r>
              <a:rPr lang="en-US" sz="1400" dirty="0" err="1"/>
              <a:t>Kermadec</a:t>
            </a:r>
            <a:r>
              <a:rPr lang="en-US" sz="1400" dirty="0"/>
              <a:t> Islands - Geology and climate', </a:t>
            </a:r>
            <a:r>
              <a:rPr lang="en-US" sz="1400" dirty="0" err="1"/>
              <a:t>Te</a:t>
            </a:r>
            <a:r>
              <a:rPr lang="en-US" sz="1400" dirty="0"/>
              <a:t> Ara - the Encyclopedia of New Zealand</a:t>
            </a:r>
          </a:p>
        </p:txBody>
      </p:sp>
      <p:pic>
        <p:nvPicPr>
          <p:cNvPr id="7" name="Picture 6">
            <a:extLst>
              <a:ext uri="{FF2B5EF4-FFF2-40B4-BE49-F238E27FC236}">
                <a16:creationId xmlns:a16="http://schemas.microsoft.com/office/drawing/2014/main" id="{9782F222-E27E-4BE4-A9EB-50DF15EF23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5300" y="1143000"/>
            <a:ext cx="4734870" cy="5638800"/>
          </a:xfrm>
          <a:prstGeom prst="rect">
            <a:avLst/>
          </a:prstGeom>
        </p:spPr>
      </p:pic>
      <p:sp>
        <p:nvSpPr>
          <p:cNvPr id="11" name="AutoShape 7">
            <a:extLst>
              <a:ext uri="{FF2B5EF4-FFF2-40B4-BE49-F238E27FC236}">
                <a16:creationId xmlns:a16="http://schemas.microsoft.com/office/drawing/2014/main" id="{2DE2C839-D818-42A0-99DD-C2B8B37770FB}"/>
              </a:ext>
            </a:extLst>
          </p:cNvPr>
          <p:cNvSpPr>
            <a:spLocks noChangeArrowheads="1"/>
          </p:cNvSpPr>
          <p:nvPr/>
        </p:nvSpPr>
        <p:spPr bwMode="auto">
          <a:xfrm>
            <a:off x="7010400" y="4754475"/>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Tree>
    <p:extLst>
      <p:ext uri="{BB962C8B-B14F-4D97-AF65-F5344CB8AC3E}">
        <p14:creationId xmlns:p14="http://schemas.microsoft.com/office/powerpoint/2010/main" val="26356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4066736" y="6430930"/>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USGS Estimated shaking Intensity from M 7.4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123950"/>
            <a:ext cx="317658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The Modified-Mercalli Intensity (MMI) scale is a twelve-stage scale, from I to XII, that indicates the severity of ground shaking. </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FontTx/>
              <a:buNone/>
            </a:pPr>
            <a:r>
              <a:rPr lang="en-US" altLang="en-US" sz="1800" dirty="0">
                <a:latin typeface="Arial" panose="020B0604020202020204" pitchFamily="34" charset="0"/>
                <a:cs typeface="Arial" panose="020B0604020202020204" pitchFamily="34" charset="0"/>
              </a:rPr>
              <a:t>Shaking was felt across the east coast of North Island, New Zealand.</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840060" y="3808412"/>
            <a:ext cx="1978025" cy="3278188"/>
            <a:chOff x="7143750" y="2514600"/>
            <a:chExt cx="1978025" cy="3278188"/>
          </a:xfrm>
        </p:grpSpPr>
        <p:sp>
          <p:nvSpPr>
            <p:cNvPr id="29699" name="TextBox 14">
              <a:extLst>
                <a:ext uri="{FF2B5EF4-FFF2-40B4-BE49-F238E27FC236}">
                  <a16:creationId xmlns:a16="http://schemas.microsoft.com/office/drawing/2014/main" id="{648CF7C2-261F-6A48-8A1D-6075EBE6430D}"/>
                </a:ext>
              </a:extLst>
            </p:cNvPr>
            <p:cNvSpPr txBox="1">
              <a:spLocks noChangeArrowheads="1"/>
            </p:cNvSpPr>
            <p:nvPr/>
          </p:nvSpPr>
          <p:spPr bwMode="auto">
            <a:xfrm>
              <a:off x="7902575" y="2514600"/>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dirty="0">
                  <a:latin typeface="Arial" panose="020B0604020202020204" pitchFamily="34" charset="0"/>
                  <a:cs typeface="Arial" panose="020B0604020202020204" pitchFamily="34" charset="0"/>
                </a:rPr>
                <a:t>Perceived </a:t>
              </a:r>
            </a:p>
            <a:p>
              <a:pPr algn="ctr" eaLnBrk="1" hangingPunct="1">
                <a:spcBef>
                  <a:spcPct val="0"/>
                </a:spcBef>
                <a:spcAft>
                  <a:spcPts val="600"/>
                </a:spcAft>
                <a:buFontTx/>
                <a:buNone/>
              </a:pPr>
              <a:r>
                <a:rPr lang="en-US" altLang="en-US" sz="1400" b="1" dirty="0">
                  <a:latin typeface="Arial" panose="020B0604020202020204" pitchFamily="34" charset="0"/>
                  <a:cs typeface="Arial" panose="020B0604020202020204" pitchFamily="34" charset="0"/>
                </a:rPr>
                <a:t>  Shaking</a:t>
              </a:r>
            </a:p>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cs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cs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cs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Not Felt</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7256463" y="2754313"/>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0" y="3097213"/>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4">
            <a:extLst>
              <a:ext uri="{FF2B5EF4-FFF2-40B4-BE49-F238E27FC236}">
                <a16:creationId xmlns:a16="http://schemas.microsoft.com/office/drawing/2014/main" id="{EB1626CA-3396-4978-A855-68226912C1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3666" y="1123950"/>
            <a:ext cx="5333252" cy="5306980"/>
          </a:xfrm>
          <a:prstGeom prst="rect">
            <a:avLst/>
          </a:prstGeom>
        </p:spPr>
      </p:pic>
      <p:sp>
        <p:nvSpPr>
          <p:cNvPr id="14" name="Title 1">
            <a:extLst>
              <a:ext uri="{FF2B5EF4-FFF2-40B4-BE49-F238E27FC236}">
                <a16:creationId xmlns:a16="http://schemas.microsoft.com/office/drawing/2014/main" id="{219219B8-4711-4C08-BEE1-E7EFF00D9B9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3164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The USGS reported that 42,000 people felt weak shaking from this earthquake.</a:t>
            </a:r>
          </a:p>
        </p:txBody>
      </p:sp>
      <p:pic>
        <p:nvPicPr>
          <p:cNvPr id="3" name="Picture 2">
            <a:extLst>
              <a:ext uri="{FF2B5EF4-FFF2-40B4-BE49-F238E27FC236}">
                <a16:creationId xmlns:a16="http://schemas.microsoft.com/office/drawing/2014/main" id="{BA2CB1FD-AAAD-4D59-871D-FF09B786B5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202300"/>
            <a:ext cx="4316412" cy="4310246"/>
          </a:xfrm>
          <a:prstGeom prst="rect">
            <a:avLst/>
          </a:prstGeom>
        </p:spPr>
      </p:pic>
      <p:pic>
        <p:nvPicPr>
          <p:cNvPr id="10" name="Picture 9">
            <a:extLst>
              <a:ext uri="{FF2B5EF4-FFF2-40B4-BE49-F238E27FC236}">
                <a16:creationId xmlns:a16="http://schemas.microsoft.com/office/drawing/2014/main" id="{403365D1-313E-488A-9834-2BE2D631C1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484" y="2838516"/>
            <a:ext cx="2404916" cy="3943284"/>
          </a:xfrm>
          <a:prstGeom prst="rect">
            <a:avLst/>
          </a:prstGeom>
        </p:spPr>
      </p:pic>
      <p:sp>
        <p:nvSpPr>
          <p:cNvPr id="17" name="Title 1">
            <a:extLst>
              <a:ext uri="{FF2B5EF4-FFF2-40B4-BE49-F238E27FC236}">
                <a16:creationId xmlns:a16="http://schemas.microsoft.com/office/drawing/2014/main" id="{F0B8467E-70A4-49BE-8E7A-F299D79C748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31FFE1-0579-8B46-A61F-D51A5D37E08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075" name="Picture 18" descr="IRIS_TMlogo.png">
            <a:extLst>
              <a:ext uri="{FF2B5EF4-FFF2-40B4-BE49-F238E27FC236}">
                <a16:creationId xmlns:a16="http://schemas.microsoft.com/office/drawing/2014/main" id="{114E6FD1-170A-2247-81B0-EB6D6524F6E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3">
            <a:extLst>
              <a:ext uri="{FF2B5EF4-FFF2-40B4-BE49-F238E27FC236}">
                <a16:creationId xmlns:a16="http://schemas.microsoft.com/office/drawing/2014/main" id="{84CE213E-D3A0-524D-8A73-DB67A89C4FD0}"/>
              </a:ext>
            </a:extLst>
          </p:cNvPr>
          <p:cNvSpPr txBox="1">
            <a:spLocks noChangeArrowheads="1"/>
          </p:cNvSpPr>
          <p:nvPr/>
        </p:nvSpPr>
        <p:spPr bwMode="auto">
          <a:xfrm>
            <a:off x="5581650" y="2827338"/>
            <a:ext cx="1028700" cy="577850"/>
          </a:xfrm>
          <a:prstGeom prst="rect">
            <a:avLst/>
          </a:prstGeom>
          <a:solidFill>
            <a:srgbClr val="000000">
              <a:alpha val="3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a:solidFill>
                  <a:srgbClr val="FFFF00"/>
                </a:solidFill>
                <a:ea typeface="ÇlÇr ñæí©"/>
                <a:cs typeface="ÇlÇr ñæí©"/>
              </a:rPr>
              <a:t>Australia</a:t>
            </a:r>
            <a:br>
              <a:rPr lang="en-US" altLang="en-US" sz="1600">
                <a:solidFill>
                  <a:srgbClr val="FFFF00"/>
                </a:solidFill>
                <a:ea typeface="ÇlÇr ñæí©"/>
                <a:cs typeface="ÇlÇr ñæí©"/>
              </a:rPr>
            </a:br>
            <a:r>
              <a:rPr lang="en-US" altLang="en-US" sz="1600">
                <a:solidFill>
                  <a:srgbClr val="FFFF00"/>
                </a:solidFill>
                <a:ea typeface="ÇlÇr ñæí©"/>
                <a:cs typeface="ÇlÇr ñæí©"/>
              </a:rPr>
              <a:t>Plate</a:t>
            </a:r>
          </a:p>
        </p:txBody>
      </p:sp>
      <p:pic>
        <p:nvPicPr>
          <p:cNvPr id="3077" name="Picture 2" descr="JV">
            <a:extLst>
              <a:ext uri="{FF2B5EF4-FFF2-40B4-BE49-F238E27FC236}">
                <a16:creationId xmlns:a16="http://schemas.microsoft.com/office/drawing/2014/main" id="{F4F2FAB4-F59E-3744-A8AD-B19FF73258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8389" y="1066800"/>
            <a:ext cx="4113211" cy="5559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 Box 5">
            <a:extLst>
              <a:ext uri="{FF2B5EF4-FFF2-40B4-BE49-F238E27FC236}">
                <a16:creationId xmlns:a16="http://schemas.microsoft.com/office/drawing/2014/main" id="{18CC71BE-F84C-2846-B778-D2AE31AE6D72}"/>
              </a:ext>
            </a:extLst>
          </p:cNvPr>
          <p:cNvSpPr txBox="1">
            <a:spLocks noChangeArrowheads="1"/>
          </p:cNvSpPr>
          <p:nvPr/>
        </p:nvSpPr>
        <p:spPr bwMode="auto">
          <a:xfrm>
            <a:off x="7675563" y="2627313"/>
            <a:ext cx="12573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a:solidFill>
                  <a:srgbClr val="FFFF00"/>
                </a:solidFill>
                <a:ea typeface="ÇlÇr ñæí©"/>
                <a:cs typeface="ÇlÇr ñæí©"/>
              </a:rPr>
              <a:t>Pacific</a:t>
            </a:r>
            <a:br>
              <a:rPr lang="en-US" altLang="en-US" sz="1600">
                <a:solidFill>
                  <a:srgbClr val="FFFF00"/>
                </a:solidFill>
                <a:ea typeface="ÇlÇr ñæí©"/>
                <a:cs typeface="ÇlÇr ñæí©"/>
              </a:rPr>
            </a:br>
            <a:r>
              <a:rPr lang="en-US" altLang="en-US" sz="1600">
                <a:solidFill>
                  <a:srgbClr val="FFFF00"/>
                </a:solidFill>
                <a:ea typeface="ÇlÇr ñæí©"/>
                <a:cs typeface="ÇlÇr ñæí©"/>
              </a:rPr>
              <a:t>Plate</a:t>
            </a:r>
            <a:endParaRPr lang="en-US" altLang="en-US" sz="2400">
              <a:ea typeface="MS PGothic" panose="020B0600070205080204" pitchFamily="34" charset="-128"/>
            </a:endParaRPr>
          </a:p>
        </p:txBody>
      </p:sp>
      <p:sp>
        <p:nvSpPr>
          <p:cNvPr id="28674" name="AutoShape 7">
            <a:extLst>
              <a:ext uri="{FF2B5EF4-FFF2-40B4-BE49-F238E27FC236}">
                <a16:creationId xmlns:a16="http://schemas.microsoft.com/office/drawing/2014/main" id="{E442DCDE-7387-3D4D-B125-CD2EDF5531CD}"/>
              </a:ext>
            </a:extLst>
          </p:cNvPr>
          <p:cNvSpPr>
            <a:spLocks noChangeArrowheads="1"/>
          </p:cNvSpPr>
          <p:nvPr/>
        </p:nvSpPr>
        <p:spPr bwMode="auto">
          <a:xfrm>
            <a:off x="6757711" y="4267200"/>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
        <p:nvSpPr>
          <p:cNvPr id="3081" name="Line 8">
            <a:extLst>
              <a:ext uri="{FF2B5EF4-FFF2-40B4-BE49-F238E27FC236}">
                <a16:creationId xmlns:a16="http://schemas.microsoft.com/office/drawing/2014/main" id="{D52B4DDD-BC80-4D4D-B7B2-02D07B8398C6}"/>
              </a:ext>
            </a:extLst>
          </p:cNvPr>
          <p:cNvSpPr>
            <a:spLocks noChangeShapeType="1"/>
          </p:cNvSpPr>
          <p:nvPr/>
        </p:nvSpPr>
        <p:spPr bwMode="auto">
          <a:xfrm flipH="1" flipV="1">
            <a:off x="6804025" y="1970088"/>
            <a:ext cx="685800" cy="342900"/>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n-US"/>
          </a:p>
        </p:txBody>
      </p:sp>
      <p:sp>
        <p:nvSpPr>
          <p:cNvPr id="3082" name="Text Box 9">
            <a:extLst>
              <a:ext uri="{FF2B5EF4-FFF2-40B4-BE49-F238E27FC236}">
                <a16:creationId xmlns:a16="http://schemas.microsoft.com/office/drawing/2014/main" id="{1F533F52-E487-0A4C-9B69-D2343C4B8309}"/>
              </a:ext>
            </a:extLst>
          </p:cNvPr>
          <p:cNvSpPr txBox="1">
            <a:spLocks noChangeAspect="1" noChangeArrowheads="1"/>
          </p:cNvSpPr>
          <p:nvPr/>
        </p:nvSpPr>
        <p:spPr bwMode="auto">
          <a:xfrm>
            <a:off x="6019800" y="1427163"/>
            <a:ext cx="105727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a:solidFill>
                  <a:srgbClr val="FFFF00"/>
                </a:solidFill>
                <a:ea typeface="ÇlÇr ñæí©"/>
                <a:cs typeface="ÇlÇr ñæí©"/>
              </a:rPr>
              <a:t>Tonga</a:t>
            </a:r>
          </a:p>
          <a:p>
            <a:pPr algn="ctr" eaLnBrk="1" hangingPunct="1"/>
            <a:r>
              <a:rPr lang="en-US" altLang="en-US" sz="1600">
                <a:solidFill>
                  <a:srgbClr val="FFFF00"/>
                </a:solidFill>
                <a:ea typeface="ÇlÇr ñæí©"/>
                <a:cs typeface="ÇlÇr ñæí©"/>
              </a:rPr>
              <a:t>Trench</a:t>
            </a:r>
          </a:p>
          <a:p>
            <a:pPr eaLnBrk="1" hangingPunct="1"/>
            <a:endParaRPr lang="en-US" altLang="en-US" sz="2400">
              <a:ea typeface="MS PGothic" panose="020B0600070205080204" pitchFamily="34" charset="-128"/>
            </a:endParaRPr>
          </a:p>
        </p:txBody>
      </p:sp>
      <p:sp>
        <p:nvSpPr>
          <p:cNvPr id="3083" name="Text Box 5">
            <a:extLst>
              <a:ext uri="{FF2B5EF4-FFF2-40B4-BE49-F238E27FC236}">
                <a16:creationId xmlns:a16="http://schemas.microsoft.com/office/drawing/2014/main" id="{9F08A754-47BE-9441-A171-8D363A82ADB6}"/>
              </a:ext>
            </a:extLst>
          </p:cNvPr>
          <p:cNvSpPr txBox="1">
            <a:spLocks noChangeArrowheads="1"/>
          </p:cNvSpPr>
          <p:nvPr/>
        </p:nvSpPr>
        <p:spPr bwMode="auto">
          <a:xfrm>
            <a:off x="5105400" y="3218766"/>
            <a:ext cx="1688307"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a:solidFill>
                  <a:srgbClr val="FFFF00"/>
                </a:solidFill>
                <a:ea typeface="ÇlÇr ñæí©"/>
                <a:cs typeface="ÇlÇr ñæí©"/>
              </a:rPr>
              <a:t>Australian</a:t>
            </a:r>
            <a:br>
              <a:rPr lang="en-US" altLang="en-US" sz="1600">
                <a:solidFill>
                  <a:srgbClr val="FFFF00"/>
                </a:solidFill>
                <a:ea typeface="ÇlÇr ñæí©"/>
                <a:cs typeface="ÇlÇr ñæí©"/>
              </a:rPr>
            </a:br>
            <a:r>
              <a:rPr lang="en-US" altLang="en-US" sz="1600">
                <a:solidFill>
                  <a:srgbClr val="FFFF00"/>
                </a:solidFill>
                <a:ea typeface="ÇlÇr ñæí©"/>
                <a:cs typeface="ÇlÇr ñæí©"/>
              </a:rPr>
              <a:t>Plate</a:t>
            </a:r>
            <a:endParaRPr lang="en-US" altLang="en-US" sz="2400">
              <a:ea typeface="MS PGothic" panose="020B0600070205080204" pitchFamily="34" charset="-128"/>
            </a:endParaRPr>
          </a:p>
        </p:txBody>
      </p:sp>
      <p:pic>
        <p:nvPicPr>
          <p:cNvPr id="3084" name="Picture 92" descr="unavco-logo-red-black-shadow.jpg">
            <a:extLst>
              <a:ext uri="{FF2B5EF4-FFF2-40B4-BE49-F238E27FC236}">
                <a16:creationId xmlns:a16="http://schemas.microsoft.com/office/drawing/2014/main" id="{E3B7EA1C-FB38-5046-A9C7-5B87F3BA2C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6324600"/>
            <a:ext cx="1295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9">
            <a:extLst>
              <a:ext uri="{FF2B5EF4-FFF2-40B4-BE49-F238E27FC236}">
                <a16:creationId xmlns:a16="http://schemas.microsoft.com/office/drawing/2014/main" id="{42E52B13-03AB-9949-9B1B-D73BF964C611}"/>
              </a:ext>
            </a:extLst>
          </p:cNvPr>
          <p:cNvSpPr txBox="1">
            <a:spLocks noChangeAspect="1" noChangeArrowheads="1"/>
          </p:cNvSpPr>
          <p:nvPr/>
        </p:nvSpPr>
        <p:spPr bwMode="auto">
          <a:xfrm>
            <a:off x="7543799" y="4400551"/>
            <a:ext cx="1184277"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err="1">
                <a:solidFill>
                  <a:srgbClr val="FFFF00"/>
                </a:solidFill>
                <a:ea typeface="ÇlÇr ñæí©"/>
                <a:cs typeface="ÇlÇr ñæí©"/>
              </a:rPr>
              <a:t>Kermadec</a:t>
            </a:r>
            <a:endParaRPr lang="en-US" altLang="en-US" sz="1600">
              <a:solidFill>
                <a:srgbClr val="FFFF00"/>
              </a:solidFill>
              <a:ea typeface="ÇlÇr ñæí©"/>
              <a:cs typeface="ÇlÇr ñæí©"/>
            </a:endParaRPr>
          </a:p>
          <a:p>
            <a:pPr algn="ctr" eaLnBrk="1" hangingPunct="1"/>
            <a:r>
              <a:rPr lang="en-US" altLang="en-US" sz="1600">
                <a:solidFill>
                  <a:srgbClr val="FFFF00"/>
                </a:solidFill>
                <a:ea typeface="ÇlÇr ñæí©"/>
                <a:cs typeface="ÇlÇr ñæí©"/>
              </a:rPr>
              <a:t>Trench</a:t>
            </a:r>
          </a:p>
          <a:p>
            <a:pPr eaLnBrk="1" hangingPunct="1"/>
            <a:endParaRPr lang="en-US" altLang="en-US" sz="2400">
              <a:ea typeface="MS PGothic" panose="020B0600070205080204" pitchFamily="34" charset="-128"/>
            </a:endParaRPr>
          </a:p>
        </p:txBody>
      </p:sp>
      <p:sp>
        <p:nvSpPr>
          <p:cNvPr id="16" name="Line 8">
            <a:extLst>
              <a:ext uri="{FF2B5EF4-FFF2-40B4-BE49-F238E27FC236}">
                <a16:creationId xmlns:a16="http://schemas.microsoft.com/office/drawing/2014/main" id="{EAFFA4C2-95FE-304C-9D92-D15EDD64E3B5}"/>
              </a:ext>
            </a:extLst>
          </p:cNvPr>
          <p:cNvSpPr>
            <a:spLocks noChangeShapeType="1"/>
          </p:cNvSpPr>
          <p:nvPr/>
        </p:nvSpPr>
        <p:spPr bwMode="auto">
          <a:xfrm>
            <a:off x="7010400" y="4267200"/>
            <a:ext cx="533400" cy="213409"/>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n-US"/>
          </a:p>
        </p:txBody>
      </p:sp>
      <p:sp>
        <p:nvSpPr>
          <p:cNvPr id="18" name="TextBox 28684">
            <a:extLst>
              <a:ext uri="{FF2B5EF4-FFF2-40B4-BE49-F238E27FC236}">
                <a16:creationId xmlns:a16="http://schemas.microsoft.com/office/drawing/2014/main" id="{026FBE27-8600-3E46-B854-9967E87D884F}"/>
              </a:ext>
            </a:extLst>
          </p:cNvPr>
          <p:cNvSpPr txBox="1">
            <a:spLocks noChangeArrowheads="1"/>
          </p:cNvSpPr>
          <p:nvPr/>
        </p:nvSpPr>
        <p:spPr bwMode="auto">
          <a:xfrm>
            <a:off x="248444" y="1017017"/>
            <a:ext cx="4444206"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600" dirty="0">
                <a:ea typeface="MS PGothic" panose="020B0600070205080204" pitchFamily="34" charset="-128"/>
              </a:rPr>
              <a:t>The blue arrows on this map show the motion of the Pacific Plate with respect to the Australian Plate.  The epicenter of this earthquake is shown by the red star.  </a:t>
            </a:r>
          </a:p>
          <a:p>
            <a:pPr eaLnBrk="1" hangingPunct="1"/>
            <a:endParaRPr lang="en-US" altLang="en-US" sz="1600" dirty="0">
              <a:ea typeface="MS PGothic" panose="020B0600070205080204" pitchFamily="34" charset="-128"/>
            </a:endParaRPr>
          </a:p>
          <a:p>
            <a:pPr eaLnBrk="1" hangingPunct="1"/>
            <a:r>
              <a:rPr lang="en-US" altLang="en-US" sz="1600" dirty="0"/>
              <a:t>This earthquake occurred on or near the subduction zone boundary where the Pacific Plate subducts beneath the Australian Plate.  </a:t>
            </a:r>
          </a:p>
          <a:p>
            <a:pPr eaLnBrk="1" hangingPunct="1"/>
            <a:r>
              <a:rPr lang="en-US" altLang="en-US" sz="1600" dirty="0"/>
              <a:t>The rate of convergence at the location of the earthquake is about 6.0 cm/yr. </a:t>
            </a:r>
          </a:p>
          <a:p>
            <a:pPr eaLnBrk="1" hangingPunct="1"/>
            <a:endParaRPr lang="en-US" altLang="en-US" sz="1600" dirty="0"/>
          </a:p>
          <a:p>
            <a:pPr eaLnBrk="1" hangingPunct="1"/>
            <a:r>
              <a:rPr lang="en-US" altLang="en-US" sz="1600" dirty="0"/>
              <a:t>Notice that the rate of motion of the Pacific Plate changes from 6 cm/</a:t>
            </a:r>
            <a:r>
              <a:rPr lang="en-US" altLang="en-US" sz="1600" dirty="0" err="1"/>
              <a:t>yr</a:t>
            </a:r>
            <a:r>
              <a:rPr lang="en-US" altLang="en-US" sz="1600" dirty="0"/>
              <a:t> in the Kermadec Trench to 9 cm/</a:t>
            </a:r>
            <a:r>
              <a:rPr lang="en-US" altLang="en-US" sz="1600" dirty="0" err="1"/>
              <a:t>yr</a:t>
            </a:r>
            <a:r>
              <a:rPr lang="en-US" altLang="en-US" sz="1600" dirty="0"/>
              <a:t> at the northern end of the Tonga Trench.  These changes remind us that lithospheric plates are spherical shells, not flat plates.  Plate motions are relative rotations of spherical shells rather than linear motions of flat plates.  The 2500 km (over 1500 mile) length of this convergent plate boundary makes the spherical geometry of plate motions particularly clear.</a:t>
            </a:r>
            <a:endParaRPr lang="en-US" altLang="en-US" sz="1600" dirty="0">
              <a:ea typeface="MS PGothic" panose="020B0600070205080204" pitchFamily="34" charset="-128"/>
            </a:endParaRPr>
          </a:p>
        </p:txBody>
      </p:sp>
      <p:sp>
        <p:nvSpPr>
          <p:cNvPr id="17" name="Title 1">
            <a:extLst>
              <a:ext uri="{FF2B5EF4-FFF2-40B4-BE49-F238E27FC236}">
                <a16:creationId xmlns:a16="http://schemas.microsoft.com/office/drawing/2014/main" id="{3CDE7C3B-E05F-42CE-9D74-D2CAD8EB21B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829557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D00DF22-026B-C54E-B5BC-64D2678A344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sp>
        <p:nvSpPr>
          <p:cNvPr id="9220" name="TextBox 14">
            <a:extLst>
              <a:ext uri="{FF2B5EF4-FFF2-40B4-BE49-F238E27FC236}">
                <a16:creationId xmlns:a16="http://schemas.microsoft.com/office/drawing/2014/main" id="{248F6193-9F40-3845-B17F-80C4EB4A9193}"/>
              </a:ext>
            </a:extLst>
          </p:cNvPr>
          <p:cNvSpPr txBox="1">
            <a:spLocks noChangeArrowheads="1"/>
          </p:cNvSpPr>
          <p:nvPr/>
        </p:nvSpPr>
        <p:spPr bwMode="auto">
          <a:xfrm>
            <a:off x="241299" y="1103144"/>
            <a:ext cx="3424613"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nSpc>
                <a:spcPts val="1800"/>
              </a:lnSpc>
              <a:spcBef>
                <a:spcPct val="0"/>
              </a:spcBef>
              <a:buFont typeface="Arial" panose="020B0604020202020204" pitchFamily="34" charset="0"/>
              <a:buNone/>
            </a:pPr>
            <a:r>
              <a:rPr lang="en-US" altLang="en-US" sz="1600" dirty="0">
                <a:latin typeface="Arial" panose="020B0604020202020204" pitchFamily="34" charset="0"/>
              </a:rPr>
              <a:t>This earthquake is labeled with a star on this seismicity map showing the most recent 2000 magnitude 4 or larger earthquakes in this region of convergence between the Australian and Pacific Plates.  </a:t>
            </a:r>
          </a:p>
          <a:p>
            <a:pPr>
              <a:lnSpc>
                <a:spcPts val="1800"/>
              </a:lnSpc>
              <a:spcBef>
                <a:spcPct val="0"/>
              </a:spcBef>
              <a:buFont typeface="Arial" panose="020B0604020202020204" pitchFamily="34" charset="0"/>
              <a:buNone/>
            </a:pPr>
            <a:endParaRPr lang="en-US" altLang="en-US" sz="1600" dirty="0">
              <a:latin typeface="Arial" panose="020B0604020202020204" pitchFamily="34" charset="0"/>
            </a:endParaRPr>
          </a:p>
          <a:p>
            <a:pPr>
              <a:lnSpc>
                <a:spcPts val="1800"/>
              </a:lnSpc>
              <a:spcBef>
                <a:spcPct val="0"/>
              </a:spcBef>
              <a:buNone/>
            </a:pPr>
            <a:r>
              <a:rPr lang="en-US" altLang="en-US" sz="1600" dirty="0">
                <a:latin typeface="Arial" panose="020B0604020202020204" pitchFamily="34" charset="0"/>
              </a:rPr>
              <a:t>Across the </a:t>
            </a:r>
            <a:r>
              <a:rPr lang="en-US" altLang="en-US" sz="1600" dirty="0" err="1">
                <a:latin typeface="Arial" panose="020B0604020202020204" pitchFamily="34" charset="0"/>
              </a:rPr>
              <a:t>Kermadec</a:t>
            </a:r>
            <a:r>
              <a:rPr lang="en-US" altLang="en-US" sz="1600" dirty="0">
                <a:latin typeface="Arial" panose="020B0604020202020204" pitchFamily="34" charset="0"/>
              </a:rPr>
              <a:t> and Tonga trenches, earthquake depths increase from east to west as the the Pacific Plate subducts beneath the Australian Plate.  </a:t>
            </a:r>
          </a:p>
          <a:p>
            <a:pPr>
              <a:lnSpc>
                <a:spcPts val="1800"/>
              </a:lnSpc>
              <a:spcBef>
                <a:spcPct val="0"/>
              </a:spcBef>
              <a:buFont typeface="Arial" panose="020B0604020202020204" pitchFamily="34" charset="0"/>
              <a:buNone/>
            </a:pPr>
            <a:endParaRPr lang="en-US" altLang="en-US" sz="1600" dirty="0">
              <a:latin typeface="Arial" panose="020B0604020202020204" pitchFamily="34" charset="0"/>
            </a:endParaRPr>
          </a:p>
          <a:p>
            <a:pPr>
              <a:lnSpc>
                <a:spcPts val="1800"/>
              </a:lnSpc>
              <a:spcBef>
                <a:spcPct val="0"/>
              </a:spcBef>
              <a:buNone/>
            </a:pPr>
            <a:r>
              <a:rPr lang="en-US" altLang="en-US" sz="1600" dirty="0">
                <a:latin typeface="Arial" panose="020B0604020202020204" pitchFamily="34" charset="0"/>
              </a:rPr>
              <a:t>Notice that the depths of the deepest earthquakes increase from south to north along the </a:t>
            </a:r>
            <a:r>
              <a:rPr lang="en-US" altLang="en-US" sz="1600" dirty="0" err="1">
                <a:latin typeface="Arial" panose="020B0604020202020204" pitchFamily="34" charset="0"/>
              </a:rPr>
              <a:t>Kermadec</a:t>
            </a:r>
            <a:r>
              <a:rPr lang="en-US" altLang="en-US" sz="1600" dirty="0">
                <a:latin typeface="Arial" panose="020B0604020202020204" pitchFamily="34" charset="0"/>
              </a:rPr>
              <a:t> and Tonga trenches.  The Pacific Plate subducts faster into the Tonga Trench than into the </a:t>
            </a:r>
            <a:r>
              <a:rPr lang="en-US" altLang="en-US" sz="1600" dirty="0" err="1">
                <a:latin typeface="Arial" panose="020B0604020202020204" pitchFamily="34" charset="0"/>
              </a:rPr>
              <a:t>Kermadec</a:t>
            </a:r>
            <a:r>
              <a:rPr lang="en-US" altLang="en-US" sz="1600" dirty="0">
                <a:latin typeface="Arial" panose="020B0604020202020204" pitchFamily="34" charset="0"/>
              </a:rPr>
              <a:t> Trench so it remains brittle and capable of generating deeper earthquakes in the northern part of the subduction zone. </a:t>
            </a:r>
          </a:p>
        </p:txBody>
      </p:sp>
      <p:pic>
        <p:nvPicPr>
          <p:cNvPr id="5" name="Picture 4">
            <a:extLst>
              <a:ext uri="{FF2B5EF4-FFF2-40B4-BE49-F238E27FC236}">
                <a16:creationId xmlns:a16="http://schemas.microsoft.com/office/drawing/2014/main" id="{F042F8E2-0946-492B-A6E7-5CFE15147D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991" y="944977"/>
            <a:ext cx="5016932" cy="5470208"/>
          </a:xfrm>
          <a:prstGeom prst="rect">
            <a:avLst/>
          </a:prstGeom>
        </p:spPr>
      </p:pic>
      <p:pic>
        <p:nvPicPr>
          <p:cNvPr id="9219" name="Picture 18" descr="IRIS_TMlogo.png">
            <a:extLst>
              <a:ext uri="{FF2B5EF4-FFF2-40B4-BE49-F238E27FC236}">
                <a16:creationId xmlns:a16="http://schemas.microsoft.com/office/drawing/2014/main" id="{A1429B73-951B-BD48-BEB2-6339AB4D922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TextBox 16">
            <a:extLst>
              <a:ext uri="{FF2B5EF4-FFF2-40B4-BE49-F238E27FC236}">
                <a16:creationId xmlns:a16="http://schemas.microsoft.com/office/drawing/2014/main" id="{5F56F704-8C7A-5049-B33E-0BC98F774ABD}"/>
              </a:ext>
            </a:extLst>
          </p:cNvPr>
          <p:cNvSpPr txBox="1">
            <a:spLocks noChangeArrowheads="1"/>
          </p:cNvSpPr>
          <p:nvPr/>
        </p:nvSpPr>
        <p:spPr bwMode="auto">
          <a:xfrm>
            <a:off x="5056980" y="6488861"/>
            <a:ext cx="391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i="1" dirty="0">
                <a:latin typeface="Arial" panose="020B0604020202020204" pitchFamily="34" charset="0"/>
              </a:rPr>
              <a:t>Map created with the IRIS Earthquake Browser</a:t>
            </a:r>
          </a:p>
        </p:txBody>
      </p:sp>
      <p:pic>
        <p:nvPicPr>
          <p:cNvPr id="9226" name="Picture 28">
            <a:extLst>
              <a:ext uri="{FF2B5EF4-FFF2-40B4-BE49-F238E27FC236}">
                <a16:creationId xmlns:a16="http://schemas.microsoft.com/office/drawing/2014/main" id="{4FA4744E-4B72-F740-A26D-0660DA45AEA6}"/>
              </a:ext>
            </a:extLst>
          </p:cNvPr>
          <p:cNvPicPr>
            <a:picLocks noChangeAspect="1"/>
          </p:cNvPicPr>
          <p:nvPr/>
        </p:nvPicPr>
        <p:blipFill>
          <a:blip r:embed="rId5">
            <a:extLst>
              <a:ext uri="{28A0092B-C50C-407E-A947-70E740481C1C}">
                <a14:useLocalDpi xmlns:a14="http://schemas.microsoft.com/office/drawing/2010/main" val="0"/>
              </a:ext>
            </a:extLst>
          </a:blip>
          <a:srcRect r="64600" b="18756"/>
          <a:stretch>
            <a:fillRect/>
          </a:stretch>
        </p:blipFill>
        <p:spPr bwMode="auto">
          <a:xfrm>
            <a:off x="8516891" y="944977"/>
            <a:ext cx="550909"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7" name="TextBox 16">
            <a:extLst>
              <a:ext uri="{FF2B5EF4-FFF2-40B4-BE49-F238E27FC236}">
                <a16:creationId xmlns:a16="http://schemas.microsoft.com/office/drawing/2014/main" id="{B868A026-EFA0-4B46-999D-A124B37DC8C0}"/>
              </a:ext>
            </a:extLst>
          </p:cNvPr>
          <p:cNvSpPr txBox="1">
            <a:spLocks noChangeArrowheads="1"/>
          </p:cNvSpPr>
          <p:nvPr/>
        </p:nvSpPr>
        <p:spPr bwMode="auto">
          <a:xfrm>
            <a:off x="7441552" y="3045028"/>
            <a:ext cx="97322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2000" dirty="0">
                <a:solidFill>
                  <a:schemeClr val="bg1"/>
                </a:solidFill>
                <a:latin typeface="Arial" panose="020B0604020202020204" pitchFamily="34" charset="0"/>
              </a:rPr>
              <a:t>Pacific</a:t>
            </a:r>
          </a:p>
          <a:p>
            <a:pPr algn="ctr">
              <a:spcBef>
                <a:spcPct val="0"/>
              </a:spcBef>
              <a:buFontTx/>
              <a:buNone/>
            </a:pPr>
            <a:r>
              <a:rPr lang="en-US" altLang="en-US" sz="2000" dirty="0">
                <a:solidFill>
                  <a:schemeClr val="bg1"/>
                </a:solidFill>
                <a:latin typeface="Arial" panose="020B0604020202020204" pitchFamily="34" charset="0"/>
              </a:rPr>
              <a:t>Plate</a:t>
            </a:r>
          </a:p>
        </p:txBody>
      </p:sp>
      <p:sp>
        <p:nvSpPr>
          <p:cNvPr id="9228" name="TextBox 30">
            <a:extLst>
              <a:ext uri="{FF2B5EF4-FFF2-40B4-BE49-F238E27FC236}">
                <a16:creationId xmlns:a16="http://schemas.microsoft.com/office/drawing/2014/main" id="{A42E645C-3638-9E4B-B05D-A40F4DB1DE01}"/>
              </a:ext>
            </a:extLst>
          </p:cNvPr>
          <p:cNvSpPr txBox="1">
            <a:spLocks noChangeArrowheads="1"/>
          </p:cNvSpPr>
          <p:nvPr/>
        </p:nvSpPr>
        <p:spPr bwMode="auto">
          <a:xfrm>
            <a:off x="4347149" y="3367966"/>
            <a:ext cx="138600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2000" dirty="0" err="1">
                <a:solidFill>
                  <a:schemeClr val="bg1"/>
                </a:solidFill>
                <a:latin typeface="Arial" panose="020B0604020202020204" pitchFamily="34" charset="0"/>
              </a:rPr>
              <a:t>AustralianPlate</a:t>
            </a:r>
            <a:endParaRPr lang="en-US" altLang="en-US" sz="2000" dirty="0">
              <a:solidFill>
                <a:schemeClr val="bg1"/>
              </a:solidFill>
              <a:latin typeface="Arial" panose="020B0604020202020204" pitchFamily="34" charset="0"/>
            </a:endParaRPr>
          </a:p>
        </p:txBody>
      </p:sp>
      <p:sp>
        <p:nvSpPr>
          <p:cNvPr id="9229" name="TextBox 33">
            <a:extLst>
              <a:ext uri="{FF2B5EF4-FFF2-40B4-BE49-F238E27FC236}">
                <a16:creationId xmlns:a16="http://schemas.microsoft.com/office/drawing/2014/main" id="{7B937C58-60A9-B847-8708-E8DF426CC1C4}"/>
              </a:ext>
            </a:extLst>
          </p:cNvPr>
          <p:cNvSpPr txBox="1">
            <a:spLocks noChangeArrowheads="1"/>
          </p:cNvSpPr>
          <p:nvPr/>
        </p:nvSpPr>
        <p:spPr bwMode="auto">
          <a:xfrm>
            <a:off x="7805562" y="1393825"/>
            <a:ext cx="91447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600" dirty="0">
                <a:solidFill>
                  <a:schemeClr val="bg1"/>
                </a:solidFill>
                <a:latin typeface="Arial" panose="020B0604020202020204" pitchFamily="34" charset="0"/>
              </a:rPr>
              <a:t>Tonga Trench</a:t>
            </a:r>
          </a:p>
        </p:txBody>
      </p:sp>
      <p:cxnSp>
        <p:nvCxnSpPr>
          <p:cNvPr id="35" name="Straight Arrow Connector 34">
            <a:extLst>
              <a:ext uri="{FF2B5EF4-FFF2-40B4-BE49-F238E27FC236}">
                <a16:creationId xmlns:a16="http://schemas.microsoft.com/office/drawing/2014/main" id="{350FC467-C9CE-964A-BD5F-3650401ADCE2}"/>
              </a:ext>
            </a:extLst>
          </p:cNvPr>
          <p:cNvCxnSpPr>
            <a:cxnSpLocks noChangeShapeType="1"/>
          </p:cNvCxnSpPr>
          <p:nvPr/>
        </p:nvCxnSpPr>
        <p:spPr bwMode="auto">
          <a:xfrm flipH="1">
            <a:off x="7433749" y="1781916"/>
            <a:ext cx="424746" cy="265198"/>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9232" name="Picture 2">
            <a:extLst>
              <a:ext uri="{FF2B5EF4-FFF2-40B4-BE49-F238E27FC236}">
                <a16:creationId xmlns:a16="http://schemas.microsoft.com/office/drawing/2014/main" id="{1F3EB192-1F5A-074D-8FEF-F036CA199FD0}"/>
              </a:ext>
            </a:extLst>
          </p:cNvPr>
          <p:cNvPicPr>
            <a:picLocks noChangeAspect="1"/>
          </p:cNvPicPr>
          <p:nvPr/>
        </p:nvPicPr>
        <p:blipFill>
          <a:blip r:embed="rId6">
            <a:extLst>
              <a:ext uri="{28A0092B-C50C-407E-A947-70E740481C1C}">
                <a14:useLocalDpi xmlns:a14="http://schemas.microsoft.com/office/drawing/2010/main" val="0"/>
              </a:ext>
            </a:extLst>
          </a:blip>
          <a:srcRect r="1421" b="14381"/>
          <a:stretch>
            <a:fillRect/>
          </a:stretch>
        </p:blipFill>
        <p:spPr bwMode="auto">
          <a:xfrm>
            <a:off x="7610953" y="5927188"/>
            <a:ext cx="1107259"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3" name="TextBox 33">
            <a:extLst>
              <a:ext uri="{FF2B5EF4-FFF2-40B4-BE49-F238E27FC236}">
                <a16:creationId xmlns:a16="http://schemas.microsoft.com/office/drawing/2014/main" id="{B1466442-18E1-9D4D-82E3-921844D13D5F}"/>
              </a:ext>
            </a:extLst>
          </p:cNvPr>
          <p:cNvSpPr txBox="1">
            <a:spLocks noChangeArrowheads="1"/>
          </p:cNvSpPr>
          <p:nvPr/>
        </p:nvSpPr>
        <p:spPr bwMode="auto">
          <a:xfrm>
            <a:off x="4623699" y="1119586"/>
            <a:ext cx="22861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1200">
                <a:solidFill>
                  <a:schemeClr val="bg1"/>
                </a:solidFill>
                <a:latin typeface="Arial" panose="020B0604020202020204" pitchFamily="34" charset="0"/>
              </a:rPr>
              <a:t>North New Hebrides Trench</a:t>
            </a:r>
          </a:p>
        </p:txBody>
      </p:sp>
      <p:cxnSp>
        <p:nvCxnSpPr>
          <p:cNvPr id="23" name="Straight Arrow Connector 22">
            <a:extLst>
              <a:ext uri="{FF2B5EF4-FFF2-40B4-BE49-F238E27FC236}">
                <a16:creationId xmlns:a16="http://schemas.microsoft.com/office/drawing/2014/main" id="{A0C46B86-D5C2-5743-900D-CF19288D781D}"/>
              </a:ext>
            </a:extLst>
          </p:cNvPr>
          <p:cNvCxnSpPr>
            <a:cxnSpLocks noChangeShapeType="1"/>
          </p:cNvCxnSpPr>
          <p:nvPr/>
        </p:nvCxnSpPr>
        <p:spPr bwMode="auto">
          <a:xfrm flipH="1">
            <a:off x="4534657" y="1385551"/>
            <a:ext cx="439738" cy="485775"/>
          </a:xfrm>
          <a:prstGeom prst="straightConnector1">
            <a:avLst/>
          </a:prstGeom>
          <a:noFill/>
          <a:ln w="1905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9235" name="TextBox 9">
            <a:extLst>
              <a:ext uri="{FF2B5EF4-FFF2-40B4-BE49-F238E27FC236}">
                <a16:creationId xmlns:a16="http://schemas.microsoft.com/office/drawing/2014/main" id="{B15B5D0E-0E99-9E46-ACE1-48FA0B926091}"/>
              </a:ext>
            </a:extLst>
          </p:cNvPr>
          <p:cNvSpPr txBox="1">
            <a:spLocks noChangeArrowheads="1"/>
          </p:cNvSpPr>
          <p:nvPr/>
        </p:nvSpPr>
        <p:spPr bwMode="auto">
          <a:xfrm rot="1617156">
            <a:off x="4531537" y="2534337"/>
            <a:ext cx="49058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chemeClr val="bg1"/>
                </a:solidFill>
                <a:latin typeface="Arial" panose="020B0604020202020204" pitchFamily="34" charset="0"/>
              </a:rPr>
              <a:t>New</a:t>
            </a:r>
            <a:endParaRPr lang="en-US" altLang="en-US" sz="1200" dirty="0">
              <a:latin typeface="Arial" panose="020B0604020202020204" pitchFamily="34" charset="0"/>
            </a:endParaRPr>
          </a:p>
        </p:txBody>
      </p:sp>
      <p:sp>
        <p:nvSpPr>
          <p:cNvPr id="9236" name="TextBox 10">
            <a:extLst>
              <a:ext uri="{FF2B5EF4-FFF2-40B4-BE49-F238E27FC236}">
                <a16:creationId xmlns:a16="http://schemas.microsoft.com/office/drawing/2014/main" id="{F75BFB74-DCAC-E341-BE34-EF164446A4E1}"/>
              </a:ext>
            </a:extLst>
          </p:cNvPr>
          <p:cNvSpPr txBox="1">
            <a:spLocks noChangeArrowheads="1"/>
          </p:cNvSpPr>
          <p:nvPr/>
        </p:nvSpPr>
        <p:spPr bwMode="auto">
          <a:xfrm rot="21190930">
            <a:off x="4928644" y="2550189"/>
            <a:ext cx="79699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chemeClr val="bg1"/>
                </a:solidFill>
                <a:latin typeface="Arial" panose="020B0604020202020204" pitchFamily="34" charset="0"/>
              </a:rPr>
              <a:t>Hebrides</a:t>
            </a:r>
            <a:endParaRPr lang="en-US" altLang="en-US" sz="1200" dirty="0">
              <a:latin typeface="Arial" panose="020B0604020202020204" pitchFamily="34" charset="0"/>
            </a:endParaRPr>
          </a:p>
        </p:txBody>
      </p:sp>
      <p:sp>
        <p:nvSpPr>
          <p:cNvPr id="9237" name="TextBox 11">
            <a:extLst>
              <a:ext uri="{FF2B5EF4-FFF2-40B4-BE49-F238E27FC236}">
                <a16:creationId xmlns:a16="http://schemas.microsoft.com/office/drawing/2014/main" id="{3CAE58F3-46D0-0541-980C-9A87C60A59F2}"/>
              </a:ext>
            </a:extLst>
          </p:cNvPr>
          <p:cNvSpPr txBox="1">
            <a:spLocks noChangeArrowheads="1"/>
          </p:cNvSpPr>
          <p:nvPr/>
        </p:nvSpPr>
        <p:spPr bwMode="auto">
          <a:xfrm rot="19197281">
            <a:off x="5560479" y="2332544"/>
            <a:ext cx="655694"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chemeClr val="bg1"/>
                </a:solidFill>
                <a:latin typeface="Arial" panose="020B0604020202020204" pitchFamily="34" charset="0"/>
              </a:rPr>
              <a:t>Trench</a:t>
            </a:r>
            <a:endParaRPr lang="en-US" altLang="en-US" sz="1200" dirty="0">
              <a:latin typeface="Arial" panose="020B0604020202020204" pitchFamily="34" charset="0"/>
            </a:endParaRPr>
          </a:p>
        </p:txBody>
      </p:sp>
      <p:sp>
        <p:nvSpPr>
          <p:cNvPr id="9238" name="TextBox 33">
            <a:extLst>
              <a:ext uri="{FF2B5EF4-FFF2-40B4-BE49-F238E27FC236}">
                <a16:creationId xmlns:a16="http://schemas.microsoft.com/office/drawing/2014/main" id="{936677C7-4ECB-5D47-856C-2AFB27CD3A70}"/>
              </a:ext>
            </a:extLst>
          </p:cNvPr>
          <p:cNvSpPr txBox="1">
            <a:spLocks noChangeArrowheads="1"/>
          </p:cNvSpPr>
          <p:nvPr/>
        </p:nvSpPr>
        <p:spPr bwMode="auto">
          <a:xfrm>
            <a:off x="7025111" y="4724400"/>
            <a:ext cx="11430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600" dirty="0" err="1">
                <a:solidFill>
                  <a:schemeClr val="bg1"/>
                </a:solidFill>
                <a:latin typeface="Arial" panose="020B0604020202020204" pitchFamily="34" charset="0"/>
              </a:rPr>
              <a:t>Kermadec</a:t>
            </a:r>
            <a:r>
              <a:rPr lang="en-US" altLang="en-US" sz="1600" dirty="0">
                <a:solidFill>
                  <a:schemeClr val="bg1"/>
                </a:solidFill>
                <a:latin typeface="Arial" panose="020B0604020202020204" pitchFamily="34" charset="0"/>
              </a:rPr>
              <a:t> Trench</a:t>
            </a:r>
          </a:p>
        </p:txBody>
      </p:sp>
      <p:cxnSp>
        <p:nvCxnSpPr>
          <p:cNvPr id="25" name="Straight Arrow Connector 24">
            <a:extLst>
              <a:ext uri="{FF2B5EF4-FFF2-40B4-BE49-F238E27FC236}">
                <a16:creationId xmlns:a16="http://schemas.microsoft.com/office/drawing/2014/main" id="{C181F362-7F3D-9149-865B-64BDF795017E}"/>
              </a:ext>
            </a:extLst>
          </p:cNvPr>
          <p:cNvCxnSpPr>
            <a:cxnSpLocks noChangeShapeType="1"/>
          </p:cNvCxnSpPr>
          <p:nvPr/>
        </p:nvCxnSpPr>
        <p:spPr bwMode="auto">
          <a:xfrm flipH="1" flipV="1">
            <a:off x="6636158" y="4754670"/>
            <a:ext cx="381000" cy="146050"/>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8" name="Title 1">
            <a:extLst>
              <a:ext uri="{FF2B5EF4-FFF2-40B4-BE49-F238E27FC236}">
                <a16:creationId xmlns:a16="http://schemas.microsoft.com/office/drawing/2014/main" id="{E08EB87E-7CE5-4690-A76B-314A2B85AF4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4" name="AutoShape 7">
            <a:extLst>
              <a:ext uri="{FF2B5EF4-FFF2-40B4-BE49-F238E27FC236}">
                <a16:creationId xmlns:a16="http://schemas.microsoft.com/office/drawing/2014/main" id="{1F7E8BE1-43E0-4CEA-B46C-8F18C417A67E}"/>
              </a:ext>
            </a:extLst>
          </p:cNvPr>
          <p:cNvSpPr>
            <a:spLocks noChangeArrowheads="1"/>
          </p:cNvSpPr>
          <p:nvPr/>
        </p:nvSpPr>
        <p:spPr bwMode="auto">
          <a:xfrm>
            <a:off x="6657204" y="4272144"/>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Tree>
    <p:extLst>
      <p:ext uri="{BB962C8B-B14F-4D97-AF65-F5344CB8AC3E}">
        <p14:creationId xmlns:p14="http://schemas.microsoft.com/office/powerpoint/2010/main" val="385998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D00DF22-026B-C54E-B5BC-64D2678A344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9219" name="Picture 18" descr="IRIS_TMlogo.png">
            <a:extLst>
              <a:ext uri="{FF2B5EF4-FFF2-40B4-BE49-F238E27FC236}">
                <a16:creationId xmlns:a16="http://schemas.microsoft.com/office/drawing/2014/main" id="{A1429B73-951B-BD48-BEB2-6339AB4D922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4">
            <a:extLst>
              <a:ext uri="{FF2B5EF4-FFF2-40B4-BE49-F238E27FC236}">
                <a16:creationId xmlns:a16="http://schemas.microsoft.com/office/drawing/2014/main" id="{248F6193-9F40-3845-B17F-80C4EB4A9193}"/>
              </a:ext>
            </a:extLst>
          </p:cNvPr>
          <p:cNvSpPr txBox="1">
            <a:spLocks noChangeArrowheads="1"/>
          </p:cNvSpPr>
          <p:nvPr/>
        </p:nvSpPr>
        <p:spPr bwMode="auto">
          <a:xfrm>
            <a:off x="241300" y="1103144"/>
            <a:ext cx="71501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nSpc>
                <a:spcPts val="1800"/>
              </a:lnSpc>
              <a:spcBef>
                <a:spcPct val="0"/>
              </a:spcBef>
              <a:buFont typeface="Arial" panose="020B0604020202020204" pitchFamily="34" charset="0"/>
              <a:buNone/>
            </a:pPr>
            <a:r>
              <a:rPr lang="en-US" altLang="en-US" sz="1600" dirty="0">
                <a:latin typeface="Arial" panose="020B0604020202020204" pitchFamily="34" charset="0"/>
              </a:rPr>
              <a:t>This animation explores historical seismicity in the region of this earthquake.</a:t>
            </a:r>
          </a:p>
          <a:p>
            <a:pPr>
              <a:lnSpc>
                <a:spcPts val="1800"/>
              </a:lnSpc>
              <a:spcBef>
                <a:spcPct val="0"/>
              </a:spcBef>
              <a:buFont typeface="Arial" panose="020B0604020202020204" pitchFamily="34" charset="0"/>
              <a:buNone/>
            </a:pPr>
            <a:endParaRPr lang="en-US" altLang="en-US" sz="1600" dirty="0">
              <a:latin typeface="Arial" panose="020B0604020202020204" pitchFamily="34" charset="0"/>
            </a:endParaRPr>
          </a:p>
        </p:txBody>
      </p:sp>
      <p:pic>
        <p:nvPicPr>
          <p:cNvPr id="3" name="KermadecTrench_M7.4_200618">
            <a:hlinkClick r:id="" action="ppaction://media"/>
            <a:extLst>
              <a:ext uri="{FF2B5EF4-FFF2-40B4-BE49-F238E27FC236}">
                <a16:creationId xmlns:a16="http://schemas.microsoft.com/office/drawing/2014/main" id="{49CEB788-717C-4222-8FE5-A73582C8C661}"/>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12507" y="1569950"/>
            <a:ext cx="7569493" cy="4983250"/>
          </a:xfrm>
          <a:prstGeom prst="rect">
            <a:avLst/>
          </a:prstGeom>
        </p:spPr>
      </p:pic>
      <p:sp>
        <p:nvSpPr>
          <p:cNvPr id="26" name="Title 1">
            <a:extLst>
              <a:ext uri="{FF2B5EF4-FFF2-40B4-BE49-F238E27FC236}">
                <a16:creationId xmlns:a16="http://schemas.microsoft.com/office/drawing/2014/main" id="{FE0489D7-73F0-4C6B-93F5-48F986A73F1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304259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821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29D5D7-F57D-4E71-A985-31E5191C945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5363" name="Picture 18" descr="IRIS_TMlogo.png">
            <a:extLst>
              <a:ext uri="{FF2B5EF4-FFF2-40B4-BE49-F238E27FC236}">
                <a16:creationId xmlns:a16="http://schemas.microsoft.com/office/drawing/2014/main" id="{D3A0B014-915B-4EC3-A48E-80A5D98F00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7">
            <a:extLst>
              <a:ext uri="{FF2B5EF4-FFF2-40B4-BE49-F238E27FC236}">
                <a16:creationId xmlns:a16="http://schemas.microsoft.com/office/drawing/2014/main" id="{EE09438F-21E1-4B29-85CD-571ABFF51EEE}"/>
              </a:ext>
            </a:extLst>
          </p:cNvPr>
          <p:cNvSpPr txBox="1">
            <a:spLocks noChangeArrowheads="1"/>
          </p:cNvSpPr>
          <p:nvPr/>
        </p:nvSpPr>
        <p:spPr bwMode="auto">
          <a:xfrm>
            <a:off x="328612" y="1114425"/>
            <a:ext cx="84343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determines the type of fault that produced the earthquake. </a:t>
            </a:r>
          </a:p>
        </p:txBody>
      </p:sp>
      <p:sp>
        <p:nvSpPr>
          <p:cNvPr id="15365" name="TextBox 11">
            <a:extLst>
              <a:ext uri="{FF2B5EF4-FFF2-40B4-BE49-F238E27FC236}">
                <a16:creationId xmlns:a16="http://schemas.microsoft.com/office/drawing/2014/main" id="{475AC9C6-EC09-4500-B127-FA2EC6B8766E}"/>
              </a:ext>
            </a:extLst>
          </p:cNvPr>
          <p:cNvSpPr txBox="1">
            <a:spLocks noChangeArrowheads="1"/>
          </p:cNvSpPr>
          <p:nvPr/>
        </p:nvSpPr>
        <p:spPr bwMode="auto">
          <a:xfrm>
            <a:off x="3913187" y="5351463"/>
            <a:ext cx="4800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In this case, the focal mechanism indicates this earthquake occurred as the result strike-slip faulting on or near the plate boundary.</a:t>
            </a:r>
          </a:p>
        </p:txBody>
      </p:sp>
      <p:sp>
        <p:nvSpPr>
          <p:cNvPr id="15366" name="TextBox 8">
            <a:extLst>
              <a:ext uri="{FF2B5EF4-FFF2-40B4-BE49-F238E27FC236}">
                <a16:creationId xmlns:a16="http://schemas.microsoft.com/office/drawing/2014/main" id="{5C3789D0-A231-456A-B263-0C7C4EBFE8C0}"/>
              </a:ext>
            </a:extLst>
          </p:cNvPr>
          <p:cNvSpPr txBox="1">
            <a:spLocks noChangeArrowheads="1"/>
          </p:cNvSpPr>
          <p:nvPr/>
        </p:nvSpPr>
        <p:spPr bwMode="auto">
          <a:xfrm>
            <a:off x="430213" y="5351463"/>
            <a:ext cx="2693987"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rPr>
              <a:t>The tension axis (T) reflects the minimum compressive stress direction.  The pressure axis (P) reflects the maximum compressive stress direction. </a:t>
            </a:r>
          </a:p>
        </p:txBody>
      </p:sp>
      <p:sp>
        <p:nvSpPr>
          <p:cNvPr id="15367" name="TextBox 11">
            <a:extLst>
              <a:ext uri="{FF2B5EF4-FFF2-40B4-BE49-F238E27FC236}">
                <a16:creationId xmlns:a16="http://schemas.microsoft.com/office/drawing/2014/main" id="{B7A351BF-501E-47D4-A3DA-6153172C6591}"/>
              </a:ext>
            </a:extLst>
          </p:cNvPr>
          <p:cNvSpPr txBox="1">
            <a:spLocks noChangeArrowheads="1"/>
          </p:cNvSpPr>
          <p:nvPr/>
        </p:nvSpPr>
        <p:spPr bwMode="auto">
          <a:xfrm>
            <a:off x="239713" y="4981575"/>
            <a:ext cx="30051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USGS W-phase Moment Tensor Solution</a:t>
            </a:r>
            <a:endParaRPr lang="en-US" altLang="en-US" sz="1600" i="1">
              <a:latin typeface="Arial" panose="020B0604020202020204" pitchFamily="34" charset="0"/>
            </a:endParaRPr>
          </a:p>
        </p:txBody>
      </p:sp>
      <p:pic>
        <p:nvPicPr>
          <p:cNvPr id="5" name="Picture 4">
            <a:extLst>
              <a:ext uri="{FF2B5EF4-FFF2-40B4-BE49-F238E27FC236}">
                <a16:creationId xmlns:a16="http://schemas.microsoft.com/office/drawing/2014/main" id="{3B495FE4-1E86-4605-A62F-58EC2A7147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049" y="2595351"/>
            <a:ext cx="2860751" cy="2281449"/>
          </a:xfrm>
          <a:prstGeom prst="rect">
            <a:avLst/>
          </a:prstGeom>
        </p:spPr>
      </p:pic>
      <p:pic>
        <p:nvPicPr>
          <p:cNvPr id="14" name="Picture 2">
            <a:extLst>
              <a:ext uri="{FF2B5EF4-FFF2-40B4-BE49-F238E27FC236}">
                <a16:creationId xmlns:a16="http://schemas.microsoft.com/office/drawing/2014/main" id="{FA31FAC7-A5BF-440E-BB52-0095928CFB0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40175" y="3048000"/>
            <a:ext cx="451802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194AFF90-AB4C-4CE7-8A5E-9CC13C6697A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42943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C363660-C7F6-364B-B66F-70A66E721EA3}"/>
              </a:ext>
            </a:extLst>
          </p:cNvPr>
          <p:cNvPicPr>
            <a:picLocks noChangeAspect="1"/>
          </p:cNvPicPr>
          <p:nvPr/>
        </p:nvPicPr>
        <p:blipFill>
          <a:blip r:embed="rId3"/>
          <a:stretch>
            <a:fillRect/>
          </a:stretch>
        </p:blipFill>
        <p:spPr>
          <a:xfrm>
            <a:off x="736600" y="1295400"/>
            <a:ext cx="7853516" cy="5486400"/>
          </a:xfrm>
          <a:prstGeom prst="rect">
            <a:avLst/>
          </a:prstGeom>
        </p:spPr>
      </p:pic>
      <p:sp>
        <p:nvSpPr>
          <p:cNvPr id="4" name="Rectangle 3">
            <a:extLst>
              <a:ext uri="{FF2B5EF4-FFF2-40B4-BE49-F238E27FC236}">
                <a16:creationId xmlns:a16="http://schemas.microsoft.com/office/drawing/2014/main" id="{989E83BE-F1F5-E144-BD6E-7438685D6AD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14338" name="Picture 18" descr="IRIS_TMlogo.png">
            <a:extLst>
              <a:ext uri="{FF2B5EF4-FFF2-40B4-BE49-F238E27FC236}">
                <a16:creationId xmlns:a16="http://schemas.microsoft.com/office/drawing/2014/main" id="{EE15E66C-3C0A-44CC-B342-49930318697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Box 6">
            <a:extLst>
              <a:ext uri="{FF2B5EF4-FFF2-40B4-BE49-F238E27FC236}">
                <a16:creationId xmlns:a16="http://schemas.microsoft.com/office/drawing/2014/main" id="{926E9AA7-9EA9-4608-AABA-0C8E0240D7FF}"/>
              </a:ext>
            </a:extLst>
          </p:cNvPr>
          <p:cNvSpPr txBox="1">
            <a:spLocks noChangeArrowheads="1"/>
          </p:cNvSpPr>
          <p:nvPr/>
        </p:nvSpPr>
        <p:spPr bwMode="auto">
          <a:xfrm>
            <a:off x="2959582" y="5267916"/>
            <a:ext cx="5603875" cy="1016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 typeface="Arial" panose="020B0604020202020204" pitchFamily="34" charset="0"/>
              <a:buNone/>
            </a:pPr>
            <a:r>
              <a:rPr lang="en-US" altLang="en-US" sz="1400" dirty="0">
                <a:solidFill>
                  <a:srgbClr val="000000"/>
                </a:solidFill>
                <a:latin typeface="Arial" panose="020B0604020202020204" pitchFamily="34" charset="0"/>
              </a:rPr>
              <a:t>Surface waves traveled the 10323 km (6415 miles) along the perimeter of the Earth from the earthquake to the recording station. </a:t>
            </a:r>
            <a:r>
              <a:rPr lang="en-US" altLang="en-US" sz="1400" dirty="0">
                <a:latin typeface="Arial" panose="020B0604020202020204" pitchFamily="34" charset="0"/>
              </a:rPr>
              <a:t>The surface wave began to arrive in Bend 45 minutes </a:t>
            </a:r>
            <a:r>
              <a:rPr lang="en-US" altLang="en-US" sz="1400" dirty="0">
                <a:solidFill>
                  <a:srgbClr val="000000"/>
                </a:solidFill>
                <a:latin typeface="Arial" panose="020B0604020202020204" pitchFamily="34" charset="0"/>
              </a:rPr>
              <a:t>after the earthquake occurred in the Kermadec Trench</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14343" name="TextBox 9">
            <a:extLst>
              <a:ext uri="{FF2B5EF4-FFF2-40B4-BE49-F238E27FC236}">
                <a16:creationId xmlns:a16="http://schemas.microsoft.com/office/drawing/2014/main" id="{AC1A34A1-2DA8-45E0-9D52-75456C677FD2}"/>
              </a:ext>
            </a:extLst>
          </p:cNvPr>
          <p:cNvSpPr txBox="1">
            <a:spLocks noChangeArrowheads="1"/>
          </p:cNvSpPr>
          <p:nvPr/>
        </p:nvSpPr>
        <p:spPr bwMode="auto">
          <a:xfrm>
            <a:off x="1494320" y="4421779"/>
            <a:ext cx="6858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S waves are shear waves that follow the same path through the mantle as P waves.  S </a:t>
            </a:r>
            <a:r>
              <a:rPr lang="en-US" altLang="en-US" sz="1400" dirty="0">
                <a:latin typeface="Arial" panose="020B0604020202020204" pitchFamily="34" charset="0"/>
              </a:rPr>
              <a:t>waves took 24 minutes and 21 seconds </a:t>
            </a:r>
            <a:r>
              <a:rPr lang="en-US" altLang="en-US" sz="1400" dirty="0">
                <a:solidFill>
                  <a:srgbClr val="000000"/>
                </a:solidFill>
                <a:latin typeface="Arial" panose="020B0604020202020204" pitchFamily="34" charset="0"/>
              </a:rPr>
              <a:t>to travel from the earthquake to Bend.</a:t>
            </a:r>
          </a:p>
        </p:txBody>
      </p:sp>
      <p:sp>
        <p:nvSpPr>
          <p:cNvPr id="14344" name="TextBox 11">
            <a:extLst>
              <a:ext uri="{FF2B5EF4-FFF2-40B4-BE49-F238E27FC236}">
                <a16:creationId xmlns:a16="http://schemas.microsoft.com/office/drawing/2014/main" id="{E453DA30-A0F8-4448-A3D7-347C6E9AD323}"/>
              </a:ext>
            </a:extLst>
          </p:cNvPr>
          <p:cNvSpPr txBox="1">
            <a:spLocks noChangeArrowheads="1"/>
          </p:cNvSpPr>
          <p:nvPr/>
        </p:nvSpPr>
        <p:spPr bwMode="auto">
          <a:xfrm>
            <a:off x="3478378" y="1612184"/>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S</a:t>
            </a:r>
          </a:p>
        </p:txBody>
      </p:sp>
      <p:sp>
        <p:nvSpPr>
          <p:cNvPr id="20" name="TextBox 19">
            <a:extLst>
              <a:ext uri="{FF2B5EF4-FFF2-40B4-BE49-F238E27FC236}">
                <a16:creationId xmlns:a16="http://schemas.microsoft.com/office/drawing/2014/main" id="{2F08310C-095A-0E46-A27A-7FADBF27271E}"/>
              </a:ext>
            </a:extLst>
          </p:cNvPr>
          <p:cNvSpPr txBox="1"/>
          <p:nvPr/>
        </p:nvSpPr>
        <p:spPr>
          <a:xfrm>
            <a:off x="5450835" y="1585912"/>
            <a:ext cx="2152650" cy="369887"/>
          </a:xfrm>
          <a:prstGeom prst="rect">
            <a:avLst/>
          </a:prstGeom>
          <a:solidFill>
            <a:schemeClr val="bg1"/>
          </a:solidFill>
        </p:spPr>
        <p:txBody>
          <a:bodyPr>
            <a:spAutoFit/>
          </a:bodyPr>
          <a:lstStyle/>
          <a:p>
            <a:pPr eaLnBrk="1" hangingPunct="1">
              <a:defRPr/>
            </a:pPr>
            <a:r>
              <a:rPr lang="en-US" spc="200" dirty="0">
                <a:latin typeface="Arial" charset="0"/>
                <a:ea typeface="MS PGothic" charset="-128"/>
              </a:rPr>
              <a:t>Surface Waves</a:t>
            </a:r>
          </a:p>
        </p:txBody>
      </p:sp>
      <p:sp>
        <p:nvSpPr>
          <p:cNvPr id="14346" name="TextBox 5">
            <a:extLst>
              <a:ext uri="{FF2B5EF4-FFF2-40B4-BE49-F238E27FC236}">
                <a16:creationId xmlns:a16="http://schemas.microsoft.com/office/drawing/2014/main" id="{EB585CAD-3E43-4AF8-B840-0653771B5E66}"/>
              </a:ext>
            </a:extLst>
          </p:cNvPr>
          <p:cNvSpPr txBox="1">
            <a:spLocks noChangeArrowheads="1"/>
          </p:cNvSpPr>
          <p:nvPr/>
        </p:nvSpPr>
        <p:spPr bwMode="auto">
          <a:xfrm>
            <a:off x="1541152" y="3748699"/>
            <a:ext cx="6764337" cy="5371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latin typeface="Arial" panose="020B0604020202020204" pitchFamily="34" charset="0"/>
              </a:rPr>
              <a:t>PP is a compressional wave that bounced off the surface midway between the earthquake and the recording station</a:t>
            </a:r>
            <a:r>
              <a:rPr lang="en-US" altLang="ja-JP" sz="1400" dirty="0">
                <a:latin typeface="Arial" panose="020B0604020202020204" pitchFamily="34" charset="0"/>
              </a:rPr>
              <a:t>.  PP is a prominent arrival on this seismogram.</a:t>
            </a:r>
            <a:endParaRPr lang="en-US" altLang="en-US" sz="1400" dirty="0">
              <a:latin typeface="Arial" panose="020B0604020202020204" pitchFamily="34" charset="0"/>
            </a:endParaRPr>
          </a:p>
        </p:txBody>
      </p:sp>
      <p:sp>
        <p:nvSpPr>
          <p:cNvPr id="14347" name="TextBox 4">
            <a:extLst>
              <a:ext uri="{FF2B5EF4-FFF2-40B4-BE49-F238E27FC236}">
                <a16:creationId xmlns:a16="http://schemas.microsoft.com/office/drawing/2014/main" id="{CF5CF779-49FD-4738-9703-1F56670376FA}"/>
              </a:ext>
            </a:extLst>
          </p:cNvPr>
          <p:cNvSpPr txBox="1">
            <a:spLocks noChangeArrowheads="1"/>
          </p:cNvSpPr>
          <p:nvPr/>
        </p:nvSpPr>
        <p:spPr bwMode="auto">
          <a:xfrm>
            <a:off x="2713520" y="1549004"/>
            <a:ext cx="4921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PP</a:t>
            </a:r>
          </a:p>
        </p:txBody>
      </p:sp>
      <p:sp>
        <p:nvSpPr>
          <p:cNvPr id="14348" name="TextBox 4">
            <a:extLst>
              <a:ext uri="{FF2B5EF4-FFF2-40B4-BE49-F238E27FC236}">
                <a16:creationId xmlns:a16="http://schemas.microsoft.com/office/drawing/2014/main" id="{661D66C4-2B3E-405F-9F33-6C60CBEC01DD}"/>
              </a:ext>
            </a:extLst>
          </p:cNvPr>
          <p:cNvSpPr txBox="1">
            <a:spLocks noChangeArrowheads="1"/>
          </p:cNvSpPr>
          <p:nvPr/>
        </p:nvSpPr>
        <p:spPr bwMode="auto">
          <a:xfrm>
            <a:off x="1541152" y="3076178"/>
            <a:ext cx="6764337" cy="536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Following the earthquake, it </a:t>
            </a:r>
            <a:r>
              <a:rPr lang="en-US" altLang="en-US" sz="1400" dirty="0">
                <a:latin typeface="Arial" panose="020B0604020202020204" pitchFamily="34" charset="0"/>
              </a:rPr>
              <a:t>took 13 minutes and 14 seconds </a:t>
            </a:r>
            <a:r>
              <a:rPr lang="en-US" altLang="en-US" sz="1400" dirty="0">
                <a:solidFill>
                  <a:srgbClr val="000000"/>
                </a:solidFill>
                <a:latin typeface="Arial" panose="020B0604020202020204" pitchFamily="34" charset="0"/>
              </a:rPr>
              <a:t>for the compressional P waves to travel a curved path through the mantle to Bend, Oregon.</a:t>
            </a:r>
          </a:p>
        </p:txBody>
      </p:sp>
      <p:sp>
        <p:nvSpPr>
          <p:cNvPr id="14349" name="TextBox 4">
            <a:extLst>
              <a:ext uri="{FF2B5EF4-FFF2-40B4-BE49-F238E27FC236}">
                <a16:creationId xmlns:a16="http://schemas.microsoft.com/office/drawing/2014/main" id="{0B11F6E0-E107-4C68-90A0-8268996AEC8A}"/>
              </a:ext>
            </a:extLst>
          </p:cNvPr>
          <p:cNvSpPr txBox="1">
            <a:spLocks noChangeArrowheads="1"/>
          </p:cNvSpPr>
          <p:nvPr/>
        </p:nvSpPr>
        <p:spPr bwMode="auto">
          <a:xfrm>
            <a:off x="2362200" y="1385093"/>
            <a:ext cx="3302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 </a:t>
            </a:r>
          </a:p>
        </p:txBody>
      </p:sp>
      <p:sp>
        <p:nvSpPr>
          <p:cNvPr id="14350" name="TextBox 4">
            <a:extLst>
              <a:ext uri="{FF2B5EF4-FFF2-40B4-BE49-F238E27FC236}">
                <a16:creationId xmlns:a16="http://schemas.microsoft.com/office/drawing/2014/main" id="{A8ED0E6E-070D-42E7-96DC-43B8AD456B09}"/>
              </a:ext>
            </a:extLst>
          </p:cNvPr>
          <p:cNvSpPr txBox="1">
            <a:spLocks noChangeArrowheads="1"/>
          </p:cNvSpPr>
          <p:nvPr/>
        </p:nvSpPr>
        <p:spPr bwMode="auto">
          <a:xfrm>
            <a:off x="2219172" y="1549004"/>
            <a:ext cx="330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a:t>
            </a:r>
          </a:p>
        </p:txBody>
      </p:sp>
      <p:sp>
        <p:nvSpPr>
          <p:cNvPr id="14341" name="TextBox 7">
            <a:extLst>
              <a:ext uri="{FF2B5EF4-FFF2-40B4-BE49-F238E27FC236}">
                <a16:creationId xmlns:a16="http://schemas.microsoft.com/office/drawing/2014/main" id="{4805EB74-3490-42B3-B3C6-482D87D27A4D}"/>
              </a:ext>
            </a:extLst>
          </p:cNvPr>
          <p:cNvSpPr txBox="1">
            <a:spLocks noChangeArrowheads="1"/>
          </p:cNvSpPr>
          <p:nvPr/>
        </p:nvSpPr>
        <p:spPr bwMode="auto">
          <a:xfrm>
            <a:off x="1757052" y="1065212"/>
            <a:ext cx="6332537" cy="534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Bend is 10323 km (6415 miles, 93.0°) from the location of this earthquake. </a:t>
            </a:r>
          </a:p>
        </p:txBody>
      </p:sp>
      <p:sp>
        <p:nvSpPr>
          <p:cNvPr id="15" name="Title 1">
            <a:extLst>
              <a:ext uri="{FF2B5EF4-FFF2-40B4-BE49-F238E27FC236}">
                <a16:creationId xmlns:a16="http://schemas.microsoft.com/office/drawing/2014/main" id="{DAF1D95C-F48E-47F7-BB94-D3916585987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7.4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June 18, 2020 at 12:49:53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11320</TotalTime>
  <Words>1310</Words>
  <Application>Microsoft Office PowerPoint</Application>
  <PresentationFormat>On-screen Show (4:3)</PresentationFormat>
  <Paragraphs>117</Paragraphs>
  <Slides>9</Slides>
  <Notes>9</Notes>
  <HiddenSlides>0</HiddenSlides>
  <MMClips>1</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877</cp:revision>
  <cp:lastPrinted>2018-05-05T19:31:49Z</cp:lastPrinted>
  <dcterms:created xsi:type="dcterms:W3CDTF">2009-05-31T20:07:40Z</dcterms:created>
  <dcterms:modified xsi:type="dcterms:W3CDTF">2020-06-19T02:20:26Z</dcterms:modified>
</cp:coreProperties>
</file>