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101" r:id="rId2"/>
  </p:sldMasterIdLst>
  <p:notesMasterIdLst>
    <p:notesMasterId r:id="rId12"/>
  </p:notesMasterIdLst>
  <p:sldIdLst>
    <p:sldId id="384" r:id="rId3"/>
    <p:sldId id="302" r:id="rId4"/>
    <p:sldId id="365" r:id="rId5"/>
    <p:sldId id="428" r:id="rId6"/>
    <p:sldId id="389" r:id="rId7"/>
    <p:sldId id="429" r:id="rId8"/>
    <p:sldId id="426" r:id="rId9"/>
    <p:sldId id="427" r:id="rId10"/>
    <p:sldId id="373" r:id="rId1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10" autoAdjust="0"/>
    <p:restoredTop sz="61960" autoAdjust="0"/>
  </p:normalViewPr>
  <p:slideViewPr>
    <p:cSldViewPr showGuides="1">
      <p:cViewPr varScale="1">
        <p:scale>
          <a:sx n="66" d="100"/>
          <a:sy n="66" d="100"/>
        </p:scale>
        <p:origin x="2648"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8BBC8D-86FA-C44E-A86B-27E39ACCD70D}"/>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BF58DB0E-43A6-1543-B42C-345AC8E32F9F}"/>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E2D9D5F3-8836-6045-8D1A-4FDE8272CE84}" type="datetimeFigureOut">
              <a:rPr lang="en-US" altLang="en-US"/>
              <a:pPr>
                <a:defRPr/>
              </a:pPr>
              <a:t>6/21/20</a:t>
            </a:fld>
            <a:endParaRPr lang="en-US" altLang="en-US"/>
          </a:p>
        </p:txBody>
      </p:sp>
      <p:sp>
        <p:nvSpPr>
          <p:cNvPr id="4" name="Slide Image Placeholder 3">
            <a:extLst>
              <a:ext uri="{FF2B5EF4-FFF2-40B4-BE49-F238E27FC236}">
                <a16:creationId xmlns:a16="http://schemas.microsoft.com/office/drawing/2014/main" id="{D6B743B9-47CE-9B48-AA06-EB26DE5212E0}"/>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9317AA9A-D8C9-654F-9DB5-C6A1D77AECBA}"/>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6E91720-A9D5-5A40-972F-E27A07E58B65}"/>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426FF993-5FDB-1446-BF55-41E4481B917E}"/>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defRPr>
            </a:lvl1pPr>
          </a:lstStyle>
          <a:p>
            <a:pPr>
              <a:defRPr/>
            </a:pPr>
            <a:fld id="{CD3FD737-2CE4-CF4D-9079-42F31C32BFB1}" type="slidenum">
              <a:rPr lang="en-US" altLang="en-US"/>
              <a:pPr>
                <a:defRPr/>
              </a:pPr>
              <a:t>‹#›</a:t>
            </a:fld>
            <a:endParaRPr lang="en-US" altLang="en-US"/>
          </a:p>
        </p:txBody>
      </p:sp>
    </p:spTree>
    <p:extLst>
      <p:ext uri="{BB962C8B-B14F-4D97-AF65-F5344CB8AC3E}">
        <p14:creationId xmlns:p14="http://schemas.microsoft.com/office/powerpoint/2010/main" val="5880819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iris.edu/hq/inclass/animation/earthquake_intensity"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iris.edu/hq/inclass/animation/focal_mechanisms_explained"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iris.edu/hq/programs/education_and_outreach/animations#K"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B5B61BE7-CB9D-4E87-8A63-5CD91C364A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4A90E095-7650-467D-A97D-7422ADFD905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100" name="Slide Number Placeholder 3">
            <a:extLst>
              <a:ext uri="{FF2B5EF4-FFF2-40B4-BE49-F238E27FC236}">
                <a16:creationId xmlns:a16="http://schemas.microsoft.com/office/drawing/2014/main" id="{21148487-708B-4ECE-9ED2-2E47C1350A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1805AFF-1C0A-4F7E-96CB-1EB0F9C7956A}" type="slidenum">
              <a:rPr lang="en-US" altLang="en-US" sz="1300" smtClean="0"/>
              <a:pPr>
                <a:spcBef>
                  <a:spcPct val="0"/>
                </a:spcBef>
              </a:pPr>
              <a:t>1</a:t>
            </a:fld>
            <a:endParaRPr lang="en-US" altLang="en-US" sz="1300"/>
          </a:p>
        </p:txBody>
      </p:sp>
    </p:spTree>
    <p:extLst>
      <p:ext uri="{BB962C8B-B14F-4D97-AF65-F5344CB8AC3E}">
        <p14:creationId xmlns:p14="http://schemas.microsoft.com/office/powerpoint/2010/main" val="2098310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C3F513A-0E62-EF4F-A39E-005220386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B41A865-4906-5D4C-AA32-05EA841AFFC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n-US" dirty="0"/>
              <a:t>Escalas de intensidad de movimiento fueron desarrolladas para estandarizar las mediciones y facilitar la comparación de diferentes terremotos. La modificación de la escala de intensidad de  </a:t>
            </a:r>
            <a:r>
              <a:rPr lang="es-ES" altLang="en-US" dirty="0" err="1"/>
              <a:t>Marcelli</a:t>
            </a:r>
            <a:r>
              <a:rPr lang="es-ES" altLang="en-US" dirty="0"/>
              <a:t> es una escala de doce niveles, numeradas del  I al XII. Los números bajos representan los niveles de movimientos imperceptibles, XII representa destrucción total.</a:t>
            </a:r>
          </a:p>
        </p:txBody>
      </p:sp>
      <p:sp>
        <p:nvSpPr>
          <p:cNvPr id="30724" name="Slide Number Placeholder 3">
            <a:extLst>
              <a:ext uri="{FF2B5EF4-FFF2-40B4-BE49-F238E27FC236}">
                <a16:creationId xmlns:a16="http://schemas.microsoft.com/office/drawing/2014/main" id="{DBC69944-071E-A345-935F-570A5692A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D754EA-3A3C-164C-A46F-2DFA0D3E762B}"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sz="1200" kern="1200" dirty="0">
                <a:solidFill>
                  <a:schemeClr val="tx1"/>
                </a:solidFill>
                <a:effectLst/>
                <a:latin typeface="+mn-lt"/>
                <a:ea typeface="ＭＳ Ｐゴシック" panose="020B0600070205080204" pitchFamily="34" charset="-128"/>
                <a:cs typeface="ＭＳ Ｐゴシック" panose="020B0600070205080204" pitchFamily="34" charset="-128"/>
              </a:rPr>
              <a:t>El mapa localizador del Servicio Geológico de los EE.UU. muestra la población expuesta a diferentes niveles de intensidad modificada Mercalli (MMI).  MMI describe la severidad de un terremoto en términos de sus efectos en estructuras humanas y es una vasta medida de la cantidad de movimientos telúricos en un lugar dado.</a:t>
            </a:r>
            <a:endParaRPr lang="en-US" sz="120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r>
              <a:rPr lang="es-ES_tradnl" sz="1200" b="1" kern="1200" dirty="0">
                <a:solidFill>
                  <a:schemeClr val="tx1"/>
                </a:solidFill>
                <a:effectLst/>
                <a:latin typeface="+mn-lt"/>
                <a:ea typeface="ＭＳ Ｐゴシック" panose="020B0600070205080204" pitchFamily="34" charset="-128"/>
                <a:cs typeface="ＭＳ Ｐゴシック" panose="020B0600070205080204" pitchFamily="34" charset="-128"/>
              </a:rPr>
              <a:t> </a:t>
            </a:r>
            <a:endParaRPr lang="en-US" sz="120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r>
              <a:rPr lang="es-ES_tradnl" sz="1200" b="1" kern="1200" dirty="0">
                <a:solidFill>
                  <a:schemeClr val="tx1"/>
                </a:solidFill>
                <a:effectLst/>
                <a:latin typeface="+mn-lt"/>
                <a:ea typeface="ＭＳ Ｐゴシック" panose="020B0600070205080204" pitchFamily="34" charset="-128"/>
                <a:cs typeface="ＭＳ Ｐゴシック" panose="020B0600070205080204" pitchFamily="34" charset="-128"/>
              </a:rPr>
              <a:t>Animación Relevante: </a:t>
            </a:r>
            <a:endParaRPr lang="en-US" sz="120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r>
              <a:rPr lang="es-ES_tradnl" sz="1200" kern="1200" dirty="0">
                <a:solidFill>
                  <a:schemeClr val="tx1"/>
                </a:solidFill>
                <a:effectLst/>
                <a:latin typeface="+mn-lt"/>
                <a:ea typeface="ＭＳ Ｐゴシック" panose="020B0600070205080204" pitchFamily="34" charset="-128"/>
                <a:cs typeface="ＭＳ Ｐゴシック" panose="020B0600070205080204" pitchFamily="34" charset="-128"/>
              </a:rPr>
              <a:t>Intensidad de Terremotos:  </a:t>
            </a:r>
            <a:r>
              <a:rPr lang="es-ES_tradnl" sz="1200" u="sng"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https://www.iris.edu/hq/inclass/animation/earthquake_intensity</a:t>
            </a:r>
            <a:endParaRPr lang="en-US" sz="1200" kern="1200" dirty="0">
              <a:solidFill>
                <a:schemeClr val="tx1"/>
              </a:solidFill>
              <a:effectLst/>
              <a:latin typeface="+mn-lt"/>
              <a:ea typeface="ＭＳ Ｐゴシック" panose="020B0600070205080204" pitchFamily="34" charset="-128"/>
              <a:cs typeface="ＭＳ Ｐゴシック" panose="020B0600070205080204" pitchFamily="34" charset="-128"/>
            </a:endParaRPr>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944A7A2E-80AC-F44F-822A-4816F4F89B8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6F86AF6B-BA22-2840-B4CA-9AD24FC5BD4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9220" name="Slide Number Placeholder 3">
            <a:extLst>
              <a:ext uri="{FF2B5EF4-FFF2-40B4-BE49-F238E27FC236}">
                <a16:creationId xmlns:a16="http://schemas.microsoft.com/office/drawing/2014/main" id="{8AA9A472-B340-F841-A0D4-02B66F908C0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0797443-4307-EA49-A543-69ED5F648792}" type="slidenum">
              <a:rPr lang="en-US" altLang="en-US">
                <a:latin typeface="Calibri" panose="020F0502020204030204" pitchFamily="34" charset="0"/>
                <a:ea typeface="MS PGothic" panose="020B0600070205080204" pitchFamily="34" charset="-128"/>
              </a:rPr>
              <a:pPr eaLnBrk="1" hangingPunct="1"/>
              <a:t>4</a:t>
            </a:fld>
            <a:endParaRPr lang="en-US" altLang="en-US">
              <a:latin typeface="Calibri" panose="020F0502020204030204" pitchFamily="34" charset="0"/>
              <a:ea typeface="MS PGothic" panose="020B0600070205080204" pitchFamily="34" charset="-128"/>
            </a:endParaRPr>
          </a:p>
        </p:txBody>
      </p:sp>
    </p:spTree>
    <p:extLst>
      <p:ext uri="{BB962C8B-B14F-4D97-AF65-F5344CB8AC3E}">
        <p14:creationId xmlns:p14="http://schemas.microsoft.com/office/powerpoint/2010/main" val="99650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3EE79072-DE2F-2644-9A1F-C844535618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E91548CD-49C8-0045-8D92-BDEC3638F4C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1" noProof="0" dirty="0">
                <a:solidFill>
                  <a:srgbClr val="393996"/>
                </a:solidFill>
              </a:rPr>
              <a:t>Explorando la Sismicidad:</a:t>
            </a:r>
          </a:p>
          <a:p>
            <a:r>
              <a:rPr lang="es-ES_tradnl" altLang="en-US" b="0" noProof="0" dirty="0"/>
              <a:t>Navegador Interactivo de Terremotos — Mapa Mundial o visualizador 3D</a:t>
            </a:r>
            <a:r>
              <a:rPr lang="es-ES_tradnl" altLang="en-US" noProof="0" dirty="0"/>
              <a:t> </a:t>
            </a:r>
            <a:r>
              <a:rPr lang="es-ES_tradnl" altLang="en-US" sz="1100" noProof="0" dirty="0">
                <a:hlinkClick r:id="rId3"/>
              </a:rPr>
              <a:t>http://www.iris.edu/ieb</a:t>
            </a:r>
            <a:endParaRPr lang="es-ES_tradnl" altLang="en-US" sz="1400" noProof="0" dirty="0"/>
          </a:p>
        </p:txBody>
      </p:sp>
      <p:sp>
        <p:nvSpPr>
          <p:cNvPr id="10244" name="Slide Number Placeholder 3">
            <a:extLst>
              <a:ext uri="{FF2B5EF4-FFF2-40B4-BE49-F238E27FC236}">
                <a16:creationId xmlns:a16="http://schemas.microsoft.com/office/drawing/2014/main" id="{A6138D26-E5C1-A240-97A0-565379E9A44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E591867-075F-214C-BF4C-A2B05C1A53C6}" type="slidenum">
              <a:rPr lang="en-US" altLang="en-US" smtClean="0">
                <a:solidFill>
                  <a:srgbClr val="000000"/>
                </a:solidFill>
                <a:latin typeface="Calibri" panose="020F0502020204030204" pitchFamily="34" charset="0"/>
                <a:cs typeface="Arial" panose="020B0604020202020204" pitchFamily="34" charset="0"/>
              </a:rPr>
              <a:pPr/>
              <a:t>5</a:t>
            </a:fld>
            <a:endParaRPr lang="en-US" altLang="en-US">
              <a:solidFill>
                <a:srgbClr val="000000"/>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01348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3EE79072-DE2F-2644-9A1F-C844535618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E91548CD-49C8-0045-8D92-BDEC3638F4C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1" noProof="0" dirty="0">
                <a:solidFill>
                  <a:srgbClr val="393996"/>
                </a:solidFill>
              </a:rPr>
              <a:t>Explorando la Sismicidad:</a:t>
            </a:r>
          </a:p>
          <a:p>
            <a:r>
              <a:rPr lang="es-ES_tradnl" altLang="en-US" b="0" noProof="0" dirty="0"/>
              <a:t>Navegador Interactivo de Terremotos — Mapa Mundial o visualizador 3D</a:t>
            </a:r>
            <a:r>
              <a:rPr lang="es-ES_tradnl" altLang="en-US" noProof="0" dirty="0"/>
              <a:t> </a:t>
            </a:r>
            <a:r>
              <a:rPr lang="es-ES_tradnl" altLang="en-US" sz="1100" noProof="0" dirty="0">
                <a:hlinkClick r:id="rId3"/>
              </a:rPr>
              <a:t>http://www.iris.edu/ieb</a:t>
            </a:r>
            <a:endParaRPr lang="es-ES_tradnl" altLang="en-US" sz="1400" noProof="0" dirty="0"/>
          </a:p>
        </p:txBody>
      </p:sp>
      <p:sp>
        <p:nvSpPr>
          <p:cNvPr id="10244" name="Slide Number Placeholder 3">
            <a:extLst>
              <a:ext uri="{FF2B5EF4-FFF2-40B4-BE49-F238E27FC236}">
                <a16:creationId xmlns:a16="http://schemas.microsoft.com/office/drawing/2014/main" id="{A6138D26-E5C1-A240-97A0-565379E9A44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E591867-075F-214C-BF4C-A2B05C1A53C6}" type="slidenum">
              <a:rPr lang="en-US" altLang="en-US" smtClean="0">
                <a:solidFill>
                  <a:srgbClr val="000000"/>
                </a:solidFill>
                <a:latin typeface="Calibri" panose="020F0502020204030204" pitchFamily="34" charset="0"/>
                <a:cs typeface="Arial" panose="020B0604020202020204" pitchFamily="34" charset="0"/>
              </a:rPr>
              <a:pPr/>
              <a:t>6</a:t>
            </a:fld>
            <a:endParaRPr lang="en-US" altLang="en-US">
              <a:solidFill>
                <a:srgbClr val="000000"/>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66211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BD0B6430-F693-40A5-B6E4-90BF742B06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D5B762CA-40D9-4BF9-A9C3-31CB5C10FD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VE" altLang="en-US" sz="1400" b="1" dirty="0">
                <a:solidFill>
                  <a:srgbClr val="393996"/>
                </a:solidFill>
              </a:rPr>
              <a:t>Animación Relevante:</a:t>
            </a:r>
          </a:p>
          <a:p>
            <a:r>
              <a:rPr lang="es-VE" altLang="en-US" sz="1400" dirty="0"/>
              <a:t>Mecanismos Focales Explicado: </a:t>
            </a:r>
            <a:r>
              <a:rPr lang="en-US" sz="1000" b="0" i="0"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https://www.iris.edu/hq/inclass/animation/focal_mechanisms_explained</a:t>
            </a:r>
            <a:endParaRPr lang="en-US" sz="1000" b="0" i="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endParaRPr lang="en-US" altLang="en-US" sz="1100" dirty="0">
              <a:latin typeface="Arial" panose="020B0604020202020204" pitchFamily="34" charset="0"/>
              <a:cs typeface="Arial" panose="020B0604020202020204" pitchFamily="34" charset="0"/>
            </a:endParaRPr>
          </a:p>
        </p:txBody>
      </p:sp>
      <p:sp>
        <p:nvSpPr>
          <p:cNvPr id="16388" name="Slide Number Placeholder 3">
            <a:extLst>
              <a:ext uri="{FF2B5EF4-FFF2-40B4-BE49-F238E27FC236}">
                <a16:creationId xmlns:a16="http://schemas.microsoft.com/office/drawing/2014/main" id="{141C53C4-3F01-4876-9906-87FC9A1B30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01675" indent="-26987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081088" indent="-2159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512888" indent="-2159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1944688" indent="-2159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4018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8590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3162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7734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50D51C7-D832-4388-9A7F-A22CF903D803}" type="slidenum">
              <a:rPr lang="en-US" altLang="en-US" smtClean="0"/>
              <a:pPr>
                <a:spcBef>
                  <a:spcPct val="0"/>
                </a:spcBef>
              </a:pPr>
              <a:t>7</a:t>
            </a:fld>
            <a:endParaRPr lang="en-US" altLang="en-US"/>
          </a:p>
        </p:txBody>
      </p:sp>
    </p:spTree>
    <p:extLst>
      <p:ext uri="{BB962C8B-B14F-4D97-AF65-F5344CB8AC3E}">
        <p14:creationId xmlns:p14="http://schemas.microsoft.com/office/powerpoint/2010/main" val="2466981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7B378C5E-B30E-4F2A-8023-2F9AC8BBAD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24D4C03C-F4CD-44F6-8CB4-EAF3C91C33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1" noProof="0" dirty="0">
                <a:solidFill>
                  <a:srgbClr val="393996"/>
                </a:solidFill>
              </a:rPr>
              <a:t>Animación Relevante:</a:t>
            </a:r>
          </a:p>
          <a:p>
            <a:pPr marL="0" marR="0">
              <a:spcBef>
                <a:spcPts val="0"/>
              </a:spcBef>
              <a:spcAft>
                <a:spcPts val="0"/>
              </a:spcAft>
            </a:pPr>
            <a:r>
              <a:rPr lang="es-ES_tradnl" altLang="en-US" b="0" noProof="0" dirty="0">
                <a:solidFill>
                  <a:srgbClr val="393996"/>
                </a:solidFill>
              </a:rPr>
              <a:t> </a:t>
            </a:r>
            <a:r>
              <a:rPr lang="es-ES" altLang="en-US" sz="1200" dirty="0">
                <a:solidFill>
                  <a:srgbClr val="000000"/>
                </a:solidFill>
              </a:rPr>
              <a:t>¿</a:t>
            </a:r>
            <a:r>
              <a:rPr lang="es-ES_tradnl" altLang="en-US" b="0" noProof="0" dirty="0">
                <a:solidFill>
                  <a:srgbClr val="393996"/>
                </a:solidFill>
              </a:rPr>
              <a:t>De donde provienen las Curvas Tiempo de Viaje? </a:t>
            </a:r>
            <a:r>
              <a:rPr lang="en-US" altLang="en-US" sz="1400" dirty="0"/>
              <a:t> </a:t>
            </a:r>
            <a:r>
              <a:rPr lang="en-US" altLang="en-US" dirty="0">
                <a:hlinkClick r:id="rId3"/>
              </a:rPr>
              <a:t>http://www.iris.edu/hq/programs/education_and_outreach/animations#K</a:t>
            </a:r>
            <a:endParaRPr lang="es-ES_tradnl" altLang="en-US" noProof="0" dirty="0"/>
          </a:p>
          <a:p>
            <a:endParaRPr lang="en-US" altLang="en-US" dirty="0"/>
          </a:p>
        </p:txBody>
      </p:sp>
      <p:sp>
        <p:nvSpPr>
          <p:cNvPr id="15363" name="Slide Number Placeholder 3">
            <a:extLst>
              <a:ext uri="{FF2B5EF4-FFF2-40B4-BE49-F238E27FC236}">
                <a16:creationId xmlns:a16="http://schemas.microsoft.com/office/drawing/2014/main" id="{F45DBCBE-31AF-4EB9-AE7B-BCA42A94A9A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2DBA816-06E0-435F-98AC-EA32C2710647}" type="slidenum">
              <a:rPr lang="en-US" altLang="en-US" smtClean="0">
                <a:solidFill>
                  <a:srgbClr val="000000"/>
                </a:solidFill>
                <a:latin typeface="Calibri" panose="020F0502020204030204" pitchFamily="34" charset="0"/>
                <a:cs typeface="Arial" panose="020B0604020202020204" pitchFamily="34" charset="0"/>
              </a:rPr>
              <a:pPr/>
              <a:t>8</a:t>
            </a:fld>
            <a:endParaRPr lang="en-US" altLang="en-US">
              <a:solidFill>
                <a:srgbClr val="000000"/>
              </a:solidFill>
              <a:latin typeface="Calibri" panose="020F0502020204030204" pitchFamily="34" charset="0"/>
              <a:cs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9</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4B8B9A2F-3A98-704B-A964-C77DE96E00AF}"/>
              </a:ext>
            </a:extLst>
          </p:cNvPr>
          <p:cNvSpPr>
            <a:spLocks noGrp="1"/>
          </p:cNvSpPr>
          <p:nvPr>
            <p:ph type="dt" sz="half" idx="10"/>
          </p:nvPr>
        </p:nvSpPr>
        <p:spPr/>
        <p:txBody>
          <a:bodyPr/>
          <a:lstStyle>
            <a:lvl1pPr>
              <a:defRPr/>
            </a:lvl1pPr>
          </a:lstStyle>
          <a:p>
            <a:pPr>
              <a:defRPr/>
            </a:pPr>
            <a:fld id="{B6210B02-DE1D-8947-B91F-5D49AE3A0327}" type="datetimeFigureOut">
              <a:rPr lang="en-US" altLang="en-US"/>
              <a:pPr>
                <a:defRPr/>
              </a:pPr>
              <a:t>6/21/20</a:t>
            </a:fld>
            <a:endParaRPr lang="en-US" altLang="en-US"/>
          </a:p>
        </p:txBody>
      </p:sp>
      <p:sp>
        <p:nvSpPr>
          <p:cNvPr id="5" name="Footer Placeholder 4">
            <a:extLst>
              <a:ext uri="{FF2B5EF4-FFF2-40B4-BE49-F238E27FC236}">
                <a16:creationId xmlns:a16="http://schemas.microsoft.com/office/drawing/2014/main" id="{3499B872-5DC1-8441-8A4F-093599D55F6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D061F49-D9CA-EB46-A0A4-ADAB08DA8EE6}"/>
              </a:ext>
            </a:extLst>
          </p:cNvPr>
          <p:cNvSpPr>
            <a:spLocks noGrp="1"/>
          </p:cNvSpPr>
          <p:nvPr>
            <p:ph type="sldNum" sz="quarter" idx="12"/>
          </p:nvPr>
        </p:nvSpPr>
        <p:spPr/>
        <p:txBody>
          <a:bodyPr/>
          <a:lstStyle>
            <a:lvl1pPr>
              <a:defRPr/>
            </a:lvl1pPr>
          </a:lstStyle>
          <a:p>
            <a:pPr>
              <a:defRPr/>
            </a:pPr>
            <a:fld id="{4BC95964-D245-6D46-8C59-ABD4A7CB1F5D}" type="slidenum">
              <a:rPr lang="en-US" altLang="en-US"/>
              <a:pPr>
                <a:defRPr/>
              </a:pPr>
              <a:t>‹#›</a:t>
            </a:fld>
            <a:endParaRPr lang="en-US" altLang="en-US"/>
          </a:p>
        </p:txBody>
      </p:sp>
    </p:spTree>
    <p:extLst>
      <p:ext uri="{BB962C8B-B14F-4D97-AF65-F5344CB8AC3E}">
        <p14:creationId xmlns:p14="http://schemas.microsoft.com/office/powerpoint/2010/main" val="1868943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35C51B-E291-814D-B100-4713817F7DD0}"/>
              </a:ext>
            </a:extLst>
          </p:cNvPr>
          <p:cNvSpPr>
            <a:spLocks noGrp="1"/>
          </p:cNvSpPr>
          <p:nvPr>
            <p:ph type="dt" sz="half" idx="10"/>
          </p:nvPr>
        </p:nvSpPr>
        <p:spPr/>
        <p:txBody>
          <a:bodyPr/>
          <a:lstStyle>
            <a:lvl1pPr>
              <a:defRPr/>
            </a:lvl1pPr>
          </a:lstStyle>
          <a:p>
            <a:pPr>
              <a:defRPr/>
            </a:pPr>
            <a:fld id="{92FE05C0-86DD-3A4F-B784-2C171F526570}" type="datetimeFigureOut">
              <a:rPr lang="en-US" altLang="en-US"/>
              <a:pPr>
                <a:defRPr/>
              </a:pPr>
              <a:t>6/21/20</a:t>
            </a:fld>
            <a:endParaRPr lang="en-US" altLang="en-US"/>
          </a:p>
        </p:txBody>
      </p:sp>
      <p:sp>
        <p:nvSpPr>
          <p:cNvPr id="5" name="Footer Placeholder 4">
            <a:extLst>
              <a:ext uri="{FF2B5EF4-FFF2-40B4-BE49-F238E27FC236}">
                <a16:creationId xmlns:a16="http://schemas.microsoft.com/office/drawing/2014/main" id="{947ED8AE-3FF7-F342-B42B-A3BF198AD55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51D44EE-5CB6-C642-8D8C-586B65AD0D27}"/>
              </a:ext>
            </a:extLst>
          </p:cNvPr>
          <p:cNvSpPr>
            <a:spLocks noGrp="1"/>
          </p:cNvSpPr>
          <p:nvPr>
            <p:ph type="sldNum" sz="quarter" idx="12"/>
          </p:nvPr>
        </p:nvSpPr>
        <p:spPr/>
        <p:txBody>
          <a:bodyPr/>
          <a:lstStyle>
            <a:lvl1pPr>
              <a:defRPr/>
            </a:lvl1pPr>
          </a:lstStyle>
          <a:p>
            <a:pPr>
              <a:defRPr/>
            </a:pPr>
            <a:fld id="{A142A5A4-DFDA-034B-B610-E63A5C4130A3}" type="slidenum">
              <a:rPr lang="en-US" altLang="en-US"/>
              <a:pPr>
                <a:defRPr/>
              </a:pPr>
              <a:t>‹#›</a:t>
            </a:fld>
            <a:endParaRPr lang="en-US" altLang="en-US"/>
          </a:p>
        </p:txBody>
      </p:sp>
    </p:spTree>
    <p:extLst>
      <p:ext uri="{BB962C8B-B14F-4D97-AF65-F5344CB8AC3E}">
        <p14:creationId xmlns:p14="http://schemas.microsoft.com/office/powerpoint/2010/main" val="2052692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6CCCC5-D401-C74E-8853-6B38FC863E07}"/>
              </a:ext>
            </a:extLst>
          </p:cNvPr>
          <p:cNvSpPr>
            <a:spLocks noGrp="1"/>
          </p:cNvSpPr>
          <p:nvPr>
            <p:ph type="dt" sz="half" idx="10"/>
          </p:nvPr>
        </p:nvSpPr>
        <p:spPr/>
        <p:txBody>
          <a:bodyPr/>
          <a:lstStyle>
            <a:lvl1pPr>
              <a:defRPr/>
            </a:lvl1pPr>
          </a:lstStyle>
          <a:p>
            <a:pPr>
              <a:defRPr/>
            </a:pPr>
            <a:fld id="{D69387FA-EDDA-C04F-8D13-D222995D17FC}" type="datetimeFigureOut">
              <a:rPr lang="en-US" altLang="en-US"/>
              <a:pPr>
                <a:defRPr/>
              </a:pPr>
              <a:t>6/21/20</a:t>
            </a:fld>
            <a:endParaRPr lang="en-US" altLang="en-US"/>
          </a:p>
        </p:txBody>
      </p:sp>
      <p:sp>
        <p:nvSpPr>
          <p:cNvPr id="5" name="Footer Placeholder 4">
            <a:extLst>
              <a:ext uri="{FF2B5EF4-FFF2-40B4-BE49-F238E27FC236}">
                <a16:creationId xmlns:a16="http://schemas.microsoft.com/office/drawing/2014/main" id="{1A3986EA-7CD4-EC48-B78E-DB3DD48FA26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DFA5F47-B878-2F47-BBB1-82C51E82605D}"/>
              </a:ext>
            </a:extLst>
          </p:cNvPr>
          <p:cNvSpPr>
            <a:spLocks noGrp="1"/>
          </p:cNvSpPr>
          <p:nvPr>
            <p:ph type="sldNum" sz="quarter" idx="12"/>
          </p:nvPr>
        </p:nvSpPr>
        <p:spPr/>
        <p:txBody>
          <a:bodyPr/>
          <a:lstStyle>
            <a:lvl1pPr>
              <a:defRPr/>
            </a:lvl1pPr>
          </a:lstStyle>
          <a:p>
            <a:pPr>
              <a:defRPr/>
            </a:pPr>
            <a:fld id="{C3F0B41C-35A6-5A49-A02A-0C0E99E8A473}" type="slidenum">
              <a:rPr lang="en-US" altLang="en-US"/>
              <a:pPr>
                <a:defRPr/>
              </a:pPr>
              <a:t>‹#›</a:t>
            </a:fld>
            <a:endParaRPr lang="en-US" altLang="en-US"/>
          </a:p>
        </p:txBody>
      </p:sp>
    </p:spTree>
    <p:extLst>
      <p:ext uri="{BB962C8B-B14F-4D97-AF65-F5344CB8AC3E}">
        <p14:creationId xmlns:p14="http://schemas.microsoft.com/office/powerpoint/2010/main" val="1391282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7CAD44A-7BA7-5D40-BDC4-3F70B74F1F2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F753DB88-FA13-1F4E-A164-CEA45D46E5FF}" type="datetimeFigureOut">
              <a:rPr lang="en-US" altLang="en-US"/>
              <a:pPr>
                <a:defRPr/>
              </a:pPr>
              <a:t>6/21/20</a:t>
            </a:fld>
            <a:endParaRPr lang="en-US" altLang="en-US"/>
          </a:p>
        </p:txBody>
      </p:sp>
      <p:sp>
        <p:nvSpPr>
          <p:cNvPr id="5" name="Footer Placeholder 4">
            <a:extLst>
              <a:ext uri="{FF2B5EF4-FFF2-40B4-BE49-F238E27FC236}">
                <a16:creationId xmlns:a16="http://schemas.microsoft.com/office/drawing/2014/main" id="{3056EE79-61CC-EC44-9EA7-7547D62D2EB9}"/>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7489175D-BE4D-434B-AE88-5B71D4ED063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6E8553E-055A-4C41-8E4B-759C2D0D1225}" type="slidenum">
              <a:rPr lang="en-US" altLang="en-US"/>
              <a:pPr>
                <a:defRPr/>
              </a:pPr>
              <a:t>‹#›</a:t>
            </a:fld>
            <a:endParaRPr lang="en-US" altLang="en-US"/>
          </a:p>
        </p:txBody>
      </p:sp>
    </p:spTree>
    <p:extLst>
      <p:ext uri="{BB962C8B-B14F-4D97-AF65-F5344CB8AC3E}">
        <p14:creationId xmlns:p14="http://schemas.microsoft.com/office/powerpoint/2010/main" val="4194251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CC1D56-9DB6-7046-8C72-C80626E2B10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E8991DC-B322-E44E-A6F0-9A93D96AE697}" type="datetimeFigureOut">
              <a:rPr lang="en-US" altLang="en-US"/>
              <a:pPr>
                <a:defRPr/>
              </a:pPr>
              <a:t>6/21/20</a:t>
            </a:fld>
            <a:endParaRPr lang="en-US" altLang="en-US"/>
          </a:p>
        </p:txBody>
      </p:sp>
      <p:sp>
        <p:nvSpPr>
          <p:cNvPr id="5" name="Footer Placeholder 4">
            <a:extLst>
              <a:ext uri="{FF2B5EF4-FFF2-40B4-BE49-F238E27FC236}">
                <a16:creationId xmlns:a16="http://schemas.microsoft.com/office/drawing/2014/main" id="{CD729DAF-9B92-7C42-AD7B-0DCC5D80738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F232B46F-3CFA-5B4A-AEDB-A924A68EA60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DE6D013-CC79-624A-95CD-B09CA57517A1}" type="slidenum">
              <a:rPr lang="en-US" altLang="en-US"/>
              <a:pPr>
                <a:defRPr/>
              </a:pPr>
              <a:t>‹#›</a:t>
            </a:fld>
            <a:endParaRPr lang="en-US" altLang="en-US"/>
          </a:p>
        </p:txBody>
      </p:sp>
    </p:spTree>
    <p:extLst>
      <p:ext uri="{BB962C8B-B14F-4D97-AF65-F5344CB8AC3E}">
        <p14:creationId xmlns:p14="http://schemas.microsoft.com/office/powerpoint/2010/main" val="20026835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FC50454-77F5-8147-8414-FDAB582D5221}"/>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22647E59-3E52-0E43-83B7-14AFC722A1BF}" type="datetimeFigureOut">
              <a:rPr lang="en-US" altLang="en-US"/>
              <a:pPr>
                <a:defRPr/>
              </a:pPr>
              <a:t>6/21/20</a:t>
            </a:fld>
            <a:endParaRPr lang="en-US" altLang="en-US"/>
          </a:p>
        </p:txBody>
      </p:sp>
      <p:sp>
        <p:nvSpPr>
          <p:cNvPr id="5" name="Footer Placeholder 4">
            <a:extLst>
              <a:ext uri="{FF2B5EF4-FFF2-40B4-BE49-F238E27FC236}">
                <a16:creationId xmlns:a16="http://schemas.microsoft.com/office/drawing/2014/main" id="{24980C7A-6927-9148-A72B-F64318B9B792}"/>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EE6EEDD2-9DF1-FE47-9973-3BA7B18409F6}"/>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B82C56F-516E-7443-B493-E1674E3C18D1}" type="slidenum">
              <a:rPr lang="en-US" altLang="en-US"/>
              <a:pPr>
                <a:defRPr/>
              </a:pPr>
              <a:t>‹#›</a:t>
            </a:fld>
            <a:endParaRPr lang="en-US" altLang="en-US"/>
          </a:p>
        </p:txBody>
      </p:sp>
    </p:spTree>
    <p:extLst>
      <p:ext uri="{BB962C8B-B14F-4D97-AF65-F5344CB8AC3E}">
        <p14:creationId xmlns:p14="http://schemas.microsoft.com/office/powerpoint/2010/main" val="29350500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62F071-F463-B743-987D-AE3205D246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67F851A-1D75-3D4D-9409-18B6CC6CA1B7}" type="datetimeFigureOut">
              <a:rPr lang="en-US" altLang="en-US"/>
              <a:pPr>
                <a:defRPr/>
              </a:pPr>
              <a:t>6/21/20</a:t>
            </a:fld>
            <a:endParaRPr lang="en-US" altLang="en-US"/>
          </a:p>
        </p:txBody>
      </p:sp>
      <p:sp>
        <p:nvSpPr>
          <p:cNvPr id="6" name="Footer Placeholder 5">
            <a:extLst>
              <a:ext uri="{FF2B5EF4-FFF2-40B4-BE49-F238E27FC236}">
                <a16:creationId xmlns:a16="http://schemas.microsoft.com/office/drawing/2014/main" id="{5A978E12-3001-4E41-9FD3-6FC4B825350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63ACF0B-19C0-274D-8C3D-04A5D3193A0F}"/>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229DDED-B653-D440-967A-D910E05F8FE8}" type="slidenum">
              <a:rPr lang="en-US" altLang="en-US"/>
              <a:pPr>
                <a:defRPr/>
              </a:pPr>
              <a:t>‹#›</a:t>
            </a:fld>
            <a:endParaRPr lang="en-US" altLang="en-US"/>
          </a:p>
        </p:txBody>
      </p:sp>
    </p:spTree>
    <p:extLst>
      <p:ext uri="{BB962C8B-B14F-4D97-AF65-F5344CB8AC3E}">
        <p14:creationId xmlns:p14="http://schemas.microsoft.com/office/powerpoint/2010/main" val="12967172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9D0935D-3174-2A4C-8E04-9677CCEE0CC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E8F2B47-E7C4-CE4B-A01D-922B8026605C}" type="datetimeFigureOut">
              <a:rPr lang="en-US" altLang="en-US"/>
              <a:pPr>
                <a:defRPr/>
              </a:pPr>
              <a:t>6/21/20</a:t>
            </a:fld>
            <a:endParaRPr lang="en-US" altLang="en-US"/>
          </a:p>
        </p:txBody>
      </p:sp>
      <p:sp>
        <p:nvSpPr>
          <p:cNvPr id="8" name="Footer Placeholder 7">
            <a:extLst>
              <a:ext uri="{FF2B5EF4-FFF2-40B4-BE49-F238E27FC236}">
                <a16:creationId xmlns:a16="http://schemas.microsoft.com/office/drawing/2014/main" id="{60595DB8-24E4-A140-BEF2-2D09185983D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9" name="Slide Number Placeholder 8">
            <a:extLst>
              <a:ext uri="{FF2B5EF4-FFF2-40B4-BE49-F238E27FC236}">
                <a16:creationId xmlns:a16="http://schemas.microsoft.com/office/drawing/2014/main" id="{B6928DEC-AB06-EB46-A5DD-9BD0C21F388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8ABAE8F-56FF-8743-A2CD-266423FCE478}" type="slidenum">
              <a:rPr lang="en-US" altLang="en-US"/>
              <a:pPr>
                <a:defRPr/>
              </a:pPr>
              <a:t>‹#›</a:t>
            </a:fld>
            <a:endParaRPr lang="en-US" altLang="en-US"/>
          </a:p>
        </p:txBody>
      </p:sp>
    </p:spTree>
    <p:extLst>
      <p:ext uri="{BB962C8B-B14F-4D97-AF65-F5344CB8AC3E}">
        <p14:creationId xmlns:p14="http://schemas.microsoft.com/office/powerpoint/2010/main" val="33030006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72791D-D9C8-A245-891B-974B912B9C6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DC5A48C-695A-FF44-9BEB-EE71E4C0BBFF}" type="datetimeFigureOut">
              <a:rPr lang="en-US" altLang="en-US"/>
              <a:pPr>
                <a:defRPr/>
              </a:pPr>
              <a:t>6/21/20</a:t>
            </a:fld>
            <a:endParaRPr lang="en-US" altLang="en-US"/>
          </a:p>
        </p:txBody>
      </p:sp>
      <p:sp>
        <p:nvSpPr>
          <p:cNvPr id="4" name="Footer Placeholder 3">
            <a:extLst>
              <a:ext uri="{FF2B5EF4-FFF2-40B4-BE49-F238E27FC236}">
                <a16:creationId xmlns:a16="http://schemas.microsoft.com/office/drawing/2014/main" id="{C0317E33-AAFF-5B47-8F51-CF046A7CA500}"/>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5" name="Slide Number Placeholder 4">
            <a:extLst>
              <a:ext uri="{FF2B5EF4-FFF2-40B4-BE49-F238E27FC236}">
                <a16:creationId xmlns:a16="http://schemas.microsoft.com/office/drawing/2014/main" id="{4069E373-B773-2E40-B27A-22DF0213D6D2}"/>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C09D9B4-C592-2F4A-8F43-2A386A715C2F}" type="slidenum">
              <a:rPr lang="en-US" altLang="en-US"/>
              <a:pPr>
                <a:defRPr/>
              </a:pPr>
              <a:t>‹#›</a:t>
            </a:fld>
            <a:endParaRPr lang="en-US" altLang="en-US"/>
          </a:p>
        </p:txBody>
      </p:sp>
    </p:spTree>
    <p:extLst>
      <p:ext uri="{BB962C8B-B14F-4D97-AF65-F5344CB8AC3E}">
        <p14:creationId xmlns:p14="http://schemas.microsoft.com/office/powerpoint/2010/main" val="34746758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20F8C7-A4CC-D84E-BAC6-1975F2F10E0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4070CF2-C23B-F240-B95F-978DCD18E9AD}" type="datetimeFigureOut">
              <a:rPr lang="en-US" altLang="en-US"/>
              <a:pPr>
                <a:defRPr/>
              </a:pPr>
              <a:t>6/21/20</a:t>
            </a:fld>
            <a:endParaRPr lang="en-US" altLang="en-US"/>
          </a:p>
        </p:txBody>
      </p:sp>
      <p:sp>
        <p:nvSpPr>
          <p:cNvPr id="3" name="Footer Placeholder 2">
            <a:extLst>
              <a:ext uri="{FF2B5EF4-FFF2-40B4-BE49-F238E27FC236}">
                <a16:creationId xmlns:a16="http://schemas.microsoft.com/office/drawing/2014/main" id="{AD701CBD-AA7E-3545-869E-FB9C9A1AF8B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4" name="Slide Number Placeholder 3">
            <a:extLst>
              <a:ext uri="{FF2B5EF4-FFF2-40B4-BE49-F238E27FC236}">
                <a16:creationId xmlns:a16="http://schemas.microsoft.com/office/drawing/2014/main" id="{F37C470C-CEA8-A442-B5BB-8D32FCD017B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2C4E4F2-23B8-3845-8DE0-C67DC6511AB7}" type="slidenum">
              <a:rPr lang="en-US" altLang="en-US"/>
              <a:pPr>
                <a:defRPr/>
              </a:pPr>
              <a:t>‹#›</a:t>
            </a:fld>
            <a:endParaRPr lang="en-US" altLang="en-US"/>
          </a:p>
        </p:txBody>
      </p:sp>
    </p:spTree>
    <p:extLst>
      <p:ext uri="{BB962C8B-B14F-4D97-AF65-F5344CB8AC3E}">
        <p14:creationId xmlns:p14="http://schemas.microsoft.com/office/powerpoint/2010/main" val="1913077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E4F99E51-A721-CB47-803C-F83AFDD5BD2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E9C4F9D-817A-F94D-B956-7A35FF8EDA0D}" type="datetimeFigureOut">
              <a:rPr lang="en-US" altLang="en-US"/>
              <a:pPr>
                <a:defRPr/>
              </a:pPr>
              <a:t>6/21/20</a:t>
            </a:fld>
            <a:endParaRPr lang="en-US" altLang="en-US"/>
          </a:p>
        </p:txBody>
      </p:sp>
      <p:sp>
        <p:nvSpPr>
          <p:cNvPr id="6" name="Footer Placeholder 5">
            <a:extLst>
              <a:ext uri="{FF2B5EF4-FFF2-40B4-BE49-F238E27FC236}">
                <a16:creationId xmlns:a16="http://schemas.microsoft.com/office/drawing/2014/main" id="{9FDF472D-5882-4E46-B3F0-D556D11D793A}"/>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E7077AE-ED01-D949-926B-1D8E1B9348AC}"/>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826FCDE-CBA7-8F4A-8E3B-800FE277A9BC}" type="slidenum">
              <a:rPr lang="en-US" altLang="en-US"/>
              <a:pPr>
                <a:defRPr/>
              </a:pPr>
              <a:t>‹#›</a:t>
            </a:fld>
            <a:endParaRPr lang="en-US" altLang="en-US"/>
          </a:p>
        </p:txBody>
      </p:sp>
    </p:spTree>
    <p:extLst>
      <p:ext uri="{BB962C8B-B14F-4D97-AF65-F5344CB8AC3E}">
        <p14:creationId xmlns:p14="http://schemas.microsoft.com/office/powerpoint/2010/main" val="3330382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0752EC-2C3D-AB49-8101-856B82EC70FB}"/>
              </a:ext>
            </a:extLst>
          </p:cNvPr>
          <p:cNvSpPr>
            <a:spLocks noGrp="1"/>
          </p:cNvSpPr>
          <p:nvPr>
            <p:ph type="dt" sz="half" idx="10"/>
          </p:nvPr>
        </p:nvSpPr>
        <p:spPr/>
        <p:txBody>
          <a:bodyPr/>
          <a:lstStyle>
            <a:lvl1pPr>
              <a:defRPr/>
            </a:lvl1pPr>
          </a:lstStyle>
          <a:p>
            <a:pPr>
              <a:defRPr/>
            </a:pPr>
            <a:fld id="{DC38BFB2-5669-0C43-8B94-BC69F4AEB3D0}" type="datetimeFigureOut">
              <a:rPr lang="en-US" altLang="en-US"/>
              <a:pPr>
                <a:defRPr/>
              </a:pPr>
              <a:t>6/21/20</a:t>
            </a:fld>
            <a:endParaRPr lang="en-US" altLang="en-US"/>
          </a:p>
        </p:txBody>
      </p:sp>
      <p:sp>
        <p:nvSpPr>
          <p:cNvPr id="5" name="Footer Placeholder 4">
            <a:extLst>
              <a:ext uri="{FF2B5EF4-FFF2-40B4-BE49-F238E27FC236}">
                <a16:creationId xmlns:a16="http://schemas.microsoft.com/office/drawing/2014/main" id="{3B399BCE-D9FC-194C-ADDA-F10A12EADED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6E11767-5870-2941-A235-37F57775CA0C}"/>
              </a:ext>
            </a:extLst>
          </p:cNvPr>
          <p:cNvSpPr>
            <a:spLocks noGrp="1"/>
          </p:cNvSpPr>
          <p:nvPr>
            <p:ph type="sldNum" sz="quarter" idx="12"/>
          </p:nvPr>
        </p:nvSpPr>
        <p:spPr/>
        <p:txBody>
          <a:bodyPr/>
          <a:lstStyle>
            <a:lvl1pPr>
              <a:defRPr/>
            </a:lvl1pPr>
          </a:lstStyle>
          <a:p>
            <a:pPr>
              <a:defRPr/>
            </a:pPr>
            <a:fld id="{613F9D58-0B1F-6E4F-8D54-52066A64D740}" type="slidenum">
              <a:rPr lang="en-US" altLang="en-US"/>
              <a:pPr>
                <a:defRPr/>
              </a:pPr>
              <a:t>‹#›</a:t>
            </a:fld>
            <a:endParaRPr lang="en-US" altLang="en-US"/>
          </a:p>
        </p:txBody>
      </p:sp>
    </p:spTree>
    <p:extLst>
      <p:ext uri="{BB962C8B-B14F-4D97-AF65-F5344CB8AC3E}">
        <p14:creationId xmlns:p14="http://schemas.microsoft.com/office/powerpoint/2010/main" val="628743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D84B8AB0-0FF9-D64E-A10E-DB965B94D9A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C375962B-F9E8-DC45-B69D-718402E7A26F}" type="datetimeFigureOut">
              <a:rPr lang="en-US" altLang="en-US"/>
              <a:pPr>
                <a:defRPr/>
              </a:pPr>
              <a:t>6/21/20</a:t>
            </a:fld>
            <a:endParaRPr lang="en-US" altLang="en-US"/>
          </a:p>
        </p:txBody>
      </p:sp>
      <p:sp>
        <p:nvSpPr>
          <p:cNvPr id="6" name="Footer Placeholder 5">
            <a:extLst>
              <a:ext uri="{FF2B5EF4-FFF2-40B4-BE49-F238E27FC236}">
                <a16:creationId xmlns:a16="http://schemas.microsoft.com/office/drawing/2014/main" id="{030138A4-724A-C44A-BD1A-2BCA16B76C73}"/>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ADE859B2-303E-2343-8FC9-22BF0B39BBB5}"/>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6C517F9-1B48-0544-8D66-2186EFB0ECBB}" type="slidenum">
              <a:rPr lang="en-US" altLang="en-US"/>
              <a:pPr>
                <a:defRPr/>
              </a:pPr>
              <a:t>‹#›</a:t>
            </a:fld>
            <a:endParaRPr lang="en-US" altLang="en-US"/>
          </a:p>
        </p:txBody>
      </p:sp>
    </p:spTree>
    <p:extLst>
      <p:ext uri="{BB962C8B-B14F-4D97-AF65-F5344CB8AC3E}">
        <p14:creationId xmlns:p14="http://schemas.microsoft.com/office/powerpoint/2010/main" val="41222876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EE0CAD-E1B8-8D4F-8350-2EAE1DE9E49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7592471-BAD5-A34B-A012-9BCBAE39DA9C}" type="datetimeFigureOut">
              <a:rPr lang="en-US" altLang="en-US"/>
              <a:pPr>
                <a:defRPr/>
              </a:pPr>
              <a:t>6/21/20</a:t>
            </a:fld>
            <a:endParaRPr lang="en-US" altLang="en-US"/>
          </a:p>
        </p:txBody>
      </p:sp>
      <p:sp>
        <p:nvSpPr>
          <p:cNvPr id="5" name="Footer Placeholder 4">
            <a:extLst>
              <a:ext uri="{FF2B5EF4-FFF2-40B4-BE49-F238E27FC236}">
                <a16:creationId xmlns:a16="http://schemas.microsoft.com/office/drawing/2014/main" id="{2294C96E-457E-AC40-B93C-B6D90622B7FD}"/>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5C51EB15-3F45-444C-BC30-F98AF363138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9D62795-D539-944D-B0C5-47C77E998982}" type="slidenum">
              <a:rPr lang="en-US" altLang="en-US"/>
              <a:pPr>
                <a:defRPr/>
              </a:pPr>
              <a:t>‹#›</a:t>
            </a:fld>
            <a:endParaRPr lang="en-US" altLang="en-US"/>
          </a:p>
        </p:txBody>
      </p:sp>
    </p:spTree>
    <p:extLst>
      <p:ext uri="{BB962C8B-B14F-4D97-AF65-F5344CB8AC3E}">
        <p14:creationId xmlns:p14="http://schemas.microsoft.com/office/powerpoint/2010/main" val="20560865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66562C-7ECD-9747-B02A-39C321A9DB42}"/>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2B0C7CB-7293-6242-8D16-2B3DFECD6446}" type="datetimeFigureOut">
              <a:rPr lang="en-US" altLang="en-US"/>
              <a:pPr>
                <a:defRPr/>
              </a:pPr>
              <a:t>6/21/20</a:t>
            </a:fld>
            <a:endParaRPr lang="en-US" altLang="en-US"/>
          </a:p>
        </p:txBody>
      </p:sp>
      <p:sp>
        <p:nvSpPr>
          <p:cNvPr id="5" name="Footer Placeholder 4">
            <a:extLst>
              <a:ext uri="{FF2B5EF4-FFF2-40B4-BE49-F238E27FC236}">
                <a16:creationId xmlns:a16="http://schemas.microsoft.com/office/drawing/2014/main" id="{230D2DED-E75E-404E-A361-484FADD8C6D4}"/>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BED6C521-5D7C-4C46-972F-7814BF613FE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0B96B58-A477-0C4E-9642-983919DAADBF}" type="slidenum">
              <a:rPr lang="en-US" altLang="en-US"/>
              <a:pPr>
                <a:defRPr/>
              </a:pPr>
              <a:t>‹#›</a:t>
            </a:fld>
            <a:endParaRPr lang="en-US" altLang="en-US"/>
          </a:p>
        </p:txBody>
      </p:sp>
    </p:spTree>
    <p:extLst>
      <p:ext uri="{BB962C8B-B14F-4D97-AF65-F5344CB8AC3E}">
        <p14:creationId xmlns:p14="http://schemas.microsoft.com/office/powerpoint/2010/main" val="2572683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A70F2-0D5A-9847-89E0-2E25B387382F}"/>
              </a:ext>
            </a:extLst>
          </p:cNvPr>
          <p:cNvSpPr>
            <a:spLocks noGrp="1"/>
          </p:cNvSpPr>
          <p:nvPr>
            <p:ph type="dt" sz="half" idx="10"/>
          </p:nvPr>
        </p:nvSpPr>
        <p:spPr/>
        <p:txBody>
          <a:bodyPr/>
          <a:lstStyle>
            <a:lvl1pPr>
              <a:defRPr/>
            </a:lvl1pPr>
          </a:lstStyle>
          <a:p>
            <a:pPr>
              <a:defRPr/>
            </a:pPr>
            <a:fld id="{BCB0F9F3-6FC5-8B4D-8426-E6FAC5B80987}" type="datetimeFigureOut">
              <a:rPr lang="en-US" altLang="en-US"/>
              <a:pPr>
                <a:defRPr/>
              </a:pPr>
              <a:t>6/21/20</a:t>
            </a:fld>
            <a:endParaRPr lang="en-US" altLang="en-US"/>
          </a:p>
        </p:txBody>
      </p:sp>
      <p:sp>
        <p:nvSpPr>
          <p:cNvPr id="5" name="Footer Placeholder 4">
            <a:extLst>
              <a:ext uri="{FF2B5EF4-FFF2-40B4-BE49-F238E27FC236}">
                <a16:creationId xmlns:a16="http://schemas.microsoft.com/office/drawing/2014/main" id="{A3BE6DF3-AC56-BD4B-9B8B-F11F6C90B66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D30FC43-0659-A048-B9D6-EAC45D6EE521}"/>
              </a:ext>
            </a:extLst>
          </p:cNvPr>
          <p:cNvSpPr>
            <a:spLocks noGrp="1"/>
          </p:cNvSpPr>
          <p:nvPr>
            <p:ph type="sldNum" sz="quarter" idx="12"/>
          </p:nvPr>
        </p:nvSpPr>
        <p:spPr/>
        <p:txBody>
          <a:bodyPr/>
          <a:lstStyle>
            <a:lvl1pPr>
              <a:defRPr/>
            </a:lvl1pPr>
          </a:lstStyle>
          <a:p>
            <a:pPr>
              <a:defRPr/>
            </a:pPr>
            <a:fld id="{43F8F70A-557F-C740-9B6C-C7587C99AA41}" type="slidenum">
              <a:rPr lang="en-US" altLang="en-US"/>
              <a:pPr>
                <a:defRPr/>
              </a:pPr>
              <a:t>‹#›</a:t>
            </a:fld>
            <a:endParaRPr lang="en-US" altLang="en-US"/>
          </a:p>
        </p:txBody>
      </p:sp>
    </p:spTree>
    <p:extLst>
      <p:ext uri="{BB962C8B-B14F-4D97-AF65-F5344CB8AC3E}">
        <p14:creationId xmlns:p14="http://schemas.microsoft.com/office/powerpoint/2010/main" val="1848591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F2472AC8-3F65-4D42-9703-BED15BB6C72B}"/>
              </a:ext>
            </a:extLst>
          </p:cNvPr>
          <p:cNvSpPr>
            <a:spLocks noGrp="1"/>
          </p:cNvSpPr>
          <p:nvPr>
            <p:ph type="dt" sz="half" idx="10"/>
          </p:nvPr>
        </p:nvSpPr>
        <p:spPr/>
        <p:txBody>
          <a:bodyPr/>
          <a:lstStyle>
            <a:lvl1pPr>
              <a:defRPr/>
            </a:lvl1pPr>
          </a:lstStyle>
          <a:p>
            <a:pPr>
              <a:defRPr/>
            </a:pPr>
            <a:fld id="{8C971E2D-B245-C249-94DC-34D0FFD7F66F}" type="datetimeFigureOut">
              <a:rPr lang="en-US" altLang="en-US"/>
              <a:pPr>
                <a:defRPr/>
              </a:pPr>
              <a:t>6/21/20</a:t>
            </a:fld>
            <a:endParaRPr lang="en-US" altLang="en-US"/>
          </a:p>
        </p:txBody>
      </p:sp>
      <p:sp>
        <p:nvSpPr>
          <p:cNvPr id="6" name="Footer Placeholder 4">
            <a:extLst>
              <a:ext uri="{FF2B5EF4-FFF2-40B4-BE49-F238E27FC236}">
                <a16:creationId xmlns:a16="http://schemas.microsoft.com/office/drawing/2014/main" id="{7CD04AE9-7CCA-0045-A706-F55AB7B9F5F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3CD5DED-47BF-5F42-8486-EB8CB2E6C06A}"/>
              </a:ext>
            </a:extLst>
          </p:cNvPr>
          <p:cNvSpPr>
            <a:spLocks noGrp="1"/>
          </p:cNvSpPr>
          <p:nvPr>
            <p:ph type="sldNum" sz="quarter" idx="12"/>
          </p:nvPr>
        </p:nvSpPr>
        <p:spPr/>
        <p:txBody>
          <a:bodyPr/>
          <a:lstStyle>
            <a:lvl1pPr>
              <a:defRPr/>
            </a:lvl1pPr>
          </a:lstStyle>
          <a:p>
            <a:pPr>
              <a:defRPr/>
            </a:pPr>
            <a:fld id="{D29386C5-2837-7347-A4AA-EFE1BAAEE640}" type="slidenum">
              <a:rPr lang="en-US" altLang="en-US"/>
              <a:pPr>
                <a:defRPr/>
              </a:pPr>
              <a:t>‹#›</a:t>
            </a:fld>
            <a:endParaRPr lang="en-US" altLang="en-US"/>
          </a:p>
        </p:txBody>
      </p:sp>
    </p:spTree>
    <p:extLst>
      <p:ext uri="{BB962C8B-B14F-4D97-AF65-F5344CB8AC3E}">
        <p14:creationId xmlns:p14="http://schemas.microsoft.com/office/powerpoint/2010/main" val="1345574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655097A4-0CCF-9343-9743-568F88941D80}"/>
              </a:ext>
            </a:extLst>
          </p:cNvPr>
          <p:cNvSpPr>
            <a:spLocks noGrp="1"/>
          </p:cNvSpPr>
          <p:nvPr>
            <p:ph type="dt" sz="half" idx="10"/>
          </p:nvPr>
        </p:nvSpPr>
        <p:spPr/>
        <p:txBody>
          <a:bodyPr/>
          <a:lstStyle>
            <a:lvl1pPr>
              <a:defRPr/>
            </a:lvl1pPr>
          </a:lstStyle>
          <a:p>
            <a:pPr>
              <a:defRPr/>
            </a:pPr>
            <a:fld id="{23827D50-074B-1049-85EA-EE9C59FA3570}" type="datetimeFigureOut">
              <a:rPr lang="en-US" altLang="en-US"/>
              <a:pPr>
                <a:defRPr/>
              </a:pPr>
              <a:t>6/21/20</a:t>
            </a:fld>
            <a:endParaRPr lang="en-US" altLang="en-US"/>
          </a:p>
        </p:txBody>
      </p:sp>
      <p:sp>
        <p:nvSpPr>
          <p:cNvPr id="8" name="Footer Placeholder 4">
            <a:extLst>
              <a:ext uri="{FF2B5EF4-FFF2-40B4-BE49-F238E27FC236}">
                <a16:creationId xmlns:a16="http://schemas.microsoft.com/office/drawing/2014/main" id="{559F3544-13F8-6346-9C2D-008956708C8D}"/>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70DEAA70-82E0-CC49-B04C-A3E68D3F72E9}"/>
              </a:ext>
            </a:extLst>
          </p:cNvPr>
          <p:cNvSpPr>
            <a:spLocks noGrp="1"/>
          </p:cNvSpPr>
          <p:nvPr>
            <p:ph type="sldNum" sz="quarter" idx="12"/>
          </p:nvPr>
        </p:nvSpPr>
        <p:spPr/>
        <p:txBody>
          <a:bodyPr/>
          <a:lstStyle>
            <a:lvl1pPr>
              <a:defRPr/>
            </a:lvl1pPr>
          </a:lstStyle>
          <a:p>
            <a:pPr>
              <a:defRPr/>
            </a:pPr>
            <a:fld id="{C9708ACB-82A4-8145-AE0E-0C29FC9B453F}" type="slidenum">
              <a:rPr lang="en-US" altLang="en-US"/>
              <a:pPr>
                <a:defRPr/>
              </a:pPr>
              <a:t>‹#›</a:t>
            </a:fld>
            <a:endParaRPr lang="en-US" altLang="en-US"/>
          </a:p>
        </p:txBody>
      </p:sp>
    </p:spTree>
    <p:extLst>
      <p:ext uri="{BB962C8B-B14F-4D97-AF65-F5344CB8AC3E}">
        <p14:creationId xmlns:p14="http://schemas.microsoft.com/office/powerpoint/2010/main" val="2660298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6112A05E-7B02-154C-AE31-595458B3D956}"/>
              </a:ext>
            </a:extLst>
          </p:cNvPr>
          <p:cNvSpPr>
            <a:spLocks noGrp="1"/>
          </p:cNvSpPr>
          <p:nvPr>
            <p:ph type="dt" sz="half" idx="10"/>
          </p:nvPr>
        </p:nvSpPr>
        <p:spPr/>
        <p:txBody>
          <a:bodyPr/>
          <a:lstStyle>
            <a:lvl1pPr>
              <a:defRPr/>
            </a:lvl1pPr>
          </a:lstStyle>
          <a:p>
            <a:pPr>
              <a:defRPr/>
            </a:pPr>
            <a:fld id="{23343684-C1A7-AA48-87EB-C50A5B4E780D}" type="datetimeFigureOut">
              <a:rPr lang="en-US" altLang="en-US"/>
              <a:pPr>
                <a:defRPr/>
              </a:pPr>
              <a:t>6/21/20</a:t>
            </a:fld>
            <a:endParaRPr lang="en-US" altLang="en-US"/>
          </a:p>
        </p:txBody>
      </p:sp>
      <p:sp>
        <p:nvSpPr>
          <p:cNvPr id="4" name="Footer Placeholder 4">
            <a:extLst>
              <a:ext uri="{FF2B5EF4-FFF2-40B4-BE49-F238E27FC236}">
                <a16:creationId xmlns:a16="http://schemas.microsoft.com/office/drawing/2014/main" id="{AEEAC63D-F935-E647-B02B-DBBD652D329F}"/>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7F5093E5-6B9E-8246-8A4E-8E09D415511D}"/>
              </a:ext>
            </a:extLst>
          </p:cNvPr>
          <p:cNvSpPr>
            <a:spLocks noGrp="1"/>
          </p:cNvSpPr>
          <p:nvPr>
            <p:ph type="sldNum" sz="quarter" idx="12"/>
          </p:nvPr>
        </p:nvSpPr>
        <p:spPr/>
        <p:txBody>
          <a:bodyPr/>
          <a:lstStyle>
            <a:lvl1pPr>
              <a:defRPr/>
            </a:lvl1pPr>
          </a:lstStyle>
          <a:p>
            <a:pPr>
              <a:defRPr/>
            </a:pPr>
            <a:fld id="{08BE3E36-320D-6147-864C-A6F8F6B99571}" type="slidenum">
              <a:rPr lang="en-US" altLang="en-US"/>
              <a:pPr>
                <a:defRPr/>
              </a:pPr>
              <a:t>‹#›</a:t>
            </a:fld>
            <a:endParaRPr lang="en-US" altLang="en-US"/>
          </a:p>
        </p:txBody>
      </p:sp>
    </p:spTree>
    <p:extLst>
      <p:ext uri="{BB962C8B-B14F-4D97-AF65-F5344CB8AC3E}">
        <p14:creationId xmlns:p14="http://schemas.microsoft.com/office/powerpoint/2010/main" val="251177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676AD91-BBC5-3845-ADE2-0BDBF4332BDF}"/>
              </a:ext>
            </a:extLst>
          </p:cNvPr>
          <p:cNvSpPr>
            <a:spLocks noGrp="1"/>
          </p:cNvSpPr>
          <p:nvPr>
            <p:ph type="dt" sz="half" idx="10"/>
          </p:nvPr>
        </p:nvSpPr>
        <p:spPr/>
        <p:txBody>
          <a:bodyPr/>
          <a:lstStyle>
            <a:lvl1pPr>
              <a:defRPr/>
            </a:lvl1pPr>
          </a:lstStyle>
          <a:p>
            <a:pPr>
              <a:defRPr/>
            </a:pPr>
            <a:fld id="{58C6DD0F-3864-A540-BD71-8CDD5C419F88}" type="datetimeFigureOut">
              <a:rPr lang="en-US" altLang="en-US"/>
              <a:pPr>
                <a:defRPr/>
              </a:pPr>
              <a:t>6/21/20</a:t>
            </a:fld>
            <a:endParaRPr lang="en-US" altLang="en-US"/>
          </a:p>
        </p:txBody>
      </p:sp>
      <p:sp>
        <p:nvSpPr>
          <p:cNvPr id="3" name="Footer Placeholder 4">
            <a:extLst>
              <a:ext uri="{FF2B5EF4-FFF2-40B4-BE49-F238E27FC236}">
                <a16:creationId xmlns:a16="http://schemas.microsoft.com/office/drawing/2014/main" id="{C22F8138-B09B-8E43-B782-9F120869D1E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7A602D87-97D6-1C47-B6AD-1AE41FC20EAC}"/>
              </a:ext>
            </a:extLst>
          </p:cNvPr>
          <p:cNvSpPr>
            <a:spLocks noGrp="1"/>
          </p:cNvSpPr>
          <p:nvPr>
            <p:ph type="sldNum" sz="quarter" idx="12"/>
          </p:nvPr>
        </p:nvSpPr>
        <p:spPr/>
        <p:txBody>
          <a:bodyPr/>
          <a:lstStyle>
            <a:lvl1pPr>
              <a:defRPr/>
            </a:lvl1pPr>
          </a:lstStyle>
          <a:p>
            <a:pPr>
              <a:defRPr/>
            </a:pPr>
            <a:fld id="{0957BE8A-2DF6-AB4A-BB53-58D059E016E0}" type="slidenum">
              <a:rPr lang="en-US" altLang="en-US"/>
              <a:pPr>
                <a:defRPr/>
              </a:pPr>
              <a:t>‹#›</a:t>
            </a:fld>
            <a:endParaRPr lang="en-US" altLang="en-US"/>
          </a:p>
        </p:txBody>
      </p:sp>
    </p:spTree>
    <p:extLst>
      <p:ext uri="{BB962C8B-B14F-4D97-AF65-F5344CB8AC3E}">
        <p14:creationId xmlns:p14="http://schemas.microsoft.com/office/powerpoint/2010/main" val="2183945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5708104-B19B-EF47-99FA-0155CCE472BE}"/>
              </a:ext>
            </a:extLst>
          </p:cNvPr>
          <p:cNvSpPr>
            <a:spLocks noGrp="1"/>
          </p:cNvSpPr>
          <p:nvPr>
            <p:ph type="dt" sz="half" idx="10"/>
          </p:nvPr>
        </p:nvSpPr>
        <p:spPr/>
        <p:txBody>
          <a:bodyPr/>
          <a:lstStyle>
            <a:lvl1pPr>
              <a:defRPr/>
            </a:lvl1pPr>
          </a:lstStyle>
          <a:p>
            <a:pPr>
              <a:defRPr/>
            </a:pPr>
            <a:fld id="{371759EF-6B8D-354B-9D7A-CB463520E7B4}" type="datetimeFigureOut">
              <a:rPr lang="en-US" altLang="en-US"/>
              <a:pPr>
                <a:defRPr/>
              </a:pPr>
              <a:t>6/21/20</a:t>
            </a:fld>
            <a:endParaRPr lang="en-US" altLang="en-US"/>
          </a:p>
        </p:txBody>
      </p:sp>
      <p:sp>
        <p:nvSpPr>
          <p:cNvPr id="6" name="Footer Placeholder 4">
            <a:extLst>
              <a:ext uri="{FF2B5EF4-FFF2-40B4-BE49-F238E27FC236}">
                <a16:creationId xmlns:a16="http://schemas.microsoft.com/office/drawing/2014/main" id="{8F26D501-ED0C-494F-842C-C6CC2CF0FFB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0D69119-0848-A64A-A9BB-6A9F992E7355}"/>
              </a:ext>
            </a:extLst>
          </p:cNvPr>
          <p:cNvSpPr>
            <a:spLocks noGrp="1"/>
          </p:cNvSpPr>
          <p:nvPr>
            <p:ph type="sldNum" sz="quarter" idx="12"/>
          </p:nvPr>
        </p:nvSpPr>
        <p:spPr/>
        <p:txBody>
          <a:bodyPr/>
          <a:lstStyle>
            <a:lvl1pPr>
              <a:defRPr/>
            </a:lvl1pPr>
          </a:lstStyle>
          <a:p>
            <a:pPr>
              <a:defRPr/>
            </a:pPr>
            <a:fld id="{6368AC76-B55A-6C4F-B702-A41F45277F7B}" type="slidenum">
              <a:rPr lang="en-US" altLang="en-US"/>
              <a:pPr>
                <a:defRPr/>
              </a:pPr>
              <a:t>‹#›</a:t>
            </a:fld>
            <a:endParaRPr lang="en-US" altLang="en-US"/>
          </a:p>
        </p:txBody>
      </p:sp>
    </p:spTree>
    <p:extLst>
      <p:ext uri="{BB962C8B-B14F-4D97-AF65-F5344CB8AC3E}">
        <p14:creationId xmlns:p14="http://schemas.microsoft.com/office/powerpoint/2010/main" val="3729395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7F512597-FEF3-564F-BF85-059462A9CD48}"/>
              </a:ext>
            </a:extLst>
          </p:cNvPr>
          <p:cNvSpPr>
            <a:spLocks noGrp="1"/>
          </p:cNvSpPr>
          <p:nvPr>
            <p:ph type="dt" sz="half" idx="10"/>
          </p:nvPr>
        </p:nvSpPr>
        <p:spPr/>
        <p:txBody>
          <a:bodyPr/>
          <a:lstStyle>
            <a:lvl1pPr>
              <a:defRPr/>
            </a:lvl1pPr>
          </a:lstStyle>
          <a:p>
            <a:pPr>
              <a:defRPr/>
            </a:pPr>
            <a:fld id="{443C3B47-2F1E-3847-A2F0-26F0EAACA193}" type="datetimeFigureOut">
              <a:rPr lang="en-US" altLang="en-US"/>
              <a:pPr>
                <a:defRPr/>
              </a:pPr>
              <a:t>6/21/20</a:t>
            </a:fld>
            <a:endParaRPr lang="en-US" altLang="en-US"/>
          </a:p>
        </p:txBody>
      </p:sp>
      <p:sp>
        <p:nvSpPr>
          <p:cNvPr id="6" name="Footer Placeholder 4">
            <a:extLst>
              <a:ext uri="{FF2B5EF4-FFF2-40B4-BE49-F238E27FC236}">
                <a16:creationId xmlns:a16="http://schemas.microsoft.com/office/drawing/2014/main" id="{295D4F33-FBBE-CE40-AE14-CDB22427097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F394229-14B0-E54C-8585-096BD8FD8C80}"/>
              </a:ext>
            </a:extLst>
          </p:cNvPr>
          <p:cNvSpPr>
            <a:spLocks noGrp="1"/>
          </p:cNvSpPr>
          <p:nvPr>
            <p:ph type="sldNum" sz="quarter" idx="12"/>
          </p:nvPr>
        </p:nvSpPr>
        <p:spPr/>
        <p:txBody>
          <a:bodyPr/>
          <a:lstStyle>
            <a:lvl1pPr>
              <a:defRPr/>
            </a:lvl1pPr>
          </a:lstStyle>
          <a:p>
            <a:pPr>
              <a:defRPr/>
            </a:pPr>
            <a:fld id="{8EE7A7B5-DD72-3F41-88B0-3D209811E55F}" type="slidenum">
              <a:rPr lang="en-US" altLang="en-US"/>
              <a:pPr>
                <a:defRPr/>
              </a:pPr>
              <a:t>‹#›</a:t>
            </a:fld>
            <a:endParaRPr lang="en-US" altLang="en-US"/>
          </a:p>
        </p:txBody>
      </p:sp>
    </p:spTree>
    <p:extLst>
      <p:ext uri="{BB962C8B-B14F-4D97-AF65-F5344CB8AC3E}">
        <p14:creationId xmlns:p14="http://schemas.microsoft.com/office/powerpoint/2010/main" val="2572458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6D5B106C-37B4-ED4B-BE46-5D66C7AD5DD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D056B79-231B-AE4D-BDC0-6403962E35EB}"/>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E5561BF-E9D7-604F-8A0C-106004B4E82C}"/>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9C7016EA-52B9-A84A-BDCF-502A68EDDBD0}" type="datetimeFigureOut">
              <a:rPr lang="en-US" altLang="en-US"/>
              <a:pPr>
                <a:defRPr/>
              </a:pPr>
              <a:t>6/21/20</a:t>
            </a:fld>
            <a:endParaRPr lang="en-US" altLang="en-US"/>
          </a:p>
        </p:txBody>
      </p:sp>
      <p:sp>
        <p:nvSpPr>
          <p:cNvPr id="5" name="Footer Placeholder 4">
            <a:extLst>
              <a:ext uri="{FF2B5EF4-FFF2-40B4-BE49-F238E27FC236}">
                <a16:creationId xmlns:a16="http://schemas.microsoft.com/office/drawing/2014/main" id="{BE29A684-5D4F-8849-93AF-8D840E27ACE3}"/>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7ED0216D-550C-7447-BDA6-1948AA58DA4F}"/>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1D4408D6-80D8-A243-B95E-ABAEAB74E81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20" r:id="rId1"/>
    <p:sldLayoutId id="2147484521" r:id="rId2"/>
    <p:sldLayoutId id="2147484522" r:id="rId3"/>
    <p:sldLayoutId id="2147484523" r:id="rId4"/>
    <p:sldLayoutId id="2147484524" r:id="rId5"/>
    <p:sldLayoutId id="2147484525" r:id="rId6"/>
    <p:sldLayoutId id="2147484526" r:id="rId7"/>
    <p:sldLayoutId id="2147484527" r:id="rId8"/>
    <p:sldLayoutId id="2147484528" r:id="rId9"/>
    <p:sldLayoutId id="2147484529" r:id="rId10"/>
    <p:sldLayoutId id="214748453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panose="020B0600070205080204" pitchFamily="34"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ＭＳ Ｐゴシック" panose="020B0600070205080204" pitchFamily="34"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ＭＳ Ｐゴシック" panose="020B0600070205080204" pitchFamily="34" charset="-128"/>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ＭＳ Ｐゴシック" panose="020B0600070205080204" pitchFamily="34" charset="-128"/>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Title Placeholder 1">
            <a:extLst>
              <a:ext uri="{FF2B5EF4-FFF2-40B4-BE49-F238E27FC236}">
                <a16:creationId xmlns:a16="http://schemas.microsoft.com/office/drawing/2014/main" id="{C34DA7D6-EDC1-6148-B1CF-DD2700FD4F5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5603" name="Text Placeholder 2">
            <a:extLst>
              <a:ext uri="{FF2B5EF4-FFF2-40B4-BE49-F238E27FC236}">
                <a16:creationId xmlns:a16="http://schemas.microsoft.com/office/drawing/2014/main" id="{04DBC2D3-642A-F446-BA9D-6EF1FD8412FE}"/>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74D0C62-03D1-4F49-AB8A-5096BA8A6E2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3E507D51-1583-2742-8AF4-9682306BF86A}" type="datetimeFigureOut">
              <a:rPr lang="en-US"/>
              <a:pPr>
                <a:defRPr/>
              </a:pPr>
              <a:t>6/21/20</a:t>
            </a:fld>
            <a:endParaRPr lang="en-US"/>
          </a:p>
        </p:txBody>
      </p:sp>
      <p:sp>
        <p:nvSpPr>
          <p:cNvPr id="5" name="Footer Placeholder 4">
            <a:extLst>
              <a:ext uri="{FF2B5EF4-FFF2-40B4-BE49-F238E27FC236}">
                <a16:creationId xmlns:a16="http://schemas.microsoft.com/office/drawing/2014/main" id="{542E41A1-CB26-9E4E-8D35-9F3300343A9B}"/>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mn-ea"/>
              </a:defRPr>
            </a:lvl1pPr>
          </a:lstStyle>
          <a:p>
            <a:pPr>
              <a:defRPr/>
            </a:pPr>
            <a:endParaRPr lang="en-US"/>
          </a:p>
        </p:txBody>
      </p:sp>
      <p:sp>
        <p:nvSpPr>
          <p:cNvPr id="6" name="Slide Number Placeholder 5">
            <a:extLst>
              <a:ext uri="{FF2B5EF4-FFF2-40B4-BE49-F238E27FC236}">
                <a16:creationId xmlns:a16="http://schemas.microsoft.com/office/drawing/2014/main" id="{86D780CD-7E46-564E-BE88-08F61A353791}"/>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5FFFE95F-5608-5B43-A2D1-8BFDBD8D6F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42" r:id="rId1"/>
    <p:sldLayoutId id="2147484543" r:id="rId2"/>
    <p:sldLayoutId id="2147484544" r:id="rId3"/>
    <p:sldLayoutId id="2147484545" r:id="rId4"/>
    <p:sldLayoutId id="2147484546" r:id="rId5"/>
    <p:sldLayoutId id="2147484547" r:id="rId6"/>
    <p:sldLayoutId id="2147484548" r:id="rId7"/>
    <p:sldLayoutId id="2147484549" r:id="rId8"/>
    <p:sldLayoutId id="2147484550" r:id="rId9"/>
    <p:sldLayoutId id="2147484551" r:id="rId10"/>
    <p:sldLayoutId id="2147484552"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2.png"/><Relationship Id="rId5" Type="http://schemas.openxmlformats.org/officeDocument/2006/relationships/image" Target="../media/image1.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hyperlink" Target="http://www.iris.edu/hq/retm"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hyperlink" Target="mailto:tkb@iris.edu" TargetMode="External"/><Relationship Id="rId5" Type="http://schemas.openxmlformats.org/officeDocument/2006/relationships/image" Target="../media/image18.pn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22A115-711C-41DB-B59A-E4165FF8B49E}"/>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3075" name="Picture 8" descr="IRIS_TMlogo.png">
            <a:extLst>
              <a:ext uri="{FF2B5EF4-FFF2-40B4-BE49-F238E27FC236}">
                <a16:creationId xmlns:a16="http://schemas.microsoft.com/office/drawing/2014/main" id="{1591406A-5C05-4096-8E30-9A4DD014C0F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14">
            <a:extLst>
              <a:ext uri="{FF2B5EF4-FFF2-40B4-BE49-F238E27FC236}">
                <a16:creationId xmlns:a16="http://schemas.microsoft.com/office/drawing/2014/main" id="{53632324-FF4D-4FA4-8430-7096BFF0CB0C}"/>
              </a:ext>
            </a:extLst>
          </p:cNvPr>
          <p:cNvSpPr txBox="1">
            <a:spLocks noChangeArrowheads="1"/>
          </p:cNvSpPr>
          <p:nvPr/>
        </p:nvSpPr>
        <p:spPr bwMode="auto">
          <a:xfrm>
            <a:off x="241102" y="1106946"/>
            <a:ext cx="3921762" cy="3870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None/>
            </a:pPr>
            <a:r>
              <a:rPr lang="es-ES_tradnl" altLang="en-US" sz="1750" dirty="0">
                <a:latin typeface="Arial" panose="020B0604020202020204" pitchFamily="34" charset="0"/>
              </a:rPr>
              <a:t>Un terremoto de magnitud 7,4 ocurrió en las Islas </a:t>
            </a:r>
            <a:r>
              <a:rPr lang="es-ES_tradnl" altLang="en-US" sz="1750" dirty="0" err="1">
                <a:latin typeface="Arial" panose="020B0604020202020204" pitchFamily="34" charset="0"/>
              </a:rPr>
              <a:t>Kermadec</a:t>
            </a:r>
            <a:r>
              <a:rPr lang="es-ES_tradnl" altLang="en-US" sz="1750" dirty="0">
                <a:latin typeface="Arial" panose="020B0604020202020204" pitchFamily="34" charset="0"/>
              </a:rPr>
              <a:t>, a unos 730 km (454 millas) de </a:t>
            </a:r>
            <a:r>
              <a:rPr lang="es-ES_tradnl" altLang="en-US" sz="1750" dirty="0" err="1">
                <a:latin typeface="Arial" panose="020B0604020202020204" pitchFamily="34" charset="0"/>
              </a:rPr>
              <a:t>Tauranga</a:t>
            </a:r>
            <a:r>
              <a:rPr lang="es-ES_tradnl" altLang="en-US" sz="1750" dirty="0">
                <a:latin typeface="Arial" panose="020B0604020202020204" pitchFamily="34" charset="0"/>
              </a:rPr>
              <a:t>, Nueva Zelanda, a una profundidad de 10 km. No hay amenaza de tsunami por este terremoto.</a:t>
            </a:r>
          </a:p>
          <a:p>
            <a:pPr>
              <a:spcBef>
                <a:spcPct val="0"/>
              </a:spcBef>
              <a:buNone/>
            </a:pPr>
            <a:endParaRPr lang="es-ES_tradnl" altLang="en-US" sz="1750" dirty="0">
              <a:latin typeface="Arial" panose="020B0604020202020204" pitchFamily="34" charset="0"/>
            </a:endParaRPr>
          </a:p>
          <a:p>
            <a:pPr>
              <a:spcBef>
                <a:spcPct val="0"/>
              </a:spcBef>
              <a:buNone/>
            </a:pPr>
            <a:r>
              <a:rPr lang="es-ES_tradnl" altLang="en-US" sz="1750" dirty="0">
                <a:latin typeface="Arial" panose="020B0604020202020204" pitchFamily="34" charset="0"/>
              </a:rPr>
              <a:t>Las islas </a:t>
            </a:r>
            <a:r>
              <a:rPr lang="es-ES_tradnl" altLang="en-US" sz="1750" dirty="0" err="1">
                <a:latin typeface="Arial" panose="020B0604020202020204" pitchFamily="34" charset="0"/>
              </a:rPr>
              <a:t>Kermadec</a:t>
            </a:r>
            <a:r>
              <a:rPr lang="es-ES_tradnl" altLang="en-US" sz="1750" dirty="0">
                <a:latin typeface="Arial" panose="020B0604020202020204" pitchFamily="34" charset="0"/>
              </a:rPr>
              <a:t> son una pequeña parte emergente de una cadena de volcanes submarinos que definen la </a:t>
            </a:r>
            <a:r>
              <a:rPr lang="es-ES_tradnl" altLang="en-US" sz="1750" dirty="0" err="1">
                <a:latin typeface="Arial" panose="020B0604020202020204" pitchFamily="34" charset="0"/>
              </a:rPr>
              <a:t>cordellera</a:t>
            </a:r>
            <a:r>
              <a:rPr lang="es-ES_tradnl" altLang="en-US" sz="1750" dirty="0">
                <a:latin typeface="Arial" panose="020B0604020202020204" pitchFamily="34" charset="0"/>
              </a:rPr>
              <a:t> de </a:t>
            </a:r>
            <a:r>
              <a:rPr lang="es-ES_tradnl" altLang="en-US" sz="1750" dirty="0" err="1">
                <a:latin typeface="Arial" panose="020B0604020202020204" pitchFamily="34" charset="0"/>
              </a:rPr>
              <a:t>Kermadec</a:t>
            </a:r>
            <a:r>
              <a:rPr lang="es-ES_tradnl" altLang="en-US" sz="1750" dirty="0">
                <a:latin typeface="Arial" panose="020B0604020202020204" pitchFamily="34" charset="0"/>
              </a:rPr>
              <a:t>. No hay asentamientos permanentes en las islas.</a:t>
            </a:r>
          </a:p>
          <a:p>
            <a:pPr>
              <a:spcBef>
                <a:spcPct val="0"/>
              </a:spcBef>
              <a:buNone/>
            </a:pPr>
            <a:endParaRPr lang="es-ES_tradnl" altLang="en-US" sz="1800" dirty="0">
              <a:latin typeface="Arial" panose="020B0604020202020204" pitchFamily="34" charset="0"/>
            </a:endParaRPr>
          </a:p>
        </p:txBody>
      </p:sp>
      <p:sp>
        <p:nvSpPr>
          <p:cNvPr id="16" name="Title 1">
            <a:extLst>
              <a:ext uri="{FF2B5EF4-FFF2-40B4-BE49-F238E27FC236}">
                <a16:creationId xmlns:a16="http://schemas.microsoft.com/office/drawing/2014/main" id="{6F04097E-D3CF-49F9-9347-1467F639BFB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cs typeface="Arial" pitchFamily="34" charset="0"/>
              </a:rPr>
              <a:t>Magnitud 7,4 ISLAS KERMADEC, NUEVA ZELANDA</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Jueves, 18 de Junio, 2020 a las 12:49:53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2" name="TextBox 1">
            <a:extLst>
              <a:ext uri="{FF2B5EF4-FFF2-40B4-BE49-F238E27FC236}">
                <a16:creationId xmlns:a16="http://schemas.microsoft.com/office/drawing/2014/main" id="{842E1740-456B-4D55-8A2E-3B0AB1665BD4}"/>
              </a:ext>
            </a:extLst>
          </p:cNvPr>
          <p:cNvSpPr txBox="1"/>
          <p:nvPr/>
        </p:nvSpPr>
        <p:spPr>
          <a:xfrm>
            <a:off x="609599" y="4754475"/>
            <a:ext cx="3554437" cy="2031325"/>
          </a:xfrm>
          <a:prstGeom prst="rect">
            <a:avLst/>
          </a:prstGeom>
          <a:noFill/>
        </p:spPr>
        <p:txBody>
          <a:bodyPr wrap="square" rtlCol="0">
            <a:spAutoFit/>
          </a:bodyPr>
          <a:lstStyle/>
          <a:p>
            <a:r>
              <a:rPr lang="es-ES" sz="1400" dirty="0"/>
              <a:t>En términos políticos, las </a:t>
            </a:r>
            <a:r>
              <a:rPr lang="es-ES" sz="1400" dirty="0" err="1"/>
              <a:t>Kermadec</a:t>
            </a:r>
            <a:r>
              <a:rPr lang="es-ES" sz="1400" dirty="0"/>
              <a:t> son importantes para Nueva Zelanda, ya que definen la extensión norte de la Zona Económica Exclusiva (ZEE) y la Plataforma Continental Extendida (ECS).</a:t>
            </a:r>
            <a:endParaRPr lang="en-US" sz="1400" dirty="0"/>
          </a:p>
          <a:p>
            <a:r>
              <a:rPr lang="es-ES" sz="1400" dirty="0"/>
              <a:t> </a:t>
            </a:r>
            <a:endParaRPr lang="en-US" sz="1400" dirty="0"/>
          </a:p>
          <a:p>
            <a:r>
              <a:rPr lang="es-ES" sz="1400" dirty="0"/>
              <a:t>Imagen cortesía de: </a:t>
            </a:r>
            <a:r>
              <a:rPr lang="es-ES" sz="1400" dirty="0" err="1"/>
              <a:t>Simon</a:t>
            </a:r>
            <a:r>
              <a:rPr lang="es-ES" sz="1400" dirty="0"/>
              <a:t> </a:t>
            </a:r>
            <a:r>
              <a:rPr lang="es-ES" sz="1400" dirty="0" err="1"/>
              <a:t>Nathan</a:t>
            </a:r>
            <a:r>
              <a:rPr lang="es-ES" sz="1400" dirty="0"/>
              <a:t>, 'Islas </a:t>
            </a:r>
            <a:r>
              <a:rPr lang="es-ES" sz="1400" dirty="0" err="1"/>
              <a:t>Kermadec</a:t>
            </a:r>
            <a:r>
              <a:rPr lang="es-ES" sz="1400" dirty="0"/>
              <a:t> - Geología y clima', Te Ara - La Enciclopedia de Nueva Zelanda</a:t>
            </a:r>
            <a:endParaRPr lang="en-US" sz="1400" dirty="0"/>
          </a:p>
        </p:txBody>
      </p:sp>
      <p:pic>
        <p:nvPicPr>
          <p:cNvPr id="7" name="Picture 6">
            <a:extLst>
              <a:ext uri="{FF2B5EF4-FFF2-40B4-BE49-F238E27FC236}">
                <a16:creationId xmlns:a16="http://schemas.microsoft.com/office/drawing/2014/main" id="{9782F222-E27E-4BE4-A9EB-50DF15EF23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35300" y="1143000"/>
            <a:ext cx="4734870" cy="5638800"/>
          </a:xfrm>
          <a:prstGeom prst="rect">
            <a:avLst/>
          </a:prstGeom>
        </p:spPr>
      </p:pic>
      <p:sp>
        <p:nvSpPr>
          <p:cNvPr id="11" name="AutoShape 7">
            <a:extLst>
              <a:ext uri="{FF2B5EF4-FFF2-40B4-BE49-F238E27FC236}">
                <a16:creationId xmlns:a16="http://schemas.microsoft.com/office/drawing/2014/main" id="{2DE2C839-D818-42A0-99DD-C2B8B37770FB}"/>
              </a:ext>
            </a:extLst>
          </p:cNvPr>
          <p:cNvSpPr>
            <a:spLocks noChangeArrowheads="1"/>
          </p:cNvSpPr>
          <p:nvPr/>
        </p:nvSpPr>
        <p:spPr bwMode="auto">
          <a:xfrm>
            <a:off x="7010400" y="4754475"/>
            <a:ext cx="252689" cy="252689"/>
          </a:xfrm>
          <a:prstGeom prst="star5">
            <a:avLst/>
          </a:prstGeom>
          <a:solidFill>
            <a:srgbClr val="FF0000"/>
          </a:solidFill>
          <a:ln w="9525">
            <a:solidFill>
              <a:srgbClr val="FFFFFF"/>
            </a:solidFill>
            <a:miter lim="800000"/>
            <a:headEnd/>
            <a:tailEnd/>
          </a:ln>
        </p:spPr>
        <p:txBody>
          <a:bodyPr/>
          <a:lstStyle/>
          <a:p>
            <a:pPr>
              <a:defRPr/>
            </a:pPr>
            <a:endParaRPr lang="en-US">
              <a:latin typeface="Arial" charset="0"/>
              <a:cs typeface="Arial" charset="0"/>
            </a:endParaRPr>
          </a:p>
        </p:txBody>
      </p:sp>
    </p:spTree>
    <p:extLst>
      <p:ext uri="{BB962C8B-B14F-4D97-AF65-F5344CB8AC3E}">
        <p14:creationId xmlns:p14="http://schemas.microsoft.com/office/powerpoint/2010/main" val="2635612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00342F-5378-4688-945B-366EC6994B3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701" name="TextBox 15">
            <a:extLst>
              <a:ext uri="{FF2B5EF4-FFF2-40B4-BE49-F238E27FC236}">
                <a16:creationId xmlns:a16="http://schemas.microsoft.com/office/drawing/2014/main" id="{7F72B5DA-FF56-C64D-9F48-21F402B932FC}"/>
              </a:ext>
            </a:extLst>
          </p:cNvPr>
          <p:cNvSpPr txBox="1">
            <a:spLocks noChangeArrowheads="1"/>
          </p:cNvSpPr>
          <p:nvPr/>
        </p:nvSpPr>
        <p:spPr bwMode="auto">
          <a:xfrm>
            <a:off x="252413" y="990600"/>
            <a:ext cx="3176587"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buNone/>
            </a:pPr>
            <a:r>
              <a:rPr lang="es-ES_tradnl" sz="1800" dirty="0">
                <a:latin typeface="Arial" panose="020B0604020202020204" pitchFamily="34" charset="0"/>
                <a:cs typeface="Arial" panose="020B0604020202020204" pitchFamily="34" charset="0"/>
              </a:rPr>
              <a:t>La escala de Intensidad de Mercalli Modificada (MMI) es una escala de doce niveles numeradas del I al XII, que indican la severidad de los movimientos telúricos.</a:t>
            </a:r>
          </a:p>
          <a:p>
            <a:pPr eaLnBrk="1" hangingPunct="1">
              <a:spcBef>
                <a:spcPct val="0"/>
              </a:spcBef>
              <a:buFontTx/>
              <a:buNone/>
            </a:pPr>
            <a:endParaRPr lang="es-ES_tradnl" altLang="en-US" sz="1800" dirty="0">
              <a:latin typeface="Arial" panose="020B0604020202020204" pitchFamily="34" charset="0"/>
              <a:cs typeface="Arial" panose="020B0604020202020204" pitchFamily="34" charset="0"/>
            </a:endParaRPr>
          </a:p>
          <a:p>
            <a:pPr eaLnBrk="1" hangingPunct="1">
              <a:spcBef>
                <a:spcPct val="0"/>
              </a:spcBef>
              <a:buFontTx/>
              <a:buNone/>
            </a:pPr>
            <a:r>
              <a:rPr lang="es-ES_tradnl" altLang="en-US" sz="1800" dirty="0">
                <a:latin typeface="Arial" panose="020B0604020202020204" pitchFamily="34" charset="0"/>
                <a:cs typeface="Arial" panose="020B0604020202020204" pitchFamily="34" charset="0"/>
              </a:rPr>
              <a:t>El temblor se sintió en la costa este de la Isla Norte, Nueva Zelanda.</a:t>
            </a:r>
          </a:p>
          <a:p>
            <a:pPr eaLnBrk="1" hangingPunct="1">
              <a:spcBef>
                <a:spcPct val="0"/>
              </a:spcBef>
              <a:buFontTx/>
              <a:buNone/>
            </a:pPr>
            <a:endParaRPr lang="es-ES_tradnl" altLang="en-US" sz="1800" dirty="0">
              <a:latin typeface="Arial" panose="020B0604020202020204" pitchFamily="34" charset="0"/>
              <a:cs typeface="Arial" panose="020B0604020202020204" pitchFamily="34" charset="0"/>
            </a:endParaRPr>
          </a:p>
        </p:txBody>
      </p:sp>
      <p:pic>
        <p:nvPicPr>
          <p:cNvPr id="29702" name="Picture 8" descr="IRIS_TMlogo.png">
            <a:extLst>
              <a:ext uri="{FF2B5EF4-FFF2-40B4-BE49-F238E27FC236}">
                <a16:creationId xmlns:a16="http://schemas.microsoft.com/office/drawing/2014/main" id="{9CF46DD6-070A-BF4B-B95C-9F65EAF1200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a:extLst>
              <a:ext uri="{FF2B5EF4-FFF2-40B4-BE49-F238E27FC236}">
                <a16:creationId xmlns:a16="http://schemas.microsoft.com/office/drawing/2014/main" id="{26E27861-1A13-40DA-A7E9-8D92518BE0E0}"/>
              </a:ext>
            </a:extLst>
          </p:cNvPr>
          <p:cNvGrpSpPr/>
          <p:nvPr/>
        </p:nvGrpSpPr>
        <p:grpSpPr>
          <a:xfrm>
            <a:off x="840060" y="4048125"/>
            <a:ext cx="858838" cy="2657475"/>
            <a:chOff x="7143750" y="2754313"/>
            <a:chExt cx="858838" cy="2657475"/>
          </a:xfrm>
        </p:grpSpPr>
        <p:sp>
          <p:nvSpPr>
            <p:cNvPr id="29704" name="TextBox 13">
              <a:extLst>
                <a:ext uri="{FF2B5EF4-FFF2-40B4-BE49-F238E27FC236}">
                  <a16:creationId xmlns:a16="http://schemas.microsoft.com/office/drawing/2014/main" id="{578DB599-4B0E-3347-83A4-3D2AD9995CAC}"/>
                </a:ext>
              </a:extLst>
            </p:cNvPr>
            <p:cNvSpPr txBox="1">
              <a:spLocks noChangeArrowheads="1"/>
            </p:cNvSpPr>
            <p:nvPr/>
          </p:nvSpPr>
          <p:spPr bwMode="auto">
            <a:xfrm>
              <a:off x="7256463" y="2754313"/>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a:latin typeface="Arial" panose="020B0604020202020204" pitchFamily="34" charset="0"/>
                  <a:cs typeface="Arial" panose="020B0604020202020204" pitchFamily="34" charset="0"/>
                </a:rPr>
                <a:t>MMI</a:t>
              </a:r>
            </a:p>
          </p:txBody>
        </p:sp>
        <p:pic>
          <p:nvPicPr>
            <p:cNvPr id="29705" name="Picture 5">
              <a:extLst>
                <a:ext uri="{FF2B5EF4-FFF2-40B4-BE49-F238E27FC236}">
                  <a16:creationId xmlns:a16="http://schemas.microsoft.com/office/drawing/2014/main" id="{39056658-5B25-FF4B-A585-99A3634066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750" y="3097213"/>
              <a:ext cx="75247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 name="Picture 4">
            <a:extLst>
              <a:ext uri="{FF2B5EF4-FFF2-40B4-BE49-F238E27FC236}">
                <a16:creationId xmlns:a16="http://schemas.microsoft.com/office/drawing/2014/main" id="{EB1626CA-3396-4978-A855-68226912C1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13666" y="1123950"/>
            <a:ext cx="5333252" cy="5306980"/>
          </a:xfrm>
          <a:prstGeom prst="rect">
            <a:avLst/>
          </a:prstGeom>
        </p:spPr>
      </p:pic>
      <p:sp>
        <p:nvSpPr>
          <p:cNvPr id="12" name="Title 1">
            <a:extLst>
              <a:ext uri="{FF2B5EF4-FFF2-40B4-BE49-F238E27FC236}">
                <a16:creationId xmlns:a16="http://schemas.microsoft.com/office/drawing/2014/main" id="{4A4691BD-93A4-A049-91AE-32E8ABE8123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cs typeface="Arial" pitchFamily="34" charset="0"/>
              </a:rPr>
              <a:t>Magnitud 7,4 ISLAS KERMADEC, NUEVA ZELANDA</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Jueves, 18 de Junio, 2020 a las 12:49:53 UTC </a:t>
            </a: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3" name="TextBox 15">
            <a:extLst>
              <a:ext uri="{FF2B5EF4-FFF2-40B4-BE49-F238E27FC236}">
                <a16:creationId xmlns:a16="http://schemas.microsoft.com/office/drawing/2014/main" id="{5185CD29-F60B-8943-A2B1-6074407C47E3}"/>
              </a:ext>
            </a:extLst>
          </p:cNvPr>
          <p:cNvSpPr txBox="1">
            <a:spLocks noChangeArrowheads="1"/>
          </p:cNvSpPr>
          <p:nvPr/>
        </p:nvSpPr>
        <p:spPr bwMode="auto">
          <a:xfrm>
            <a:off x="4224338" y="6429375"/>
            <a:ext cx="4800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lang="en-US" altLang="en-US" sz="1200" i="1">
                <a:solidFill>
                  <a:srgbClr val="000000"/>
                </a:solidFill>
                <a:latin typeface="Arial" panose="020B0604020202020204" pitchFamily="34" charset="0"/>
              </a:rPr>
              <a:t>USGS</a:t>
            </a:r>
            <a:r>
              <a:rPr lang="es-ES" altLang="en-US" sz="1200" i="1">
                <a:solidFill>
                  <a:srgbClr val="000000"/>
                </a:solidFill>
                <a:latin typeface="Arial" panose="020B0604020202020204" pitchFamily="34" charset="0"/>
              </a:rPr>
              <a:t> Intensidad de Movimiento Estimada del terremoto M 7,4</a:t>
            </a:r>
          </a:p>
        </p:txBody>
      </p:sp>
      <p:sp>
        <p:nvSpPr>
          <p:cNvPr id="15" name="TextBox 14">
            <a:extLst>
              <a:ext uri="{FF2B5EF4-FFF2-40B4-BE49-F238E27FC236}">
                <a16:creationId xmlns:a16="http://schemas.microsoft.com/office/drawing/2014/main" id="{926D8F4C-D614-144F-80FB-F7CA1FFA3CC4}"/>
              </a:ext>
            </a:extLst>
          </p:cNvPr>
          <p:cNvSpPr txBox="1">
            <a:spLocks noChangeArrowheads="1"/>
          </p:cNvSpPr>
          <p:nvPr/>
        </p:nvSpPr>
        <p:spPr bwMode="auto">
          <a:xfrm>
            <a:off x="1619749" y="3946568"/>
            <a:ext cx="1538287" cy="287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VE" altLang="en-US" sz="1400" b="1" dirty="0">
                <a:latin typeface="Arial" panose="020B0604020202020204" pitchFamily="34" charset="0"/>
              </a:rPr>
              <a:t>Temblor Percibido</a:t>
            </a:r>
          </a:p>
          <a:p>
            <a:pPr algn="ctr" eaLnBrk="1" hangingPunct="1">
              <a:spcBef>
                <a:spcPct val="0"/>
              </a:spcBef>
              <a:spcAft>
                <a:spcPts val="400"/>
              </a:spcAft>
              <a:buFontTx/>
              <a:buNone/>
            </a:pPr>
            <a:r>
              <a:rPr lang="es-VE" altLang="en-US" sz="1400" b="1" dirty="0">
                <a:solidFill>
                  <a:srgbClr val="C00000"/>
                </a:solidFill>
                <a:latin typeface="Arial" panose="020B0604020202020204" pitchFamily="34" charset="0"/>
              </a:rPr>
              <a:t>Extremo </a:t>
            </a:r>
          </a:p>
          <a:p>
            <a:pPr algn="ctr" eaLnBrk="1" hangingPunct="1">
              <a:spcBef>
                <a:spcPct val="0"/>
              </a:spcBef>
              <a:spcAft>
                <a:spcPts val="400"/>
              </a:spcAft>
              <a:buFontTx/>
              <a:buNone/>
            </a:pPr>
            <a:r>
              <a:rPr lang="es-VE" altLang="en-US" sz="1400" b="1" dirty="0">
                <a:solidFill>
                  <a:srgbClr val="FF0000"/>
                </a:solidFill>
                <a:latin typeface="Arial" panose="020B0604020202020204" pitchFamily="34" charset="0"/>
              </a:rPr>
              <a:t>Violento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Severo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Muy Fuerte</a:t>
            </a:r>
          </a:p>
          <a:p>
            <a:pPr algn="ctr" eaLnBrk="1" hangingPunct="1">
              <a:spcBef>
                <a:spcPct val="0"/>
              </a:spcBef>
              <a:spcAft>
                <a:spcPts val="400"/>
              </a:spcAft>
              <a:buFontTx/>
              <a:buNone/>
            </a:pPr>
            <a:r>
              <a:rPr lang="es-VE" altLang="en-US" sz="1400" b="1" dirty="0">
                <a:solidFill>
                  <a:srgbClr val="FFFF00"/>
                </a:solidFill>
                <a:latin typeface="Arial" panose="020B0604020202020204" pitchFamily="34" charset="0"/>
              </a:rPr>
              <a:t>Fuerte</a:t>
            </a:r>
          </a:p>
          <a:p>
            <a:pPr algn="ctr" eaLnBrk="1" hangingPunct="1">
              <a:spcBef>
                <a:spcPct val="0"/>
              </a:spcBef>
              <a:spcAft>
                <a:spcPts val="400"/>
              </a:spcAft>
              <a:buFontTx/>
              <a:buNone/>
            </a:pPr>
            <a:r>
              <a:rPr lang="es-VE" altLang="en-US" sz="1400" dirty="0">
                <a:latin typeface="Arial" panose="020B0604020202020204" pitchFamily="34" charset="0"/>
              </a:rPr>
              <a:t>Moderado</a:t>
            </a:r>
          </a:p>
          <a:p>
            <a:pPr algn="ctr" eaLnBrk="1" hangingPunct="1">
              <a:spcBef>
                <a:spcPct val="0"/>
              </a:spcBef>
              <a:spcAft>
                <a:spcPts val="400"/>
              </a:spcAft>
              <a:buFontTx/>
              <a:buNone/>
            </a:pPr>
            <a:r>
              <a:rPr lang="es-VE" altLang="en-US" sz="1400" dirty="0">
                <a:latin typeface="Arial" panose="020B0604020202020204" pitchFamily="34" charset="0"/>
              </a:rPr>
              <a:t>Ligero</a:t>
            </a:r>
          </a:p>
          <a:p>
            <a:pPr algn="ctr" eaLnBrk="1" hangingPunct="1">
              <a:spcBef>
                <a:spcPct val="0"/>
              </a:spcBef>
              <a:spcAft>
                <a:spcPts val="400"/>
              </a:spcAft>
              <a:buFontTx/>
              <a:buNone/>
            </a:pPr>
            <a:r>
              <a:rPr lang="es-VE" altLang="en-US" sz="1400" dirty="0">
                <a:latin typeface="Arial" panose="020B0604020202020204" pitchFamily="34" charset="0"/>
              </a:rPr>
              <a:t>Débil</a:t>
            </a:r>
          </a:p>
          <a:p>
            <a:pPr algn="ctr" eaLnBrk="1" hangingPunct="1">
              <a:spcBef>
                <a:spcPct val="0"/>
              </a:spcBef>
              <a:spcAft>
                <a:spcPts val="400"/>
              </a:spcAft>
              <a:buFontTx/>
              <a:buNone/>
            </a:pPr>
            <a:r>
              <a:rPr lang="es-VE" altLang="en-US" sz="1400" dirty="0">
                <a:latin typeface="Arial" panose="020B0604020202020204" pitchFamily="34" charset="0"/>
              </a:rPr>
              <a:t>Imperceptible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TextBox 18">
            <a:extLst>
              <a:ext uri="{FF2B5EF4-FFF2-40B4-BE49-F238E27FC236}">
                <a16:creationId xmlns:a16="http://schemas.microsoft.com/office/drawing/2014/main" id="{9BE500DF-A1B2-064C-A9DF-FDC61E4FF999}"/>
              </a:ext>
            </a:extLst>
          </p:cNvPr>
          <p:cNvSpPr txBox="1">
            <a:spLocks noChangeArrowheads="1"/>
          </p:cNvSpPr>
          <p:nvPr/>
        </p:nvSpPr>
        <p:spPr bwMode="auto">
          <a:xfrm>
            <a:off x="242888" y="1095375"/>
            <a:ext cx="4316412"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750" dirty="0">
                <a:latin typeface="Arial" panose="020B0604020202020204" pitchFamily="34" charset="0"/>
              </a:rPr>
              <a:t>El mapa USGS PAGER muestra la población expuesta a diferentes niveles de intensidad de Mercalli modificada (MMI).</a:t>
            </a:r>
          </a:p>
          <a:p>
            <a:pPr eaLnBrk="1" hangingPunct="1">
              <a:spcBef>
                <a:spcPct val="0"/>
              </a:spcBef>
              <a:buFontTx/>
              <a:buNone/>
            </a:pPr>
            <a:endParaRPr lang="es-ES_tradnl" altLang="en-US" sz="1750" dirty="0">
              <a:latin typeface="Arial" panose="020B0604020202020204" pitchFamily="34" charset="0"/>
            </a:endParaRPr>
          </a:p>
          <a:p>
            <a:pPr eaLnBrk="1" hangingPunct="1">
              <a:spcBef>
                <a:spcPct val="0"/>
              </a:spcBef>
              <a:buFontTx/>
              <a:buNone/>
            </a:pPr>
            <a:r>
              <a:rPr lang="es-ES_tradnl" altLang="en-US" sz="1750" dirty="0">
                <a:latin typeface="Arial" panose="020B0604020202020204" pitchFamily="34" charset="0"/>
              </a:rPr>
              <a:t>El USGS informó que 42,000 personas se sintieron débiles por este terremoto.</a:t>
            </a:r>
          </a:p>
        </p:txBody>
      </p:sp>
      <p:pic>
        <p:nvPicPr>
          <p:cNvPr id="3" name="Picture 2">
            <a:extLst>
              <a:ext uri="{FF2B5EF4-FFF2-40B4-BE49-F238E27FC236}">
                <a16:creationId xmlns:a16="http://schemas.microsoft.com/office/drawing/2014/main" id="{BA2CB1FD-AAAD-4D59-871D-FF09B786B5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8200" y="1202300"/>
            <a:ext cx="4316412" cy="4310246"/>
          </a:xfrm>
          <a:prstGeom prst="rect">
            <a:avLst/>
          </a:prstGeom>
        </p:spPr>
      </p:pic>
      <p:pic>
        <p:nvPicPr>
          <p:cNvPr id="10" name="Picture 9">
            <a:extLst>
              <a:ext uri="{FF2B5EF4-FFF2-40B4-BE49-F238E27FC236}">
                <a16:creationId xmlns:a16="http://schemas.microsoft.com/office/drawing/2014/main" id="{403365D1-313E-488A-9834-2BE2D631C1E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0600" y="3158442"/>
            <a:ext cx="2209800" cy="3623357"/>
          </a:xfrm>
          <a:prstGeom prst="rect">
            <a:avLst/>
          </a:prstGeom>
        </p:spPr>
      </p:pic>
      <p:sp>
        <p:nvSpPr>
          <p:cNvPr id="11" name="Title 1">
            <a:extLst>
              <a:ext uri="{FF2B5EF4-FFF2-40B4-BE49-F238E27FC236}">
                <a16:creationId xmlns:a16="http://schemas.microsoft.com/office/drawing/2014/main" id="{7B615633-CB77-C545-88D0-D685DC1B117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cs typeface="Arial" pitchFamily="34" charset="0"/>
              </a:rPr>
              <a:t>Magnitud 7,4 ISLAS KERMADEC, NUEVA ZELANDA</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Jueves, 18 de Junio, 2020 a las 12:49:53 UTC </a:t>
            </a: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3" name="TextBox 20">
            <a:extLst>
              <a:ext uri="{FF2B5EF4-FFF2-40B4-BE49-F238E27FC236}">
                <a16:creationId xmlns:a16="http://schemas.microsoft.com/office/drawing/2014/main" id="{1631A7EB-2C20-F44F-9C03-454DD2D51D4C}"/>
              </a:ext>
            </a:extLst>
          </p:cNvPr>
          <p:cNvSpPr txBox="1">
            <a:spLocks noChangeArrowheads="1"/>
          </p:cNvSpPr>
          <p:nvPr/>
        </p:nvSpPr>
        <p:spPr bwMode="auto">
          <a:xfrm>
            <a:off x="3333750" y="5521325"/>
            <a:ext cx="57673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lang="es-ES" altLang="en-US" sz="1200" dirty="0">
                <a:latin typeface="Arial" panose="020B0604020202020204" pitchFamily="34" charset="0"/>
              </a:rPr>
              <a:t>El código de colores de las líneas de contorno marca las regiones de intensidad MMI. La población total expuesta a un valor MMI dado es obtenida sumando la población entre las líneas de contorno. La estimación de la población expuesta a cada intensidad  MMI es mostrada en la tabla.</a:t>
            </a:r>
          </a:p>
        </p:txBody>
      </p:sp>
      <p:sp>
        <p:nvSpPr>
          <p:cNvPr id="14" name="TextBox 13">
            <a:extLst>
              <a:ext uri="{FF2B5EF4-FFF2-40B4-BE49-F238E27FC236}">
                <a16:creationId xmlns:a16="http://schemas.microsoft.com/office/drawing/2014/main" id="{3521B498-D6AD-EC4A-96EA-B12315DEA16B}"/>
              </a:ext>
            </a:extLst>
          </p:cNvPr>
          <p:cNvSpPr txBox="1">
            <a:spLocks noChangeArrowheads="1"/>
          </p:cNvSpPr>
          <p:nvPr/>
        </p:nvSpPr>
        <p:spPr bwMode="auto">
          <a:xfrm>
            <a:off x="5257800" y="6473825"/>
            <a:ext cx="38862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n-US" sz="1200" i="1" dirty="0">
                <a:latin typeface="Arial" panose="020B0604020202020204" pitchFamily="34" charset="0"/>
              </a:rPr>
              <a:t>Imagen Cortesía del Servicio Geológico de los EE.UU.</a:t>
            </a:r>
          </a:p>
        </p:txBody>
      </p:sp>
      <p:sp>
        <p:nvSpPr>
          <p:cNvPr id="15" name="TextBox 15">
            <a:extLst>
              <a:ext uri="{FF2B5EF4-FFF2-40B4-BE49-F238E27FC236}">
                <a16:creationId xmlns:a16="http://schemas.microsoft.com/office/drawing/2014/main" id="{F497AAE6-C2C1-DD40-89A7-2E599069AA74}"/>
              </a:ext>
            </a:extLst>
          </p:cNvPr>
          <p:cNvSpPr txBox="1">
            <a:spLocks noChangeArrowheads="1"/>
          </p:cNvSpPr>
          <p:nvPr/>
        </p:nvSpPr>
        <p:spPr bwMode="auto">
          <a:xfrm>
            <a:off x="4724400" y="685800"/>
            <a:ext cx="43053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lang="es-ES" altLang="en-US" sz="1400" i="1" dirty="0">
                <a:latin typeface="Arial" panose="020B0604020202020204" pitchFamily="34" charset="0"/>
              </a:rPr>
              <a:t>USGS PAGER </a:t>
            </a:r>
          </a:p>
          <a:p>
            <a:pPr algn="r" eaLnBrk="1" hangingPunct="1">
              <a:spcBef>
                <a:spcPct val="0"/>
              </a:spcBef>
              <a:buFontTx/>
              <a:buNone/>
            </a:pPr>
            <a:r>
              <a:rPr lang="es-ES" altLang="en-US" sz="1400" i="1" dirty="0">
                <a:latin typeface="Arial" panose="020B0604020202020204" pitchFamily="34" charset="0"/>
              </a:rPr>
              <a:t>Población Expuesta a los Movimientos Telúricos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31FFE1-0579-8B46-A61F-D51A5D37E08A}"/>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_tradnl"/>
          </a:p>
        </p:txBody>
      </p:sp>
      <p:pic>
        <p:nvPicPr>
          <p:cNvPr id="3075" name="Picture 18" descr="IRIS_TMlogo.png">
            <a:extLst>
              <a:ext uri="{FF2B5EF4-FFF2-40B4-BE49-F238E27FC236}">
                <a16:creationId xmlns:a16="http://schemas.microsoft.com/office/drawing/2014/main" id="{114E6FD1-170A-2247-81B0-EB6D6524F6E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Text Box 3">
            <a:extLst>
              <a:ext uri="{FF2B5EF4-FFF2-40B4-BE49-F238E27FC236}">
                <a16:creationId xmlns:a16="http://schemas.microsoft.com/office/drawing/2014/main" id="{84CE213E-D3A0-524D-8A73-DB67A89C4FD0}"/>
              </a:ext>
            </a:extLst>
          </p:cNvPr>
          <p:cNvSpPr txBox="1">
            <a:spLocks noChangeArrowheads="1"/>
          </p:cNvSpPr>
          <p:nvPr/>
        </p:nvSpPr>
        <p:spPr bwMode="auto">
          <a:xfrm>
            <a:off x="5581650" y="2827338"/>
            <a:ext cx="1028700" cy="577850"/>
          </a:xfrm>
          <a:prstGeom prst="rect">
            <a:avLst/>
          </a:prstGeom>
          <a:solidFill>
            <a:srgbClr val="000000">
              <a:alpha val="3098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ES_tradnl" altLang="en-US" sz="1600">
                <a:solidFill>
                  <a:srgbClr val="FFFF00"/>
                </a:solidFill>
                <a:ea typeface="ÇlÇr ñæí©"/>
                <a:cs typeface="ÇlÇr ñæí©"/>
              </a:rPr>
              <a:t>Australia</a:t>
            </a:r>
            <a:br>
              <a:rPr lang="es-ES_tradnl" altLang="en-US" sz="1600">
                <a:solidFill>
                  <a:srgbClr val="FFFF00"/>
                </a:solidFill>
                <a:ea typeface="ÇlÇr ñæí©"/>
                <a:cs typeface="ÇlÇr ñæí©"/>
              </a:rPr>
            </a:br>
            <a:r>
              <a:rPr lang="es-ES_tradnl" altLang="en-US" sz="1600">
                <a:solidFill>
                  <a:srgbClr val="FFFF00"/>
                </a:solidFill>
                <a:ea typeface="ÇlÇr ñæí©"/>
                <a:cs typeface="ÇlÇr ñæí©"/>
              </a:rPr>
              <a:t>Plate</a:t>
            </a:r>
          </a:p>
        </p:txBody>
      </p:sp>
      <p:pic>
        <p:nvPicPr>
          <p:cNvPr id="3077" name="Picture 2" descr="JV">
            <a:extLst>
              <a:ext uri="{FF2B5EF4-FFF2-40B4-BE49-F238E27FC236}">
                <a16:creationId xmlns:a16="http://schemas.microsoft.com/office/drawing/2014/main" id="{F4F2FAB4-F59E-3744-A8AD-B19FF73258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8389" y="1066800"/>
            <a:ext cx="4113211" cy="5559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Text Box 5">
            <a:extLst>
              <a:ext uri="{FF2B5EF4-FFF2-40B4-BE49-F238E27FC236}">
                <a16:creationId xmlns:a16="http://schemas.microsoft.com/office/drawing/2014/main" id="{18CC71BE-F84C-2846-B778-D2AE31AE6D72}"/>
              </a:ext>
            </a:extLst>
          </p:cNvPr>
          <p:cNvSpPr txBox="1">
            <a:spLocks noChangeArrowheads="1"/>
          </p:cNvSpPr>
          <p:nvPr/>
        </p:nvSpPr>
        <p:spPr bwMode="auto">
          <a:xfrm>
            <a:off x="7675563" y="2627313"/>
            <a:ext cx="12573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ES_tradnl" altLang="en-US" sz="1600">
                <a:solidFill>
                  <a:srgbClr val="FFFF00"/>
                </a:solidFill>
                <a:ea typeface="ÇlÇr ñæí©"/>
                <a:cs typeface="ÇlÇr ñæí©"/>
              </a:rPr>
              <a:t>Placa del Pacífico</a:t>
            </a:r>
            <a:endParaRPr lang="es-ES_tradnl" altLang="en-US" sz="2400">
              <a:ea typeface="MS PGothic" panose="020B0600070205080204" pitchFamily="34" charset="-128"/>
            </a:endParaRPr>
          </a:p>
        </p:txBody>
      </p:sp>
      <p:sp>
        <p:nvSpPr>
          <p:cNvPr id="28674" name="AutoShape 7">
            <a:extLst>
              <a:ext uri="{FF2B5EF4-FFF2-40B4-BE49-F238E27FC236}">
                <a16:creationId xmlns:a16="http://schemas.microsoft.com/office/drawing/2014/main" id="{E442DCDE-7387-3D4D-B125-CD2EDF5531CD}"/>
              </a:ext>
            </a:extLst>
          </p:cNvPr>
          <p:cNvSpPr>
            <a:spLocks noChangeArrowheads="1"/>
          </p:cNvSpPr>
          <p:nvPr/>
        </p:nvSpPr>
        <p:spPr bwMode="auto">
          <a:xfrm>
            <a:off x="6757711" y="4267200"/>
            <a:ext cx="252689" cy="252689"/>
          </a:xfrm>
          <a:prstGeom prst="star5">
            <a:avLst/>
          </a:prstGeom>
          <a:solidFill>
            <a:srgbClr val="FF0000"/>
          </a:solidFill>
          <a:ln w="9525">
            <a:solidFill>
              <a:srgbClr val="FFFFFF"/>
            </a:solidFill>
            <a:miter lim="800000"/>
            <a:headEnd/>
            <a:tailEnd/>
          </a:ln>
        </p:spPr>
        <p:txBody>
          <a:bodyPr/>
          <a:lstStyle/>
          <a:p>
            <a:pPr>
              <a:defRPr/>
            </a:pPr>
            <a:endParaRPr lang="es-ES_tradnl">
              <a:latin typeface="Arial" charset="0"/>
              <a:cs typeface="Arial" charset="0"/>
            </a:endParaRPr>
          </a:p>
        </p:txBody>
      </p:sp>
      <p:sp>
        <p:nvSpPr>
          <p:cNvPr id="3081" name="Line 8">
            <a:extLst>
              <a:ext uri="{FF2B5EF4-FFF2-40B4-BE49-F238E27FC236}">
                <a16:creationId xmlns:a16="http://schemas.microsoft.com/office/drawing/2014/main" id="{D52B4DDD-BC80-4D4D-B7B2-02D07B8398C6}"/>
              </a:ext>
            </a:extLst>
          </p:cNvPr>
          <p:cNvSpPr>
            <a:spLocks noChangeShapeType="1"/>
          </p:cNvSpPr>
          <p:nvPr/>
        </p:nvSpPr>
        <p:spPr bwMode="auto">
          <a:xfrm flipH="1" flipV="1">
            <a:off x="6804025" y="1970088"/>
            <a:ext cx="685800" cy="342900"/>
          </a:xfrm>
          <a:prstGeom prst="line">
            <a:avLst/>
          </a:prstGeom>
          <a:noFill/>
          <a:ln w="28575">
            <a:solidFill>
              <a:srgbClr val="FFFF00"/>
            </a:solidFill>
            <a:round/>
            <a:headEnd type="arrow" w="med" len="med"/>
            <a:tailEnd/>
          </a:ln>
          <a:extLst>
            <a:ext uri="{909E8E84-426E-40DD-AFC4-6F175D3DCCD1}">
              <a14:hiddenFill xmlns:a14="http://schemas.microsoft.com/office/drawing/2010/main">
                <a:noFill/>
              </a14:hiddenFill>
            </a:ext>
          </a:extLst>
        </p:spPr>
        <p:txBody>
          <a:bodyPr/>
          <a:lstStyle/>
          <a:p>
            <a:endParaRPr lang="es-ES_tradnl"/>
          </a:p>
        </p:txBody>
      </p:sp>
      <p:sp>
        <p:nvSpPr>
          <p:cNvPr id="3082" name="Text Box 9">
            <a:extLst>
              <a:ext uri="{FF2B5EF4-FFF2-40B4-BE49-F238E27FC236}">
                <a16:creationId xmlns:a16="http://schemas.microsoft.com/office/drawing/2014/main" id="{1F533F52-E487-0A4C-9B69-D2343C4B8309}"/>
              </a:ext>
            </a:extLst>
          </p:cNvPr>
          <p:cNvSpPr txBox="1">
            <a:spLocks noChangeAspect="1" noChangeArrowheads="1"/>
          </p:cNvSpPr>
          <p:nvPr/>
        </p:nvSpPr>
        <p:spPr bwMode="auto">
          <a:xfrm>
            <a:off x="6019800" y="1427163"/>
            <a:ext cx="1057275"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ES_tradnl" altLang="en-US" sz="1600">
                <a:solidFill>
                  <a:srgbClr val="FFFF00"/>
                </a:solidFill>
                <a:ea typeface="ÇlÇr ñæí©"/>
                <a:cs typeface="ÇlÇr ñæí©"/>
              </a:rPr>
              <a:t>Fosa de Tonga</a:t>
            </a:r>
            <a:endParaRPr lang="es-ES_tradnl" altLang="en-US" sz="2400">
              <a:ea typeface="MS PGothic" panose="020B0600070205080204" pitchFamily="34" charset="-128"/>
            </a:endParaRPr>
          </a:p>
        </p:txBody>
      </p:sp>
      <p:sp>
        <p:nvSpPr>
          <p:cNvPr id="3083" name="Text Box 5">
            <a:extLst>
              <a:ext uri="{FF2B5EF4-FFF2-40B4-BE49-F238E27FC236}">
                <a16:creationId xmlns:a16="http://schemas.microsoft.com/office/drawing/2014/main" id="{9F08A754-47BE-9441-A171-8D363A82ADB6}"/>
              </a:ext>
            </a:extLst>
          </p:cNvPr>
          <p:cNvSpPr txBox="1">
            <a:spLocks noChangeArrowheads="1"/>
          </p:cNvSpPr>
          <p:nvPr/>
        </p:nvSpPr>
        <p:spPr bwMode="auto">
          <a:xfrm>
            <a:off x="5105400" y="3218766"/>
            <a:ext cx="1688307"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ES_tradnl" altLang="en-US" sz="1600">
                <a:solidFill>
                  <a:srgbClr val="FFFF00"/>
                </a:solidFill>
                <a:ea typeface="ÇlÇr ñæí©"/>
                <a:cs typeface="ÇlÇr ñæí©"/>
              </a:rPr>
              <a:t>Placa Australiana</a:t>
            </a:r>
            <a:endParaRPr lang="es-ES_tradnl" altLang="en-US" sz="2400">
              <a:ea typeface="MS PGothic" panose="020B0600070205080204" pitchFamily="34" charset="-128"/>
            </a:endParaRPr>
          </a:p>
        </p:txBody>
      </p:sp>
      <p:pic>
        <p:nvPicPr>
          <p:cNvPr id="3084" name="Picture 92" descr="unavco-logo-red-black-shadow.jpg">
            <a:extLst>
              <a:ext uri="{FF2B5EF4-FFF2-40B4-BE49-F238E27FC236}">
                <a16:creationId xmlns:a16="http://schemas.microsoft.com/office/drawing/2014/main" id="{E3B7EA1C-FB38-5046-A9C7-5B87F3BA2C6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6324600"/>
            <a:ext cx="12954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9">
            <a:extLst>
              <a:ext uri="{FF2B5EF4-FFF2-40B4-BE49-F238E27FC236}">
                <a16:creationId xmlns:a16="http://schemas.microsoft.com/office/drawing/2014/main" id="{42E52B13-03AB-9949-9B1B-D73BF964C611}"/>
              </a:ext>
            </a:extLst>
          </p:cNvPr>
          <p:cNvSpPr txBox="1">
            <a:spLocks noChangeAspect="1" noChangeArrowheads="1"/>
          </p:cNvSpPr>
          <p:nvPr/>
        </p:nvSpPr>
        <p:spPr bwMode="auto">
          <a:xfrm>
            <a:off x="7543799" y="4400551"/>
            <a:ext cx="1345923"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ES_tradnl" altLang="en-US" sz="1600">
                <a:solidFill>
                  <a:srgbClr val="FFFF00"/>
                </a:solidFill>
                <a:ea typeface="ÇlÇr ñæí©"/>
                <a:cs typeface="ÇlÇr ñæí©"/>
              </a:rPr>
              <a:t>Fosa de Kermasdec </a:t>
            </a:r>
          </a:p>
          <a:p>
            <a:pPr eaLnBrk="1" hangingPunct="1"/>
            <a:endParaRPr lang="es-ES_tradnl" altLang="en-US" sz="2400">
              <a:ea typeface="MS PGothic" panose="020B0600070205080204" pitchFamily="34" charset="-128"/>
            </a:endParaRPr>
          </a:p>
        </p:txBody>
      </p:sp>
      <p:sp>
        <p:nvSpPr>
          <p:cNvPr id="16" name="Line 8">
            <a:extLst>
              <a:ext uri="{FF2B5EF4-FFF2-40B4-BE49-F238E27FC236}">
                <a16:creationId xmlns:a16="http://schemas.microsoft.com/office/drawing/2014/main" id="{EAFFA4C2-95FE-304C-9D92-D15EDD64E3B5}"/>
              </a:ext>
            </a:extLst>
          </p:cNvPr>
          <p:cNvSpPr>
            <a:spLocks noChangeShapeType="1"/>
          </p:cNvSpPr>
          <p:nvPr/>
        </p:nvSpPr>
        <p:spPr bwMode="auto">
          <a:xfrm>
            <a:off x="7010400" y="4267200"/>
            <a:ext cx="533400" cy="213409"/>
          </a:xfrm>
          <a:prstGeom prst="line">
            <a:avLst/>
          </a:prstGeom>
          <a:noFill/>
          <a:ln w="28575">
            <a:solidFill>
              <a:srgbClr val="FFFF00"/>
            </a:solidFill>
            <a:round/>
            <a:headEnd type="arrow" w="med" len="med"/>
            <a:tailEnd/>
          </a:ln>
          <a:extLst>
            <a:ext uri="{909E8E84-426E-40DD-AFC4-6F175D3DCCD1}">
              <a14:hiddenFill xmlns:a14="http://schemas.microsoft.com/office/drawing/2010/main">
                <a:noFill/>
              </a14:hiddenFill>
            </a:ext>
          </a:extLst>
        </p:spPr>
        <p:txBody>
          <a:bodyPr/>
          <a:lstStyle/>
          <a:p>
            <a:endParaRPr lang="es-ES_tradnl"/>
          </a:p>
        </p:txBody>
      </p:sp>
      <p:sp>
        <p:nvSpPr>
          <p:cNvPr id="18" name="TextBox 28684">
            <a:extLst>
              <a:ext uri="{FF2B5EF4-FFF2-40B4-BE49-F238E27FC236}">
                <a16:creationId xmlns:a16="http://schemas.microsoft.com/office/drawing/2014/main" id="{026FBE27-8600-3E46-B854-9967E87D884F}"/>
              </a:ext>
            </a:extLst>
          </p:cNvPr>
          <p:cNvSpPr txBox="1">
            <a:spLocks noChangeArrowheads="1"/>
          </p:cNvSpPr>
          <p:nvPr/>
        </p:nvSpPr>
        <p:spPr bwMode="auto">
          <a:xfrm>
            <a:off x="248444" y="1017017"/>
            <a:ext cx="4571208" cy="5401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s-ES_tradnl" altLang="en-US" sz="1500">
                <a:ea typeface="MS PGothic" panose="020B0600070205080204" pitchFamily="34" charset="-128"/>
              </a:rPr>
              <a:t>Las flechas azules en este mapa muestran el movimiento de la Placa del Pacífico con respecto a la Placa de Australia. El epicentro de este terremoto lo muestra la estrella roja.</a:t>
            </a:r>
          </a:p>
          <a:p>
            <a:pPr eaLnBrk="1" hangingPunct="1"/>
            <a:endParaRPr lang="es-ES_tradnl" altLang="en-US" sz="1500">
              <a:ea typeface="MS PGothic" panose="020B0600070205080204" pitchFamily="34" charset="-128"/>
            </a:endParaRPr>
          </a:p>
          <a:p>
            <a:pPr eaLnBrk="1" hangingPunct="1"/>
            <a:r>
              <a:rPr lang="es-ES_tradnl" altLang="en-US" sz="1500">
                <a:ea typeface="MS PGothic" panose="020B0600070205080204" pitchFamily="34" charset="-128"/>
              </a:rPr>
              <a:t>Este terremoto ocurrió sobre o cerca del límite de la zona de subducción donde la Placa del Pacífico se subduce debajo de la Placa Australiana. La velocidad de convergencia en la ubicación del terremoto es de aproximadamente 6,0 cm/año.</a:t>
            </a:r>
          </a:p>
          <a:p>
            <a:pPr eaLnBrk="1" hangingPunct="1"/>
            <a:endParaRPr lang="es-ES_tradnl" altLang="en-US" sz="1500">
              <a:ea typeface="MS PGothic" panose="020B0600070205080204" pitchFamily="34" charset="-128"/>
            </a:endParaRPr>
          </a:p>
          <a:p>
            <a:pPr eaLnBrk="1" hangingPunct="1"/>
            <a:r>
              <a:rPr lang="es-ES_tradnl" altLang="en-US" sz="1500">
                <a:ea typeface="MS PGothic" panose="020B0600070205080204" pitchFamily="34" charset="-128"/>
              </a:rPr>
              <a:t>Se puede observar que la velocidad de movimiento de la Placa del Pacífico cambia de 6 cm/año en la Fosa de Kermadec a 9 cm/año en el extremo norte de la Fosa de Tonga. Estos cambios nos recuerdan que las placas litosféricas son capas esféricas, no placas planas. Los movimientos de las placas son rotaciones relativas de los depósitos esféricos en lugar de los movimientos lineales de las placas planas. La longitud de 2500 km (más de 1500 millas) de este límite de placa convergente hace que la geometría esférica de los movimientos de la placa sea particularmente clara.</a:t>
            </a:r>
          </a:p>
        </p:txBody>
      </p:sp>
      <p:sp>
        <p:nvSpPr>
          <p:cNvPr id="19" name="Title 1">
            <a:extLst>
              <a:ext uri="{FF2B5EF4-FFF2-40B4-BE49-F238E27FC236}">
                <a16:creationId xmlns:a16="http://schemas.microsoft.com/office/drawing/2014/main" id="{B2B187C3-55BB-084D-89E6-BEFC7CF686F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cs typeface="Arial" pitchFamily="34" charset="0"/>
              </a:rPr>
              <a:t>Magnitud 7,4 ISLAS KERMADEC, NUEVA ZELANDA</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Jueves, 18 de Junio, 2020 a las 12:49:53 UTC </a:t>
            </a: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829557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D00DF22-026B-C54E-B5BC-64D2678A344E}"/>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sp>
        <p:nvSpPr>
          <p:cNvPr id="9220" name="TextBox 14">
            <a:extLst>
              <a:ext uri="{FF2B5EF4-FFF2-40B4-BE49-F238E27FC236}">
                <a16:creationId xmlns:a16="http://schemas.microsoft.com/office/drawing/2014/main" id="{248F6193-9F40-3845-B17F-80C4EB4A9193}"/>
              </a:ext>
            </a:extLst>
          </p:cNvPr>
          <p:cNvSpPr txBox="1">
            <a:spLocks noChangeArrowheads="1"/>
          </p:cNvSpPr>
          <p:nvPr/>
        </p:nvSpPr>
        <p:spPr bwMode="auto">
          <a:xfrm>
            <a:off x="241299" y="1103144"/>
            <a:ext cx="3572739"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nSpc>
                <a:spcPts val="1800"/>
              </a:lnSpc>
              <a:spcBef>
                <a:spcPct val="0"/>
              </a:spcBef>
              <a:buNone/>
            </a:pPr>
            <a:r>
              <a:rPr lang="es-ES_tradnl" altLang="en-US" sz="1500" dirty="0">
                <a:latin typeface="Arial" panose="020B0604020202020204" pitchFamily="34" charset="0"/>
              </a:rPr>
              <a:t>Este terremoto está etiquetado con una estrella en este mapa de sismicidad que muestra los terremotos más recientes de magnitud 4 de 2000 o más grandes en esta región de convergencia entre las placas de Australia y el Pacífico.</a:t>
            </a:r>
          </a:p>
          <a:p>
            <a:pPr>
              <a:lnSpc>
                <a:spcPts val="1800"/>
              </a:lnSpc>
              <a:spcBef>
                <a:spcPct val="0"/>
              </a:spcBef>
              <a:buNone/>
            </a:pPr>
            <a:endParaRPr lang="es-ES_tradnl" altLang="en-US" sz="1500" dirty="0">
              <a:latin typeface="Arial" panose="020B0604020202020204" pitchFamily="34" charset="0"/>
            </a:endParaRPr>
          </a:p>
          <a:p>
            <a:pPr>
              <a:lnSpc>
                <a:spcPts val="1800"/>
              </a:lnSpc>
              <a:spcBef>
                <a:spcPct val="0"/>
              </a:spcBef>
              <a:buNone/>
            </a:pPr>
            <a:r>
              <a:rPr lang="es-ES_tradnl" altLang="en-US" sz="1500" dirty="0">
                <a:latin typeface="Arial" panose="020B0604020202020204" pitchFamily="34" charset="0"/>
              </a:rPr>
              <a:t>A través de las trincheras </a:t>
            </a:r>
            <a:r>
              <a:rPr lang="es-ES_tradnl" altLang="en-US" sz="1500" dirty="0" err="1">
                <a:latin typeface="Arial" panose="020B0604020202020204" pitchFamily="34" charset="0"/>
              </a:rPr>
              <a:t>Kermadec</a:t>
            </a:r>
            <a:r>
              <a:rPr lang="es-ES_tradnl" altLang="en-US" sz="1500" dirty="0">
                <a:latin typeface="Arial" panose="020B0604020202020204" pitchFamily="34" charset="0"/>
              </a:rPr>
              <a:t> y Tonga, las profundidades del terremoto aumentan de este a oeste a medida que la Placa del Pacífico se subduce debajo de la Placa de Australia.</a:t>
            </a:r>
          </a:p>
          <a:p>
            <a:pPr>
              <a:lnSpc>
                <a:spcPts val="1800"/>
              </a:lnSpc>
              <a:spcBef>
                <a:spcPct val="0"/>
              </a:spcBef>
              <a:buNone/>
            </a:pPr>
            <a:endParaRPr lang="es-ES_tradnl" altLang="en-US" sz="1500" dirty="0">
              <a:latin typeface="Arial" panose="020B0604020202020204" pitchFamily="34" charset="0"/>
            </a:endParaRPr>
          </a:p>
          <a:p>
            <a:pPr>
              <a:lnSpc>
                <a:spcPts val="1800"/>
              </a:lnSpc>
              <a:spcBef>
                <a:spcPct val="0"/>
              </a:spcBef>
              <a:buNone/>
            </a:pPr>
            <a:r>
              <a:rPr lang="es-ES_tradnl" altLang="en-US" sz="1500" dirty="0">
                <a:latin typeface="Arial" panose="020B0604020202020204" pitchFamily="34" charset="0"/>
              </a:rPr>
              <a:t>Observe que las profundidades de los terremotos más profundos aumentan de sur a norte a lo largo de las Fosas de </a:t>
            </a:r>
            <a:r>
              <a:rPr lang="es-ES_tradnl" altLang="en-US" sz="1500" dirty="0" err="1">
                <a:latin typeface="Arial" panose="020B0604020202020204" pitchFamily="34" charset="0"/>
              </a:rPr>
              <a:t>Kermadec</a:t>
            </a:r>
            <a:r>
              <a:rPr lang="es-ES_tradnl" altLang="en-US" sz="1500" dirty="0">
                <a:latin typeface="Arial" panose="020B0604020202020204" pitchFamily="34" charset="0"/>
              </a:rPr>
              <a:t> y Tonga. La Placa del Pacífico se subduce más rápido en la Fosa de Tonga que en la Fosa de </a:t>
            </a:r>
            <a:r>
              <a:rPr lang="es-ES_tradnl" altLang="en-US" sz="1500" dirty="0" err="1">
                <a:latin typeface="Arial" panose="020B0604020202020204" pitchFamily="34" charset="0"/>
              </a:rPr>
              <a:t>Kermadec</a:t>
            </a:r>
            <a:r>
              <a:rPr lang="es-ES_tradnl" altLang="en-US" sz="1500" dirty="0">
                <a:latin typeface="Arial" panose="020B0604020202020204" pitchFamily="34" charset="0"/>
              </a:rPr>
              <a:t>, por lo que permanece frágil y capaz de generar terremotos más profundos en la parte norte de la zona de subducción.</a:t>
            </a:r>
          </a:p>
        </p:txBody>
      </p:sp>
      <p:pic>
        <p:nvPicPr>
          <p:cNvPr id="5" name="Picture 4">
            <a:extLst>
              <a:ext uri="{FF2B5EF4-FFF2-40B4-BE49-F238E27FC236}">
                <a16:creationId xmlns:a16="http://schemas.microsoft.com/office/drawing/2014/main" id="{F042F8E2-0946-492B-A6E7-5CFE15147D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991" y="944977"/>
            <a:ext cx="5016932" cy="5470208"/>
          </a:xfrm>
          <a:prstGeom prst="rect">
            <a:avLst/>
          </a:prstGeom>
        </p:spPr>
      </p:pic>
      <p:pic>
        <p:nvPicPr>
          <p:cNvPr id="9219" name="Picture 18" descr="IRIS_TMlogo.png">
            <a:extLst>
              <a:ext uri="{FF2B5EF4-FFF2-40B4-BE49-F238E27FC236}">
                <a16:creationId xmlns:a16="http://schemas.microsoft.com/office/drawing/2014/main" id="{A1429B73-951B-BD48-BEB2-6339AB4D922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6" name="Picture 28">
            <a:extLst>
              <a:ext uri="{FF2B5EF4-FFF2-40B4-BE49-F238E27FC236}">
                <a16:creationId xmlns:a16="http://schemas.microsoft.com/office/drawing/2014/main" id="{4FA4744E-4B72-F740-A26D-0660DA45AEA6}"/>
              </a:ext>
            </a:extLst>
          </p:cNvPr>
          <p:cNvPicPr>
            <a:picLocks noChangeAspect="1"/>
          </p:cNvPicPr>
          <p:nvPr/>
        </p:nvPicPr>
        <p:blipFill>
          <a:blip r:embed="rId5">
            <a:extLst>
              <a:ext uri="{28A0092B-C50C-407E-A947-70E740481C1C}">
                <a14:useLocalDpi xmlns:a14="http://schemas.microsoft.com/office/drawing/2010/main" val="0"/>
              </a:ext>
            </a:extLst>
          </a:blip>
          <a:srcRect r="64600" b="18756"/>
          <a:stretch>
            <a:fillRect/>
          </a:stretch>
        </p:blipFill>
        <p:spPr bwMode="auto">
          <a:xfrm>
            <a:off x="8516891" y="944977"/>
            <a:ext cx="550909"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9" name="TextBox 33">
            <a:extLst>
              <a:ext uri="{FF2B5EF4-FFF2-40B4-BE49-F238E27FC236}">
                <a16:creationId xmlns:a16="http://schemas.microsoft.com/office/drawing/2014/main" id="{7B937C58-60A9-B847-8708-E8DF426CC1C4}"/>
              </a:ext>
            </a:extLst>
          </p:cNvPr>
          <p:cNvSpPr txBox="1">
            <a:spLocks noChangeArrowheads="1"/>
          </p:cNvSpPr>
          <p:nvPr/>
        </p:nvSpPr>
        <p:spPr bwMode="auto">
          <a:xfrm>
            <a:off x="7653386" y="1217531"/>
            <a:ext cx="104131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US" altLang="en-US" sz="1600" dirty="0" err="1">
                <a:solidFill>
                  <a:schemeClr val="bg1"/>
                </a:solidFill>
                <a:latin typeface="Arial" panose="020B0604020202020204" pitchFamily="34" charset="0"/>
              </a:rPr>
              <a:t>Fosa</a:t>
            </a:r>
            <a:r>
              <a:rPr lang="en-US" altLang="en-US" sz="1600" dirty="0">
                <a:solidFill>
                  <a:schemeClr val="bg1"/>
                </a:solidFill>
                <a:latin typeface="Arial" panose="020B0604020202020204" pitchFamily="34" charset="0"/>
              </a:rPr>
              <a:t> de Tonga</a:t>
            </a:r>
          </a:p>
        </p:txBody>
      </p:sp>
      <p:cxnSp>
        <p:nvCxnSpPr>
          <p:cNvPr id="35" name="Straight Arrow Connector 34">
            <a:extLst>
              <a:ext uri="{FF2B5EF4-FFF2-40B4-BE49-F238E27FC236}">
                <a16:creationId xmlns:a16="http://schemas.microsoft.com/office/drawing/2014/main" id="{350FC467-C9CE-964A-BD5F-3650401ADCE2}"/>
              </a:ext>
            </a:extLst>
          </p:cNvPr>
          <p:cNvCxnSpPr>
            <a:cxnSpLocks noChangeShapeType="1"/>
          </p:cNvCxnSpPr>
          <p:nvPr/>
        </p:nvCxnSpPr>
        <p:spPr bwMode="auto">
          <a:xfrm flipH="1">
            <a:off x="7433749" y="1781916"/>
            <a:ext cx="424746" cy="265198"/>
          </a:xfrm>
          <a:prstGeom prst="straightConnector1">
            <a:avLst/>
          </a:prstGeom>
          <a:noFill/>
          <a:ln w="28575">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9232" name="Picture 2">
            <a:extLst>
              <a:ext uri="{FF2B5EF4-FFF2-40B4-BE49-F238E27FC236}">
                <a16:creationId xmlns:a16="http://schemas.microsoft.com/office/drawing/2014/main" id="{1F3EB192-1F5A-074D-8FEF-F036CA199FD0}"/>
              </a:ext>
            </a:extLst>
          </p:cNvPr>
          <p:cNvPicPr>
            <a:picLocks noChangeAspect="1"/>
          </p:cNvPicPr>
          <p:nvPr/>
        </p:nvPicPr>
        <p:blipFill>
          <a:blip r:embed="rId6">
            <a:extLst>
              <a:ext uri="{28A0092B-C50C-407E-A947-70E740481C1C}">
                <a14:useLocalDpi xmlns:a14="http://schemas.microsoft.com/office/drawing/2010/main" val="0"/>
              </a:ext>
            </a:extLst>
          </a:blip>
          <a:srcRect r="1421" b="14381"/>
          <a:stretch>
            <a:fillRect/>
          </a:stretch>
        </p:blipFill>
        <p:spPr bwMode="auto">
          <a:xfrm>
            <a:off x="7610953" y="5927188"/>
            <a:ext cx="1107259" cy="36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3" name="Straight Arrow Connector 22">
            <a:extLst>
              <a:ext uri="{FF2B5EF4-FFF2-40B4-BE49-F238E27FC236}">
                <a16:creationId xmlns:a16="http://schemas.microsoft.com/office/drawing/2014/main" id="{A0C46B86-D5C2-5743-900D-CF19288D781D}"/>
              </a:ext>
            </a:extLst>
          </p:cNvPr>
          <p:cNvCxnSpPr>
            <a:cxnSpLocks noChangeShapeType="1"/>
          </p:cNvCxnSpPr>
          <p:nvPr/>
        </p:nvCxnSpPr>
        <p:spPr bwMode="auto">
          <a:xfrm flipH="1">
            <a:off x="4534657" y="1385551"/>
            <a:ext cx="439738" cy="485775"/>
          </a:xfrm>
          <a:prstGeom prst="straightConnector1">
            <a:avLst/>
          </a:prstGeom>
          <a:noFill/>
          <a:ln w="19050">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25" name="Straight Arrow Connector 24">
            <a:extLst>
              <a:ext uri="{FF2B5EF4-FFF2-40B4-BE49-F238E27FC236}">
                <a16:creationId xmlns:a16="http://schemas.microsoft.com/office/drawing/2014/main" id="{C181F362-7F3D-9149-865B-64BDF795017E}"/>
              </a:ext>
            </a:extLst>
          </p:cNvPr>
          <p:cNvCxnSpPr>
            <a:cxnSpLocks noChangeShapeType="1"/>
          </p:cNvCxnSpPr>
          <p:nvPr/>
        </p:nvCxnSpPr>
        <p:spPr bwMode="auto">
          <a:xfrm flipH="1" flipV="1">
            <a:off x="6636158" y="4754670"/>
            <a:ext cx="381000" cy="146050"/>
          </a:xfrm>
          <a:prstGeom prst="straightConnector1">
            <a:avLst/>
          </a:prstGeom>
          <a:noFill/>
          <a:ln w="28575">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24" name="AutoShape 7">
            <a:extLst>
              <a:ext uri="{FF2B5EF4-FFF2-40B4-BE49-F238E27FC236}">
                <a16:creationId xmlns:a16="http://schemas.microsoft.com/office/drawing/2014/main" id="{1F7E8BE1-43E0-4CEA-B46C-8F18C417A67E}"/>
              </a:ext>
            </a:extLst>
          </p:cNvPr>
          <p:cNvSpPr>
            <a:spLocks noChangeArrowheads="1"/>
          </p:cNvSpPr>
          <p:nvPr/>
        </p:nvSpPr>
        <p:spPr bwMode="auto">
          <a:xfrm>
            <a:off x="6657204" y="4272144"/>
            <a:ext cx="252689" cy="252689"/>
          </a:xfrm>
          <a:prstGeom prst="star5">
            <a:avLst/>
          </a:prstGeom>
          <a:solidFill>
            <a:srgbClr val="FF0000"/>
          </a:solidFill>
          <a:ln w="9525">
            <a:solidFill>
              <a:srgbClr val="FFFFFF"/>
            </a:solidFill>
            <a:miter lim="800000"/>
            <a:headEnd/>
            <a:tailEnd/>
          </a:ln>
        </p:spPr>
        <p:txBody>
          <a:bodyPr/>
          <a:lstStyle/>
          <a:p>
            <a:pPr>
              <a:defRPr/>
            </a:pPr>
            <a:endParaRPr lang="en-US">
              <a:latin typeface="Arial" charset="0"/>
              <a:cs typeface="Arial" charset="0"/>
            </a:endParaRPr>
          </a:p>
        </p:txBody>
      </p:sp>
      <p:sp>
        <p:nvSpPr>
          <p:cNvPr id="22" name="Title 1">
            <a:extLst>
              <a:ext uri="{FF2B5EF4-FFF2-40B4-BE49-F238E27FC236}">
                <a16:creationId xmlns:a16="http://schemas.microsoft.com/office/drawing/2014/main" id="{78E3F876-D8C4-EF4E-8A08-F97E25F708B5}"/>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cs typeface="Arial" pitchFamily="34" charset="0"/>
              </a:rPr>
              <a:t>Magnitud 7,4 ISLAS KERMADEC, NUEVA ZELANDA</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Jueves, 18 de Junio, 2020 a las 12:49:53 UTC </a:t>
            </a: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26" name="TextBox 8">
            <a:extLst>
              <a:ext uri="{FF2B5EF4-FFF2-40B4-BE49-F238E27FC236}">
                <a16:creationId xmlns:a16="http://schemas.microsoft.com/office/drawing/2014/main" id="{A9189919-F5A8-6147-A6F2-DE6CCCDC1CDE}"/>
              </a:ext>
            </a:extLst>
          </p:cNvPr>
          <p:cNvSpPr txBox="1">
            <a:spLocks noChangeArrowheads="1"/>
          </p:cNvSpPr>
          <p:nvPr/>
        </p:nvSpPr>
        <p:spPr bwMode="auto">
          <a:xfrm>
            <a:off x="4595812" y="6526036"/>
            <a:ext cx="45481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es-ES_tradnl" altLang="en-US" sz="1200" i="1" dirty="0">
                <a:latin typeface="Arial" panose="020B0604020202020204" pitchFamily="34" charset="0"/>
                <a:cs typeface="Arial" panose="020B0604020202020204" pitchFamily="34" charset="0"/>
              </a:rPr>
              <a:t>Mapa creado </a:t>
            </a:r>
            <a:r>
              <a:rPr lang="es-ES_tradnl" altLang="en-US" sz="1200" dirty="0">
                <a:latin typeface="Arial" panose="020B0604020202020204" pitchFamily="34" charset="0"/>
                <a:cs typeface="Arial" panose="020B0604020202020204" pitchFamily="34" charset="0"/>
              </a:rPr>
              <a:t> usando el navegador de terremotos de IRIS </a:t>
            </a:r>
            <a:r>
              <a:rPr lang="es-ES_tradnl" altLang="en-US" sz="1200" i="1" dirty="0">
                <a:latin typeface="Arial" panose="020B0604020202020204" pitchFamily="34" charset="0"/>
                <a:cs typeface="Arial" panose="020B0604020202020204" pitchFamily="34" charset="0"/>
              </a:rPr>
              <a:t>(IEB).</a:t>
            </a:r>
          </a:p>
        </p:txBody>
      </p:sp>
      <p:sp>
        <p:nvSpPr>
          <p:cNvPr id="46" name="TextBox 9">
            <a:extLst>
              <a:ext uri="{FF2B5EF4-FFF2-40B4-BE49-F238E27FC236}">
                <a16:creationId xmlns:a16="http://schemas.microsoft.com/office/drawing/2014/main" id="{2164738A-0A26-EA44-ABA6-CC1321CFC041}"/>
              </a:ext>
            </a:extLst>
          </p:cNvPr>
          <p:cNvSpPr txBox="1">
            <a:spLocks noChangeArrowheads="1"/>
          </p:cNvSpPr>
          <p:nvPr/>
        </p:nvSpPr>
        <p:spPr bwMode="auto">
          <a:xfrm rot="1617156">
            <a:off x="4226269" y="2501785"/>
            <a:ext cx="782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_tradnl" altLang="en-US" sz="1200" dirty="0">
                <a:solidFill>
                  <a:schemeClr val="bg1"/>
                </a:solidFill>
                <a:latin typeface="Arial" panose="020B0604020202020204" pitchFamily="34" charset="0"/>
              </a:rPr>
              <a:t>Fosa de </a:t>
            </a:r>
            <a:endParaRPr lang="es-ES_tradnl" altLang="en-US" sz="1200" dirty="0">
              <a:latin typeface="Arial" panose="020B0604020202020204" pitchFamily="34" charset="0"/>
            </a:endParaRPr>
          </a:p>
        </p:txBody>
      </p:sp>
      <p:sp>
        <p:nvSpPr>
          <p:cNvPr id="47" name="TextBox 10">
            <a:extLst>
              <a:ext uri="{FF2B5EF4-FFF2-40B4-BE49-F238E27FC236}">
                <a16:creationId xmlns:a16="http://schemas.microsoft.com/office/drawing/2014/main" id="{8DE8CF31-578F-B34C-8ED2-FCCA1086CCE4}"/>
              </a:ext>
            </a:extLst>
          </p:cNvPr>
          <p:cNvSpPr txBox="1">
            <a:spLocks noChangeArrowheads="1"/>
          </p:cNvSpPr>
          <p:nvPr/>
        </p:nvSpPr>
        <p:spPr bwMode="auto">
          <a:xfrm rot="21190930">
            <a:off x="4944389" y="2571869"/>
            <a:ext cx="62709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_tradnl" altLang="en-US" sz="1200" dirty="0">
                <a:solidFill>
                  <a:schemeClr val="bg1"/>
                </a:solidFill>
                <a:latin typeface="Arial" panose="020B0604020202020204" pitchFamily="34" charset="0"/>
              </a:rPr>
              <a:t>Nueva</a:t>
            </a:r>
            <a:endParaRPr lang="es-ES_tradnl" altLang="en-US" sz="1200" dirty="0">
              <a:latin typeface="Arial" panose="020B0604020202020204" pitchFamily="34" charset="0"/>
            </a:endParaRPr>
          </a:p>
        </p:txBody>
      </p:sp>
      <p:sp>
        <p:nvSpPr>
          <p:cNvPr id="48" name="TextBox 11">
            <a:extLst>
              <a:ext uri="{FF2B5EF4-FFF2-40B4-BE49-F238E27FC236}">
                <a16:creationId xmlns:a16="http://schemas.microsoft.com/office/drawing/2014/main" id="{5EFFAC15-DCA6-E849-9B17-41B7D3C72BB4}"/>
              </a:ext>
            </a:extLst>
          </p:cNvPr>
          <p:cNvSpPr txBox="1">
            <a:spLocks noChangeArrowheads="1"/>
          </p:cNvSpPr>
          <p:nvPr/>
        </p:nvSpPr>
        <p:spPr bwMode="auto">
          <a:xfrm rot="19197281">
            <a:off x="5455712" y="2323007"/>
            <a:ext cx="79701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_tradnl" altLang="en-US" sz="1200" dirty="0" err="1">
                <a:solidFill>
                  <a:schemeClr val="bg1"/>
                </a:solidFill>
                <a:latin typeface="Arial" panose="020B0604020202020204" pitchFamily="34" charset="0"/>
              </a:rPr>
              <a:t>Hebrides</a:t>
            </a:r>
            <a:endParaRPr lang="es-ES_tradnl" altLang="en-US" sz="1200" dirty="0">
              <a:latin typeface="Arial" panose="020B0604020202020204" pitchFamily="34" charset="0"/>
            </a:endParaRPr>
          </a:p>
        </p:txBody>
      </p:sp>
      <p:sp>
        <p:nvSpPr>
          <p:cNvPr id="49" name="TextBox 16">
            <a:extLst>
              <a:ext uri="{FF2B5EF4-FFF2-40B4-BE49-F238E27FC236}">
                <a16:creationId xmlns:a16="http://schemas.microsoft.com/office/drawing/2014/main" id="{15380C8C-B6C2-8347-88FE-EFE352AC5063}"/>
              </a:ext>
            </a:extLst>
          </p:cNvPr>
          <p:cNvSpPr txBox="1">
            <a:spLocks noChangeArrowheads="1"/>
          </p:cNvSpPr>
          <p:nvPr/>
        </p:nvSpPr>
        <p:spPr bwMode="auto">
          <a:xfrm>
            <a:off x="7303805" y="2809079"/>
            <a:ext cx="110078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s-ES_tradnl" altLang="en-US" sz="2000" dirty="0">
                <a:solidFill>
                  <a:schemeClr val="bg1"/>
                </a:solidFill>
                <a:latin typeface="Arial" panose="020B0604020202020204" pitchFamily="34" charset="0"/>
              </a:rPr>
              <a:t>Placa del Pacífico</a:t>
            </a:r>
          </a:p>
        </p:txBody>
      </p:sp>
      <p:sp>
        <p:nvSpPr>
          <p:cNvPr id="50" name="TextBox 30">
            <a:extLst>
              <a:ext uri="{FF2B5EF4-FFF2-40B4-BE49-F238E27FC236}">
                <a16:creationId xmlns:a16="http://schemas.microsoft.com/office/drawing/2014/main" id="{4FECC8CA-86B6-AD41-B2E7-FB64312C83F1}"/>
              </a:ext>
            </a:extLst>
          </p:cNvPr>
          <p:cNvSpPr txBox="1">
            <a:spLocks noChangeArrowheads="1"/>
          </p:cNvSpPr>
          <p:nvPr/>
        </p:nvSpPr>
        <p:spPr bwMode="auto">
          <a:xfrm>
            <a:off x="4011402" y="3349546"/>
            <a:ext cx="151550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s-ES_tradnl" altLang="en-US" sz="2000" dirty="0">
                <a:solidFill>
                  <a:schemeClr val="bg1"/>
                </a:solidFill>
                <a:latin typeface="Arial" panose="020B0604020202020204" pitchFamily="34" charset="0"/>
              </a:rPr>
              <a:t>Placa Australiana</a:t>
            </a:r>
          </a:p>
        </p:txBody>
      </p:sp>
      <p:sp>
        <p:nvSpPr>
          <p:cNvPr id="51" name="TextBox 33">
            <a:extLst>
              <a:ext uri="{FF2B5EF4-FFF2-40B4-BE49-F238E27FC236}">
                <a16:creationId xmlns:a16="http://schemas.microsoft.com/office/drawing/2014/main" id="{8FA13EC1-50E9-E945-B95F-5AFFCDA4C74A}"/>
              </a:ext>
            </a:extLst>
          </p:cNvPr>
          <p:cNvSpPr txBox="1">
            <a:spLocks noChangeArrowheads="1"/>
          </p:cNvSpPr>
          <p:nvPr/>
        </p:nvSpPr>
        <p:spPr bwMode="auto">
          <a:xfrm>
            <a:off x="7017158" y="4780790"/>
            <a:ext cx="11430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_tradnl" altLang="en-US" sz="1600" dirty="0">
                <a:solidFill>
                  <a:schemeClr val="bg1"/>
                </a:solidFill>
                <a:latin typeface="Arial" panose="020B0604020202020204" pitchFamily="34" charset="0"/>
              </a:rPr>
              <a:t>Fosa de </a:t>
            </a:r>
            <a:r>
              <a:rPr lang="es-ES_tradnl" altLang="en-US" sz="1600" dirty="0" err="1">
                <a:solidFill>
                  <a:schemeClr val="bg1"/>
                </a:solidFill>
                <a:latin typeface="Arial" panose="020B0604020202020204" pitchFamily="34" charset="0"/>
              </a:rPr>
              <a:t>Kermadec</a:t>
            </a:r>
            <a:endParaRPr lang="es-ES_tradnl" altLang="en-US" sz="1600" dirty="0">
              <a:solidFill>
                <a:schemeClr val="bg1"/>
              </a:solidFill>
              <a:latin typeface="Arial" panose="020B0604020202020204" pitchFamily="34" charset="0"/>
            </a:endParaRPr>
          </a:p>
        </p:txBody>
      </p:sp>
      <p:sp>
        <p:nvSpPr>
          <p:cNvPr id="52" name="TextBox 33">
            <a:extLst>
              <a:ext uri="{FF2B5EF4-FFF2-40B4-BE49-F238E27FC236}">
                <a16:creationId xmlns:a16="http://schemas.microsoft.com/office/drawing/2014/main" id="{7C0B712E-9D37-014F-8579-74544B99DD80}"/>
              </a:ext>
            </a:extLst>
          </p:cNvPr>
          <p:cNvSpPr txBox="1">
            <a:spLocks noChangeArrowheads="1"/>
          </p:cNvSpPr>
          <p:nvPr/>
        </p:nvSpPr>
        <p:spPr bwMode="auto">
          <a:xfrm>
            <a:off x="4525367" y="1110504"/>
            <a:ext cx="22861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s-ES_tradnl" altLang="en-US" sz="1200" dirty="0">
                <a:solidFill>
                  <a:schemeClr val="bg1"/>
                </a:solidFill>
                <a:latin typeface="Arial" panose="020B0604020202020204" pitchFamily="34" charset="0"/>
              </a:rPr>
              <a:t>Norte Fosa de Nueva </a:t>
            </a:r>
            <a:r>
              <a:rPr lang="es-ES_tradnl" altLang="en-US" sz="1200" dirty="0" err="1">
                <a:solidFill>
                  <a:schemeClr val="bg1"/>
                </a:solidFill>
                <a:latin typeface="Arial" panose="020B0604020202020204" pitchFamily="34" charset="0"/>
              </a:rPr>
              <a:t>Hebrides</a:t>
            </a:r>
            <a:endParaRPr lang="es-ES_tradnl" altLang="en-US" sz="1200" dirty="0">
              <a:solidFill>
                <a:schemeClr val="bg1"/>
              </a:solidFill>
              <a:latin typeface="Arial" panose="020B0604020202020204" pitchFamily="34" charset="0"/>
            </a:endParaRPr>
          </a:p>
        </p:txBody>
      </p:sp>
    </p:spTree>
    <p:extLst>
      <p:ext uri="{BB962C8B-B14F-4D97-AF65-F5344CB8AC3E}">
        <p14:creationId xmlns:p14="http://schemas.microsoft.com/office/powerpoint/2010/main" val="385998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D00DF22-026B-C54E-B5BC-64D2678A344E}"/>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pic>
        <p:nvPicPr>
          <p:cNvPr id="9219" name="Picture 18" descr="IRIS_TMlogo.png">
            <a:extLst>
              <a:ext uri="{FF2B5EF4-FFF2-40B4-BE49-F238E27FC236}">
                <a16:creationId xmlns:a16="http://schemas.microsoft.com/office/drawing/2014/main" id="{A1429B73-951B-BD48-BEB2-6339AB4D9229}"/>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14">
            <a:extLst>
              <a:ext uri="{FF2B5EF4-FFF2-40B4-BE49-F238E27FC236}">
                <a16:creationId xmlns:a16="http://schemas.microsoft.com/office/drawing/2014/main" id="{248F6193-9F40-3845-B17F-80C4EB4A9193}"/>
              </a:ext>
            </a:extLst>
          </p:cNvPr>
          <p:cNvSpPr txBox="1">
            <a:spLocks noChangeArrowheads="1"/>
          </p:cNvSpPr>
          <p:nvPr/>
        </p:nvSpPr>
        <p:spPr bwMode="auto">
          <a:xfrm>
            <a:off x="702088" y="1125042"/>
            <a:ext cx="78359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nSpc>
                <a:spcPts val="1800"/>
              </a:lnSpc>
              <a:spcBef>
                <a:spcPct val="0"/>
              </a:spcBef>
              <a:buNone/>
            </a:pPr>
            <a:r>
              <a:rPr lang="es-ES_tradnl" altLang="en-US" sz="1600">
                <a:latin typeface="Arial" panose="020B0604020202020204" pitchFamily="34" charset="0"/>
              </a:rPr>
              <a:t>Esta animación explora la sismicidad histórica en la región de este terremoto.</a:t>
            </a:r>
          </a:p>
        </p:txBody>
      </p:sp>
      <p:pic>
        <p:nvPicPr>
          <p:cNvPr id="3" name="KermadecTrench_M7.4_200618">
            <a:hlinkClick r:id="" action="ppaction://media"/>
            <a:extLst>
              <a:ext uri="{FF2B5EF4-FFF2-40B4-BE49-F238E27FC236}">
                <a16:creationId xmlns:a16="http://schemas.microsoft.com/office/drawing/2014/main" id="{49CEB788-717C-4222-8FE5-A73582C8C661}"/>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812507" y="1569950"/>
            <a:ext cx="7569493" cy="4983250"/>
          </a:xfrm>
          <a:prstGeom prst="rect">
            <a:avLst/>
          </a:prstGeom>
        </p:spPr>
      </p:pic>
      <p:sp>
        <p:nvSpPr>
          <p:cNvPr id="7" name="Title 1">
            <a:extLst>
              <a:ext uri="{FF2B5EF4-FFF2-40B4-BE49-F238E27FC236}">
                <a16:creationId xmlns:a16="http://schemas.microsoft.com/office/drawing/2014/main" id="{D1E8274F-2717-DE4A-8FDD-C53DCE5936A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cs typeface="Arial" pitchFamily="34" charset="0"/>
              </a:rPr>
              <a:t>Magnitud 7,4 ISLAS KERMADEC, NUEVA ZELANDA</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Jueves, 18 de Junio, 2020 a las 12:49:53 UTC </a:t>
            </a: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3042595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821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29D5D7-F57D-4E71-A985-31E5191C945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pic>
        <p:nvPicPr>
          <p:cNvPr id="15363" name="Picture 18" descr="IRIS_TMlogo.png">
            <a:extLst>
              <a:ext uri="{FF2B5EF4-FFF2-40B4-BE49-F238E27FC236}">
                <a16:creationId xmlns:a16="http://schemas.microsoft.com/office/drawing/2014/main" id="{D3A0B014-915B-4EC3-A48E-80A5D98F009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TextBox 11">
            <a:extLst>
              <a:ext uri="{FF2B5EF4-FFF2-40B4-BE49-F238E27FC236}">
                <a16:creationId xmlns:a16="http://schemas.microsoft.com/office/drawing/2014/main" id="{475AC9C6-EC09-4500-B127-FA2EC6B8766E}"/>
              </a:ext>
            </a:extLst>
          </p:cNvPr>
          <p:cNvSpPr txBox="1">
            <a:spLocks noChangeArrowheads="1"/>
          </p:cNvSpPr>
          <p:nvPr/>
        </p:nvSpPr>
        <p:spPr bwMode="auto">
          <a:xfrm>
            <a:off x="3913187" y="5351463"/>
            <a:ext cx="4800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600">
                <a:latin typeface="Arial" panose="020B0604020202020204" pitchFamily="34" charset="0"/>
              </a:rPr>
              <a:t>En este caso, el mecanismo focal indica que este terremoto ocurrió como resultado de un fallado lateral sobre o cerca del límite de la placa.</a:t>
            </a:r>
          </a:p>
        </p:txBody>
      </p:sp>
      <p:pic>
        <p:nvPicPr>
          <p:cNvPr id="5" name="Picture 4">
            <a:extLst>
              <a:ext uri="{FF2B5EF4-FFF2-40B4-BE49-F238E27FC236}">
                <a16:creationId xmlns:a16="http://schemas.microsoft.com/office/drawing/2014/main" id="{3B495FE4-1E86-4605-A62F-58EC2A7147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049" y="2595351"/>
            <a:ext cx="2860751" cy="2281449"/>
          </a:xfrm>
          <a:prstGeom prst="rect">
            <a:avLst/>
          </a:prstGeom>
        </p:spPr>
      </p:pic>
      <p:pic>
        <p:nvPicPr>
          <p:cNvPr id="14" name="Picture 2">
            <a:extLst>
              <a:ext uri="{FF2B5EF4-FFF2-40B4-BE49-F238E27FC236}">
                <a16:creationId xmlns:a16="http://schemas.microsoft.com/office/drawing/2014/main" id="{FA31FAC7-A5BF-440E-BB52-0095928CFB0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40175" y="3048000"/>
            <a:ext cx="4518025"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a:extLst>
              <a:ext uri="{FF2B5EF4-FFF2-40B4-BE49-F238E27FC236}">
                <a16:creationId xmlns:a16="http://schemas.microsoft.com/office/drawing/2014/main" id="{CDD82B4E-E42F-9443-B8F8-6EE1382A250F}"/>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cs typeface="Arial" pitchFamily="34" charset="0"/>
              </a:rPr>
              <a:t>Magnitud 7,4 ISLAS KERMADEC, NUEVA ZELANDA</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Jueves, 18 de Junio, 2020 a las 12:49:53 UTC </a:t>
            </a: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2" name="TextBox 7">
            <a:extLst>
              <a:ext uri="{FF2B5EF4-FFF2-40B4-BE49-F238E27FC236}">
                <a16:creationId xmlns:a16="http://schemas.microsoft.com/office/drawing/2014/main" id="{93D762D4-C96C-4248-A86F-D467980C0616}"/>
              </a:ext>
            </a:extLst>
          </p:cNvPr>
          <p:cNvSpPr txBox="1">
            <a:spLocks noChangeArrowheads="1"/>
          </p:cNvSpPr>
          <p:nvPr/>
        </p:nvSpPr>
        <p:spPr bwMode="auto">
          <a:xfrm>
            <a:off x="328612" y="1114425"/>
            <a:ext cx="84343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600" dirty="0">
                <a:latin typeface="Arial" panose="020B0604020202020204" pitchFamily="34" charset="0"/>
              </a:rPr>
              <a:t>El mecanismo focal es la forma en que los sismólogos trazan las orientaciones tridimensionales del estrés de un terremoto. Dado que un terremoto se produce como deslizamiento en una falla, genera ondas primarias (P) en cuadrantes de compresión (sombreado) y extensión (blanco). La orientación de estos cuadrantes determinada a partir de ondas sísmicas registradas determina el tipo de falla que produjo el terremoto.</a:t>
            </a:r>
          </a:p>
        </p:txBody>
      </p:sp>
      <p:sp>
        <p:nvSpPr>
          <p:cNvPr id="13" name="TextBox 8">
            <a:extLst>
              <a:ext uri="{FF2B5EF4-FFF2-40B4-BE49-F238E27FC236}">
                <a16:creationId xmlns:a16="http://schemas.microsoft.com/office/drawing/2014/main" id="{25101A59-1E1F-1C4C-B930-3AA323A9705A}"/>
              </a:ext>
            </a:extLst>
          </p:cNvPr>
          <p:cNvSpPr txBox="1">
            <a:spLocks noChangeArrowheads="1"/>
          </p:cNvSpPr>
          <p:nvPr/>
        </p:nvSpPr>
        <p:spPr bwMode="auto">
          <a:xfrm>
            <a:off x="430213" y="5351463"/>
            <a:ext cx="269398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cs typeface="Arial" panose="020B0604020202020204" pitchFamily="34" charset="0"/>
              </a:rPr>
              <a:t>El eje de tensión (T) refleja la dirección mínima del esfuerzo de compresión. El eje de presión (P) refleja la dirección máxima del esfuerzo de compresión.</a:t>
            </a:r>
          </a:p>
        </p:txBody>
      </p:sp>
      <p:sp>
        <p:nvSpPr>
          <p:cNvPr id="15" name="TextBox 11">
            <a:extLst>
              <a:ext uri="{FF2B5EF4-FFF2-40B4-BE49-F238E27FC236}">
                <a16:creationId xmlns:a16="http://schemas.microsoft.com/office/drawing/2014/main" id="{5AAF5096-9F89-3A4B-ADD8-6B83CE2FEB7A}"/>
              </a:ext>
            </a:extLst>
          </p:cNvPr>
          <p:cNvSpPr txBox="1">
            <a:spLocks noChangeArrowheads="1"/>
          </p:cNvSpPr>
          <p:nvPr/>
        </p:nvSpPr>
        <p:spPr bwMode="auto">
          <a:xfrm>
            <a:off x="239713" y="4981575"/>
            <a:ext cx="30051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200" dirty="0">
                <a:latin typeface="Arial" panose="020B0604020202020204" pitchFamily="34" charset="0"/>
                <a:cs typeface="Arial" panose="020B0604020202020204" pitchFamily="34" charset="0"/>
              </a:rPr>
              <a:t>Fase W Solución Tensor  Momento Sísmico, USGS</a:t>
            </a:r>
          </a:p>
        </p:txBody>
      </p:sp>
    </p:spTree>
    <p:extLst>
      <p:ext uri="{BB962C8B-B14F-4D97-AF65-F5344CB8AC3E}">
        <p14:creationId xmlns:p14="http://schemas.microsoft.com/office/powerpoint/2010/main" val="142943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C363660-C7F6-364B-B66F-70A66E721EA3}"/>
              </a:ext>
            </a:extLst>
          </p:cNvPr>
          <p:cNvPicPr>
            <a:picLocks noChangeAspect="1"/>
          </p:cNvPicPr>
          <p:nvPr/>
        </p:nvPicPr>
        <p:blipFill>
          <a:blip r:embed="rId3"/>
          <a:stretch>
            <a:fillRect/>
          </a:stretch>
        </p:blipFill>
        <p:spPr>
          <a:xfrm>
            <a:off x="736600" y="1295400"/>
            <a:ext cx="7853516" cy="5486400"/>
          </a:xfrm>
          <a:prstGeom prst="rect">
            <a:avLst/>
          </a:prstGeom>
        </p:spPr>
      </p:pic>
      <p:sp>
        <p:nvSpPr>
          <p:cNvPr id="4" name="Rectangle 3">
            <a:extLst>
              <a:ext uri="{FF2B5EF4-FFF2-40B4-BE49-F238E27FC236}">
                <a16:creationId xmlns:a16="http://schemas.microsoft.com/office/drawing/2014/main" id="{989E83BE-F1F5-E144-BD6E-7438685D6AD1}"/>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endParaRPr lang="es-ES_tradnl" altLang="en-US" sz="1800">
              <a:solidFill>
                <a:srgbClr val="FFFFFF"/>
              </a:solidFill>
              <a:cs typeface="Arial" panose="020B0604020202020204" pitchFamily="34" charset="0"/>
            </a:endParaRPr>
          </a:p>
        </p:txBody>
      </p:sp>
      <p:pic>
        <p:nvPicPr>
          <p:cNvPr id="14338" name="Picture 18" descr="IRIS_TMlogo.png">
            <a:extLst>
              <a:ext uri="{FF2B5EF4-FFF2-40B4-BE49-F238E27FC236}">
                <a16:creationId xmlns:a16="http://schemas.microsoft.com/office/drawing/2014/main" id="{EE15E66C-3C0A-44CC-B342-49930318697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TextBox 6">
            <a:extLst>
              <a:ext uri="{FF2B5EF4-FFF2-40B4-BE49-F238E27FC236}">
                <a16:creationId xmlns:a16="http://schemas.microsoft.com/office/drawing/2014/main" id="{926E9AA7-9EA9-4608-AABA-0C8E0240D7FF}"/>
              </a:ext>
            </a:extLst>
          </p:cNvPr>
          <p:cNvSpPr txBox="1">
            <a:spLocks noChangeArrowheads="1"/>
          </p:cNvSpPr>
          <p:nvPr/>
        </p:nvSpPr>
        <p:spPr bwMode="auto">
          <a:xfrm>
            <a:off x="2959582" y="5267916"/>
            <a:ext cx="5603875" cy="1016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None/>
            </a:pPr>
            <a:r>
              <a:rPr lang="es-ES_tradnl" altLang="en-US" sz="1400" dirty="0">
                <a:solidFill>
                  <a:srgbClr val="000000"/>
                </a:solidFill>
                <a:latin typeface="Arial" panose="020B0604020202020204" pitchFamily="34" charset="0"/>
              </a:rPr>
              <a:t>Las ondas de superficie recorrieron los 10323 km (6415 millas) a lo largo del perímetro de la Tierra desde el terremoto hasta la estación de registro. La onda de superficie comenzó a llegar a Bend 45 minutos después del terremoto en la Fosa de </a:t>
            </a:r>
            <a:r>
              <a:rPr lang="es-ES_tradnl" altLang="en-US" sz="1400" dirty="0" err="1">
                <a:solidFill>
                  <a:srgbClr val="000000"/>
                </a:solidFill>
                <a:latin typeface="Arial" panose="020B0604020202020204" pitchFamily="34" charset="0"/>
              </a:rPr>
              <a:t>Kermadec</a:t>
            </a:r>
            <a:r>
              <a:rPr lang="es-ES_tradnl" altLang="en-US" sz="1400" dirty="0">
                <a:solidFill>
                  <a:srgbClr val="000000"/>
                </a:solidFill>
                <a:latin typeface="Arial" panose="020B0604020202020204" pitchFamily="34" charset="0"/>
              </a:rPr>
              <a:t>.</a:t>
            </a:r>
          </a:p>
        </p:txBody>
      </p:sp>
      <p:sp>
        <p:nvSpPr>
          <p:cNvPr id="14343" name="TextBox 9">
            <a:extLst>
              <a:ext uri="{FF2B5EF4-FFF2-40B4-BE49-F238E27FC236}">
                <a16:creationId xmlns:a16="http://schemas.microsoft.com/office/drawing/2014/main" id="{AC1A34A1-2DA8-45E0-9D52-75456C677FD2}"/>
              </a:ext>
            </a:extLst>
          </p:cNvPr>
          <p:cNvSpPr txBox="1">
            <a:spLocks noChangeArrowheads="1"/>
          </p:cNvSpPr>
          <p:nvPr/>
        </p:nvSpPr>
        <p:spPr bwMode="auto">
          <a:xfrm>
            <a:off x="1494320" y="4421779"/>
            <a:ext cx="6858000" cy="76796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s-ES_tradnl" altLang="en-US" sz="1400" dirty="0">
                <a:solidFill>
                  <a:srgbClr val="000000"/>
                </a:solidFill>
                <a:latin typeface="Arial" panose="020B0604020202020204" pitchFamily="34" charset="0"/>
              </a:rPr>
              <a:t>Las ondas S son ondas de corte que siguen el mismo camino a través del manto que las ondas P. Las ondas S tardaron 24 minutos y 21 segundos en viajar desde el terremoto hasta Bend.</a:t>
            </a:r>
          </a:p>
        </p:txBody>
      </p:sp>
      <p:sp>
        <p:nvSpPr>
          <p:cNvPr id="14344" name="TextBox 11">
            <a:extLst>
              <a:ext uri="{FF2B5EF4-FFF2-40B4-BE49-F238E27FC236}">
                <a16:creationId xmlns:a16="http://schemas.microsoft.com/office/drawing/2014/main" id="{E453DA30-A0F8-4448-A3D7-347C6E9AD323}"/>
              </a:ext>
            </a:extLst>
          </p:cNvPr>
          <p:cNvSpPr txBox="1">
            <a:spLocks noChangeArrowheads="1"/>
          </p:cNvSpPr>
          <p:nvPr/>
        </p:nvSpPr>
        <p:spPr bwMode="auto">
          <a:xfrm>
            <a:off x="3478378" y="1612184"/>
            <a:ext cx="338137"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800" b="1">
                <a:latin typeface="Arial" panose="020B0604020202020204" pitchFamily="34" charset="0"/>
              </a:rPr>
              <a:t>S</a:t>
            </a:r>
          </a:p>
        </p:txBody>
      </p:sp>
      <p:sp>
        <p:nvSpPr>
          <p:cNvPr id="20" name="TextBox 19">
            <a:extLst>
              <a:ext uri="{FF2B5EF4-FFF2-40B4-BE49-F238E27FC236}">
                <a16:creationId xmlns:a16="http://schemas.microsoft.com/office/drawing/2014/main" id="{2F08310C-095A-0E46-A27A-7FADBF27271E}"/>
              </a:ext>
            </a:extLst>
          </p:cNvPr>
          <p:cNvSpPr txBox="1"/>
          <p:nvPr/>
        </p:nvSpPr>
        <p:spPr>
          <a:xfrm>
            <a:off x="5450835" y="1585912"/>
            <a:ext cx="2854654" cy="369332"/>
          </a:xfrm>
          <a:prstGeom prst="rect">
            <a:avLst/>
          </a:prstGeom>
          <a:solidFill>
            <a:schemeClr val="bg1"/>
          </a:solidFill>
        </p:spPr>
        <p:txBody>
          <a:bodyPr wrap="square">
            <a:spAutoFit/>
          </a:bodyPr>
          <a:lstStyle/>
          <a:p>
            <a:pPr eaLnBrk="1" hangingPunct="1">
              <a:defRPr/>
            </a:pPr>
            <a:r>
              <a:rPr lang="es-ES_tradnl" spc="200" dirty="0">
                <a:latin typeface="Arial" charset="0"/>
                <a:ea typeface="MS PGothic" charset="-128"/>
              </a:rPr>
              <a:t>Ondas Superficiales</a:t>
            </a:r>
          </a:p>
        </p:txBody>
      </p:sp>
      <p:sp>
        <p:nvSpPr>
          <p:cNvPr id="14346" name="TextBox 5">
            <a:extLst>
              <a:ext uri="{FF2B5EF4-FFF2-40B4-BE49-F238E27FC236}">
                <a16:creationId xmlns:a16="http://schemas.microsoft.com/office/drawing/2014/main" id="{EB585CAD-3E43-4AF8-B840-0653771B5E66}"/>
              </a:ext>
            </a:extLst>
          </p:cNvPr>
          <p:cNvSpPr txBox="1">
            <a:spLocks noChangeArrowheads="1"/>
          </p:cNvSpPr>
          <p:nvPr/>
        </p:nvSpPr>
        <p:spPr bwMode="auto">
          <a:xfrm>
            <a:off x="1541152" y="3748699"/>
            <a:ext cx="7022305" cy="5371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s-ES_tradnl" altLang="en-US" sz="1400" dirty="0">
                <a:latin typeface="Arial" panose="020B0604020202020204" pitchFamily="34" charset="0"/>
              </a:rPr>
              <a:t>PP es una onda de compresión que rebota en la superficie a mitad de camino entre el terremoto y la estación de registro. PP es un arribo prominente en este sismograma.</a:t>
            </a:r>
          </a:p>
        </p:txBody>
      </p:sp>
      <p:sp>
        <p:nvSpPr>
          <p:cNvPr id="14347" name="TextBox 4">
            <a:extLst>
              <a:ext uri="{FF2B5EF4-FFF2-40B4-BE49-F238E27FC236}">
                <a16:creationId xmlns:a16="http://schemas.microsoft.com/office/drawing/2014/main" id="{CF5CF779-49FD-4738-9703-1F56670376FA}"/>
              </a:ext>
            </a:extLst>
          </p:cNvPr>
          <p:cNvSpPr txBox="1">
            <a:spLocks noChangeArrowheads="1"/>
          </p:cNvSpPr>
          <p:nvPr/>
        </p:nvSpPr>
        <p:spPr bwMode="auto">
          <a:xfrm>
            <a:off x="2713520" y="1549004"/>
            <a:ext cx="4921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800" b="1">
                <a:latin typeface="Arial" panose="020B0604020202020204" pitchFamily="34" charset="0"/>
              </a:rPr>
              <a:t>PP</a:t>
            </a:r>
          </a:p>
        </p:txBody>
      </p:sp>
      <p:sp>
        <p:nvSpPr>
          <p:cNvPr id="14348" name="TextBox 4">
            <a:extLst>
              <a:ext uri="{FF2B5EF4-FFF2-40B4-BE49-F238E27FC236}">
                <a16:creationId xmlns:a16="http://schemas.microsoft.com/office/drawing/2014/main" id="{661D66C4-2B3E-405F-9F33-6C60CBEC01DD}"/>
              </a:ext>
            </a:extLst>
          </p:cNvPr>
          <p:cNvSpPr txBox="1">
            <a:spLocks noChangeArrowheads="1"/>
          </p:cNvSpPr>
          <p:nvPr/>
        </p:nvSpPr>
        <p:spPr bwMode="auto">
          <a:xfrm>
            <a:off x="1541152" y="3076178"/>
            <a:ext cx="6764337" cy="536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s-ES_tradnl" altLang="en-US" sz="1400" dirty="0">
                <a:solidFill>
                  <a:srgbClr val="000000"/>
                </a:solidFill>
                <a:latin typeface="Arial" panose="020B0604020202020204" pitchFamily="34" charset="0"/>
              </a:rPr>
              <a:t>Después del terremoto, las ondas P de compresión tardaron 13 minutos y 14 segundos en recorrer una trayectoria curva a través del manto hasta Bend, Oregón.</a:t>
            </a:r>
          </a:p>
        </p:txBody>
      </p:sp>
      <p:sp>
        <p:nvSpPr>
          <p:cNvPr id="14349" name="TextBox 4">
            <a:extLst>
              <a:ext uri="{FF2B5EF4-FFF2-40B4-BE49-F238E27FC236}">
                <a16:creationId xmlns:a16="http://schemas.microsoft.com/office/drawing/2014/main" id="{0B11F6E0-E107-4C68-90A0-8268996AEC8A}"/>
              </a:ext>
            </a:extLst>
          </p:cNvPr>
          <p:cNvSpPr txBox="1">
            <a:spLocks noChangeArrowheads="1"/>
          </p:cNvSpPr>
          <p:nvPr/>
        </p:nvSpPr>
        <p:spPr bwMode="auto">
          <a:xfrm>
            <a:off x="2362200" y="1385093"/>
            <a:ext cx="330200"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800" b="1">
                <a:latin typeface="Arial" panose="020B0604020202020204" pitchFamily="34" charset="0"/>
              </a:rPr>
              <a:t> </a:t>
            </a:r>
          </a:p>
        </p:txBody>
      </p:sp>
      <p:sp>
        <p:nvSpPr>
          <p:cNvPr id="14350" name="TextBox 4">
            <a:extLst>
              <a:ext uri="{FF2B5EF4-FFF2-40B4-BE49-F238E27FC236}">
                <a16:creationId xmlns:a16="http://schemas.microsoft.com/office/drawing/2014/main" id="{A8ED0E6E-070D-42E7-96DC-43B8AD456B09}"/>
              </a:ext>
            </a:extLst>
          </p:cNvPr>
          <p:cNvSpPr txBox="1">
            <a:spLocks noChangeArrowheads="1"/>
          </p:cNvSpPr>
          <p:nvPr/>
        </p:nvSpPr>
        <p:spPr bwMode="auto">
          <a:xfrm>
            <a:off x="2219172" y="1549004"/>
            <a:ext cx="330200"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800" b="1">
                <a:latin typeface="Arial" panose="020B0604020202020204" pitchFamily="34" charset="0"/>
              </a:rPr>
              <a:t>P</a:t>
            </a:r>
          </a:p>
        </p:txBody>
      </p:sp>
      <p:sp>
        <p:nvSpPr>
          <p:cNvPr id="14341" name="TextBox 7">
            <a:extLst>
              <a:ext uri="{FF2B5EF4-FFF2-40B4-BE49-F238E27FC236}">
                <a16:creationId xmlns:a16="http://schemas.microsoft.com/office/drawing/2014/main" id="{4805EB74-3490-42B3-B3C6-482D87D27A4D}"/>
              </a:ext>
            </a:extLst>
          </p:cNvPr>
          <p:cNvSpPr txBox="1">
            <a:spLocks noChangeArrowheads="1"/>
          </p:cNvSpPr>
          <p:nvPr/>
        </p:nvSpPr>
        <p:spPr bwMode="auto">
          <a:xfrm>
            <a:off x="1541152" y="847345"/>
            <a:ext cx="6332537" cy="76796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s-ES_tradnl" altLang="en-US" sz="1400">
                <a:solidFill>
                  <a:srgbClr val="000000"/>
                </a:solidFill>
                <a:latin typeface="Arial" panose="020B0604020202020204" pitchFamily="34" charset="0"/>
              </a:rPr>
              <a:t>El registro del terremoto en Bend, Oregon (BNOR) se ilustra a continuación. Bend está a 10323 km (6415 millas, 93.0 °) de la ubicación de este terremoto.</a:t>
            </a:r>
          </a:p>
        </p:txBody>
      </p:sp>
      <p:sp>
        <p:nvSpPr>
          <p:cNvPr id="16" name="Title 1">
            <a:extLst>
              <a:ext uri="{FF2B5EF4-FFF2-40B4-BE49-F238E27FC236}">
                <a16:creationId xmlns:a16="http://schemas.microsoft.com/office/drawing/2014/main" id="{15DED9DB-D2AD-1543-AF73-B194F8F3F206}"/>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cs typeface="Arial" pitchFamily="34" charset="0"/>
              </a:rPr>
              <a:t>Magnitud 7,4 ISLAS KERMADEC, NUEVA ZELANDA</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Jueves, 18 de Junio, 2020 a las 12:49:53 UTC </a:t>
            </a: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9">
            <a:extLst>
              <a:ext uri="{FF2B5EF4-FFF2-40B4-BE49-F238E27FC236}">
                <a16:creationId xmlns:a16="http://schemas.microsoft.com/office/drawing/2014/main" id="{2AECE912-045C-0744-B949-AE745D46D02C}"/>
              </a:ext>
            </a:extLst>
          </p:cNvPr>
          <p:cNvSpPr txBox="1">
            <a:spLocks noChangeArrowheads="1"/>
          </p:cNvSpPr>
          <p:nvPr/>
        </p:nvSpPr>
        <p:spPr bwMode="auto">
          <a:xfrm>
            <a:off x="709613" y="773113"/>
            <a:ext cx="7977187"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_tradnl" altLang="en-US" sz="1800" b="1">
                <a:solidFill>
                  <a:srgbClr val="393996"/>
                </a:solidFill>
                <a:latin typeface="Arial" panose="020B0604020202020204" pitchFamily="34" charset="0"/>
              </a:rPr>
              <a:t>Momentos de Enseñanzas son un servicio de</a:t>
            </a:r>
            <a:endParaRPr lang="es-ES_tradnl" altLang="en-US" sz="1800">
              <a:latin typeface="Arial" panose="020B0604020202020204" pitchFamily="34" charset="0"/>
            </a:endParaRPr>
          </a:p>
          <a:p>
            <a:pPr algn="ctr" eaLnBrk="1" hangingPunct="1">
              <a:spcBef>
                <a:spcPct val="0"/>
              </a:spcBef>
              <a:buFontTx/>
              <a:buNone/>
            </a:pPr>
            <a:endParaRPr lang="es-ES_tradnl" altLang="en-US" sz="1800">
              <a:latin typeface="Arial" panose="020B0604020202020204" pitchFamily="34" charset="0"/>
            </a:endParaRPr>
          </a:p>
          <a:p>
            <a:pPr algn="ctr" eaLnBrk="1" hangingPunct="1">
              <a:spcBef>
                <a:spcPct val="0"/>
              </a:spcBef>
              <a:buFontTx/>
              <a:buNone/>
            </a:pPr>
            <a:r>
              <a:rPr lang="es-ES_tradnl" altLang="en-US" sz="1800">
                <a:latin typeface="Arial" panose="020B0604020202020204" pitchFamily="34" charset="0"/>
              </a:rPr>
              <a:t>Las Instituciones de Investigación Incorporadas para la Sismología</a:t>
            </a:r>
          </a:p>
          <a:p>
            <a:pPr algn="ctr" eaLnBrk="1" hangingPunct="1">
              <a:spcBef>
                <a:spcPct val="0"/>
              </a:spcBef>
              <a:buFontTx/>
              <a:buNone/>
            </a:pPr>
            <a:r>
              <a:rPr lang="es-ES_tradnl" altLang="en-US" sz="1800">
                <a:latin typeface="Arial" panose="020B0604020202020204" pitchFamily="34" charset="0"/>
              </a:rPr>
              <a:t> Educación &amp; Alcance Público </a:t>
            </a:r>
          </a:p>
          <a:p>
            <a:pPr algn="ctr" eaLnBrk="1" hangingPunct="1">
              <a:spcBef>
                <a:spcPct val="0"/>
              </a:spcBef>
              <a:buFontTx/>
              <a:buNone/>
            </a:pPr>
            <a:r>
              <a:rPr lang="es-ES_tradnl" altLang="en-US" sz="1800">
                <a:latin typeface="Arial" panose="020B0604020202020204" pitchFamily="34" charset="0"/>
              </a:rPr>
              <a:t>y </a:t>
            </a:r>
          </a:p>
          <a:p>
            <a:pPr algn="ctr" eaLnBrk="1" hangingPunct="1">
              <a:spcBef>
                <a:spcPct val="0"/>
              </a:spcBef>
              <a:buFontTx/>
              <a:buNone/>
            </a:pPr>
            <a:r>
              <a:rPr lang="es-ES_tradnl" altLang="en-US" sz="1800">
                <a:latin typeface="Arial" panose="020B0604020202020204" pitchFamily="34" charset="0"/>
              </a:rPr>
              <a:t>La Universidad de Portland </a:t>
            </a:r>
          </a:p>
          <a:p>
            <a:pPr algn="ctr" eaLnBrk="1" hangingPunct="1">
              <a:spcBef>
                <a:spcPct val="0"/>
              </a:spcBef>
              <a:buFontTx/>
              <a:buNone/>
            </a:pPr>
            <a:endParaRPr lang="es-ES_tradnl" altLang="en-US" sz="1800">
              <a:latin typeface="Arial" panose="020B0604020202020204" pitchFamily="34" charset="0"/>
            </a:endParaRPr>
          </a:p>
          <a:p>
            <a:pPr algn="ctr" eaLnBrk="1" hangingPunct="1">
              <a:spcBef>
                <a:spcPct val="0"/>
              </a:spcBef>
              <a:buFontTx/>
              <a:buNone/>
            </a:pPr>
            <a:endParaRPr lang="es-ES_tradnl" altLang="en-US" sz="1800">
              <a:latin typeface="Arial" panose="020B0604020202020204" pitchFamily="34" charset="0"/>
            </a:endParaRPr>
          </a:p>
          <a:p>
            <a:pPr algn="ctr" eaLnBrk="1" hangingPunct="1">
              <a:spcBef>
                <a:spcPct val="0"/>
              </a:spcBef>
              <a:buFontTx/>
              <a:buNone/>
            </a:pPr>
            <a:endParaRPr lang="es-ES_tradnl" altLang="en-US" sz="1800">
              <a:latin typeface="Arial" panose="020B0604020202020204" pitchFamily="34" charset="0"/>
            </a:endParaRPr>
          </a:p>
          <a:p>
            <a:pPr algn="ctr" eaLnBrk="1" hangingPunct="1">
              <a:spcBef>
                <a:spcPct val="0"/>
              </a:spcBef>
              <a:buFontTx/>
              <a:buNone/>
            </a:pPr>
            <a:r>
              <a:rPr lang="es-ES_tradnl" altLang="en-US" sz="1800">
                <a:latin typeface="Arial" panose="020B0604020202020204" pitchFamily="34" charset="0"/>
              </a:rPr>
              <a:t>Por favor enviar comentarios a </a:t>
            </a:r>
            <a:r>
              <a:rPr lang="es-ES_tradnl" altLang="en-US" sz="1800">
                <a:latin typeface="Arial" panose="020B0604020202020204" pitchFamily="34" charset="0"/>
                <a:hlinkClick r:id="rId6"/>
              </a:rPr>
              <a:t>tkb@iris.edu</a:t>
            </a:r>
            <a:endParaRPr lang="es-ES_tradnl" altLang="en-US" sz="1800">
              <a:latin typeface="Arial" panose="020B0604020202020204" pitchFamily="34" charset="0"/>
            </a:endParaRPr>
          </a:p>
          <a:p>
            <a:pPr algn="ctr" eaLnBrk="1" hangingPunct="1">
              <a:spcBef>
                <a:spcPct val="0"/>
              </a:spcBef>
              <a:buFontTx/>
              <a:buNone/>
            </a:pPr>
            <a:endParaRPr lang="es-ES_tradnl" altLang="en-US" sz="1800">
              <a:latin typeface="Arial" panose="020B0604020202020204" pitchFamily="34" charset="0"/>
            </a:endParaRPr>
          </a:p>
          <a:p>
            <a:pPr algn="ctr" eaLnBrk="1" hangingPunct="1">
              <a:spcBef>
                <a:spcPct val="0"/>
              </a:spcBef>
              <a:buFont typeface="Arial" panose="020B0604020202020204" pitchFamily="34" charset="0"/>
              <a:buNone/>
            </a:pPr>
            <a:r>
              <a:rPr lang="es-ES_tradnl" altLang="en-US" sz="1800">
                <a:latin typeface="Arial" panose="020B0604020202020204" pitchFamily="34" charset="0"/>
              </a:rPr>
              <a:t>Para recibir notificaciones automáticas de nuevos Momentos de Enseñanzas suscribirse en </a:t>
            </a:r>
            <a:r>
              <a:rPr lang="es-ES_tradnl" altLang="en-US" sz="1800">
                <a:latin typeface="Arial" panose="020B0604020202020204" pitchFamily="34" charset="0"/>
                <a:hlinkClick r:id="rId7"/>
              </a:rPr>
              <a:t>www.iris.edu/hq/retm</a:t>
            </a:r>
            <a:endParaRPr lang="es-ES_tradnl" altLang="en-US" sz="1800">
              <a:latin typeface="Arial" panose="020B0604020202020204" pitchFamily="34" charset="0"/>
            </a:endParaRPr>
          </a:p>
          <a:p>
            <a:pPr algn="ctr" eaLnBrk="1" hangingPunct="1">
              <a:spcBef>
                <a:spcPct val="0"/>
              </a:spcBef>
              <a:buFont typeface="Arial" panose="020B0604020202020204" pitchFamily="34" charset="0"/>
              <a:buNone/>
            </a:pPr>
            <a:endParaRPr lang="es-ES_tradnl" altLang="en-US" sz="1800">
              <a:latin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12301</TotalTime>
  <Words>1489</Words>
  <Application>Microsoft Macintosh PowerPoint</Application>
  <PresentationFormat>On-screen Show (4:3)</PresentationFormat>
  <Paragraphs>110</Paragraphs>
  <Slides>9</Slides>
  <Notes>9</Notes>
  <HiddenSlides>0</HiddenSlides>
  <MMClips>1</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vt:i4>
      </vt:variant>
    </vt:vector>
  </HeadingPairs>
  <TitlesOfParts>
    <vt:vector size="16" baseType="lpstr">
      <vt:lpstr>ＭＳ Ｐゴシック</vt:lpstr>
      <vt:lpstr>ＭＳ Ｐゴシック</vt:lpstr>
      <vt:lpstr>Arial</vt:lpstr>
      <vt:lpstr>Calibri</vt:lpstr>
      <vt:lpstr>ÇlÇr ñæí©</vt:lpstr>
      <vt:lpstr>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Douglas Alfredo Bravo Bustamante</cp:lastModifiedBy>
  <cp:revision>892</cp:revision>
  <cp:lastPrinted>2018-05-05T19:31:49Z</cp:lastPrinted>
  <dcterms:created xsi:type="dcterms:W3CDTF">2009-05-31T20:07:40Z</dcterms:created>
  <dcterms:modified xsi:type="dcterms:W3CDTF">2020-06-21T21:56:38Z</dcterms:modified>
</cp:coreProperties>
</file>