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77" r:id="rId3"/>
    <p:sldId id="396" r:id="rId4"/>
    <p:sldId id="397" r:id="rId5"/>
    <p:sldId id="355" r:id="rId6"/>
    <p:sldId id="402" r:id="rId7"/>
    <p:sldId id="403" r:id="rId8"/>
    <p:sldId id="395" r:id="rId9"/>
    <p:sldId id="399" r:id="rId10"/>
    <p:sldId id="356"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41" autoAdjust="0"/>
    <p:restoredTop sz="94599" autoAdjust="0"/>
  </p:normalViewPr>
  <p:slideViewPr>
    <p:cSldViewPr>
      <p:cViewPr varScale="1">
        <p:scale>
          <a:sx n="74" d="100"/>
          <a:sy n="74" d="100"/>
        </p:scale>
        <p:origin x="82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FC981C-199B-EE4B-9EC8-213DE3561FD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2A669A0-C259-6646-9CC1-851E829B306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3E0CAF-C9BB-D64A-A12B-6109ACF149A0}" type="datetimeFigureOut">
              <a:rPr lang="en-US" altLang="en-US"/>
              <a:pPr>
                <a:defRPr/>
              </a:pPr>
              <a:t>6/30/2020</a:t>
            </a:fld>
            <a:endParaRPr lang="en-US" altLang="en-US"/>
          </a:p>
        </p:txBody>
      </p:sp>
      <p:sp>
        <p:nvSpPr>
          <p:cNvPr id="4" name="Slide Image Placeholder 3">
            <a:extLst>
              <a:ext uri="{FF2B5EF4-FFF2-40B4-BE49-F238E27FC236}">
                <a16:creationId xmlns:a16="http://schemas.microsoft.com/office/drawing/2014/main" id="{DA1BDB15-8BDD-5947-8013-7E084807FA3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57AACF1C-CE30-AA41-ABA9-AFC3D33FA582}"/>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837DDB8-1B19-AB47-A2D6-7FA316A6EE8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58089C2-3F22-E341-9554-6DBD91A972D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21C6B0DD-6215-704D-81E9-604F5192AE6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A3FB44F-00E4-1E4C-9B8B-29A3ACC5F4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13D1FCB-0103-CC40-82F9-5A4EE5EB3B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F5AB3075-3173-494E-8B0B-ACA67C268B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677BB7C-ABB3-784B-945B-4EED030508D5}"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54A333B-BCBD-0848-ADF5-E695E27BB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4947D8F1-EAC5-0544-B091-3F9C91FF8A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772" name="Slide Number Placeholder 3">
            <a:extLst>
              <a:ext uri="{FF2B5EF4-FFF2-40B4-BE49-F238E27FC236}">
                <a16:creationId xmlns:a16="http://schemas.microsoft.com/office/drawing/2014/main" id="{426F99EE-E3FB-C048-A0DD-69A1CB0939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5B064F7-BCC7-9D40-817A-266E5AE7BCA0}"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620E4E5-210A-2941-84BA-6406B9E7CE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011CED5-879F-5943-B8DD-34E618E6E2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endParaRPr lang="en-US" altLang="en-US" dirty="0"/>
          </a:p>
          <a:p>
            <a:pPr eaLnBrk="1" hangingPunct="1">
              <a:spcBef>
                <a:spcPct val="0"/>
              </a:spcBef>
            </a:pPr>
            <a:endParaRPr lang="en-US" altLang="en-US" dirty="0"/>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AC2D1C4F-877C-DE4C-BAD8-A1BF149C46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D6DE3DE-4CFD-074F-9239-FB51A77AA9A2}"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36CE742-EE3A-D14B-A89D-783DE8E525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E66DF6BF-AAD8-2645-B0BE-93D1B42786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b="1" kern="1200" dirty="0">
                <a:solidFill>
                  <a:schemeClr val="tx1"/>
                </a:solidFill>
                <a:effectLst/>
                <a:latin typeface="+mn-lt"/>
                <a:ea typeface="ＭＳ Ｐゴシック" panose="020B0600070205080204" pitchFamily="34" charset="-128"/>
                <a:cs typeface="ＭＳ Ｐゴシック" panose="020B0600070205080204" pitchFamily="34" charset="-128"/>
              </a:rPr>
              <a:t> </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b="1" kern="120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 </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kern="1200" dirty="0">
                <a:solidFill>
                  <a:schemeClr val="tx1"/>
                </a:solidFill>
                <a:effectLst/>
                <a:latin typeface="+mn-lt"/>
                <a:ea typeface="ＭＳ Ｐゴシック" panose="020B0600070205080204" pitchFamily="34" charset="-128"/>
                <a:cs typeface="ＭＳ Ｐゴシック" panose="020B0600070205080204" pitchFamily="34" charset="-128"/>
              </a:rPr>
              <a:t>Intensidad de Terremotos: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https://www.iris.edu/hq/inclass/animation/earthquake_intensity</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115B5B2B-8A7E-FA4F-8A86-569F8BDF2B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A039B49-03F3-CF45-BB21-1AF3E70032E8}" type="slidenum">
              <a:rPr lang="en-US" altLang="en-US" sz="1300" smtClean="0">
                <a:cs typeface="Arial" panose="020B0604020202020204" pitchFamily="34" charset="0"/>
              </a:rPr>
              <a:pPr>
                <a:spcBef>
                  <a:spcPct val="0"/>
                </a:spcBef>
              </a:pPr>
              <a:t>3</a:t>
            </a:fld>
            <a:endParaRPr lang="en-US" altLang="en-US" sz="13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610DB99-544B-9F4B-8AC0-2295E4B04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2F13C45-9D19-664A-85D4-17CE65608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386B87B-9D91-4C44-A397-30C8FB74E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E3A5BA-2EE3-C240-8DB2-2BF79A92BB64}"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Fuente de la Imagen:   Benz, H.M., Dart, R.L., </a:t>
            </a:r>
            <a:r>
              <a:rPr lang="en-US" altLang="en-US" dirty="0" err="1"/>
              <a:t>Villaseñor</a:t>
            </a:r>
            <a:r>
              <a:rPr lang="en-US" altLang="en-US" dirty="0"/>
              <a:t>, A., Hayes, </a:t>
            </a:r>
            <a:r>
              <a:rPr lang="en-US" altLang="en-US" dirty="0" err="1"/>
              <a:t>Tarr</a:t>
            </a:r>
            <a:r>
              <a:rPr lang="en-US" altLang="en-US" dirty="0"/>
              <a:t>, A.C., Furlong, K.P., and Rhea, S., 2011, Seismicity of the Earth 1900–2010 Mexico and vicinity: U.S. Geological Survey Open-File Report 2010–1083-F.</a:t>
            </a:r>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6</a:t>
            </a:fld>
            <a:endParaRPr lang="en-US" altLang="en-US"/>
          </a:p>
        </p:txBody>
      </p:sp>
    </p:spTree>
    <p:extLst>
      <p:ext uri="{BB962C8B-B14F-4D97-AF65-F5344CB8AC3E}">
        <p14:creationId xmlns:p14="http://schemas.microsoft.com/office/powerpoint/2010/main" val="425159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b="0" noProof="0" dirty="0">
                <a:solidFill>
                  <a:srgbClr val="393996"/>
                </a:solidFill>
              </a:rPr>
              <a:t>¿Cómo funciona el sistema de “Alerta Temprana de Terremotos” de México?</a:t>
            </a:r>
            <a:r>
              <a:rPr lang="es-ES_tradnl" altLang="en-US" noProof="0" dirty="0">
                <a:solidFill>
                  <a:srgbClr val="393996"/>
                </a:solidFill>
              </a:rPr>
              <a:t> </a:t>
            </a:r>
            <a:r>
              <a:rPr lang="es-ES_tradnl" altLang="en-US" noProof="0" dirty="0">
                <a:hlinkClick r:id="rId3"/>
              </a:rPr>
              <a:t>https://www.iris.edu/hq/inclass/animation/235</a:t>
            </a:r>
            <a:endParaRPr lang="es-ES_tradnl" altLang="en-US" noProof="0" dirty="0"/>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a:solidFill>
                  <a:srgbClr val="393996"/>
                </a:solidFill>
              </a:rPr>
              <a:t>Relevant Animation:</a:t>
            </a:r>
          </a:p>
          <a:p>
            <a:r>
              <a:rPr lang="en-US" altLang="en-US" sz="1400"/>
              <a:t>Understanding focal mechanisms </a:t>
            </a:r>
            <a:r>
              <a:rPr lang="en-US" altLang="en-US"/>
              <a:t>http://www.iris.edu/hq/inclass/animation/focal_mechanisms_explained </a:t>
            </a:r>
          </a:p>
          <a:p>
            <a:pPr eaLnBrk="1" hangingPunct="1">
              <a:spcBef>
                <a:spcPct val="0"/>
              </a:spcBef>
            </a:pPr>
            <a:endParaRPr lang="en-US" altLang="en-US"/>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FCA2295-12A9-2A40-A9C2-01EFE84E39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B4A106E0-5BC6-7543-88BE-66F9FE468F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sz="1400" b="1" i="1" noProof="0" dirty="0">
                <a:latin typeface="Arial" panose="020B0604020202020204" pitchFamily="34" charset="0"/>
                <a:cs typeface="Arial" panose="020B0604020202020204" pitchFamily="34" charset="0"/>
              </a:rPr>
              <a:t>¿</a:t>
            </a:r>
            <a:r>
              <a:rPr lang="es-ES_tradnl" altLang="en-US" sz="1400" noProof="0" dirty="0">
                <a:solidFill>
                  <a:srgbClr val="393996"/>
                </a:solidFill>
              </a:rPr>
              <a:t>Donde provienen las curvas tiempo de viaje? </a:t>
            </a:r>
            <a:r>
              <a:rPr lang="es-ES_tradnl" altLang="en-US" noProof="0" dirty="0">
                <a:hlinkClick r:id="rId3"/>
              </a:rPr>
              <a:t>http://www.iris.edu/hq/programs/education_and_outreach/animations#K</a:t>
            </a:r>
            <a:endParaRPr lang="es-ES_tradnl" altLang="en-US" noProof="0" dirty="0"/>
          </a:p>
          <a:p>
            <a:endParaRPr lang="es-ES_tradnl" altLang="en-US" b="1" noProof="0" dirty="0">
              <a:solidFill>
                <a:srgbClr val="393996"/>
              </a:solidFill>
            </a:endParaRPr>
          </a:p>
        </p:txBody>
      </p:sp>
      <p:sp>
        <p:nvSpPr>
          <p:cNvPr id="30724" name="Slide Number Placeholder 3">
            <a:extLst>
              <a:ext uri="{FF2B5EF4-FFF2-40B4-BE49-F238E27FC236}">
                <a16:creationId xmlns:a16="http://schemas.microsoft.com/office/drawing/2014/main" id="{1685BFB0-5BB4-584C-8BC4-9DC4172CB0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BD5A46D-C122-B244-963E-F4D33390EFAE}"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EF103762-DCC4-DE47-91A5-E4A26145D533}"/>
              </a:ext>
            </a:extLst>
          </p:cNvPr>
          <p:cNvSpPr>
            <a:spLocks noGrp="1"/>
          </p:cNvSpPr>
          <p:nvPr>
            <p:ph type="dt" sz="half" idx="10"/>
          </p:nvPr>
        </p:nvSpPr>
        <p:spPr/>
        <p:txBody>
          <a:bodyPr/>
          <a:lstStyle>
            <a:lvl1pPr>
              <a:defRPr/>
            </a:lvl1pPr>
          </a:lstStyle>
          <a:p>
            <a:pPr>
              <a:defRPr/>
            </a:pPr>
            <a:fld id="{CC5C01F9-B801-1D44-B151-71D01B8AA1CD}"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30716D21-5576-904F-866A-66B248993F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EB5916-420E-E249-BE1D-D0107EE4D204}"/>
              </a:ext>
            </a:extLst>
          </p:cNvPr>
          <p:cNvSpPr>
            <a:spLocks noGrp="1"/>
          </p:cNvSpPr>
          <p:nvPr>
            <p:ph type="sldNum" sz="quarter" idx="12"/>
          </p:nvPr>
        </p:nvSpPr>
        <p:spPr/>
        <p:txBody>
          <a:bodyPr/>
          <a:lstStyle>
            <a:lvl1pPr>
              <a:defRPr/>
            </a:lvl1pPr>
          </a:lstStyle>
          <a:p>
            <a:pPr>
              <a:defRPr/>
            </a:pPr>
            <a:fld id="{65B17279-86B9-1340-BC66-D9E94A180402}" type="slidenum">
              <a:rPr lang="en-US" altLang="en-US"/>
              <a:pPr>
                <a:defRPr/>
              </a:pPr>
              <a:t>‹#›</a:t>
            </a:fld>
            <a:endParaRPr lang="en-US" altLang="en-US"/>
          </a:p>
        </p:txBody>
      </p:sp>
    </p:spTree>
    <p:extLst>
      <p:ext uri="{BB962C8B-B14F-4D97-AF65-F5344CB8AC3E}">
        <p14:creationId xmlns:p14="http://schemas.microsoft.com/office/powerpoint/2010/main" val="249302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4EE4E1-0E80-9747-8004-EA791BF40C30}"/>
              </a:ext>
            </a:extLst>
          </p:cNvPr>
          <p:cNvSpPr>
            <a:spLocks noGrp="1"/>
          </p:cNvSpPr>
          <p:nvPr>
            <p:ph type="dt" sz="half" idx="10"/>
          </p:nvPr>
        </p:nvSpPr>
        <p:spPr/>
        <p:txBody>
          <a:bodyPr/>
          <a:lstStyle>
            <a:lvl1pPr>
              <a:defRPr/>
            </a:lvl1pPr>
          </a:lstStyle>
          <a:p>
            <a:pPr>
              <a:defRPr/>
            </a:pPr>
            <a:fld id="{8E6F2AD2-A938-FF44-90A0-1F4EF21C1FBC}"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1E232FC0-D67B-6E4C-B17F-7028256391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8D701-1234-1142-A4B4-A7A61D969345}"/>
              </a:ext>
            </a:extLst>
          </p:cNvPr>
          <p:cNvSpPr>
            <a:spLocks noGrp="1"/>
          </p:cNvSpPr>
          <p:nvPr>
            <p:ph type="sldNum" sz="quarter" idx="12"/>
          </p:nvPr>
        </p:nvSpPr>
        <p:spPr/>
        <p:txBody>
          <a:bodyPr/>
          <a:lstStyle>
            <a:lvl1pPr>
              <a:defRPr/>
            </a:lvl1pPr>
          </a:lstStyle>
          <a:p>
            <a:pPr>
              <a:defRPr/>
            </a:pPr>
            <a:fld id="{4D8D0CD9-43A5-EF4F-BB5B-261839F393F4}" type="slidenum">
              <a:rPr lang="en-US" altLang="en-US"/>
              <a:pPr>
                <a:defRPr/>
              </a:pPr>
              <a:t>‹#›</a:t>
            </a:fld>
            <a:endParaRPr lang="en-US" altLang="en-US"/>
          </a:p>
        </p:txBody>
      </p:sp>
    </p:spTree>
    <p:extLst>
      <p:ext uri="{BB962C8B-B14F-4D97-AF65-F5344CB8AC3E}">
        <p14:creationId xmlns:p14="http://schemas.microsoft.com/office/powerpoint/2010/main" val="3286219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CB429-91D8-CF41-A4C0-88AA6144245F}"/>
              </a:ext>
            </a:extLst>
          </p:cNvPr>
          <p:cNvSpPr>
            <a:spLocks noGrp="1"/>
          </p:cNvSpPr>
          <p:nvPr>
            <p:ph type="dt" sz="half" idx="10"/>
          </p:nvPr>
        </p:nvSpPr>
        <p:spPr/>
        <p:txBody>
          <a:bodyPr/>
          <a:lstStyle>
            <a:lvl1pPr>
              <a:defRPr/>
            </a:lvl1pPr>
          </a:lstStyle>
          <a:p>
            <a:pPr>
              <a:defRPr/>
            </a:pPr>
            <a:fld id="{7748F2BF-8BAB-9948-A4B8-F6327023233F}"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9D420ABD-0CC2-1B44-8A85-E6B743077E0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005293B-D97E-6D44-AB13-C11665F5EADC}"/>
              </a:ext>
            </a:extLst>
          </p:cNvPr>
          <p:cNvSpPr>
            <a:spLocks noGrp="1"/>
          </p:cNvSpPr>
          <p:nvPr>
            <p:ph type="sldNum" sz="quarter" idx="12"/>
          </p:nvPr>
        </p:nvSpPr>
        <p:spPr/>
        <p:txBody>
          <a:bodyPr/>
          <a:lstStyle>
            <a:lvl1pPr>
              <a:defRPr/>
            </a:lvl1pPr>
          </a:lstStyle>
          <a:p>
            <a:pPr>
              <a:defRPr/>
            </a:pPr>
            <a:fld id="{19D72552-D1A3-DB4F-992D-481C70FDD253}" type="slidenum">
              <a:rPr lang="en-US" altLang="en-US"/>
              <a:pPr>
                <a:defRPr/>
              </a:pPr>
              <a:t>‹#›</a:t>
            </a:fld>
            <a:endParaRPr lang="en-US" altLang="en-US"/>
          </a:p>
        </p:txBody>
      </p:sp>
    </p:spTree>
    <p:extLst>
      <p:ext uri="{BB962C8B-B14F-4D97-AF65-F5344CB8AC3E}">
        <p14:creationId xmlns:p14="http://schemas.microsoft.com/office/powerpoint/2010/main" val="49768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FB9C79C-56AA-5147-9D0C-9968B450BE52}"/>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B8191EF-BA5F-5045-BB14-4EE936668FCB}" type="datetimeFigureOut">
              <a:rPr lang="en-US"/>
              <a:pPr>
                <a:defRPr/>
              </a:pPr>
              <a:t>6/30/2020</a:t>
            </a:fld>
            <a:endParaRPr lang="en-US"/>
          </a:p>
        </p:txBody>
      </p:sp>
      <p:sp>
        <p:nvSpPr>
          <p:cNvPr id="5" name="Footer Placeholder 4">
            <a:extLst>
              <a:ext uri="{FF2B5EF4-FFF2-40B4-BE49-F238E27FC236}">
                <a16:creationId xmlns:a16="http://schemas.microsoft.com/office/drawing/2014/main" id="{0917E8B1-088C-D24A-A94A-0D0C8A828A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5F3BFD0F-E3A5-F146-B1E7-7F39E4BD2D8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8B796A-B753-6340-B954-067C78D7190D}" type="slidenum">
              <a:rPr lang="en-US" altLang="en-US"/>
              <a:pPr>
                <a:defRPr/>
              </a:pPr>
              <a:t>‹#›</a:t>
            </a:fld>
            <a:endParaRPr lang="en-US" altLang="en-US"/>
          </a:p>
        </p:txBody>
      </p:sp>
    </p:spTree>
    <p:extLst>
      <p:ext uri="{BB962C8B-B14F-4D97-AF65-F5344CB8AC3E}">
        <p14:creationId xmlns:p14="http://schemas.microsoft.com/office/powerpoint/2010/main" val="41878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C7069-FF90-6947-BC62-D45E2842D0F9}"/>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74C461C1-74B8-4E41-A3AB-58289E4BEEED}" type="datetimeFigureOut">
              <a:rPr lang="en-US"/>
              <a:pPr>
                <a:defRPr/>
              </a:pPr>
              <a:t>6/30/2020</a:t>
            </a:fld>
            <a:endParaRPr lang="en-US"/>
          </a:p>
        </p:txBody>
      </p:sp>
      <p:sp>
        <p:nvSpPr>
          <p:cNvPr id="5" name="Footer Placeholder 4">
            <a:extLst>
              <a:ext uri="{FF2B5EF4-FFF2-40B4-BE49-F238E27FC236}">
                <a16:creationId xmlns:a16="http://schemas.microsoft.com/office/drawing/2014/main" id="{42D085BE-1F1F-D149-B54B-899D1CF85789}"/>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F3EC83F5-CC2C-EC40-B926-1BEE2F3C108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B7D07E2E-7871-EC4C-B408-25BAB512FEB9}" type="slidenum">
              <a:rPr lang="en-US" altLang="en-US"/>
              <a:pPr>
                <a:defRPr/>
              </a:pPr>
              <a:t>‹#›</a:t>
            </a:fld>
            <a:endParaRPr lang="en-US" altLang="en-US"/>
          </a:p>
        </p:txBody>
      </p:sp>
    </p:spTree>
    <p:extLst>
      <p:ext uri="{BB962C8B-B14F-4D97-AF65-F5344CB8AC3E}">
        <p14:creationId xmlns:p14="http://schemas.microsoft.com/office/powerpoint/2010/main" val="229278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C86535-7B52-5D43-8B8C-2D106FED78F6}"/>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258D066-3FFD-2947-A81C-E727E7568245}" type="datetimeFigureOut">
              <a:rPr lang="en-US"/>
              <a:pPr>
                <a:defRPr/>
              </a:pPr>
              <a:t>6/30/2020</a:t>
            </a:fld>
            <a:endParaRPr lang="en-US"/>
          </a:p>
        </p:txBody>
      </p:sp>
      <p:sp>
        <p:nvSpPr>
          <p:cNvPr id="5" name="Footer Placeholder 4">
            <a:extLst>
              <a:ext uri="{FF2B5EF4-FFF2-40B4-BE49-F238E27FC236}">
                <a16:creationId xmlns:a16="http://schemas.microsoft.com/office/drawing/2014/main" id="{D07D63B5-2FE5-504B-8991-C931BA3C0E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2BDF8ADA-EF21-F645-A882-1BA07B1E1CB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627FDA28-FE7A-424B-AC43-58B494F77892}" type="slidenum">
              <a:rPr lang="en-US" altLang="en-US"/>
              <a:pPr>
                <a:defRPr/>
              </a:pPr>
              <a:t>‹#›</a:t>
            </a:fld>
            <a:endParaRPr lang="en-US" altLang="en-US"/>
          </a:p>
        </p:txBody>
      </p:sp>
    </p:spTree>
    <p:extLst>
      <p:ext uri="{BB962C8B-B14F-4D97-AF65-F5344CB8AC3E}">
        <p14:creationId xmlns:p14="http://schemas.microsoft.com/office/powerpoint/2010/main" val="3895598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A15B71-173D-5B4E-8A63-5202C0E73D23}"/>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C1BE47D-DF03-2D43-A809-29C90B0B8E40}" type="datetimeFigureOut">
              <a:rPr lang="en-US"/>
              <a:pPr>
                <a:defRPr/>
              </a:pPr>
              <a:t>6/30/2020</a:t>
            </a:fld>
            <a:endParaRPr lang="en-US"/>
          </a:p>
        </p:txBody>
      </p:sp>
      <p:sp>
        <p:nvSpPr>
          <p:cNvPr id="6" name="Footer Placeholder 5">
            <a:extLst>
              <a:ext uri="{FF2B5EF4-FFF2-40B4-BE49-F238E27FC236}">
                <a16:creationId xmlns:a16="http://schemas.microsoft.com/office/drawing/2014/main" id="{61FCAC36-F4E8-2047-B5DB-E397434F8C1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F2091B5A-0BDF-1F45-A8B5-4ECD6D699E26}"/>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F209799-0A54-CE4E-9124-CFE7964CBC41}" type="slidenum">
              <a:rPr lang="en-US" altLang="en-US"/>
              <a:pPr>
                <a:defRPr/>
              </a:pPr>
              <a:t>‹#›</a:t>
            </a:fld>
            <a:endParaRPr lang="en-US" altLang="en-US"/>
          </a:p>
        </p:txBody>
      </p:sp>
    </p:spTree>
    <p:extLst>
      <p:ext uri="{BB962C8B-B14F-4D97-AF65-F5344CB8AC3E}">
        <p14:creationId xmlns:p14="http://schemas.microsoft.com/office/powerpoint/2010/main" val="3765652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EB54A9-AFF9-8541-B84B-99203BBFC4C5}"/>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F984052-CBE4-F64C-97F0-01767907B519}" type="datetimeFigureOut">
              <a:rPr lang="en-US"/>
              <a:pPr>
                <a:defRPr/>
              </a:pPr>
              <a:t>6/30/2020</a:t>
            </a:fld>
            <a:endParaRPr lang="en-US"/>
          </a:p>
        </p:txBody>
      </p:sp>
      <p:sp>
        <p:nvSpPr>
          <p:cNvPr id="8" name="Footer Placeholder 7">
            <a:extLst>
              <a:ext uri="{FF2B5EF4-FFF2-40B4-BE49-F238E27FC236}">
                <a16:creationId xmlns:a16="http://schemas.microsoft.com/office/drawing/2014/main" id="{9B9A4AFD-28A3-0B48-B245-938D456871C1}"/>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9" name="Slide Number Placeholder 8">
            <a:extLst>
              <a:ext uri="{FF2B5EF4-FFF2-40B4-BE49-F238E27FC236}">
                <a16:creationId xmlns:a16="http://schemas.microsoft.com/office/drawing/2014/main" id="{E7B61618-A8A2-EE44-B432-A979C47A11E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82657B21-1F9F-B74A-874F-F76C7555428F}" type="slidenum">
              <a:rPr lang="en-US" altLang="en-US"/>
              <a:pPr>
                <a:defRPr/>
              </a:pPr>
              <a:t>‹#›</a:t>
            </a:fld>
            <a:endParaRPr lang="en-US" altLang="en-US"/>
          </a:p>
        </p:txBody>
      </p:sp>
    </p:spTree>
    <p:extLst>
      <p:ext uri="{BB962C8B-B14F-4D97-AF65-F5344CB8AC3E}">
        <p14:creationId xmlns:p14="http://schemas.microsoft.com/office/powerpoint/2010/main" val="248848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E17DA8-9F16-C24A-95BF-3FD05B08EB1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8CF069B6-6DA7-3A48-A883-7724A68256BA}" type="datetimeFigureOut">
              <a:rPr lang="en-US"/>
              <a:pPr>
                <a:defRPr/>
              </a:pPr>
              <a:t>6/30/2020</a:t>
            </a:fld>
            <a:endParaRPr lang="en-US"/>
          </a:p>
        </p:txBody>
      </p:sp>
      <p:sp>
        <p:nvSpPr>
          <p:cNvPr id="4" name="Footer Placeholder 3">
            <a:extLst>
              <a:ext uri="{FF2B5EF4-FFF2-40B4-BE49-F238E27FC236}">
                <a16:creationId xmlns:a16="http://schemas.microsoft.com/office/drawing/2014/main" id="{9E439456-E044-AD4A-BC43-B880DBA9B98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5" name="Slide Number Placeholder 4">
            <a:extLst>
              <a:ext uri="{FF2B5EF4-FFF2-40B4-BE49-F238E27FC236}">
                <a16:creationId xmlns:a16="http://schemas.microsoft.com/office/drawing/2014/main" id="{2E27AFC5-67DF-494B-B7C4-6A197651550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5468467-FAA7-7049-8ED8-13810A7448A0}" type="slidenum">
              <a:rPr lang="en-US" altLang="en-US"/>
              <a:pPr>
                <a:defRPr/>
              </a:pPr>
              <a:t>‹#›</a:t>
            </a:fld>
            <a:endParaRPr lang="en-US" altLang="en-US"/>
          </a:p>
        </p:txBody>
      </p:sp>
    </p:spTree>
    <p:extLst>
      <p:ext uri="{BB962C8B-B14F-4D97-AF65-F5344CB8AC3E}">
        <p14:creationId xmlns:p14="http://schemas.microsoft.com/office/powerpoint/2010/main" val="3441973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BD5DB-6547-AE41-81E1-3C6EF0B5C47F}"/>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3452E2FC-9527-DA43-B7F0-F0B7122B400C}" type="datetimeFigureOut">
              <a:rPr lang="en-US"/>
              <a:pPr>
                <a:defRPr/>
              </a:pPr>
              <a:t>6/30/2020</a:t>
            </a:fld>
            <a:endParaRPr lang="en-US"/>
          </a:p>
        </p:txBody>
      </p:sp>
      <p:sp>
        <p:nvSpPr>
          <p:cNvPr id="3" name="Footer Placeholder 2">
            <a:extLst>
              <a:ext uri="{FF2B5EF4-FFF2-40B4-BE49-F238E27FC236}">
                <a16:creationId xmlns:a16="http://schemas.microsoft.com/office/drawing/2014/main" id="{B5F14835-A009-EE41-8E1C-807191EC27FE}"/>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941ACA9C-6C7F-0042-BC29-F85DE971EF4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99C58E-8DB3-8D41-BDB0-E3EC5D717A86}" type="slidenum">
              <a:rPr lang="en-US" altLang="en-US"/>
              <a:pPr>
                <a:defRPr/>
              </a:pPr>
              <a:t>‹#›</a:t>
            </a:fld>
            <a:endParaRPr lang="en-US" altLang="en-US"/>
          </a:p>
        </p:txBody>
      </p:sp>
    </p:spTree>
    <p:extLst>
      <p:ext uri="{BB962C8B-B14F-4D97-AF65-F5344CB8AC3E}">
        <p14:creationId xmlns:p14="http://schemas.microsoft.com/office/powerpoint/2010/main" val="2231009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B8BF650-CE48-BE40-B209-94BB25879A80}"/>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0AB784BB-F62F-BC41-B035-C4B86B033114}" type="datetimeFigureOut">
              <a:rPr lang="en-US"/>
              <a:pPr>
                <a:defRPr/>
              </a:pPr>
              <a:t>6/30/2020</a:t>
            </a:fld>
            <a:endParaRPr lang="en-US"/>
          </a:p>
        </p:txBody>
      </p:sp>
      <p:sp>
        <p:nvSpPr>
          <p:cNvPr id="6" name="Footer Placeholder 5">
            <a:extLst>
              <a:ext uri="{FF2B5EF4-FFF2-40B4-BE49-F238E27FC236}">
                <a16:creationId xmlns:a16="http://schemas.microsoft.com/office/drawing/2014/main" id="{2DDF0586-3BAF-FC4C-8347-CBF60C1C59D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65F431F6-47B4-A947-A939-38BE7480BAB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A574B17-5566-C34B-A5BE-FD416E4187AB}" type="slidenum">
              <a:rPr lang="en-US" altLang="en-US"/>
              <a:pPr>
                <a:defRPr/>
              </a:pPr>
              <a:t>‹#›</a:t>
            </a:fld>
            <a:endParaRPr lang="en-US" altLang="en-US"/>
          </a:p>
        </p:txBody>
      </p:sp>
    </p:spTree>
    <p:extLst>
      <p:ext uri="{BB962C8B-B14F-4D97-AF65-F5344CB8AC3E}">
        <p14:creationId xmlns:p14="http://schemas.microsoft.com/office/powerpoint/2010/main" val="31408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DE94E-4BAA-3540-9547-8A35C75B9177}"/>
              </a:ext>
            </a:extLst>
          </p:cNvPr>
          <p:cNvSpPr>
            <a:spLocks noGrp="1"/>
          </p:cNvSpPr>
          <p:nvPr>
            <p:ph type="dt" sz="half" idx="10"/>
          </p:nvPr>
        </p:nvSpPr>
        <p:spPr/>
        <p:txBody>
          <a:bodyPr/>
          <a:lstStyle>
            <a:lvl1pPr>
              <a:defRPr/>
            </a:lvl1pPr>
          </a:lstStyle>
          <a:p>
            <a:pPr>
              <a:defRPr/>
            </a:pPr>
            <a:fld id="{AF72DB64-0219-5A4D-9E5A-FE908BD07BEC}"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D7780FD4-AAB8-C349-A0E5-286A3E2235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DD36A4-A4B8-E54A-85B8-42E66D14899C}"/>
              </a:ext>
            </a:extLst>
          </p:cNvPr>
          <p:cNvSpPr>
            <a:spLocks noGrp="1"/>
          </p:cNvSpPr>
          <p:nvPr>
            <p:ph type="sldNum" sz="quarter" idx="12"/>
          </p:nvPr>
        </p:nvSpPr>
        <p:spPr/>
        <p:txBody>
          <a:bodyPr/>
          <a:lstStyle>
            <a:lvl1pPr>
              <a:defRPr/>
            </a:lvl1pPr>
          </a:lstStyle>
          <a:p>
            <a:pPr>
              <a:defRPr/>
            </a:pPr>
            <a:fld id="{04F95A03-D4CF-4244-AF63-1D2C62570599}" type="slidenum">
              <a:rPr lang="en-US" altLang="en-US"/>
              <a:pPr>
                <a:defRPr/>
              </a:pPr>
              <a:t>‹#›</a:t>
            </a:fld>
            <a:endParaRPr lang="en-US" altLang="en-US"/>
          </a:p>
        </p:txBody>
      </p:sp>
    </p:spTree>
    <p:extLst>
      <p:ext uri="{BB962C8B-B14F-4D97-AF65-F5344CB8AC3E}">
        <p14:creationId xmlns:p14="http://schemas.microsoft.com/office/powerpoint/2010/main" val="685362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E21BF01-A774-DF41-968E-A99BF5F5952D}"/>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5452093A-9463-9D49-9B1E-C4BC01621FA2}" type="datetimeFigureOut">
              <a:rPr lang="en-US"/>
              <a:pPr>
                <a:defRPr/>
              </a:pPr>
              <a:t>6/30/2020</a:t>
            </a:fld>
            <a:endParaRPr lang="en-US"/>
          </a:p>
        </p:txBody>
      </p:sp>
      <p:sp>
        <p:nvSpPr>
          <p:cNvPr id="6" name="Footer Placeholder 5">
            <a:extLst>
              <a:ext uri="{FF2B5EF4-FFF2-40B4-BE49-F238E27FC236}">
                <a16:creationId xmlns:a16="http://schemas.microsoft.com/office/drawing/2014/main" id="{46574411-B22C-E046-9F97-159F225093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5BF3A406-0D1B-9D4C-99F6-69F3F12824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B03056-C354-A54B-B58D-7259BCE5A7C4}" type="slidenum">
              <a:rPr lang="en-US" altLang="en-US"/>
              <a:pPr>
                <a:defRPr/>
              </a:pPr>
              <a:t>‹#›</a:t>
            </a:fld>
            <a:endParaRPr lang="en-US" altLang="en-US"/>
          </a:p>
        </p:txBody>
      </p:sp>
    </p:spTree>
    <p:extLst>
      <p:ext uri="{BB962C8B-B14F-4D97-AF65-F5344CB8AC3E}">
        <p14:creationId xmlns:p14="http://schemas.microsoft.com/office/powerpoint/2010/main" val="2059904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3AC101-6B40-9443-8EEE-365399905C0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29CAF6CF-8B91-BB40-A445-33700F6280AA}" type="datetimeFigureOut">
              <a:rPr lang="en-US"/>
              <a:pPr>
                <a:defRPr/>
              </a:pPr>
              <a:t>6/30/2020</a:t>
            </a:fld>
            <a:endParaRPr lang="en-US"/>
          </a:p>
        </p:txBody>
      </p:sp>
      <p:sp>
        <p:nvSpPr>
          <p:cNvPr id="5" name="Footer Placeholder 4">
            <a:extLst>
              <a:ext uri="{FF2B5EF4-FFF2-40B4-BE49-F238E27FC236}">
                <a16:creationId xmlns:a16="http://schemas.microsoft.com/office/drawing/2014/main" id="{80D82DC1-48CA-4F4B-8AE7-B7988FAFB78C}"/>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8CE3651B-B991-224D-99C7-BE79D8E4193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A6CF6C-C15D-5C44-A3EC-702E8321EA80}" type="slidenum">
              <a:rPr lang="en-US" altLang="en-US"/>
              <a:pPr>
                <a:defRPr/>
              </a:pPr>
              <a:t>‹#›</a:t>
            </a:fld>
            <a:endParaRPr lang="en-US" altLang="en-US"/>
          </a:p>
        </p:txBody>
      </p:sp>
    </p:spTree>
    <p:extLst>
      <p:ext uri="{BB962C8B-B14F-4D97-AF65-F5344CB8AC3E}">
        <p14:creationId xmlns:p14="http://schemas.microsoft.com/office/powerpoint/2010/main" val="284143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E5340B-194D-EE49-9B51-639E1ECC553B}"/>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4FDB00A9-80B1-D942-8794-86F6CE9DAF61}" type="datetimeFigureOut">
              <a:rPr lang="en-US"/>
              <a:pPr>
                <a:defRPr/>
              </a:pPr>
              <a:t>6/30/2020</a:t>
            </a:fld>
            <a:endParaRPr lang="en-US"/>
          </a:p>
        </p:txBody>
      </p:sp>
      <p:sp>
        <p:nvSpPr>
          <p:cNvPr id="5" name="Footer Placeholder 4">
            <a:extLst>
              <a:ext uri="{FF2B5EF4-FFF2-40B4-BE49-F238E27FC236}">
                <a16:creationId xmlns:a16="http://schemas.microsoft.com/office/drawing/2014/main" id="{B83317BD-F466-EE41-92C0-14E5001AF3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60FA5FEA-DC2A-3341-AC62-914B86C58FF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1134C82-9E71-1B4B-B8FA-DBBF5F2C1052}" type="slidenum">
              <a:rPr lang="en-US" altLang="en-US"/>
              <a:pPr>
                <a:defRPr/>
              </a:pPr>
              <a:t>‹#›</a:t>
            </a:fld>
            <a:endParaRPr lang="en-US" altLang="en-US"/>
          </a:p>
        </p:txBody>
      </p:sp>
    </p:spTree>
    <p:extLst>
      <p:ext uri="{BB962C8B-B14F-4D97-AF65-F5344CB8AC3E}">
        <p14:creationId xmlns:p14="http://schemas.microsoft.com/office/powerpoint/2010/main" val="1231137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F3C31F-7A7E-FE47-97F3-C1782FBC1379}"/>
              </a:ext>
            </a:extLst>
          </p:cNvPr>
          <p:cNvSpPr>
            <a:spLocks noGrp="1"/>
          </p:cNvSpPr>
          <p:nvPr>
            <p:ph type="dt" sz="half" idx="10"/>
          </p:nvPr>
        </p:nvSpPr>
        <p:spPr/>
        <p:txBody>
          <a:bodyPr/>
          <a:lstStyle>
            <a:lvl1pPr>
              <a:defRPr/>
            </a:lvl1pPr>
          </a:lstStyle>
          <a:p>
            <a:pPr>
              <a:defRPr/>
            </a:pPr>
            <a:fld id="{CF77FC7A-D050-3646-8EF2-E936BF359861}"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0494C76F-BD3A-C444-B571-4C9CDF07716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772DA21-AD9F-2148-B534-D1B671C4913A}"/>
              </a:ext>
            </a:extLst>
          </p:cNvPr>
          <p:cNvSpPr>
            <a:spLocks noGrp="1"/>
          </p:cNvSpPr>
          <p:nvPr>
            <p:ph type="sldNum" sz="quarter" idx="12"/>
          </p:nvPr>
        </p:nvSpPr>
        <p:spPr/>
        <p:txBody>
          <a:bodyPr/>
          <a:lstStyle>
            <a:lvl1pPr>
              <a:defRPr/>
            </a:lvl1pPr>
          </a:lstStyle>
          <a:p>
            <a:pPr>
              <a:defRPr/>
            </a:pPr>
            <a:fld id="{E7BE1B63-80BF-9844-85F2-2AEAB738545F}" type="slidenum">
              <a:rPr lang="en-US" altLang="en-US"/>
              <a:pPr>
                <a:defRPr/>
              </a:pPr>
              <a:t>‹#›</a:t>
            </a:fld>
            <a:endParaRPr lang="en-US" altLang="en-US"/>
          </a:p>
        </p:txBody>
      </p:sp>
    </p:spTree>
    <p:extLst>
      <p:ext uri="{BB962C8B-B14F-4D97-AF65-F5344CB8AC3E}">
        <p14:creationId xmlns:p14="http://schemas.microsoft.com/office/powerpoint/2010/main" val="375707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8DFF5EB-5C9D-B449-AF33-753848CEE184}"/>
              </a:ext>
            </a:extLst>
          </p:cNvPr>
          <p:cNvSpPr>
            <a:spLocks noGrp="1"/>
          </p:cNvSpPr>
          <p:nvPr>
            <p:ph type="dt" sz="half" idx="10"/>
          </p:nvPr>
        </p:nvSpPr>
        <p:spPr/>
        <p:txBody>
          <a:bodyPr/>
          <a:lstStyle>
            <a:lvl1pPr>
              <a:defRPr/>
            </a:lvl1pPr>
          </a:lstStyle>
          <a:p>
            <a:pPr>
              <a:defRPr/>
            </a:pPr>
            <a:fld id="{7833DBD1-0FD2-EC4D-9F28-E114A65F0C34}"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EC539605-735F-6140-BB39-39806C488A9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7F8B22F-D30D-6F4A-9F98-2BFC0F7A01E2}"/>
              </a:ext>
            </a:extLst>
          </p:cNvPr>
          <p:cNvSpPr>
            <a:spLocks noGrp="1"/>
          </p:cNvSpPr>
          <p:nvPr>
            <p:ph type="sldNum" sz="quarter" idx="12"/>
          </p:nvPr>
        </p:nvSpPr>
        <p:spPr/>
        <p:txBody>
          <a:bodyPr/>
          <a:lstStyle>
            <a:lvl1pPr>
              <a:defRPr/>
            </a:lvl1pPr>
          </a:lstStyle>
          <a:p>
            <a:pPr>
              <a:defRPr/>
            </a:pPr>
            <a:fld id="{3AE4AA98-90D2-2342-8281-92D7079F14C1}" type="slidenum">
              <a:rPr lang="en-US" altLang="en-US"/>
              <a:pPr>
                <a:defRPr/>
              </a:pPr>
              <a:t>‹#›</a:t>
            </a:fld>
            <a:endParaRPr lang="en-US" altLang="en-US"/>
          </a:p>
        </p:txBody>
      </p:sp>
    </p:spTree>
    <p:extLst>
      <p:ext uri="{BB962C8B-B14F-4D97-AF65-F5344CB8AC3E}">
        <p14:creationId xmlns:p14="http://schemas.microsoft.com/office/powerpoint/2010/main" val="401234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92ED7A2-975C-C645-806D-00E1FE4A7656}"/>
              </a:ext>
            </a:extLst>
          </p:cNvPr>
          <p:cNvSpPr>
            <a:spLocks noGrp="1"/>
          </p:cNvSpPr>
          <p:nvPr>
            <p:ph type="dt" sz="half" idx="10"/>
          </p:nvPr>
        </p:nvSpPr>
        <p:spPr/>
        <p:txBody>
          <a:bodyPr/>
          <a:lstStyle>
            <a:lvl1pPr>
              <a:defRPr/>
            </a:lvl1pPr>
          </a:lstStyle>
          <a:p>
            <a:pPr>
              <a:defRPr/>
            </a:pPr>
            <a:fld id="{B0B1272D-B5F2-1B4A-8D97-6D9909D7D307}" type="datetimeFigureOut">
              <a:rPr lang="en-US" altLang="en-US"/>
              <a:pPr>
                <a:defRPr/>
              </a:pPr>
              <a:t>6/30/2020</a:t>
            </a:fld>
            <a:endParaRPr lang="en-US" altLang="en-US"/>
          </a:p>
        </p:txBody>
      </p:sp>
      <p:sp>
        <p:nvSpPr>
          <p:cNvPr id="8" name="Footer Placeholder 4">
            <a:extLst>
              <a:ext uri="{FF2B5EF4-FFF2-40B4-BE49-F238E27FC236}">
                <a16:creationId xmlns:a16="http://schemas.microsoft.com/office/drawing/2014/main" id="{F023923B-CCB0-AB4E-82BF-2DAEACE5BA7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E751708-F4B3-B742-97B6-6D844EB308EB}"/>
              </a:ext>
            </a:extLst>
          </p:cNvPr>
          <p:cNvSpPr>
            <a:spLocks noGrp="1"/>
          </p:cNvSpPr>
          <p:nvPr>
            <p:ph type="sldNum" sz="quarter" idx="12"/>
          </p:nvPr>
        </p:nvSpPr>
        <p:spPr/>
        <p:txBody>
          <a:bodyPr/>
          <a:lstStyle>
            <a:lvl1pPr>
              <a:defRPr/>
            </a:lvl1pPr>
          </a:lstStyle>
          <a:p>
            <a:pPr>
              <a:defRPr/>
            </a:pPr>
            <a:fld id="{0D728474-2282-3048-A887-E97BE14BFBD6}" type="slidenum">
              <a:rPr lang="en-US" altLang="en-US"/>
              <a:pPr>
                <a:defRPr/>
              </a:pPr>
              <a:t>‹#›</a:t>
            </a:fld>
            <a:endParaRPr lang="en-US" altLang="en-US"/>
          </a:p>
        </p:txBody>
      </p:sp>
    </p:spTree>
    <p:extLst>
      <p:ext uri="{BB962C8B-B14F-4D97-AF65-F5344CB8AC3E}">
        <p14:creationId xmlns:p14="http://schemas.microsoft.com/office/powerpoint/2010/main" val="2750542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24687AB-6AB9-1C4A-8899-3A95A1FF0355}"/>
              </a:ext>
            </a:extLst>
          </p:cNvPr>
          <p:cNvSpPr>
            <a:spLocks noGrp="1"/>
          </p:cNvSpPr>
          <p:nvPr>
            <p:ph type="dt" sz="half" idx="10"/>
          </p:nvPr>
        </p:nvSpPr>
        <p:spPr/>
        <p:txBody>
          <a:bodyPr/>
          <a:lstStyle>
            <a:lvl1pPr>
              <a:defRPr/>
            </a:lvl1pPr>
          </a:lstStyle>
          <a:p>
            <a:pPr>
              <a:defRPr/>
            </a:pPr>
            <a:fld id="{E3F93E6D-0FCF-9647-A6F5-CBDFEB36D265}" type="datetimeFigureOut">
              <a:rPr lang="en-US" altLang="en-US"/>
              <a:pPr>
                <a:defRPr/>
              </a:pPr>
              <a:t>6/30/2020</a:t>
            </a:fld>
            <a:endParaRPr lang="en-US" altLang="en-US"/>
          </a:p>
        </p:txBody>
      </p:sp>
      <p:sp>
        <p:nvSpPr>
          <p:cNvPr id="4" name="Footer Placeholder 4">
            <a:extLst>
              <a:ext uri="{FF2B5EF4-FFF2-40B4-BE49-F238E27FC236}">
                <a16:creationId xmlns:a16="http://schemas.microsoft.com/office/drawing/2014/main" id="{E056C055-676B-454D-AC1E-9253E919097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7D4D619-91E8-BB4A-A19D-0C6B0A93CFAA}"/>
              </a:ext>
            </a:extLst>
          </p:cNvPr>
          <p:cNvSpPr>
            <a:spLocks noGrp="1"/>
          </p:cNvSpPr>
          <p:nvPr>
            <p:ph type="sldNum" sz="quarter" idx="12"/>
          </p:nvPr>
        </p:nvSpPr>
        <p:spPr/>
        <p:txBody>
          <a:bodyPr/>
          <a:lstStyle>
            <a:lvl1pPr>
              <a:defRPr/>
            </a:lvl1pPr>
          </a:lstStyle>
          <a:p>
            <a:pPr>
              <a:defRPr/>
            </a:pPr>
            <a:fld id="{0EC0D790-EA84-8B49-BC32-A69A67D0DEDC}" type="slidenum">
              <a:rPr lang="en-US" altLang="en-US"/>
              <a:pPr>
                <a:defRPr/>
              </a:pPr>
              <a:t>‹#›</a:t>
            </a:fld>
            <a:endParaRPr lang="en-US" altLang="en-US"/>
          </a:p>
        </p:txBody>
      </p:sp>
    </p:spTree>
    <p:extLst>
      <p:ext uri="{BB962C8B-B14F-4D97-AF65-F5344CB8AC3E}">
        <p14:creationId xmlns:p14="http://schemas.microsoft.com/office/powerpoint/2010/main" val="2730612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477E1D9-307B-574C-A40D-18C058873F05}"/>
              </a:ext>
            </a:extLst>
          </p:cNvPr>
          <p:cNvSpPr>
            <a:spLocks noGrp="1"/>
          </p:cNvSpPr>
          <p:nvPr>
            <p:ph type="dt" sz="half" idx="10"/>
          </p:nvPr>
        </p:nvSpPr>
        <p:spPr/>
        <p:txBody>
          <a:bodyPr/>
          <a:lstStyle>
            <a:lvl1pPr>
              <a:defRPr/>
            </a:lvl1pPr>
          </a:lstStyle>
          <a:p>
            <a:pPr>
              <a:defRPr/>
            </a:pPr>
            <a:fld id="{7D68F517-8F52-4C47-8169-40173E7EDEE4}" type="datetimeFigureOut">
              <a:rPr lang="en-US" altLang="en-US"/>
              <a:pPr>
                <a:defRPr/>
              </a:pPr>
              <a:t>6/30/2020</a:t>
            </a:fld>
            <a:endParaRPr lang="en-US" altLang="en-US"/>
          </a:p>
        </p:txBody>
      </p:sp>
      <p:sp>
        <p:nvSpPr>
          <p:cNvPr id="3" name="Footer Placeholder 4">
            <a:extLst>
              <a:ext uri="{FF2B5EF4-FFF2-40B4-BE49-F238E27FC236}">
                <a16:creationId xmlns:a16="http://schemas.microsoft.com/office/drawing/2014/main" id="{1AA4494C-5C42-2347-B879-ED72A9ED860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F96EC03-1CB6-A349-B6ED-41FBCB7DF162}"/>
              </a:ext>
            </a:extLst>
          </p:cNvPr>
          <p:cNvSpPr>
            <a:spLocks noGrp="1"/>
          </p:cNvSpPr>
          <p:nvPr>
            <p:ph type="sldNum" sz="quarter" idx="12"/>
          </p:nvPr>
        </p:nvSpPr>
        <p:spPr/>
        <p:txBody>
          <a:bodyPr/>
          <a:lstStyle>
            <a:lvl1pPr>
              <a:defRPr/>
            </a:lvl1pPr>
          </a:lstStyle>
          <a:p>
            <a:pPr>
              <a:defRPr/>
            </a:pPr>
            <a:fld id="{E61A970A-EAF3-C644-8EE3-180BF1919C24}" type="slidenum">
              <a:rPr lang="en-US" altLang="en-US"/>
              <a:pPr>
                <a:defRPr/>
              </a:pPr>
              <a:t>‹#›</a:t>
            </a:fld>
            <a:endParaRPr lang="en-US" altLang="en-US"/>
          </a:p>
        </p:txBody>
      </p:sp>
    </p:spTree>
    <p:extLst>
      <p:ext uri="{BB962C8B-B14F-4D97-AF65-F5344CB8AC3E}">
        <p14:creationId xmlns:p14="http://schemas.microsoft.com/office/powerpoint/2010/main" val="1698428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C5A0977-C4F0-8B47-B79B-BEDBBFA1E54C}"/>
              </a:ext>
            </a:extLst>
          </p:cNvPr>
          <p:cNvSpPr>
            <a:spLocks noGrp="1"/>
          </p:cNvSpPr>
          <p:nvPr>
            <p:ph type="dt" sz="half" idx="10"/>
          </p:nvPr>
        </p:nvSpPr>
        <p:spPr/>
        <p:txBody>
          <a:bodyPr/>
          <a:lstStyle>
            <a:lvl1pPr>
              <a:defRPr/>
            </a:lvl1pPr>
          </a:lstStyle>
          <a:p>
            <a:pPr>
              <a:defRPr/>
            </a:pPr>
            <a:fld id="{B0B219BF-120B-D94F-BBC1-DE08641CC341}"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8868F640-817A-3F45-ADFD-2D0AC476691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6CD284-D431-5241-B2BB-B7226D8EA69A}"/>
              </a:ext>
            </a:extLst>
          </p:cNvPr>
          <p:cNvSpPr>
            <a:spLocks noGrp="1"/>
          </p:cNvSpPr>
          <p:nvPr>
            <p:ph type="sldNum" sz="quarter" idx="12"/>
          </p:nvPr>
        </p:nvSpPr>
        <p:spPr/>
        <p:txBody>
          <a:bodyPr/>
          <a:lstStyle>
            <a:lvl1pPr>
              <a:defRPr/>
            </a:lvl1pPr>
          </a:lstStyle>
          <a:p>
            <a:pPr>
              <a:defRPr/>
            </a:pPr>
            <a:fld id="{BC89D515-80D8-A648-9B3D-61EC439DFF05}" type="slidenum">
              <a:rPr lang="en-US" altLang="en-US"/>
              <a:pPr>
                <a:defRPr/>
              </a:pPr>
              <a:t>‹#›</a:t>
            </a:fld>
            <a:endParaRPr lang="en-US" altLang="en-US"/>
          </a:p>
        </p:txBody>
      </p:sp>
    </p:spTree>
    <p:extLst>
      <p:ext uri="{BB962C8B-B14F-4D97-AF65-F5344CB8AC3E}">
        <p14:creationId xmlns:p14="http://schemas.microsoft.com/office/powerpoint/2010/main" val="305229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3D4968-DA09-6848-A600-FE8E20F223E2}"/>
              </a:ext>
            </a:extLst>
          </p:cNvPr>
          <p:cNvSpPr>
            <a:spLocks noGrp="1"/>
          </p:cNvSpPr>
          <p:nvPr>
            <p:ph type="dt" sz="half" idx="10"/>
          </p:nvPr>
        </p:nvSpPr>
        <p:spPr/>
        <p:txBody>
          <a:bodyPr/>
          <a:lstStyle>
            <a:lvl1pPr>
              <a:defRPr/>
            </a:lvl1pPr>
          </a:lstStyle>
          <a:p>
            <a:pPr>
              <a:defRPr/>
            </a:pPr>
            <a:fld id="{793B364E-0139-4741-9F05-6A4A7FDB4636}"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9673389F-EAC9-7645-A1AD-E66343569F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E5BA322-C2AD-0949-99FF-2D722CE3DECD}"/>
              </a:ext>
            </a:extLst>
          </p:cNvPr>
          <p:cNvSpPr>
            <a:spLocks noGrp="1"/>
          </p:cNvSpPr>
          <p:nvPr>
            <p:ph type="sldNum" sz="quarter" idx="12"/>
          </p:nvPr>
        </p:nvSpPr>
        <p:spPr/>
        <p:txBody>
          <a:bodyPr/>
          <a:lstStyle>
            <a:lvl1pPr>
              <a:defRPr/>
            </a:lvl1pPr>
          </a:lstStyle>
          <a:p>
            <a:pPr>
              <a:defRPr/>
            </a:pPr>
            <a:fld id="{E5AA1BE1-3DB6-F740-BC6E-2DA4C3F8DF8F}" type="slidenum">
              <a:rPr lang="en-US" altLang="en-US"/>
              <a:pPr>
                <a:defRPr/>
              </a:pPr>
              <a:t>‹#›</a:t>
            </a:fld>
            <a:endParaRPr lang="en-US" altLang="en-US"/>
          </a:p>
        </p:txBody>
      </p:sp>
    </p:spTree>
    <p:extLst>
      <p:ext uri="{BB962C8B-B14F-4D97-AF65-F5344CB8AC3E}">
        <p14:creationId xmlns:p14="http://schemas.microsoft.com/office/powerpoint/2010/main" val="2279037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DE0E42-5DE6-CC42-9F3E-C8928404DCE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25088A6-9997-3B46-9647-C442006A0A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0B7413C-9254-1145-A942-9DE3C1CEB082}"/>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39981C94-9713-DF44-88EC-454FC23AEC64}"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050172E3-2AC7-E54F-9AD4-0AF5D908309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5F049D95-38D8-0B46-BDFC-04E1E3034154}"/>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C1DC0712-1556-BF4B-9B60-CAD1D11D50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5763685-0167-5344-B283-A233B45B5A6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1D3C2277-EE0D-CD40-9908-33DBF172F2A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30251EE-8A35-5F42-93E9-99E3B0281EF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F52A791F-263C-4242-80BA-9600DC3D1624}" type="datetimeFigureOut">
              <a:rPr lang="en-US"/>
              <a:pPr>
                <a:defRPr/>
              </a:pPr>
              <a:t>6/30/2020</a:t>
            </a:fld>
            <a:endParaRPr lang="en-US"/>
          </a:p>
        </p:txBody>
      </p:sp>
      <p:sp>
        <p:nvSpPr>
          <p:cNvPr id="5" name="Footer Placeholder 4">
            <a:extLst>
              <a:ext uri="{FF2B5EF4-FFF2-40B4-BE49-F238E27FC236}">
                <a16:creationId xmlns:a16="http://schemas.microsoft.com/office/drawing/2014/main" id="{A76E946B-B613-5A4B-A95E-2CC85F7C91F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FF1B2945-E314-C74A-B945-A073592B365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344454FC-6B72-6D4C-9113-6201120174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A7B1E3-7E90-A441-9909-E9125336380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8" descr="IRIS_TMlogo.png">
            <a:extLst>
              <a:ext uri="{FF2B5EF4-FFF2-40B4-BE49-F238E27FC236}">
                <a16:creationId xmlns:a16="http://schemas.microsoft.com/office/drawing/2014/main" id="{2CCB26F7-927F-5744-A993-D9CCF600A1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14">
            <a:extLst>
              <a:ext uri="{FF2B5EF4-FFF2-40B4-BE49-F238E27FC236}">
                <a16:creationId xmlns:a16="http://schemas.microsoft.com/office/drawing/2014/main" id="{77C3150D-5185-B142-BAF1-9AF72017EEBF}"/>
              </a:ext>
            </a:extLst>
          </p:cNvPr>
          <p:cNvSpPr txBox="1">
            <a:spLocks noChangeArrowheads="1"/>
          </p:cNvSpPr>
          <p:nvPr/>
        </p:nvSpPr>
        <p:spPr bwMode="auto">
          <a:xfrm>
            <a:off x="249238" y="1066800"/>
            <a:ext cx="388778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a:latin typeface="Arial" panose="020B0604020202020204" pitchFamily="34" charset="0"/>
              </a:rPr>
              <a:t>Un terremoto de magnitud 7,4 ocurrió en Oaxaca, México, a una profundidad de 26,3 km (16 millas).</a:t>
            </a:r>
          </a:p>
          <a:p>
            <a:pPr>
              <a:spcBef>
                <a:spcPct val="0"/>
              </a:spcBef>
              <a:buFontTx/>
              <a:buNone/>
            </a:pPr>
            <a:endParaRPr lang="es-ES_tradnl" altLang="en-US" sz="1800">
              <a:latin typeface="Arial" panose="020B0604020202020204" pitchFamily="34" charset="0"/>
            </a:endParaRPr>
          </a:p>
          <a:p>
            <a:pPr>
              <a:spcBef>
                <a:spcPct val="0"/>
              </a:spcBef>
              <a:buFontTx/>
              <a:buNone/>
            </a:pPr>
            <a:r>
              <a:rPr lang="es-ES_tradnl" altLang="en-US" sz="1800">
                <a:latin typeface="Arial" panose="020B0604020202020204" pitchFamily="34" charset="0"/>
              </a:rPr>
              <a:t>El temblor se sintió a cientos de kilómetros de distancia en la Ciudad de México.</a:t>
            </a:r>
          </a:p>
        </p:txBody>
      </p:sp>
      <p:sp>
        <p:nvSpPr>
          <p:cNvPr id="11" name="Title 1">
            <a:extLst>
              <a:ext uri="{FF2B5EF4-FFF2-40B4-BE49-F238E27FC236}">
                <a16:creationId xmlns:a16="http://schemas.microsoft.com/office/drawing/2014/main" id="{E7948529-8FFE-0D45-AF11-40A8403D0D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5366" name="Picture 7">
            <a:extLst>
              <a:ext uri="{FF2B5EF4-FFF2-40B4-BE49-F238E27FC236}">
                <a16:creationId xmlns:a16="http://schemas.microsoft.com/office/drawing/2014/main" id="{63499299-BE09-B245-9049-D07E5D44D2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7025" y="862013"/>
            <a:ext cx="4781550"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8">
            <a:extLst>
              <a:ext uri="{FF2B5EF4-FFF2-40B4-BE49-F238E27FC236}">
                <a16:creationId xmlns:a16="http://schemas.microsoft.com/office/drawing/2014/main" id="{20F41221-A9ED-C744-A242-DB80373E8B1A}"/>
              </a:ext>
            </a:extLst>
          </p:cNvPr>
          <p:cNvSpPr txBox="1">
            <a:spLocks noChangeArrowheads="1"/>
          </p:cNvSpPr>
          <p:nvPr/>
        </p:nvSpPr>
        <p:spPr bwMode="auto">
          <a:xfrm>
            <a:off x="5715000" y="5181600"/>
            <a:ext cx="350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a:latin typeface="Arial" panose="020B0604020202020204" pitchFamily="34" charset="0"/>
              </a:rPr>
              <a:t>Cinta de seguridad alerta a personas de un edificio dañado por un terremoto en Oaxaca, México. El terremoto se centró cerca del centro turístico de Huatulco, en el estado sureño de Oaxaca.</a:t>
            </a:r>
          </a:p>
          <a:p>
            <a:pPr>
              <a:spcBef>
                <a:spcPct val="0"/>
              </a:spcBef>
              <a:buFontTx/>
              <a:buNone/>
            </a:pPr>
            <a:endParaRPr lang="es-ES_tradnl" altLang="en-US" sz="1400">
              <a:latin typeface="Arial" panose="020B0604020202020204" pitchFamily="34" charset="0"/>
            </a:endParaRPr>
          </a:p>
          <a:p>
            <a:pPr>
              <a:spcBef>
                <a:spcPct val="0"/>
              </a:spcBef>
              <a:buFontTx/>
              <a:buNone/>
            </a:pPr>
            <a:r>
              <a:rPr lang="es-ES_tradnl" altLang="en-US" sz="1400">
                <a:latin typeface="Arial" panose="020B0604020202020204" pitchFamily="34" charset="0"/>
              </a:rPr>
              <a:t>(Foto AP / Luis Alberto Cruz Hernández)</a:t>
            </a:r>
          </a:p>
        </p:txBody>
      </p:sp>
      <p:pic>
        <p:nvPicPr>
          <p:cNvPr id="15368" name="Picture 11">
            <a:extLst>
              <a:ext uri="{FF2B5EF4-FFF2-40B4-BE49-F238E27FC236}">
                <a16:creationId xmlns:a16="http://schemas.microsoft.com/office/drawing/2014/main" id="{3D2D25C1-9857-6D46-91ED-9AA7767D3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796" y="3153906"/>
            <a:ext cx="5334000" cy="355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1155E1-6160-7D48-BF18-B12899489EE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8" name="Picture 1">
            <a:extLst>
              <a:ext uri="{FF2B5EF4-FFF2-40B4-BE49-F238E27FC236}">
                <a16:creationId xmlns:a16="http://schemas.microsoft.com/office/drawing/2014/main" id="{E47CB9A4-3E36-EE4F-8F39-6D99349660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
            <a:extLst>
              <a:ext uri="{FF2B5EF4-FFF2-40B4-BE49-F238E27FC236}">
                <a16:creationId xmlns:a16="http://schemas.microsoft.com/office/drawing/2014/main" id="{103793B6-1231-1744-8ECE-6A489CD746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Box 1">
            <a:extLst>
              <a:ext uri="{FF2B5EF4-FFF2-40B4-BE49-F238E27FC236}">
                <a16:creationId xmlns:a16="http://schemas.microsoft.com/office/drawing/2014/main" id="{6038AA0F-9550-814D-BAA6-B0AC3A5E9ED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1751" name="Picture 4">
            <a:extLst>
              <a:ext uri="{FF2B5EF4-FFF2-40B4-BE49-F238E27FC236}">
                <a16:creationId xmlns:a16="http://schemas.microsoft.com/office/drawing/2014/main" id="{C8AB120C-72D3-8F40-B42B-CE21AE73B36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195FA9CC-4F7F-AE4B-8D4B-97AC6AAD7659}"/>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A6CBE2-C668-714B-9819-DEEF6A9F1B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7411" name="Picture 12" descr="scale.jpg">
            <a:extLst>
              <a:ext uri="{FF2B5EF4-FFF2-40B4-BE49-F238E27FC236}">
                <a16:creationId xmlns:a16="http://schemas.microsoft.com/office/drawing/2014/main" id="{B17FD7CF-D3C3-E646-9B33-EC20F4F472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5">
            <a:extLst>
              <a:ext uri="{FF2B5EF4-FFF2-40B4-BE49-F238E27FC236}">
                <a16:creationId xmlns:a16="http://schemas.microsoft.com/office/drawing/2014/main" id="{4A86C5D5-54F3-1544-9D14-258A00C54270}"/>
              </a:ext>
            </a:extLst>
          </p:cNvPr>
          <p:cNvSpPr txBox="1">
            <a:spLocks noChangeArrowheads="1"/>
          </p:cNvSpPr>
          <p:nvPr/>
        </p:nvSpPr>
        <p:spPr bwMode="auto">
          <a:xfrm>
            <a:off x="242887" y="990600"/>
            <a:ext cx="3582987"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700" dirty="0">
                <a:latin typeface="Arial" panose="020B0604020202020204" pitchFamily="34" charset="0"/>
                <a:cs typeface="Arial" panose="020B0604020202020204" pitchFamily="34" charset="0"/>
              </a:rPr>
              <a:t>La modificación de la escala de intensidad de </a:t>
            </a:r>
            <a:r>
              <a:rPr lang="es-ES_tradnl" altLang="en-US" sz="1700">
                <a:latin typeface="Arial" panose="020B0604020202020204" pitchFamily="34" charset="0"/>
                <a:cs typeface="Arial" panose="020B0604020202020204" pitchFamily="34" charset="0"/>
              </a:rPr>
              <a:t>Mercelli</a:t>
            </a:r>
            <a:r>
              <a:rPr lang="es-ES_tradnl" altLang="en-US" sz="1700" dirty="0">
                <a:latin typeface="Arial" panose="020B0604020202020204" pitchFamily="34" charset="0"/>
                <a:cs typeface="Arial" panose="020B0604020202020204" pitchFamily="34" charset="0"/>
              </a:rPr>
              <a:t> es una escala de doce niveles, numeradas del  I al XII, que indica la severidad de los movimientos telúricos.</a:t>
            </a:r>
          </a:p>
          <a:p>
            <a:pPr eaLnBrk="1" hangingPunct="1">
              <a:spcBef>
                <a:spcPct val="0"/>
              </a:spcBef>
              <a:buFontTx/>
              <a:buNone/>
            </a:pPr>
            <a:endParaRPr lang="es-419" altLang="en-US" sz="1700" dirty="0">
              <a:latin typeface="Arial" panose="020B0604020202020204" pitchFamily="34" charset="0"/>
              <a:cs typeface="Arial" panose="020B0604020202020204" pitchFamily="34" charset="0"/>
            </a:endParaRPr>
          </a:p>
          <a:p>
            <a:pPr eaLnBrk="1" hangingPunct="1">
              <a:spcBef>
                <a:spcPct val="0"/>
              </a:spcBef>
              <a:buFontTx/>
              <a:buNone/>
            </a:pPr>
            <a:r>
              <a:rPr lang="es-419" altLang="en-US" sz="1700" dirty="0">
                <a:latin typeface="Arial" panose="020B0604020202020204" pitchFamily="34" charset="0"/>
                <a:cs typeface="Arial" panose="020B0604020202020204" pitchFamily="34" charset="0"/>
              </a:rPr>
              <a:t>El area cercana al epicentro experimento muy fuertes movimientos sísmicos.</a:t>
            </a:r>
            <a:endParaRPr lang="en-US" altLang="en-US" sz="1700" dirty="0">
              <a:latin typeface="Arial" panose="020B0604020202020204" pitchFamily="34" charset="0"/>
              <a:cs typeface="Arial" panose="020B0604020202020204" pitchFamily="34" charset="0"/>
            </a:endParaRPr>
          </a:p>
        </p:txBody>
      </p:sp>
      <p:pic>
        <p:nvPicPr>
          <p:cNvPr id="17416" name="Picture 8" descr="IRIS_TMlogo.png">
            <a:extLst>
              <a:ext uri="{FF2B5EF4-FFF2-40B4-BE49-F238E27FC236}">
                <a16:creationId xmlns:a16="http://schemas.microsoft.com/office/drawing/2014/main" id="{A715543B-FAC0-1A4C-8646-E4D4FDBF46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2">
            <a:extLst>
              <a:ext uri="{FF2B5EF4-FFF2-40B4-BE49-F238E27FC236}">
                <a16:creationId xmlns:a16="http://schemas.microsoft.com/office/drawing/2014/main" id="{69B96304-D877-A248-847B-F276A3285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5875" y="1066800"/>
            <a:ext cx="51863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B1E2AA7A-70A9-9B4F-9484-5E5CE89D8E9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3">
            <a:extLst>
              <a:ext uri="{FF2B5EF4-FFF2-40B4-BE49-F238E27FC236}">
                <a16:creationId xmlns:a16="http://schemas.microsoft.com/office/drawing/2014/main" id="{F53C3EDA-6ACA-8340-B639-C384106D6554}"/>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15" name="TextBox 14">
            <a:extLst>
              <a:ext uri="{FF2B5EF4-FFF2-40B4-BE49-F238E27FC236}">
                <a16:creationId xmlns:a16="http://schemas.microsoft.com/office/drawing/2014/main" id="{DE7ACEF3-2AF0-F544-A387-35175C12860A}"/>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
        <p:nvSpPr>
          <p:cNvPr id="16" name="TextBox 15">
            <a:extLst>
              <a:ext uri="{FF2B5EF4-FFF2-40B4-BE49-F238E27FC236}">
                <a16:creationId xmlns:a16="http://schemas.microsoft.com/office/drawing/2014/main" id="{92D01E2F-D74B-0F41-83D7-1518DC42E581}"/>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a:latin typeface="Arial" panose="020B0604020202020204" pitchFamily="34" charset="0"/>
              </a:rPr>
              <a:t>Imagen Cortesía del Servicio Geológico de los EE.UU.</a:t>
            </a:r>
          </a:p>
        </p:txBody>
      </p:sp>
      <p:sp>
        <p:nvSpPr>
          <p:cNvPr id="17" name="TextBox 15">
            <a:extLst>
              <a:ext uri="{FF2B5EF4-FFF2-40B4-BE49-F238E27FC236}">
                <a16:creationId xmlns:a16="http://schemas.microsoft.com/office/drawing/2014/main" id="{E0A48DF5-1C2A-DC4B-871C-16A9C252C7BE}"/>
              </a:ext>
            </a:extLst>
          </p:cNvPr>
          <p:cNvSpPr txBox="1">
            <a:spLocks noChangeArrowheads="1"/>
          </p:cNvSpPr>
          <p:nvPr/>
        </p:nvSpPr>
        <p:spPr bwMode="auto">
          <a:xfrm>
            <a:off x="3962400" y="6308725"/>
            <a:ext cx="5175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rPr>
              <a:t>USGS Intensidad de Movimiento Estimada del Terremoto M 7,</a:t>
            </a:r>
            <a:r>
              <a:rPr lang="es-419" altLang="en-US" sz="1400" i="1" dirty="0">
                <a:latin typeface="Arial" panose="020B0604020202020204" pitchFamily="34" charset="0"/>
              </a:rPr>
              <a:t>4</a:t>
            </a:r>
            <a:endParaRPr lang="en-US" altLang="es-VE" sz="1400" i="1"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BA5D4-26A4-7646-983F-667DB967889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9459" name="Picture 8" descr="IRIS_TMlogo.png">
            <a:extLst>
              <a:ext uri="{FF2B5EF4-FFF2-40B4-BE49-F238E27FC236}">
                <a16:creationId xmlns:a16="http://schemas.microsoft.com/office/drawing/2014/main" id="{51EA2261-E630-B340-82A9-705CB81038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18">
            <a:extLst>
              <a:ext uri="{FF2B5EF4-FFF2-40B4-BE49-F238E27FC236}">
                <a16:creationId xmlns:a16="http://schemas.microsoft.com/office/drawing/2014/main" id="{D825F7A6-E7C8-494C-8B5F-52AA2608A48B}"/>
              </a:ext>
            </a:extLst>
          </p:cNvPr>
          <p:cNvSpPr txBox="1">
            <a:spLocks noChangeArrowheads="1"/>
          </p:cNvSpPr>
          <p:nvPr/>
        </p:nvSpPr>
        <p:spPr bwMode="auto">
          <a:xfrm>
            <a:off x="242888" y="1027113"/>
            <a:ext cx="39766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latin typeface="Arial" panose="020B0604020202020204" pitchFamily="34" charset="0"/>
                <a:cs typeface="Arial" panose="020B0604020202020204" pitchFamily="34" charset="0"/>
              </a:rPr>
              <a:t>El mapa USGS PAGER muestra la población expuesta a diferentes niveles de intensidad de Mercalli modificada (MMI). 26,000 personas sintieron movimientos telúricos muy fuertes como consecuencia de este terremoto. Más de 2 millones de personas experimentaron temblores de moderados a fuertes.</a:t>
            </a:r>
            <a:endParaRPr lang="es-ES_tradnl" altLang="en-US" sz="1800" dirty="0">
              <a:solidFill>
                <a:srgbClr val="000000"/>
              </a:solidFill>
              <a:latin typeface="Arial" panose="020B0604020202020204" pitchFamily="34" charset="0"/>
              <a:cs typeface="Arial" panose="020B0604020202020204" pitchFamily="34" charset="0"/>
            </a:endParaRPr>
          </a:p>
        </p:txBody>
      </p:sp>
      <p:pic>
        <p:nvPicPr>
          <p:cNvPr id="19463" name="Picture 2">
            <a:extLst>
              <a:ext uri="{FF2B5EF4-FFF2-40B4-BE49-F238E27FC236}">
                <a16:creationId xmlns:a16="http://schemas.microsoft.com/office/drawing/2014/main" id="{BF6C09C0-DF22-3D49-AEB3-3B282F9D60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532991"/>
            <a:ext cx="1981200" cy="3155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5">
            <a:extLst>
              <a:ext uri="{FF2B5EF4-FFF2-40B4-BE49-F238E27FC236}">
                <a16:creationId xmlns:a16="http://schemas.microsoft.com/office/drawing/2014/main" id="{629654CA-77AE-5E4C-A417-87036E0E98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893763"/>
            <a:ext cx="4633913"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389F139D-34E2-D44E-A553-E61EC919FF0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20">
            <a:extLst>
              <a:ext uri="{FF2B5EF4-FFF2-40B4-BE49-F238E27FC236}">
                <a16:creationId xmlns:a16="http://schemas.microsoft.com/office/drawing/2014/main" id="{58DAA607-29D5-EE43-BA59-37EE14F14B03}"/>
              </a:ext>
            </a:extLst>
          </p:cNvPr>
          <p:cNvSpPr txBox="1">
            <a:spLocks noChangeArrowheads="1"/>
          </p:cNvSpPr>
          <p:nvPr/>
        </p:nvSpPr>
        <p:spPr bwMode="auto">
          <a:xfrm>
            <a:off x="2819400" y="5464175"/>
            <a:ext cx="62817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2" name="TextBox 15">
            <a:extLst>
              <a:ext uri="{FF2B5EF4-FFF2-40B4-BE49-F238E27FC236}">
                <a16:creationId xmlns:a16="http://schemas.microsoft.com/office/drawing/2014/main" id="{179229E5-7BD4-034D-9FA5-D0E585CF068A}"/>
              </a:ext>
            </a:extLst>
          </p:cNvPr>
          <p:cNvSpPr txBox="1">
            <a:spLocks noChangeArrowheads="1"/>
          </p:cNvSpPr>
          <p:nvPr/>
        </p:nvSpPr>
        <p:spPr bwMode="auto">
          <a:xfrm>
            <a:off x="517525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9B5816-AD41-7445-BAC6-F78F73F2B2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8" descr="IRIS_TMlogo.png">
            <a:extLst>
              <a:ext uri="{FF2B5EF4-FFF2-40B4-BE49-F238E27FC236}">
                <a16:creationId xmlns:a16="http://schemas.microsoft.com/office/drawing/2014/main" id="{0B72D181-0DD1-BA4F-8A2E-FD4E45945A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2">
            <a:extLst>
              <a:ext uri="{FF2B5EF4-FFF2-40B4-BE49-F238E27FC236}">
                <a16:creationId xmlns:a16="http://schemas.microsoft.com/office/drawing/2014/main" id="{1D0B676C-F1ED-5941-8C90-29092581E2FD}"/>
              </a:ext>
            </a:extLst>
          </p:cNvPr>
          <p:cNvSpPr txBox="1">
            <a:spLocks noChangeArrowheads="1"/>
          </p:cNvSpPr>
          <p:nvPr/>
        </p:nvSpPr>
        <p:spPr bwMode="auto">
          <a:xfrm>
            <a:off x="457199" y="5457825"/>
            <a:ext cx="8686801"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Como parte del "Anillo de Fuego" circumpacífico, México es una de las regiones con mayor actividad sismológica y volcánica de la Tierra. La mayor parte de México está en la Placa Norteamericana. En la costa del sur de México, la Placa Oceánica de Cocos se subduce debajo de la Placa Norteamericana en la Fosa Mesoamericana. En el área de este terremoto, la Placa de Cocos se subduce hacia el noreste a una velocidad de aproximadamente 6,5 cm / año.</a:t>
            </a:r>
          </a:p>
        </p:txBody>
      </p:sp>
      <p:pic>
        <p:nvPicPr>
          <p:cNvPr id="21509" name="Picture 5">
            <a:extLst>
              <a:ext uri="{FF2B5EF4-FFF2-40B4-BE49-F238E27FC236}">
                <a16:creationId xmlns:a16="http://schemas.microsoft.com/office/drawing/2014/main" id="{58780CA0-1F57-894C-A26A-3B496F2D55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407"/>
          <a:stretch>
            <a:fillRect/>
          </a:stretch>
        </p:blipFill>
        <p:spPr bwMode="auto">
          <a:xfrm>
            <a:off x="914400" y="1060450"/>
            <a:ext cx="7315200"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5-Point Star 11">
            <a:extLst>
              <a:ext uri="{FF2B5EF4-FFF2-40B4-BE49-F238E27FC236}">
                <a16:creationId xmlns:a16="http://schemas.microsoft.com/office/drawing/2014/main" id="{71A9FD17-684E-144A-8F7C-A6E5D15F0E3C}"/>
              </a:ext>
            </a:extLst>
          </p:cNvPr>
          <p:cNvSpPr>
            <a:spLocks noChangeAspect="1"/>
          </p:cNvSpPr>
          <p:nvPr/>
        </p:nvSpPr>
        <p:spPr>
          <a:xfrm>
            <a:off x="5784850" y="4651375"/>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511" name="TextBox 12">
            <a:extLst>
              <a:ext uri="{FF2B5EF4-FFF2-40B4-BE49-F238E27FC236}">
                <a16:creationId xmlns:a16="http://schemas.microsoft.com/office/drawing/2014/main" id="{A0A45BC0-CEE2-1346-A945-8B0991E8AC6E}"/>
              </a:ext>
            </a:extLst>
          </p:cNvPr>
          <p:cNvSpPr txBox="1">
            <a:spLocks noChangeArrowheads="1"/>
          </p:cNvSpPr>
          <p:nvPr/>
        </p:nvSpPr>
        <p:spPr bwMode="auto">
          <a:xfrm>
            <a:off x="6057900" y="4573588"/>
            <a:ext cx="152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FFFF00"/>
                </a:solidFill>
                <a:latin typeface="Arial" panose="020B0604020202020204" pitchFamily="34" charset="0"/>
              </a:rPr>
              <a:t>Terremoto, 23 de Junio, 2020</a:t>
            </a:r>
          </a:p>
        </p:txBody>
      </p:sp>
      <p:sp>
        <p:nvSpPr>
          <p:cNvPr id="21512" name="TextBox 6">
            <a:extLst>
              <a:ext uri="{FF2B5EF4-FFF2-40B4-BE49-F238E27FC236}">
                <a16:creationId xmlns:a16="http://schemas.microsoft.com/office/drawing/2014/main" id="{87A1C541-08DF-F04C-99E2-15CB2A720820}"/>
              </a:ext>
            </a:extLst>
          </p:cNvPr>
          <p:cNvSpPr txBox="1">
            <a:spLocks noChangeArrowheads="1"/>
          </p:cNvSpPr>
          <p:nvPr/>
        </p:nvSpPr>
        <p:spPr bwMode="auto">
          <a:xfrm rot="2358952">
            <a:off x="3581950" y="4145369"/>
            <a:ext cx="16594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200">
                <a:solidFill>
                  <a:schemeClr val="bg1"/>
                </a:solidFill>
                <a:latin typeface="Arial" panose="020B0604020202020204" pitchFamily="34" charset="0"/>
              </a:rPr>
              <a:t>Fosa Mesoamericana</a:t>
            </a:r>
          </a:p>
        </p:txBody>
      </p:sp>
      <p:sp>
        <p:nvSpPr>
          <p:cNvPr id="10" name="Title 1">
            <a:extLst>
              <a:ext uri="{FF2B5EF4-FFF2-40B4-BE49-F238E27FC236}">
                <a16:creationId xmlns:a16="http://schemas.microsoft.com/office/drawing/2014/main" id="{BA314FCD-3021-1A46-93AF-F900D6730EA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OFR Map.tiff">
            <a:extLst>
              <a:ext uri="{FF2B5EF4-FFF2-40B4-BE49-F238E27FC236}">
                <a16:creationId xmlns:a16="http://schemas.microsoft.com/office/drawing/2014/main" id="{5F5839E5-FB91-9044-8C22-A6B95FC3B546}"/>
              </a:ext>
            </a:extLst>
          </p:cNvPr>
          <p:cNvPicPr>
            <a:picLocks noChangeAspect="1"/>
          </p:cNvPicPr>
          <p:nvPr/>
        </p:nvPicPr>
        <p:blipFill>
          <a:blip r:embed="rId4"/>
          <a:srcRect l="4861" t="16908" r="13889"/>
          <a:stretch>
            <a:fillRect/>
          </a:stretch>
        </p:blipFill>
        <p:spPr bwMode="auto">
          <a:xfrm>
            <a:off x="319088" y="2157413"/>
            <a:ext cx="6232525" cy="4572000"/>
          </a:xfrm>
          <a:prstGeom prst="rect">
            <a:avLst/>
          </a:prstGeom>
          <a:noFill/>
          <a:ln w="9525">
            <a:solidFill>
              <a:srgbClr val="660066"/>
            </a:solidFill>
            <a:miter lim="800000"/>
            <a:headEnd/>
            <a:tailEnd/>
          </a:ln>
          <a:effectLst>
            <a:outerShdw blurRad="50800" dist="38100" dir="2700000" algn="tl" rotWithShape="0">
              <a:srgbClr val="000000">
                <a:alpha val="39999"/>
              </a:srgbClr>
            </a:outerShdw>
          </a:effectLst>
        </p:spPr>
      </p:pic>
      <p:pic>
        <p:nvPicPr>
          <p:cNvPr id="20486" name="Picture 5">
            <a:extLst>
              <a:ext uri="{FF2B5EF4-FFF2-40B4-BE49-F238E27FC236}">
                <a16:creationId xmlns:a16="http://schemas.microsoft.com/office/drawing/2014/main" id="{88B7A34A-1FCC-3144-A790-E6ED11D1881D}"/>
              </a:ext>
            </a:extLst>
          </p:cNvPr>
          <p:cNvPicPr>
            <a:picLocks noChangeAspect="1"/>
          </p:cNvPicPr>
          <p:nvPr/>
        </p:nvPicPr>
        <p:blipFill>
          <a:blip r:embed="rId5"/>
          <a:srcRect l="7031" t="4361" r="7692" b="7457"/>
          <a:stretch>
            <a:fillRect/>
          </a:stretch>
        </p:blipFill>
        <p:spPr bwMode="auto">
          <a:xfrm>
            <a:off x="6985000" y="2157413"/>
            <a:ext cx="1566863" cy="2911475"/>
          </a:xfrm>
          <a:prstGeom prst="rect">
            <a:avLst/>
          </a:prstGeom>
          <a:noFill/>
          <a:ln w="9525">
            <a:solidFill>
              <a:srgbClr val="660066"/>
            </a:solidFill>
            <a:miter lim="800000"/>
            <a:headEnd/>
            <a:tailEnd/>
          </a:ln>
          <a:effectLst>
            <a:outerShdw blurRad="50800" dist="38100" dir="2700000" algn="tl" rotWithShape="0">
              <a:srgbClr val="000000">
                <a:alpha val="42999"/>
              </a:srgbClr>
            </a:outerShdw>
          </a:effectLst>
        </p:spPr>
      </p:pic>
      <p:sp>
        <p:nvSpPr>
          <p:cNvPr id="5" name="5-Point Star 4">
            <a:extLst>
              <a:ext uri="{FF2B5EF4-FFF2-40B4-BE49-F238E27FC236}">
                <a16:creationId xmlns:a16="http://schemas.microsoft.com/office/drawing/2014/main" id="{32459FD5-E251-5042-A0F1-E91ECEBFAD90}"/>
              </a:ext>
            </a:extLst>
          </p:cNvPr>
          <p:cNvSpPr/>
          <p:nvPr/>
        </p:nvSpPr>
        <p:spPr>
          <a:xfrm>
            <a:off x="4343400" y="4191000"/>
            <a:ext cx="228600" cy="228600"/>
          </a:xfrm>
          <a:prstGeom prst="star5">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pic>
        <p:nvPicPr>
          <p:cNvPr id="8" name="Picture 7">
            <a:extLst>
              <a:ext uri="{FF2B5EF4-FFF2-40B4-BE49-F238E27FC236}">
                <a16:creationId xmlns:a16="http://schemas.microsoft.com/office/drawing/2014/main" id="{79FF3AC2-20F2-4300-AD7E-455D37C595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7156" y="4968958"/>
            <a:ext cx="3323809" cy="1733333"/>
          </a:xfrm>
          <a:prstGeom prst="rect">
            <a:avLst/>
          </a:prstGeom>
        </p:spPr>
      </p:pic>
      <p:sp>
        <p:nvSpPr>
          <p:cNvPr id="11" name="Title 1">
            <a:extLst>
              <a:ext uri="{FF2B5EF4-FFF2-40B4-BE49-F238E27FC236}">
                <a16:creationId xmlns:a16="http://schemas.microsoft.com/office/drawing/2014/main" id="{2A6EF313-5920-0E45-9C1D-6678E408671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4">
            <a:extLst>
              <a:ext uri="{FF2B5EF4-FFF2-40B4-BE49-F238E27FC236}">
                <a16:creationId xmlns:a16="http://schemas.microsoft.com/office/drawing/2014/main" id="{EB2512DE-8BE1-5E44-BD64-8A34D8135163}"/>
              </a:ext>
            </a:extLst>
          </p:cNvPr>
          <p:cNvSpPr txBox="1">
            <a:spLocks noChangeArrowheads="1"/>
          </p:cNvSpPr>
          <p:nvPr/>
        </p:nvSpPr>
        <p:spPr bwMode="auto">
          <a:xfrm>
            <a:off x="182563" y="1016000"/>
            <a:ext cx="873283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s-ES_tradnl" altLang="en-US" sz="1500" dirty="0">
                <a:latin typeface="Arial" panose="020B0604020202020204" pitchFamily="34" charset="0"/>
              </a:rPr>
              <a:t>El epicentro de este terremoto es mostrado por la estrella azul en el mapa. La Placa de Cocos se subduce hacia el </a:t>
            </a:r>
            <a:r>
              <a:rPr lang="es-ES_tradnl" altLang="en-US" sz="1500" dirty="0" err="1">
                <a:latin typeface="Arial" panose="020B0604020202020204" pitchFamily="34" charset="0"/>
              </a:rPr>
              <a:t>nor</a:t>
            </a:r>
            <a:r>
              <a:rPr lang="es-ES_tradnl" altLang="en-US" sz="1500" dirty="0">
                <a:latin typeface="Arial" panose="020B0604020202020204" pitchFamily="34" charset="0"/>
              </a:rPr>
              <a:t>-noreste por debajo de la Placa de Norteamericana en la Fosa Mesoamericana. La profundidad de este terremoto se ajusta al patrón de terremotos poco profundos a profundidad intermedia que se acumulan a lo largo del limite de  Placa de mega-empuje.</a:t>
            </a:r>
          </a:p>
        </p:txBody>
      </p:sp>
      <p:sp>
        <p:nvSpPr>
          <p:cNvPr id="14" name="TextBox 15">
            <a:extLst>
              <a:ext uri="{FF2B5EF4-FFF2-40B4-BE49-F238E27FC236}">
                <a16:creationId xmlns:a16="http://schemas.microsoft.com/office/drawing/2014/main" id="{4E236B52-F065-694C-BF89-69607774B422}"/>
              </a:ext>
            </a:extLst>
          </p:cNvPr>
          <p:cNvSpPr txBox="1">
            <a:spLocks noChangeArrowheads="1"/>
          </p:cNvSpPr>
          <p:nvPr/>
        </p:nvSpPr>
        <p:spPr bwMode="auto">
          <a:xfrm>
            <a:off x="6659563" y="5562600"/>
            <a:ext cx="24844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i="1" dirty="0">
                <a:latin typeface="Arial" panose="020B0604020202020204" pitchFamily="34" charset="0"/>
              </a:rPr>
              <a:t>Fuente de la Imagen:  </a:t>
            </a:r>
            <a:br>
              <a:rPr lang="es-ES_tradnl" altLang="en-US" sz="1400" i="1" dirty="0">
                <a:latin typeface="Arial" panose="020B0604020202020204" pitchFamily="34" charset="0"/>
              </a:rPr>
            </a:br>
            <a:r>
              <a:rPr lang="es-ES_tradnl" altLang="en-US" sz="1400" i="1" dirty="0">
                <a:latin typeface="Arial" panose="020B0604020202020204" pitchFamily="34" charset="0"/>
              </a:rPr>
              <a:t>Servicio Geológico de los EEUU. Open-File </a:t>
            </a:r>
            <a:r>
              <a:rPr lang="es-ES_tradnl" altLang="en-US" sz="1400" i="1" dirty="0" err="1">
                <a:latin typeface="Arial" panose="020B0604020202020204" pitchFamily="34" charset="0"/>
              </a:rPr>
              <a:t>Report</a:t>
            </a:r>
            <a:r>
              <a:rPr lang="es-ES_tradnl" altLang="en-US" sz="1400" i="1" dirty="0">
                <a:latin typeface="Arial" panose="020B0604020202020204" pitchFamily="34" charset="0"/>
              </a:rPr>
              <a:t> 2010–1083-H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15">
            <a:extLst>
              <a:ext uri="{FF2B5EF4-FFF2-40B4-BE49-F238E27FC236}">
                <a16:creationId xmlns:a16="http://schemas.microsoft.com/office/drawing/2014/main" id="{9F4B5387-1829-7140-AFA0-2FE3E2B22D97}"/>
              </a:ext>
            </a:extLst>
          </p:cNvPr>
          <p:cNvSpPr txBox="1">
            <a:spLocks noChangeArrowheads="1"/>
          </p:cNvSpPr>
          <p:nvPr/>
        </p:nvSpPr>
        <p:spPr bwMode="auto">
          <a:xfrm>
            <a:off x="228600" y="5476198"/>
            <a:ext cx="1311347" cy="122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lnSpc>
                <a:spcPts val="1840"/>
              </a:lnSpc>
              <a:spcBef>
                <a:spcPct val="0"/>
              </a:spcBef>
              <a:buFontTx/>
              <a:buNone/>
            </a:pPr>
            <a:r>
              <a:rPr lang="en-US" altLang="en-US" sz="1400" i="1" dirty="0">
                <a:latin typeface="Arial" panose="020B0604020202020204" pitchFamily="34" charset="0"/>
              </a:rPr>
              <a:t>Imagen </a:t>
            </a:r>
            <a:r>
              <a:rPr lang="en-US" altLang="en-US" sz="1400" i="1" dirty="0" err="1">
                <a:latin typeface="Arial" panose="020B0604020202020204" pitchFamily="34" charset="0"/>
              </a:rPr>
              <a:t>adaptada</a:t>
            </a:r>
            <a:r>
              <a:rPr lang="en-US" altLang="en-US" sz="1400" i="1" dirty="0">
                <a:latin typeface="Arial" panose="020B0604020202020204" pitchFamily="34" charset="0"/>
              </a:rPr>
              <a:t> del </a:t>
            </a:r>
            <a:r>
              <a:rPr lang="en-US" altLang="en-US" sz="1400" i="1" dirty="0" err="1">
                <a:latin typeface="Arial" panose="020B0604020202020204" pitchFamily="34" charset="0"/>
              </a:rPr>
              <a:t>Laboratorio</a:t>
            </a:r>
            <a:r>
              <a:rPr lang="en-US" altLang="en-US" sz="1400" i="1" dirty="0">
                <a:latin typeface="Arial" panose="020B0604020202020204" pitchFamily="34" charset="0"/>
              </a:rPr>
              <a:t> de </a:t>
            </a:r>
            <a:r>
              <a:rPr lang="en-US" altLang="en-US" sz="1400" i="1" dirty="0" err="1">
                <a:latin typeface="Arial" panose="020B0604020202020204" pitchFamily="34" charset="0"/>
              </a:rPr>
              <a:t>Sismología</a:t>
            </a:r>
            <a:r>
              <a:rPr lang="en-US" altLang="en-US" sz="1400" i="1" dirty="0">
                <a:latin typeface="Arial" panose="020B0604020202020204" pitchFamily="34" charset="0"/>
              </a:rPr>
              <a:t> UC Berkeley</a:t>
            </a:r>
          </a:p>
        </p:txBody>
      </p:sp>
      <p:grpSp>
        <p:nvGrpSpPr>
          <p:cNvPr id="11" name="Group 10">
            <a:extLst>
              <a:ext uri="{FF2B5EF4-FFF2-40B4-BE49-F238E27FC236}">
                <a16:creationId xmlns:a16="http://schemas.microsoft.com/office/drawing/2014/main" id="{820F466A-B260-9E4C-A773-E2CF73F00A2F}"/>
              </a:ext>
            </a:extLst>
          </p:cNvPr>
          <p:cNvGrpSpPr/>
          <p:nvPr/>
        </p:nvGrpSpPr>
        <p:grpSpPr>
          <a:xfrm>
            <a:off x="1616943" y="1825822"/>
            <a:ext cx="7374657" cy="5032178"/>
            <a:chOff x="1600200" y="912911"/>
            <a:chExt cx="7374657" cy="5032178"/>
          </a:xfrm>
        </p:grpSpPr>
        <p:pic>
          <p:nvPicPr>
            <p:cNvPr id="13" name="Picture 12">
              <a:extLst>
                <a:ext uri="{FF2B5EF4-FFF2-40B4-BE49-F238E27FC236}">
                  <a16:creationId xmlns:a16="http://schemas.microsoft.com/office/drawing/2014/main" id="{860F32E0-AB2B-BB48-8771-61A77853CB0B}"/>
                </a:ext>
              </a:extLst>
            </p:cNvPr>
            <p:cNvPicPr>
              <a:picLocks noChangeAspect="1"/>
            </p:cNvPicPr>
            <p:nvPr/>
          </p:nvPicPr>
          <p:blipFill rotWithShape="1">
            <a:blip r:embed="rId4">
              <a:extLst>
                <a:ext uri="{28A0092B-C50C-407E-A947-70E740481C1C}">
                  <a14:useLocalDpi xmlns:a14="http://schemas.microsoft.com/office/drawing/2010/main" val="0"/>
                </a:ext>
              </a:extLst>
            </a:blip>
            <a:srcRect l="1558" t="2054" r="4590" b="3551"/>
            <a:stretch/>
          </p:blipFill>
          <p:spPr>
            <a:xfrm>
              <a:off x="1600200" y="912911"/>
              <a:ext cx="6865440" cy="4800601"/>
            </a:xfrm>
            <a:prstGeom prst="rect">
              <a:avLst/>
            </a:prstGeom>
          </p:spPr>
        </p:pic>
        <p:sp>
          <p:nvSpPr>
            <p:cNvPr id="14" name="TextBox 13">
              <a:extLst>
                <a:ext uri="{FF2B5EF4-FFF2-40B4-BE49-F238E27FC236}">
                  <a16:creationId xmlns:a16="http://schemas.microsoft.com/office/drawing/2014/main" id="{C1AEBCA9-9650-5D45-86F5-0855CE558D1C}"/>
                </a:ext>
              </a:extLst>
            </p:cNvPr>
            <p:cNvSpPr txBox="1"/>
            <p:nvPr/>
          </p:nvSpPr>
          <p:spPr>
            <a:xfrm>
              <a:off x="3693422" y="4107471"/>
              <a:ext cx="2005677" cy="369332"/>
            </a:xfrm>
            <a:prstGeom prst="rect">
              <a:avLst/>
            </a:prstGeom>
            <a:noFill/>
          </p:spPr>
          <p:txBody>
            <a:bodyPr wrap="none" rtlCol="0">
              <a:spAutoFit/>
            </a:bodyPr>
            <a:lstStyle/>
            <a:p>
              <a:r>
                <a:rPr lang="en-US" dirty="0">
                  <a:highlight>
                    <a:srgbClr val="C0C0C0"/>
                  </a:highlight>
                </a:rPr>
                <a:t>M7,4 2020-06-23 </a:t>
              </a:r>
            </a:p>
          </p:txBody>
        </p:sp>
        <p:sp>
          <p:nvSpPr>
            <p:cNvPr id="15" name="TextBox 14">
              <a:extLst>
                <a:ext uri="{FF2B5EF4-FFF2-40B4-BE49-F238E27FC236}">
                  <a16:creationId xmlns:a16="http://schemas.microsoft.com/office/drawing/2014/main" id="{F29BED1E-3E3F-0E4E-80A5-713E81FD2953}"/>
                </a:ext>
              </a:extLst>
            </p:cNvPr>
            <p:cNvSpPr txBox="1"/>
            <p:nvPr/>
          </p:nvSpPr>
          <p:spPr>
            <a:xfrm>
              <a:off x="3712333" y="2246920"/>
              <a:ext cx="1924438" cy="369332"/>
            </a:xfrm>
            <a:prstGeom prst="rect">
              <a:avLst/>
            </a:prstGeom>
            <a:noFill/>
          </p:spPr>
          <p:txBody>
            <a:bodyPr wrap="none" rtlCol="0">
              <a:spAutoFit/>
            </a:bodyPr>
            <a:lstStyle/>
            <a:p>
              <a:r>
                <a:rPr lang="en-US" dirty="0">
                  <a:highlight>
                    <a:srgbClr val="C0C0C0"/>
                  </a:highlight>
                </a:rPr>
                <a:t>M7,7 1978-11-29</a:t>
              </a:r>
            </a:p>
          </p:txBody>
        </p:sp>
        <p:sp>
          <p:nvSpPr>
            <p:cNvPr id="16" name="TextBox 15">
              <a:extLst>
                <a:ext uri="{FF2B5EF4-FFF2-40B4-BE49-F238E27FC236}">
                  <a16:creationId xmlns:a16="http://schemas.microsoft.com/office/drawing/2014/main" id="{0622CBB8-19AE-8C4C-A0A5-FD49645CC158}"/>
                </a:ext>
              </a:extLst>
            </p:cNvPr>
            <p:cNvSpPr txBox="1"/>
            <p:nvPr/>
          </p:nvSpPr>
          <p:spPr>
            <a:xfrm>
              <a:off x="1899049" y="2488578"/>
              <a:ext cx="1941557" cy="369332"/>
            </a:xfrm>
            <a:prstGeom prst="rect">
              <a:avLst/>
            </a:prstGeom>
            <a:noFill/>
          </p:spPr>
          <p:txBody>
            <a:bodyPr wrap="none" rtlCol="0">
              <a:spAutoFit/>
            </a:bodyPr>
            <a:lstStyle/>
            <a:p>
              <a:r>
                <a:rPr lang="en-US" dirty="0">
                  <a:highlight>
                    <a:srgbClr val="C0C0C0"/>
                  </a:highlight>
                </a:rPr>
                <a:t>M7,5 1999-09-30</a:t>
              </a:r>
            </a:p>
          </p:txBody>
        </p:sp>
        <p:cxnSp>
          <p:nvCxnSpPr>
            <p:cNvPr id="17" name="Straight Arrow Connector 16">
              <a:extLst>
                <a:ext uri="{FF2B5EF4-FFF2-40B4-BE49-F238E27FC236}">
                  <a16:creationId xmlns:a16="http://schemas.microsoft.com/office/drawing/2014/main" id="{FE9B63C0-9C21-6E40-94ED-D4F674033035}"/>
                </a:ext>
              </a:extLst>
            </p:cNvPr>
            <p:cNvCxnSpPr>
              <a:cxnSpLocks/>
              <a:stCxn id="15" idx="2"/>
            </p:cNvCxnSpPr>
            <p:nvPr/>
          </p:nvCxnSpPr>
          <p:spPr>
            <a:xfrm flipH="1">
              <a:off x="4548270" y="2616252"/>
              <a:ext cx="126282" cy="57438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B40A2B2-A19D-6F40-9D5C-AE6ED8F7AC48}"/>
                </a:ext>
              </a:extLst>
            </p:cNvPr>
            <p:cNvSpPr txBox="1"/>
            <p:nvPr/>
          </p:nvSpPr>
          <p:spPr>
            <a:xfrm>
              <a:off x="5792899" y="2541133"/>
              <a:ext cx="1941557" cy="369332"/>
            </a:xfrm>
            <a:prstGeom prst="rect">
              <a:avLst/>
            </a:prstGeom>
            <a:noFill/>
          </p:spPr>
          <p:txBody>
            <a:bodyPr wrap="none" rtlCol="0">
              <a:spAutoFit/>
            </a:bodyPr>
            <a:lstStyle/>
            <a:p>
              <a:r>
                <a:rPr lang="en-US" dirty="0">
                  <a:highlight>
                    <a:srgbClr val="C0C0C0"/>
                  </a:highlight>
                </a:rPr>
                <a:t>M7,4 1965-08-23</a:t>
              </a:r>
            </a:p>
          </p:txBody>
        </p:sp>
        <p:cxnSp>
          <p:nvCxnSpPr>
            <p:cNvPr id="19" name="Straight Arrow Connector 18">
              <a:extLst>
                <a:ext uri="{FF2B5EF4-FFF2-40B4-BE49-F238E27FC236}">
                  <a16:creationId xmlns:a16="http://schemas.microsoft.com/office/drawing/2014/main" id="{7D11E96C-3E7B-5A43-A2DC-61B96DEFA36B}"/>
                </a:ext>
              </a:extLst>
            </p:cNvPr>
            <p:cNvCxnSpPr>
              <a:cxnSpLocks/>
            </p:cNvCxnSpPr>
            <p:nvPr/>
          </p:nvCxnSpPr>
          <p:spPr>
            <a:xfrm flipH="1">
              <a:off x="5303113" y="2807884"/>
              <a:ext cx="575668" cy="3294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Freeform 19">
              <a:extLst>
                <a:ext uri="{FF2B5EF4-FFF2-40B4-BE49-F238E27FC236}">
                  <a16:creationId xmlns:a16="http://schemas.microsoft.com/office/drawing/2014/main" id="{D9008546-B1BC-1149-A3E8-DE16108291F8}"/>
                </a:ext>
              </a:extLst>
            </p:cNvPr>
            <p:cNvSpPr/>
            <p:nvPr/>
          </p:nvSpPr>
          <p:spPr>
            <a:xfrm>
              <a:off x="5784710" y="3541379"/>
              <a:ext cx="1184226" cy="1131612"/>
            </a:xfrm>
            <a:custGeom>
              <a:avLst/>
              <a:gdLst>
                <a:gd name="connsiteX0" fmla="*/ 725130 w 1184226"/>
                <a:gd name="connsiteY0" fmla="*/ 1092633 h 1131612"/>
                <a:gd name="connsiteX1" fmla="*/ 826730 w 1184226"/>
                <a:gd name="connsiteY1" fmla="*/ 1130733 h 1131612"/>
                <a:gd name="connsiteX2" fmla="*/ 1029930 w 1184226"/>
                <a:gd name="connsiteY2" fmla="*/ 1054533 h 1131612"/>
                <a:gd name="connsiteX3" fmla="*/ 1144230 w 1184226"/>
                <a:gd name="connsiteY3" fmla="*/ 952933 h 1131612"/>
                <a:gd name="connsiteX4" fmla="*/ 1182330 w 1184226"/>
                <a:gd name="connsiteY4" fmla="*/ 762433 h 1131612"/>
                <a:gd name="connsiteX5" fmla="*/ 1093430 w 1184226"/>
                <a:gd name="connsiteY5" fmla="*/ 533833 h 1131612"/>
                <a:gd name="connsiteX6" fmla="*/ 890230 w 1184226"/>
                <a:gd name="connsiteY6" fmla="*/ 368733 h 1131612"/>
                <a:gd name="connsiteX7" fmla="*/ 610830 w 1184226"/>
                <a:gd name="connsiteY7" fmla="*/ 165533 h 1131612"/>
                <a:gd name="connsiteX8" fmla="*/ 382230 w 1184226"/>
                <a:gd name="connsiteY8" fmla="*/ 51233 h 1131612"/>
                <a:gd name="connsiteX9" fmla="*/ 179030 w 1184226"/>
                <a:gd name="connsiteY9" fmla="*/ 433 h 1131612"/>
                <a:gd name="connsiteX10" fmla="*/ 77430 w 1184226"/>
                <a:gd name="connsiteY10" fmla="*/ 76633 h 1131612"/>
                <a:gd name="connsiteX11" fmla="*/ 1230 w 1184226"/>
                <a:gd name="connsiteY11" fmla="*/ 178233 h 1131612"/>
                <a:gd name="connsiteX12" fmla="*/ 39330 w 1184226"/>
                <a:gd name="connsiteY12" fmla="*/ 343333 h 1131612"/>
                <a:gd name="connsiteX13" fmla="*/ 153630 w 1184226"/>
                <a:gd name="connsiteY13" fmla="*/ 546533 h 1131612"/>
                <a:gd name="connsiteX14" fmla="*/ 306030 w 1184226"/>
                <a:gd name="connsiteY14" fmla="*/ 762433 h 1131612"/>
                <a:gd name="connsiteX15" fmla="*/ 496530 w 1184226"/>
                <a:gd name="connsiteY15" fmla="*/ 927533 h 1131612"/>
                <a:gd name="connsiteX16" fmla="*/ 572730 w 1184226"/>
                <a:gd name="connsiteY16" fmla="*/ 1041833 h 1131612"/>
                <a:gd name="connsiteX17" fmla="*/ 725130 w 1184226"/>
                <a:gd name="connsiteY17" fmla="*/ 1092633 h 1131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84226" h="1131612">
                  <a:moveTo>
                    <a:pt x="725130" y="1092633"/>
                  </a:moveTo>
                  <a:cubicBezTo>
                    <a:pt x="767463" y="1107450"/>
                    <a:pt x="775930" y="1137083"/>
                    <a:pt x="826730" y="1130733"/>
                  </a:cubicBezTo>
                  <a:cubicBezTo>
                    <a:pt x="877530" y="1124383"/>
                    <a:pt x="977013" y="1084166"/>
                    <a:pt x="1029930" y="1054533"/>
                  </a:cubicBezTo>
                  <a:cubicBezTo>
                    <a:pt x="1082847" y="1024900"/>
                    <a:pt x="1118830" y="1001616"/>
                    <a:pt x="1144230" y="952933"/>
                  </a:cubicBezTo>
                  <a:cubicBezTo>
                    <a:pt x="1169630" y="904250"/>
                    <a:pt x="1190797" y="832283"/>
                    <a:pt x="1182330" y="762433"/>
                  </a:cubicBezTo>
                  <a:cubicBezTo>
                    <a:pt x="1173863" y="692583"/>
                    <a:pt x="1142113" y="599450"/>
                    <a:pt x="1093430" y="533833"/>
                  </a:cubicBezTo>
                  <a:cubicBezTo>
                    <a:pt x="1044747" y="468216"/>
                    <a:pt x="970663" y="430116"/>
                    <a:pt x="890230" y="368733"/>
                  </a:cubicBezTo>
                  <a:cubicBezTo>
                    <a:pt x="809797" y="307350"/>
                    <a:pt x="695497" y="218450"/>
                    <a:pt x="610830" y="165533"/>
                  </a:cubicBezTo>
                  <a:cubicBezTo>
                    <a:pt x="526163" y="112616"/>
                    <a:pt x="454197" y="78750"/>
                    <a:pt x="382230" y="51233"/>
                  </a:cubicBezTo>
                  <a:cubicBezTo>
                    <a:pt x="310263" y="23716"/>
                    <a:pt x="229830" y="-3800"/>
                    <a:pt x="179030" y="433"/>
                  </a:cubicBezTo>
                  <a:cubicBezTo>
                    <a:pt x="128230" y="4666"/>
                    <a:pt x="107063" y="47000"/>
                    <a:pt x="77430" y="76633"/>
                  </a:cubicBezTo>
                  <a:cubicBezTo>
                    <a:pt x="47797" y="106266"/>
                    <a:pt x="7580" y="133783"/>
                    <a:pt x="1230" y="178233"/>
                  </a:cubicBezTo>
                  <a:cubicBezTo>
                    <a:pt x="-5120" y="222683"/>
                    <a:pt x="13930" y="281950"/>
                    <a:pt x="39330" y="343333"/>
                  </a:cubicBezTo>
                  <a:cubicBezTo>
                    <a:pt x="64730" y="404716"/>
                    <a:pt x="109180" y="476683"/>
                    <a:pt x="153630" y="546533"/>
                  </a:cubicBezTo>
                  <a:cubicBezTo>
                    <a:pt x="198080" y="616383"/>
                    <a:pt x="248880" y="698933"/>
                    <a:pt x="306030" y="762433"/>
                  </a:cubicBezTo>
                  <a:cubicBezTo>
                    <a:pt x="363180" y="825933"/>
                    <a:pt x="452080" y="880966"/>
                    <a:pt x="496530" y="927533"/>
                  </a:cubicBezTo>
                  <a:cubicBezTo>
                    <a:pt x="540980" y="974100"/>
                    <a:pt x="532514" y="1012200"/>
                    <a:pt x="572730" y="1041833"/>
                  </a:cubicBezTo>
                  <a:cubicBezTo>
                    <a:pt x="612946" y="1071466"/>
                    <a:pt x="682797" y="1077816"/>
                    <a:pt x="725130" y="1092633"/>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a:extLst>
                <a:ext uri="{FF2B5EF4-FFF2-40B4-BE49-F238E27FC236}">
                  <a16:creationId xmlns:a16="http://schemas.microsoft.com/office/drawing/2014/main" id="{44BB8687-5DD8-2E44-AD1E-D9CDD7516FCF}"/>
                </a:ext>
              </a:extLst>
            </p:cNvPr>
            <p:cNvSpPr>
              <a:spLocks noChangeAspect="1"/>
            </p:cNvSpPr>
            <p:nvPr/>
          </p:nvSpPr>
          <p:spPr>
            <a:xfrm>
              <a:off x="6512425" y="4113312"/>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2" name="TextBox 21">
              <a:extLst>
                <a:ext uri="{FF2B5EF4-FFF2-40B4-BE49-F238E27FC236}">
                  <a16:creationId xmlns:a16="http://schemas.microsoft.com/office/drawing/2014/main" id="{8F115863-3CA8-5246-9445-59C62AC38CED}"/>
                </a:ext>
              </a:extLst>
            </p:cNvPr>
            <p:cNvSpPr txBox="1"/>
            <p:nvPr/>
          </p:nvSpPr>
          <p:spPr>
            <a:xfrm>
              <a:off x="5646240" y="4750860"/>
              <a:ext cx="1941557" cy="369332"/>
            </a:xfrm>
            <a:prstGeom prst="rect">
              <a:avLst/>
            </a:prstGeom>
            <a:noFill/>
          </p:spPr>
          <p:txBody>
            <a:bodyPr wrap="none" rtlCol="0">
              <a:spAutoFit/>
            </a:bodyPr>
            <a:lstStyle/>
            <a:p>
              <a:r>
                <a:rPr lang="en-US" dirty="0">
                  <a:highlight>
                    <a:srgbClr val="C0C0C0"/>
                  </a:highlight>
                </a:rPr>
                <a:t>M8,2 2017-09-08</a:t>
              </a:r>
            </a:p>
          </p:txBody>
        </p:sp>
        <p:cxnSp>
          <p:nvCxnSpPr>
            <p:cNvPr id="23" name="Straight Arrow Connector 22">
              <a:extLst>
                <a:ext uri="{FF2B5EF4-FFF2-40B4-BE49-F238E27FC236}">
                  <a16:creationId xmlns:a16="http://schemas.microsoft.com/office/drawing/2014/main" id="{050D6E5C-F8C2-AA46-9800-EEEC13190414}"/>
                </a:ext>
              </a:extLst>
            </p:cNvPr>
            <p:cNvCxnSpPr>
              <a:cxnSpLocks/>
            </p:cNvCxnSpPr>
            <p:nvPr/>
          </p:nvCxnSpPr>
          <p:spPr>
            <a:xfrm flipV="1">
              <a:off x="6584454" y="4387632"/>
              <a:ext cx="65131" cy="3915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Freeform 23">
              <a:extLst>
                <a:ext uri="{FF2B5EF4-FFF2-40B4-BE49-F238E27FC236}">
                  <a16:creationId xmlns:a16="http://schemas.microsoft.com/office/drawing/2014/main" id="{CAAF9BF3-0180-514C-A88E-B205FF2BCBCE}"/>
                </a:ext>
              </a:extLst>
            </p:cNvPr>
            <p:cNvSpPr/>
            <p:nvPr/>
          </p:nvSpPr>
          <p:spPr>
            <a:xfrm>
              <a:off x="4552529" y="3153974"/>
              <a:ext cx="827040" cy="552029"/>
            </a:xfrm>
            <a:custGeom>
              <a:avLst/>
              <a:gdLst>
                <a:gd name="connsiteX0" fmla="*/ 361019 w 827040"/>
                <a:gd name="connsiteY0" fmla="*/ 540238 h 552029"/>
                <a:gd name="connsiteX1" fmla="*/ 510488 w 827040"/>
                <a:gd name="connsiteY1" fmla="*/ 496276 h 552029"/>
                <a:gd name="connsiteX2" fmla="*/ 721503 w 827040"/>
                <a:gd name="connsiteY2" fmla="*/ 373184 h 552029"/>
                <a:gd name="connsiteX3" fmla="*/ 827011 w 827040"/>
                <a:gd name="connsiteY3" fmla="*/ 144584 h 552029"/>
                <a:gd name="connsiteX4" fmla="*/ 712711 w 827040"/>
                <a:gd name="connsiteY4" fmla="*/ 21492 h 552029"/>
                <a:gd name="connsiteX5" fmla="*/ 484111 w 827040"/>
                <a:gd name="connsiteY5" fmla="*/ 3907 h 552029"/>
                <a:gd name="connsiteX6" fmla="*/ 281888 w 827040"/>
                <a:gd name="connsiteY6" fmla="*/ 65453 h 552029"/>
                <a:gd name="connsiteX7" fmla="*/ 150003 w 827040"/>
                <a:gd name="connsiteY7" fmla="*/ 153376 h 552029"/>
                <a:gd name="connsiteX8" fmla="*/ 44496 w 827040"/>
                <a:gd name="connsiteY8" fmla="*/ 267676 h 552029"/>
                <a:gd name="connsiteX9" fmla="*/ 534 w 827040"/>
                <a:gd name="connsiteY9" fmla="*/ 408353 h 552029"/>
                <a:gd name="connsiteX10" fmla="*/ 70873 w 827040"/>
                <a:gd name="connsiteY10" fmla="*/ 505069 h 552029"/>
                <a:gd name="connsiteX11" fmla="*/ 193965 w 827040"/>
                <a:gd name="connsiteY11" fmla="*/ 549030 h 552029"/>
                <a:gd name="connsiteX12" fmla="*/ 361019 w 827040"/>
                <a:gd name="connsiteY12" fmla="*/ 540238 h 55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7040" h="552029">
                  <a:moveTo>
                    <a:pt x="361019" y="540238"/>
                  </a:moveTo>
                  <a:cubicBezTo>
                    <a:pt x="413773" y="531446"/>
                    <a:pt x="450407" y="524118"/>
                    <a:pt x="510488" y="496276"/>
                  </a:cubicBezTo>
                  <a:cubicBezTo>
                    <a:pt x="570569" y="468434"/>
                    <a:pt x="668749" y="431799"/>
                    <a:pt x="721503" y="373184"/>
                  </a:cubicBezTo>
                  <a:cubicBezTo>
                    <a:pt x="774257" y="314569"/>
                    <a:pt x="828476" y="203199"/>
                    <a:pt x="827011" y="144584"/>
                  </a:cubicBezTo>
                  <a:cubicBezTo>
                    <a:pt x="825546" y="85969"/>
                    <a:pt x="769861" y="44938"/>
                    <a:pt x="712711" y="21492"/>
                  </a:cubicBezTo>
                  <a:cubicBezTo>
                    <a:pt x="655561" y="-1954"/>
                    <a:pt x="555915" y="-3420"/>
                    <a:pt x="484111" y="3907"/>
                  </a:cubicBezTo>
                  <a:cubicBezTo>
                    <a:pt x="412307" y="11234"/>
                    <a:pt x="337573" y="40542"/>
                    <a:pt x="281888" y="65453"/>
                  </a:cubicBezTo>
                  <a:cubicBezTo>
                    <a:pt x="226203" y="90364"/>
                    <a:pt x="189568" y="119672"/>
                    <a:pt x="150003" y="153376"/>
                  </a:cubicBezTo>
                  <a:cubicBezTo>
                    <a:pt x="110438" y="187080"/>
                    <a:pt x="69407" y="225180"/>
                    <a:pt x="44496" y="267676"/>
                  </a:cubicBezTo>
                  <a:cubicBezTo>
                    <a:pt x="19585" y="310172"/>
                    <a:pt x="-3862" y="368788"/>
                    <a:pt x="534" y="408353"/>
                  </a:cubicBezTo>
                  <a:cubicBezTo>
                    <a:pt x="4930" y="447918"/>
                    <a:pt x="38635" y="481623"/>
                    <a:pt x="70873" y="505069"/>
                  </a:cubicBezTo>
                  <a:cubicBezTo>
                    <a:pt x="103111" y="528515"/>
                    <a:pt x="144142" y="541703"/>
                    <a:pt x="193965" y="549030"/>
                  </a:cubicBezTo>
                  <a:cubicBezTo>
                    <a:pt x="243788" y="556357"/>
                    <a:pt x="308265" y="549030"/>
                    <a:pt x="361019" y="540238"/>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a:extLst>
                <a:ext uri="{FF2B5EF4-FFF2-40B4-BE49-F238E27FC236}">
                  <a16:creationId xmlns:a16="http://schemas.microsoft.com/office/drawing/2014/main" id="{B062AF63-15B9-1F48-BED0-0CCB201B464B}"/>
                </a:ext>
              </a:extLst>
            </p:cNvPr>
            <p:cNvSpPr/>
            <p:nvPr/>
          </p:nvSpPr>
          <p:spPr>
            <a:xfrm>
              <a:off x="4043675" y="3230663"/>
              <a:ext cx="914636" cy="694714"/>
            </a:xfrm>
            <a:custGeom>
              <a:avLst/>
              <a:gdLst>
                <a:gd name="connsiteX0" fmla="*/ 193667 w 914636"/>
                <a:gd name="connsiteY0" fmla="*/ 545192 h 694714"/>
                <a:gd name="connsiteX1" fmla="*/ 439851 w 914636"/>
                <a:gd name="connsiteY1" fmla="*/ 641908 h 694714"/>
                <a:gd name="connsiteX2" fmla="*/ 694828 w 914636"/>
                <a:gd name="connsiteY2" fmla="*/ 694662 h 694714"/>
                <a:gd name="connsiteX3" fmla="*/ 870675 w 914636"/>
                <a:gd name="connsiteY3" fmla="*/ 633115 h 694714"/>
                <a:gd name="connsiteX4" fmla="*/ 914636 w 914636"/>
                <a:gd name="connsiteY4" fmla="*/ 492438 h 694714"/>
                <a:gd name="connsiteX5" fmla="*/ 870675 w 914636"/>
                <a:gd name="connsiteY5" fmla="*/ 307800 h 694714"/>
                <a:gd name="connsiteX6" fmla="*/ 756375 w 914636"/>
                <a:gd name="connsiteY6" fmla="*/ 167123 h 694714"/>
                <a:gd name="connsiteX7" fmla="*/ 598113 w 914636"/>
                <a:gd name="connsiteY7" fmla="*/ 52823 h 694714"/>
                <a:gd name="connsiteX8" fmla="*/ 395890 w 914636"/>
                <a:gd name="connsiteY8" fmla="*/ 69 h 694714"/>
                <a:gd name="connsiteX9" fmla="*/ 246421 w 914636"/>
                <a:gd name="connsiteY9" fmla="*/ 44031 h 694714"/>
                <a:gd name="connsiteX10" fmla="*/ 132121 w 914636"/>
                <a:gd name="connsiteY10" fmla="*/ 140746 h 694714"/>
                <a:gd name="connsiteX11" fmla="*/ 44198 w 914636"/>
                <a:gd name="connsiteY11" fmla="*/ 263838 h 694714"/>
                <a:gd name="connsiteX12" fmla="*/ 236 w 914636"/>
                <a:gd name="connsiteY12" fmla="*/ 378138 h 694714"/>
                <a:gd name="connsiteX13" fmla="*/ 61782 w 914636"/>
                <a:gd name="connsiteY13" fmla="*/ 483646 h 694714"/>
                <a:gd name="connsiteX14" fmla="*/ 193667 w 914636"/>
                <a:gd name="connsiteY14" fmla="*/ 545192 h 6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636" h="694714">
                  <a:moveTo>
                    <a:pt x="193667" y="545192"/>
                  </a:moveTo>
                  <a:cubicBezTo>
                    <a:pt x="256679" y="571569"/>
                    <a:pt x="356324" y="616996"/>
                    <a:pt x="439851" y="641908"/>
                  </a:cubicBezTo>
                  <a:cubicBezTo>
                    <a:pt x="523378" y="666820"/>
                    <a:pt x="623024" y="696127"/>
                    <a:pt x="694828" y="694662"/>
                  </a:cubicBezTo>
                  <a:cubicBezTo>
                    <a:pt x="766632" y="693197"/>
                    <a:pt x="834040" y="666819"/>
                    <a:pt x="870675" y="633115"/>
                  </a:cubicBezTo>
                  <a:cubicBezTo>
                    <a:pt x="907310" y="599411"/>
                    <a:pt x="914636" y="546657"/>
                    <a:pt x="914636" y="492438"/>
                  </a:cubicBezTo>
                  <a:cubicBezTo>
                    <a:pt x="914636" y="438219"/>
                    <a:pt x="897052" y="362019"/>
                    <a:pt x="870675" y="307800"/>
                  </a:cubicBezTo>
                  <a:cubicBezTo>
                    <a:pt x="844298" y="253581"/>
                    <a:pt x="801802" y="209619"/>
                    <a:pt x="756375" y="167123"/>
                  </a:cubicBezTo>
                  <a:cubicBezTo>
                    <a:pt x="710948" y="124627"/>
                    <a:pt x="658194" y="80665"/>
                    <a:pt x="598113" y="52823"/>
                  </a:cubicBezTo>
                  <a:cubicBezTo>
                    <a:pt x="538032" y="24981"/>
                    <a:pt x="454505" y="1534"/>
                    <a:pt x="395890" y="69"/>
                  </a:cubicBezTo>
                  <a:cubicBezTo>
                    <a:pt x="337275" y="-1396"/>
                    <a:pt x="290382" y="20585"/>
                    <a:pt x="246421" y="44031"/>
                  </a:cubicBezTo>
                  <a:cubicBezTo>
                    <a:pt x="202460" y="67477"/>
                    <a:pt x="165825" y="104111"/>
                    <a:pt x="132121" y="140746"/>
                  </a:cubicBezTo>
                  <a:cubicBezTo>
                    <a:pt x="98417" y="177381"/>
                    <a:pt x="66179" y="224273"/>
                    <a:pt x="44198" y="263838"/>
                  </a:cubicBezTo>
                  <a:cubicBezTo>
                    <a:pt x="22217" y="303403"/>
                    <a:pt x="-2695" y="341503"/>
                    <a:pt x="236" y="378138"/>
                  </a:cubicBezTo>
                  <a:cubicBezTo>
                    <a:pt x="3167" y="414773"/>
                    <a:pt x="23682" y="452873"/>
                    <a:pt x="61782" y="483646"/>
                  </a:cubicBezTo>
                  <a:cubicBezTo>
                    <a:pt x="99882" y="514419"/>
                    <a:pt x="130655" y="518815"/>
                    <a:pt x="193667" y="545192"/>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a:extLst>
                <a:ext uri="{FF2B5EF4-FFF2-40B4-BE49-F238E27FC236}">
                  <a16:creationId xmlns:a16="http://schemas.microsoft.com/office/drawing/2014/main" id="{177F6F76-4EEB-C942-93A1-D9EA389880FA}"/>
                </a:ext>
              </a:extLst>
            </p:cNvPr>
            <p:cNvSpPr/>
            <p:nvPr/>
          </p:nvSpPr>
          <p:spPr>
            <a:xfrm>
              <a:off x="3619941" y="3139224"/>
              <a:ext cx="798428" cy="660978"/>
            </a:xfrm>
            <a:custGeom>
              <a:avLst/>
              <a:gdLst>
                <a:gd name="connsiteX0" fmla="*/ 713314 w 798428"/>
                <a:gd name="connsiteY0" fmla="*/ 203296 h 660978"/>
                <a:gd name="connsiteX1" fmla="*/ 607807 w 798428"/>
                <a:gd name="connsiteY1" fmla="*/ 71411 h 660978"/>
                <a:gd name="connsiteX2" fmla="*/ 431961 w 798428"/>
                <a:gd name="connsiteY2" fmla="*/ 1073 h 660978"/>
                <a:gd name="connsiteX3" fmla="*/ 185776 w 798428"/>
                <a:gd name="connsiteY3" fmla="*/ 36242 h 660978"/>
                <a:gd name="connsiteX4" fmla="*/ 53891 w 798428"/>
                <a:gd name="connsiteY4" fmla="*/ 132957 h 660978"/>
                <a:gd name="connsiteX5" fmla="*/ 1137 w 798428"/>
                <a:gd name="connsiteY5" fmla="*/ 317596 h 660978"/>
                <a:gd name="connsiteX6" fmla="*/ 97853 w 798428"/>
                <a:gd name="connsiteY6" fmla="*/ 493442 h 660978"/>
                <a:gd name="connsiteX7" fmla="*/ 291284 w 798428"/>
                <a:gd name="connsiteY7" fmla="*/ 625326 h 660978"/>
                <a:gd name="connsiteX8" fmla="*/ 502299 w 798428"/>
                <a:gd name="connsiteY8" fmla="*/ 660496 h 660978"/>
                <a:gd name="connsiteX9" fmla="*/ 722107 w 798428"/>
                <a:gd name="connsiteY9" fmla="*/ 607742 h 660978"/>
                <a:gd name="connsiteX10" fmla="*/ 792445 w 798428"/>
                <a:gd name="connsiteY10" fmla="*/ 449480 h 660978"/>
                <a:gd name="connsiteX11" fmla="*/ 783653 w 798428"/>
                <a:gd name="connsiteY11" fmla="*/ 317596 h 660978"/>
                <a:gd name="connsiteX12" fmla="*/ 713314 w 798428"/>
                <a:gd name="connsiteY12" fmla="*/ 203296 h 66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8428" h="660978">
                  <a:moveTo>
                    <a:pt x="713314" y="203296"/>
                  </a:moveTo>
                  <a:cubicBezTo>
                    <a:pt x="684006" y="162265"/>
                    <a:pt x="654699" y="105115"/>
                    <a:pt x="607807" y="71411"/>
                  </a:cubicBezTo>
                  <a:cubicBezTo>
                    <a:pt x="560915" y="37707"/>
                    <a:pt x="502299" y="6934"/>
                    <a:pt x="431961" y="1073"/>
                  </a:cubicBezTo>
                  <a:cubicBezTo>
                    <a:pt x="361623" y="-4788"/>
                    <a:pt x="248788" y="14261"/>
                    <a:pt x="185776" y="36242"/>
                  </a:cubicBezTo>
                  <a:cubicBezTo>
                    <a:pt x="122764" y="58223"/>
                    <a:pt x="84664" y="86065"/>
                    <a:pt x="53891" y="132957"/>
                  </a:cubicBezTo>
                  <a:cubicBezTo>
                    <a:pt x="23118" y="179849"/>
                    <a:pt x="-6190" y="257515"/>
                    <a:pt x="1137" y="317596"/>
                  </a:cubicBezTo>
                  <a:cubicBezTo>
                    <a:pt x="8464" y="377677"/>
                    <a:pt x="49495" y="442154"/>
                    <a:pt x="97853" y="493442"/>
                  </a:cubicBezTo>
                  <a:cubicBezTo>
                    <a:pt x="146211" y="544730"/>
                    <a:pt x="223876" y="597484"/>
                    <a:pt x="291284" y="625326"/>
                  </a:cubicBezTo>
                  <a:cubicBezTo>
                    <a:pt x="358692" y="653168"/>
                    <a:pt x="430495" y="663427"/>
                    <a:pt x="502299" y="660496"/>
                  </a:cubicBezTo>
                  <a:cubicBezTo>
                    <a:pt x="574103" y="657565"/>
                    <a:pt x="673749" y="642911"/>
                    <a:pt x="722107" y="607742"/>
                  </a:cubicBezTo>
                  <a:cubicBezTo>
                    <a:pt x="770465" y="572573"/>
                    <a:pt x="782187" y="497838"/>
                    <a:pt x="792445" y="449480"/>
                  </a:cubicBezTo>
                  <a:cubicBezTo>
                    <a:pt x="802703" y="401122"/>
                    <a:pt x="799772" y="363023"/>
                    <a:pt x="783653" y="317596"/>
                  </a:cubicBezTo>
                  <a:cubicBezTo>
                    <a:pt x="767534" y="272169"/>
                    <a:pt x="742622" y="244327"/>
                    <a:pt x="713314" y="203296"/>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a:extLst>
                <a:ext uri="{FF2B5EF4-FFF2-40B4-BE49-F238E27FC236}">
                  <a16:creationId xmlns:a16="http://schemas.microsoft.com/office/drawing/2014/main" id="{87966371-CECE-3A44-89CA-658F96B0B730}"/>
                </a:ext>
              </a:extLst>
            </p:cNvPr>
            <p:cNvSpPr>
              <a:spLocks noChangeAspect="1"/>
            </p:cNvSpPr>
            <p:nvPr/>
          </p:nvSpPr>
          <p:spPr>
            <a:xfrm>
              <a:off x="4381321" y="3206552"/>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8" name="5-Point Star 27">
              <a:extLst>
                <a:ext uri="{FF2B5EF4-FFF2-40B4-BE49-F238E27FC236}">
                  <a16:creationId xmlns:a16="http://schemas.microsoft.com/office/drawing/2014/main" id="{86AB95CF-3A3A-4B4F-8E13-EDB2A52D82F8}"/>
                </a:ext>
              </a:extLst>
            </p:cNvPr>
            <p:cNvSpPr>
              <a:spLocks noChangeAspect="1"/>
            </p:cNvSpPr>
            <p:nvPr/>
          </p:nvSpPr>
          <p:spPr>
            <a:xfrm>
              <a:off x="4060805" y="3167954"/>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9" name="5-Point Star 28">
              <a:extLst>
                <a:ext uri="{FF2B5EF4-FFF2-40B4-BE49-F238E27FC236}">
                  <a16:creationId xmlns:a16="http://schemas.microsoft.com/office/drawing/2014/main" id="{528073E2-8187-6E4E-86EA-15C57041A7E9}"/>
                </a:ext>
              </a:extLst>
            </p:cNvPr>
            <p:cNvSpPr>
              <a:spLocks noChangeAspect="1"/>
            </p:cNvSpPr>
            <p:nvPr/>
          </p:nvSpPr>
          <p:spPr>
            <a:xfrm>
              <a:off x="5052833" y="3099569"/>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0" name="5-Point Star 29">
              <a:extLst>
                <a:ext uri="{FF2B5EF4-FFF2-40B4-BE49-F238E27FC236}">
                  <a16:creationId xmlns:a16="http://schemas.microsoft.com/office/drawing/2014/main" id="{FD3CA9D1-11A4-A846-9D3A-F4A34FAC91E1}"/>
                </a:ext>
              </a:extLst>
            </p:cNvPr>
            <p:cNvSpPr>
              <a:spLocks noChangeAspect="1"/>
            </p:cNvSpPr>
            <p:nvPr/>
          </p:nvSpPr>
          <p:spPr>
            <a:xfrm>
              <a:off x="4960440" y="3167954"/>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31" name="Straight Arrow Connector 30">
              <a:extLst>
                <a:ext uri="{FF2B5EF4-FFF2-40B4-BE49-F238E27FC236}">
                  <a16:creationId xmlns:a16="http://schemas.microsoft.com/office/drawing/2014/main" id="{267F99FE-6234-3A46-8256-6CE405754A71}"/>
                </a:ext>
              </a:extLst>
            </p:cNvPr>
            <p:cNvCxnSpPr>
              <a:cxnSpLocks/>
            </p:cNvCxnSpPr>
            <p:nvPr/>
          </p:nvCxnSpPr>
          <p:spPr>
            <a:xfrm flipV="1">
              <a:off x="4808040" y="3351310"/>
              <a:ext cx="335756" cy="7449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0F3AB9C-B0C6-724D-AD8A-7A2401BCBA4C}"/>
                </a:ext>
              </a:extLst>
            </p:cNvPr>
            <p:cNvSpPr txBox="1"/>
            <p:nvPr/>
          </p:nvSpPr>
          <p:spPr>
            <a:xfrm>
              <a:off x="8389440" y="3206552"/>
              <a:ext cx="585417" cy="307777"/>
            </a:xfrm>
            <a:prstGeom prst="rect">
              <a:avLst/>
            </a:prstGeom>
            <a:noFill/>
          </p:spPr>
          <p:txBody>
            <a:bodyPr wrap="none" rtlCol="0">
              <a:spAutoFit/>
            </a:bodyPr>
            <a:lstStyle/>
            <a:p>
              <a:r>
                <a:rPr lang="en-US" sz="1400" dirty="0"/>
                <a:t>16°N</a:t>
              </a:r>
            </a:p>
          </p:txBody>
        </p:sp>
        <p:sp>
          <p:nvSpPr>
            <p:cNvPr id="33" name="TextBox 32">
              <a:extLst>
                <a:ext uri="{FF2B5EF4-FFF2-40B4-BE49-F238E27FC236}">
                  <a16:creationId xmlns:a16="http://schemas.microsoft.com/office/drawing/2014/main" id="{CAE43270-34A1-9945-B8E1-7CFA1878C965}"/>
                </a:ext>
              </a:extLst>
            </p:cNvPr>
            <p:cNvSpPr txBox="1"/>
            <p:nvPr/>
          </p:nvSpPr>
          <p:spPr>
            <a:xfrm>
              <a:off x="8389440" y="2233356"/>
              <a:ext cx="585417" cy="307777"/>
            </a:xfrm>
            <a:prstGeom prst="rect">
              <a:avLst/>
            </a:prstGeom>
            <a:noFill/>
          </p:spPr>
          <p:txBody>
            <a:bodyPr wrap="none" rtlCol="0">
              <a:spAutoFit/>
            </a:bodyPr>
            <a:lstStyle/>
            <a:p>
              <a:r>
                <a:rPr lang="en-US" sz="1400" dirty="0"/>
                <a:t>17°N</a:t>
              </a:r>
            </a:p>
          </p:txBody>
        </p:sp>
        <p:sp>
          <p:nvSpPr>
            <p:cNvPr id="34" name="TextBox 33">
              <a:extLst>
                <a:ext uri="{FF2B5EF4-FFF2-40B4-BE49-F238E27FC236}">
                  <a16:creationId xmlns:a16="http://schemas.microsoft.com/office/drawing/2014/main" id="{14E4AEA2-5693-B543-95A6-4F106D33A9A3}"/>
                </a:ext>
              </a:extLst>
            </p:cNvPr>
            <p:cNvSpPr txBox="1"/>
            <p:nvPr/>
          </p:nvSpPr>
          <p:spPr>
            <a:xfrm>
              <a:off x="8389440" y="4169026"/>
              <a:ext cx="585417" cy="307777"/>
            </a:xfrm>
            <a:prstGeom prst="rect">
              <a:avLst/>
            </a:prstGeom>
            <a:noFill/>
          </p:spPr>
          <p:txBody>
            <a:bodyPr wrap="none" rtlCol="0">
              <a:spAutoFit/>
            </a:bodyPr>
            <a:lstStyle/>
            <a:p>
              <a:r>
                <a:rPr lang="en-US" sz="1400" dirty="0"/>
                <a:t>15°N</a:t>
              </a:r>
            </a:p>
          </p:txBody>
        </p:sp>
        <p:sp>
          <p:nvSpPr>
            <p:cNvPr id="35" name="TextBox 34">
              <a:extLst>
                <a:ext uri="{FF2B5EF4-FFF2-40B4-BE49-F238E27FC236}">
                  <a16:creationId xmlns:a16="http://schemas.microsoft.com/office/drawing/2014/main" id="{46C2087A-EDDD-FB4D-B48E-54488EE7E4DA}"/>
                </a:ext>
              </a:extLst>
            </p:cNvPr>
            <p:cNvSpPr txBox="1"/>
            <p:nvPr/>
          </p:nvSpPr>
          <p:spPr>
            <a:xfrm>
              <a:off x="8389440" y="5120192"/>
              <a:ext cx="585417" cy="307777"/>
            </a:xfrm>
            <a:prstGeom prst="rect">
              <a:avLst/>
            </a:prstGeom>
            <a:noFill/>
          </p:spPr>
          <p:txBody>
            <a:bodyPr wrap="none" rtlCol="0">
              <a:spAutoFit/>
            </a:bodyPr>
            <a:lstStyle/>
            <a:p>
              <a:r>
                <a:rPr lang="en-US" sz="1400" dirty="0"/>
                <a:t>14°N</a:t>
              </a:r>
            </a:p>
          </p:txBody>
        </p:sp>
        <p:sp>
          <p:nvSpPr>
            <p:cNvPr id="36" name="TextBox 35">
              <a:extLst>
                <a:ext uri="{FF2B5EF4-FFF2-40B4-BE49-F238E27FC236}">
                  <a16:creationId xmlns:a16="http://schemas.microsoft.com/office/drawing/2014/main" id="{79D6BB00-082B-F046-A042-86DB65E9026C}"/>
                </a:ext>
              </a:extLst>
            </p:cNvPr>
            <p:cNvSpPr txBox="1"/>
            <p:nvPr/>
          </p:nvSpPr>
          <p:spPr>
            <a:xfrm>
              <a:off x="8389440" y="1256680"/>
              <a:ext cx="585417" cy="307777"/>
            </a:xfrm>
            <a:prstGeom prst="rect">
              <a:avLst/>
            </a:prstGeom>
            <a:noFill/>
          </p:spPr>
          <p:txBody>
            <a:bodyPr wrap="none" rtlCol="0">
              <a:spAutoFit/>
            </a:bodyPr>
            <a:lstStyle/>
            <a:p>
              <a:r>
                <a:rPr lang="en-US" sz="1400" dirty="0"/>
                <a:t>18°N</a:t>
              </a:r>
            </a:p>
          </p:txBody>
        </p:sp>
        <p:sp>
          <p:nvSpPr>
            <p:cNvPr id="37" name="TextBox 36">
              <a:extLst>
                <a:ext uri="{FF2B5EF4-FFF2-40B4-BE49-F238E27FC236}">
                  <a16:creationId xmlns:a16="http://schemas.microsoft.com/office/drawing/2014/main" id="{F597D3B5-9AAD-3846-8C1A-993289632DA7}"/>
                </a:ext>
              </a:extLst>
            </p:cNvPr>
            <p:cNvSpPr txBox="1"/>
            <p:nvPr/>
          </p:nvSpPr>
          <p:spPr>
            <a:xfrm>
              <a:off x="8017492" y="5637312"/>
              <a:ext cx="625492" cy="307777"/>
            </a:xfrm>
            <a:prstGeom prst="rect">
              <a:avLst/>
            </a:prstGeom>
            <a:noFill/>
          </p:spPr>
          <p:txBody>
            <a:bodyPr wrap="none" rtlCol="0">
              <a:spAutoFit/>
            </a:bodyPr>
            <a:lstStyle/>
            <a:p>
              <a:r>
                <a:rPr lang="en-US" sz="1400" dirty="0"/>
                <a:t>92°W</a:t>
              </a:r>
            </a:p>
          </p:txBody>
        </p:sp>
        <p:sp>
          <p:nvSpPr>
            <p:cNvPr id="38" name="TextBox 37">
              <a:extLst>
                <a:ext uri="{FF2B5EF4-FFF2-40B4-BE49-F238E27FC236}">
                  <a16:creationId xmlns:a16="http://schemas.microsoft.com/office/drawing/2014/main" id="{4382117C-2B52-0243-9F15-0B24A40FD784}"/>
                </a:ext>
              </a:extLst>
            </p:cNvPr>
            <p:cNvSpPr txBox="1"/>
            <p:nvPr/>
          </p:nvSpPr>
          <p:spPr>
            <a:xfrm>
              <a:off x="7211732" y="5637312"/>
              <a:ext cx="625492" cy="307777"/>
            </a:xfrm>
            <a:prstGeom prst="rect">
              <a:avLst/>
            </a:prstGeom>
            <a:noFill/>
          </p:spPr>
          <p:txBody>
            <a:bodyPr wrap="none" rtlCol="0">
              <a:spAutoFit/>
            </a:bodyPr>
            <a:lstStyle/>
            <a:p>
              <a:r>
                <a:rPr lang="en-US" sz="1400" dirty="0"/>
                <a:t>93°W</a:t>
              </a:r>
            </a:p>
          </p:txBody>
        </p:sp>
        <p:sp>
          <p:nvSpPr>
            <p:cNvPr id="39" name="TextBox 38">
              <a:extLst>
                <a:ext uri="{FF2B5EF4-FFF2-40B4-BE49-F238E27FC236}">
                  <a16:creationId xmlns:a16="http://schemas.microsoft.com/office/drawing/2014/main" id="{76CDAABD-F575-6247-8BA3-126DED7C7431}"/>
                </a:ext>
              </a:extLst>
            </p:cNvPr>
            <p:cNvSpPr txBox="1"/>
            <p:nvPr/>
          </p:nvSpPr>
          <p:spPr>
            <a:xfrm>
              <a:off x="6273520" y="5637312"/>
              <a:ext cx="625492" cy="307777"/>
            </a:xfrm>
            <a:prstGeom prst="rect">
              <a:avLst/>
            </a:prstGeom>
            <a:noFill/>
          </p:spPr>
          <p:txBody>
            <a:bodyPr wrap="none" rtlCol="0">
              <a:spAutoFit/>
            </a:bodyPr>
            <a:lstStyle/>
            <a:p>
              <a:r>
                <a:rPr lang="en-US" sz="1400" dirty="0"/>
                <a:t>94°W</a:t>
              </a:r>
            </a:p>
          </p:txBody>
        </p:sp>
        <p:sp>
          <p:nvSpPr>
            <p:cNvPr id="40" name="TextBox 39">
              <a:extLst>
                <a:ext uri="{FF2B5EF4-FFF2-40B4-BE49-F238E27FC236}">
                  <a16:creationId xmlns:a16="http://schemas.microsoft.com/office/drawing/2014/main" id="{964BC2FF-C155-FA4F-BF59-9A17BD0B1CA1}"/>
                </a:ext>
              </a:extLst>
            </p:cNvPr>
            <p:cNvSpPr txBox="1"/>
            <p:nvPr/>
          </p:nvSpPr>
          <p:spPr>
            <a:xfrm>
              <a:off x="5335308" y="5637312"/>
              <a:ext cx="625492" cy="307777"/>
            </a:xfrm>
            <a:prstGeom prst="rect">
              <a:avLst/>
            </a:prstGeom>
            <a:noFill/>
          </p:spPr>
          <p:txBody>
            <a:bodyPr wrap="none" rtlCol="0">
              <a:spAutoFit/>
            </a:bodyPr>
            <a:lstStyle/>
            <a:p>
              <a:r>
                <a:rPr lang="en-US" sz="1400" dirty="0"/>
                <a:t>95°W</a:t>
              </a:r>
            </a:p>
          </p:txBody>
        </p:sp>
        <p:sp>
          <p:nvSpPr>
            <p:cNvPr id="41" name="TextBox 40">
              <a:extLst>
                <a:ext uri="{FF2B5EF4-FFF2-40B4-BE49-F238E27FC236}">
                  <a16:creationId xmlns:a16="http://schemas.microsoft.com/office/drawing/2014/main" id="{3BAE093F-3BA3-8649-9B41-7558B18B07E0}"/>
                </a:ext>
              </a:extLst>
            </p:cNvPr>
            <p:cNvSpPr txBox="1"/>
            <p:nvPr/>
          </p:nvSpPr>
          <p:spPr>
            <a:xfrm>
              <a:off x="4431975" y="5637312"/>
              <a:ext cx="625492" cy="307777"/>
            </a:xfrm>
            <a:prstGeom prst="rect">
              <a:avLst/>
            </a:prstGeom>
            <a:noFill/>
          </p:spPr>
          <p:txBody>
            <a:bodyPr wrap="none" rtlCol="0">
              <a:spAutoFit/>
            </a:bodyPr>
            <a:lstStyle/>
            <a:p>
              <a:r>
                <a:rPr lang="en-US" sz="1400" dirty="0"/>
                <a:t>96°W</a:t>
              </a:r>
            </a:p>
          </p:txBody>
        </p:sp>
        <p:sp>
          <p:nvSpPr>
            <p:cNvPr id="42" name="TextBox 41">
              <a:extLst>
                <a:ext uri="{FF2B5EF4-FFF2-40B4-BE49-F238E27FC236}">
                  <a16:creationId xmlns:a16="http://schemas.microsoft.com/office/drawing/2014/main" id="{D0652752-8524-D743-9964-3A8F46E5D7C9}"/>
                </a:ext>
              </a:extLst>
            </p:cNvPr>
            <p:cNvSpPr txBox="1"/>
            <p:nvPr/>
          </p:nvSpPr>
          <p:spPr>
            <a:xfrm>
              <a:off x="3464541" y="5637312"/>
              <a:ext cx="625492" cy="307777"/>
            </a:xfrm>
            <a:prstGeom prst="rect">
              <a:avLst/>
            </a:prstGeom>
            <a:noFill/>
          </p:spPr>
          <p:txBody>
            <a:bodyPr wrap="none" rtlCol="0">
              <a:spAutoFit/>
            </a:bodyPr>
            <a:lstStyle/>
            <a:p>
              <a:r>
                <a:rPr lang="en-US" sz="1400" dirty="0"/>
                <a:t>97°W</a:t>
              </a:r>
            </a:p>
          </p:txBody>
        </p:sp>
        <p:sp>
          <p:nvSpPr>
            <p:cNvPr id="43" name="TextBox 42">
              <a:extLst>
                <a:ext uri="{FF2B5EF4-FFF2-40B4-BE49-F238E27FC236}">
                  <a16:creationId xmlns:a16="http://schemas.microsoft.com/office/drawing/2014/main" id="{6794785F-6C17-B64E-8C35-A5D7D53A1BF4}"/>
                </a:ext>
              </a:extLst>
            </p:cNvPr>
            <p:cNvSpPr txBox="1"/>
            <p:nvPr/>
          </p:nvSpPr>
          <p:spPr>
            <a:xfrm>
              <a:off x="2538412" y="5637312"/>
              <a:ext cx="625492" cy="307777"/>
            </a:xfrm>
            <a:prstGeom prst="rect">
              <a:avLst/>
            </a:prstGeom>
            <a:noFill/>
          </p:spPr>
          <p:txBody>
            <a:bodyPr wrap="none" rtlCol="0">
              <a:spAutoFit/>
            </a:bodyPr>
            <a:lstStyle/>
            <a:p>
              <a:r>
                <a:rPr lang="en-US" sz="1400" dirty="0"/>
                <a:t>98°W</a:t>
              </a:r>
            </a:p>
          </p:txBody>
        </p:sp>
        <p:sp>
          <p:nvSpPr>
            <p:cNvPr id="44" name="TextBox 43">
              <a:extLst>
                <a:ext uri="{FF2B5EF4-FFF2-40B4-BE49-F238E27FC236}">
                  <a16:creationId xmlns:a16="http://schemas.microsoft.com/office/drawing/2014/main" id="{20A1801B-EC2A-A948-B7A0-08952BBD957D}"/>
                </a:ext>
              </a:extLst>
            </p:cNvPr>
            <p:cNvSpPr txBox="1"/>
            <p:nvPr/>
          </p:nvSpPr>
          <p:spPr>
            <a:xfrm>
              <a:off x="1600200" y="5637312"/>
              <a:ext cx="625492" cy="307777"/>
            </a:xfrm>
            <a:prstGeom prst="rect">
              <a:avLst/>
            </a:prstGeom>
            <a:noFill/>
          </p:spPr>
          <p:txBody>
            <a:bodyPr wrap="none" rtlCol="0">
              <a:spAutoFit/>
            </a:bodyPr>
            <a:lstStyle/>
            <a:p>
              <a:r>
                <a:rPr lang="en-US" sz="1400" dirty="0"/>
                <a:t>99°W</a:t>
              </a:r>
            </a:p>
          </p:txBody>
        </p:sp>
        <p:cxnSp>
          <p:nvCxnSpPr>
            <p:cNvPr id="45" name="Straight Arrow Connector 44">
              <a:extLst>
                <a:ext uri="{FF2B5EF4-FFF2-40B4-BE49-F238E27FC236}">
                  <a16:creationId xmlns:a16="http://schemas.microsoft.com/office/drawing/2014/main" id="{F4668DF2-21EF-4342-A00E-D2D8CF96B55F}"/>
                </a:ext>
              </a:extLst>
            </p:cNvPr>
            <p:cNvCxnSpPr>
              <a:cxnSpLocks/>
            </p:cNvCxnSpPr>
            <p:nvPr/>
          </p:nvCxnSpPr>
          <p:spPr>
            <a:xfrm>
              <a:off x="3586051" y="2857910"/>
              <a:ext cx="466719" cy="3788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 name="Rectangle 1">
            <a:extLst>
              <a:ext uri="{FF2B5EF4-FFF2-40B4-BE49-F238E27FC236}">
                <a16:creationId xmlns:a16="http://schemas.microsoft.com/office/drawing/2014/main" id="{06710A52-DB29-46A3-B7F3-724DEE307D98}"/>
              </a:ext>
            </a:extLst>
          </p:cNvPr>
          <p:cNvSpPr/>
          <p:nvPr/>
        </p:nvSpPr>
        <p:spPr>
          <a:xfrm>
            <a:off x="990600" y="1761707"/>
            <a:ext cx="7899400" cy="329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304800" y="990600"/>
            <a:ext cx="8664575"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s-ES_tradnl" altLang="en-US" sz="1600">
                <a:latin typeface="Arial" panose="020B0604020202020204" pitchFamily="34" charset="0"/>
              </a:rPr>
              <a:t>Los epicentros y las zonas de ruptura se muestran a continuación para terremotos de magnitud&gt; 7,4 en el sur de Oaxaca y Chiapas desde 1965 hasta el presente. El terremoto ocurrido el 23 de Junio de 2020 es el más grande en el sur de Oaxaca desde 1999, pero mucho más pequeño que el gran terremoto de magnitud 8,2 en alta mar de Chiapas en 2017.</a:t>
            </a:r>
          </a:p>
        </p:txBody>
      </p:sp>
      <p:sp>
        <p:nvSpPr>
          <p:cNvPr id="46" name="Title 1">
            <a:extLst>
              <a:ext uri="{FF2B5EF4-FFF2-40B4-BE49-F238E27FC236}">
                <a16:creationId xmlns:a16="http://schemas.microsoft.com/office/drawing/2014/main" id="{20A7E0CA-E522-F34F-BC54-A711224081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6995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990600"/>
            <a:ext cx="7786688"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800" dirty="0">
                <a:solidFill>
                  <a:srgbClr val="000000"/>
                </a:solidFill>
                <a:latin typeface="Arial" panose="020B0604020202020204" pitchFamily="34" charset="0"/>
              </a:rPr>
              <a:t>Animación sobre la historia de la tectónica regional y terremotos del suroeste de México.</a:t>
            </a:r>
            <a:endParaRPr lang="es-ES_tradnl" altLang="en-US" sz="1400" dirty="0">
              <a:solidFill>
                <a:srgbClr val="000000"/>
              </a:solidFill>
              <a:latin typeface="Arial" panose="020B0604020202020204" pitchFamily="34" charset="0"/>
            </a:endParaRPr>
          </a:p>
        </p:txBody>
      </p:sp>
      <p:sp>
        <p:nvSpPr>
          <p:cNvPr id="7" name="Title 1">
            <a:extLst>
              <a:ext uri="{FF2B5EF4-FFF2-40B4-BE49-F238E27FC236}">
                <a16:creationId xmlns:a16="http://schemas.microsoft.com/office/drawing/2014/main" id="{C8BF4AF1-2894-C04B-8C78-63ECB6FD706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xSP_Mexico_terreotoTectonica">
            <a:hlinkClick r:id="" action="ppaction://media"/>
            <a:extLst>
              <a:ext uri="{FF2B5EF4-FFF2-40B4-BE49-F238E27FC236}">
                <a16:creationId xmlns:a16="http://schemas.microsoft.com/office/drawing/2014/main" id="{6A1DE9AD-795B-437B-BF99-06CDA37C234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90600" y="1752600"/>
            <a:ext cx="7181850" cy="47908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39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3E5B18-7A10-6A43-84AD-E3372D5744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1" name="Picture 18" descr="IRIS_TMlogo.png">
            <a:extLst>
              <a:ext uri="{FF2B5EF4-FFF2-40B4-BE49-F238E27FC236}">
                <a16:creationId xmlns:a16="http://schemas.microsoft.com/office/drawing/2014/main" id="{8A8460D1-3594-9A42-A756-74B31138ED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0" descr="focal.png">
            <a:extLst>
              <a:ext uri="{FF2B5EF4-FFF2-40B4-BE49-F238E27FC236}">
                <a16:creationId xmlns:a16="http://schemas.microsoft.com/office/drawing/2014/main" id="{CB9335DF-CBC5-BD41-9DAD-53C6342D6F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24338" y="2895600"/>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7">
            <a:extLst>
              <a:ext uri="{FF2B5EF4-FFF2-40B4-BE49-F238E27FC236}">
                <a16:creationId xmlns:a16="http://schemas.microsoft.com/office/drawing/2014/main" id="{90E92550-CDA0-5C47-859F-91E72F8E9C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138" y="3984625"/>
            <a:ext cx="2293937"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A0AD92DD-6802-2D4E-893D-22D90A4CDB1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7">
            <a:extLst>
              <a:ext uri="{FF2B5EF4-FFF2-40B4-BE49-F238E27FC236}">
                <a16:creationId xmlns:a16="http://schemas.microsoft.com/office/drawing/2014/main" id="{F3188841-7AC5-A24A-A722-3FE3535816B2}"/>
              </a:ext>
            </a:extLst>
          </p:cNvPr>
          <p:cNvSpPr txBox="1">
            <a:spLocks noChangeArrowheads="1"/>
          </p:cNvSpPr>
          <p:nvPr/>
        </p:nvSpPr>
        <p:spPr bwMode="auto">
          <a:xfrm>
            <a:off x="381000" y="1117600"/>
            <a:ext cx="8499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endParaRPr lang="en-US" altLang="en-US" sz="1600" dirty="0">
              <a:latin typeface="Arial" panose="020B0604020202020204" pitchFamily="34" charset="0"/>
            </a:endParaRPr>
          </a:p>
        </p:txBody>
      </p:sp>
      <p:sp>
        <p:nvSpPr>
          <p:cNvPr id="13" name="TextBox 11">
            <a:extLst>
              <a:ext uri="{FF2B5EF4-FFF2-40B4-BE49-F238E27FC236}">
                <a16:creationId xmlns:a16="http://schemas.microsoft.com/office/drawing/2014/main" id="{6FE480CA-36FA-A440-BF7F-E606DF252A19}"/>
              </a:ext>
            </a:extLst>
          </p:cNvPr>
          <p:cNvSpPr txBox="1">
            <a:spLocks noChangeArrowheads="1"/>
          </p:cNvSpPr>
          <p:nvPr/>
        </p:nvSpPr>
        <p:spPr bwMode="auto">
          <a:xfrm>
            <a:off x="309563" y="2544763"/>
            <a:ext cx="411003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 altLang="en-US" sz="1600"/>
              <a:t>En este caso, el mecanismo focal indica una falla de empuje que se inclina levemente hacia el norte-noreste en forma consistente con el terremoto que ocurre en el límite convergente entre la Placa de Cocos subducida y la Placa Norteamericana primordial.</a:t>
            </a:r>
            <a:endParaRPr lang="en-US" altLang="en-US" sz="1600"/>
          </a:p>
          <a:p>
            <a:pPr eaLnBrk="1" hangingPunct="1">
              <a:spcBef>
                <a:spcPct val="0"/>
              </a:spcBef>
              <a:buFontTx/>
              <a:buNone/>
            </a:pPr>
            <a:endParaRPr lang="en-US" altLang="en-US" sz="1600">
              <a:latin typeface="Arial" panose="020B0604020202020204" pitchFamily="34" charset="0"/>
            </a:endParaRPr>
          </a:p>
        </p:txBody>
      </p:sp>
      <p:sp>
        <p:nvSpPr>
          <p:cNvPr id="14" name="TextBox 8">
            <a:extLst>
              <a:ext uri="{FF2B5EF4-FFF2-40B4-BE49-F238E27FC236}">
                <a16:creationId xmlns:a16="http://schemas.microsoft.com/office/drawing/2014/main" id="{762C08C9-E5A3-FC43-AB85-C50EF0E17E36}"/>
              </a:ext>
            </a:extLst>
          </p:cNvPr>
          <p:cNvSpPr txBox="1">
            <a:spLocks noChangeArrowheads="1"/>
          </p:cNvSpPr>
          <p:nvPr/>
        </p:nvSpPr>
        <p:spPr bwMode="auto">
          <a:xfrm>
            <a:off x="2743200" y="5026025"/>
            <a:ext cx="4343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latin typeface="Arial" panose="020B0604020202020204" pitchFamily="34" charset="0"/>
              </a:rPr>
              <a:t>El eje de tensión (T) refleja la dirección mínima del esfuerzo de compresión. El eje de presión (P) refleja la dirección máxima del esfuerzo de compresión.</a:t>
            </a:r>
          </a:p>
        </p:txBody>
      </p:sp>
      <p:sp>
        <p:nvSpPr>
          <p:cNvPr id="15" name="TextBox 11">
            <a:extLst>
              <a:ext uri="{FF2B5EF4-FFF2-40B4-BE49-F238E27FC236}">
                <a16:creationId xmlns:a16="http://schemas.microsoft.com/office/drawing/2014/main" id="{D1D2BD80-A613-2943-BFAE-A40905ACBB0F}"/>
              </a:ext>
            </a:extLst>
          </p:cNvPr>
          <p:cNvSpPr txBox="1">
            <a:spLocks noChangeArrowheads="1"/>
          </p:cNvSpPr>
          <p:nvPr/>
        </p:nvSpPr>
        <p:spPr bwMode="auto">
          <a:xfrm>
            <a:off x="246063" y="6353175"/>
            <a:ext cx="3716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200" dirty="0">
                <a:latin typeface="Arial" panose="020B0604020202020204" pitchFamily="34" charset="0"/>
              </a:rPr>
              <a:t>Fase W Solución Tensor  Momento Sísmico, USGS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6">
            <a:extLst>
              <a:ext uri="{FF2B5EF4-FFF2-40B4-BE49-F238E27FC236}">
                <a16:creationId xmlns:a16="http://schemas.microsoft.com/office/drawing/2014/main" id="{52EDF636-BFF1-B846-BD02-8FF2D9DA3130}"/>
              </a:ext>
            </a:extLst>
          </p:cNvPr>
          <p:cNvGrpSpPr>
            <a:grpSpLocks/>
          </p:cNvGrpSpPr>
          <p:nvPr/>
        </p:nvGrpSpPr>
        <p:grpSpPr bwMode="auto">
          <a:xfrm>
            <a:off x="1206500" y="762000"/>
            <a:ext cx="7348538" cy="5943600"/>
            <a:chOff x="1206985" y="762000"/>
            <a:chExt cx="7347629" cy="5943600"/>
          </a:xfrm>
        </p:grpSpPr>
        <p:pic>
          <p:nvPicPr>
            <p:cNvPr id="29710" name="Picture 1">
              <a:extLst>
                <a:ext uri="{FF2B5EF4-FFF2-40B4-BE49-F238E27FC236}">
                  <a16:creationId xmlns:a16="http://schemas.microsoft.com/office/drawing/2014/main" id="{53A031DE-1448-E941-B89F-8167DD032F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755"/>
            <a:stretch>
              <a:fillRect/>
            </a:stretch>
          </p:blipFill>
          <p:spPr bwMode="auto">
            <a:xfrm>
              <a:off x="1206985" y="762000"/>
              <a:ext cx="7347629"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7BEF05D-5970-FE4C-92AA-B6001FA12F59}"/>
                </a:ext>
              </a:extLst>
            </p:cNvPr>
            <p:cNvSpPr/>
            <p:nvPr/>
          </p:nvSpPr>
          <p:spPr>
            <a:xfrm>
              <a:off x="6262548" y="5534025"/>
              <a:ext cx="2280955" cy="762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4" name="Rectangle 3">
            <a:extLst>
              <a:ext uri="{FF2B5EF4-FFF2-40B4-BE49-F238E27FC236}">
                <a16:creationId xmlns:a16="http://schemas.microsoft.com/office/drawing/2014/main" id="{B4247267-C83E-7848-8150-E4BDB2923C7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29700" name="Picture 18" descr="IRIS_TMlogo.png">
            <a:extLst>
              <a:ext uri="{FF2B5EF4-FFF2-40B4-BE49-F238E27FC236}">
                <a16:creationId xmlns:a16="http://schemas.microsoft.com/office/drawing/2014/main" id="{B5066CB9-0BA7-5B44-AFDE-92A357B1C8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Box 7">
            <a:extLst>
              <a:ext uri="{FF2B5EF4-FFF2-40B4-BE49-F238E27FC236}">
                <a16:creationId xmlns:a16="http://schemas.microsoft.com/office/drawing/2014/main" id="{8B5D45EF-41E1-5948-9401-04D5942DE735}"/>
              </a:ext>
            </a:extLst>
          </p:cNvPr>
          <p:cNvSpPr txBox="1">
            <a:spLocks noChangeArrowheads="1"/>
          </p:cNvSpPr>
          <p:nvPr/>
        </p:nvSpPr>
        <p:spPr bwMode="auto">
          <a:xfrm>
            <a:off x="2278063" y="752475"/>
            <a:ext cx="6332537"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s-ES_tradnl" altLang="en-US" sz="1400">
                <a:solidFill>
                  <a:srgbClr val="000000"/>
                </a:solidFill>
                <a:latin typeface="Arial" panose="020B0604020202020204" pitchFamily="34" charset="0"/>
              </a:rPr>
              <a:t>El registro del terremoto en Bend, Oregon (BNOR) se ilustra a continuación. Bend está a 3926 km (2440 millas, 35.4 °) de la ubicación de este terremoto.</a:t>
            </a:r>
          </a:p>
        </p:txBody>
      </p:sp>
      <p:sp>
        <p:nvSpPr>
          <p:cNvPr id="29702" name="TextBox 4">
            <a:extLst>
              <a:ext uri="{FF2B5EF4-FFF2-40B4-BE49-F238E27FC236}">
                <a16:creationId xmlns:a16="http://schemas.microsoft.com/office/drawing/2014/main" id="{C3BB4B5B-27BF-234D-8A3E-26D1A756471F}"/>
              </a:ext>
            </a:extLst>
          </p:cNvPr>
          <p:cNvSpPr txBox="1">
            <a:spLocks noChangeArrowheads="1"/>
          </p:cNvSpPr>
          <p:nvPr/>
        </p:nvSpPr>
        <p:spPr bwMode="auto">
          <a:xfrm>
            <a:off x="3429000" y="1579563"/>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P</a:t>
            </a:r>
          </a:p>
        </p:txBody>
      </p:sp>
      <p:sp>
        <p:nvSpPr>
          <p:cNvPr id="29703" name="TextBox 11">
            <a:extLst>
              <a:ext uri="{FF2B5EF4-FFF2-40B4-BE49-F238E27FC236}">
                <a16:creationId xmlns:a16="http://schemas.microsoft.com/office/drawing/2014/main" id="{A8FA9957-E699-DD41-8EAD-0884C2EA194C}"/>
              </a:ext>
            </a:extLst>
          </p:cNvPr>
          <p:cNvSpPr txBox="1">
            <a:spLocks noChangeArrowheads="1"/>
          </p:cNvSpPr>
          <p:nvPr/>
        </p:nvSpPr>
        <p:spPr bwMode="auto">
          <a:xfrm>
            <a:off x="5027613" y="1565275"/>
            <a:ext cx="30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F2BEB3C1-5207-2B4E-8509-0CBAAA5F777F}"/>
              </a:ext>
            </a:extLst>
          </p:cNvPr>
          <p:cNvSpPr txBox="1"/>
          <p:nvPr/>
        </p:nvSpPr>
        <p:spPr>
          <a:xfrm>
            <a:off x="5867400" y="1323975"/>
            <a:ext cx="2760663"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rPr>
              <a:t>Ondas Superficiales</a:t>
            </a:r>
          </a:p>
        </p:txBody>
      </p:sp>
      <p:sp>
        <p:nvSpPr>
          <p:cNvPr id="29705" name="TextBox 4">
            <a:extLst>
              <a:ext uri="{FF2B5EF4-FFF2-40B4-BE49-F238E27FC236}">
                <a16:creationId xmlns:a16="http://schemas.microsoft.com/office/drawing/2014/main" id="{25E8A396-6EC9-DB41-A777-2DB8682721AC}"/>
              </a:ext>
            </a:extLst>
          </p:cNvPr>
          <p:cNvSpPr txBox="1">
            <a:spLocks noChangeArrowheads="1"/>
          </p:cNvSpPr>
          <p:nvPr/>
        </p:nvSpPr>
        <p:spPr bwMode="auto">
          <a:xfrm>
            <a:off x="1922463" y="2847975"/>
            <a:ext cx="658495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solidFill>
                  <a:srgbClr val="000000"/>
                </a:solidFill>
                <a:latin typeface="Arial" panose="020B0604020202020204" pitchFamily="34" charset="0"/>
              </a:rPr>
              <a:t>Después del terremoto, las ondas P de compresión tardaron 6 minutos y 55 segundos en recorrer una trayectoria curva a través del manto hasta Bend, Oregón.</a:t>
            </a:r>
          </a:p>
        </p:txBody>
      </p:sp>
      <p:sp>
        <p:nvSpPr>
          <p:cNvPr id="29706" name="TextBox 6">
            <a:extLst>
              <a:ext uri="{FF2B5EF4-FFF2-40B4-BE49-F238E27FC236}">
                <a16:creationId xmlns:a16="http://schemas.microsoft.com/office/drawing/2014/main" id="{4AD9623C-8A04-A348-8344-45265B85AEFF}"/>
              </a:ext>
            </a:extLst>
          </p:cNvPr>
          <p:cNvSpPr txBox="1">
            <a:spLocks noChangeArrowheads="1"/>
          </p:cNvSpPr>
          <p:nvPr/>
        </p:nvSpPr>
        <p:spPr bwMode="auto">
          <a:xfrm>
            <a:off x="1831975" y="4572000"/>
            <a:ext cx="6764338"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400">
                <a:solidFill>
                  <a:srgbClr val="000000"/>
                </a:solidFill>
                <a:latin typeface="Arial" panose="020B0604020202020204" pitchFamily="34" charset="0"/>
              </a:rPr>
              <a:t>Las ondas superficiales recorrieron los 3926 km (2440 millas) a lo largo del perímetro de la Tierra desde el terremoto hasta la estación de registro. La onda de superficie comenzó a llegar a Bend unos 19 minutos después del terremoto en el sur de Oaxaca, México.</a:t>
            </a:r>
          </a:p>
        </p:txBody>
      </p:sp>
      <p:sp>
        <p:nvSpPr>
          <p:cNvPr id="29707" name="TextBox 4">
            <a:extLst>
              <a:ext uri="{FF2B5EF4-FFF2-40B4-BE49-F238E27FC236}">
                <a16:creationId xmlns:a16="http://schemas.microsoft.com/office/drawing/2014/main" id="{C0F4EF67-8962-2842-8A32-39185C381E2D}"/>
              </a:ext>
            </a:extLst>
          </p:cNvPr>
          <p:cNvSpPr txBox="1">
            <a:spLocks noChangeArrowheads="1"/>
          </p:cNvSpPr>
          <p:nvPr/>
        </p:nvSpPr>
        <p:spPr bwMode="auto">
          <a:xfrm>
            <a:off x="3805238" y="1579563"/>
            <a:ext cx="53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PP</a:t>
            </a:r>
          </a:p>
        </p:txBody>
      </p:sp>
      <p:sp>
        <p:nvSpPr>
          <p:cNvPr id="29708" name="TextBox 5">
            <a:extLst>
              <a:ext uri="{FF2B5EF4-FFF2-40B4-BE49-F238E27FC236}">
                <a16:creationId xmlns:a16="http://schemas.microsoft.com/office/drawing/2014/main" id="{B7F16B0E-C87B-1F42-B5D9-3FCB304687E4}"/>
              </a:ext>
            </a:extLst>
          </p:cNvPr>
          <p:cNvSpPr txBox="1">
            <a:spLocks noChangeArrowheads="1"/>
          </p:cNvSpPr>
          <p:nvPr/>
        </p:nvSpPr>
        <p:spPr bwMode="auto">
          <a:xfrm>
            <a:off x="1831975" y="3702050"/>
            <a:ext cx="6764338" cy="7679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altLang="en-US" sz="1400">
                <a:latin typeface="Arial" panose="020B0604020202020204" pitchFamily="34" charset="0"/>
              </a:rPr>
              <a:t>El segundo arribo prominente en este sismograma es PP, una onda de compresión que rebotó en la superficie a medio camino entre el terremoto y la estación de registro.</a:t>
            </a:r>
          </a:p>
        </p:txBody>
      </p:sp>
      <p:sp>
        <p:nvSpPr>
          <p:cNvPr id="16" name="Title 1">
            <a:extLst>
              <a:ext uri="{FF2B5EF4-FFF2-40B4-BE49-F238E27FC236}">
                <a16:creationId xmlns:a16="http://schemas.microsoft.com/office/drawing/2014/main" id="{73BDB9BE-CE65-D14D-8FBD-CC6526EA224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OAXACA, MÉXICO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23 de Junio, 2020 a las 15:29:05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11663</TotalTime>
  <Words>1418</Words>
  <Application>Microsoft Office PowerPoint</Application>
  <PresentationFormat>On-screen Show (4:3)</PresentationFormat>
  <Paragraphs>108</Paragraphs>
  <Slides>10</Slides>
  <Notes>10</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825</cp:revision>
  <cp:lastPrinted>2013-04-07T18:50:57Z</cp:lastPrinted>
  <dcterms:created xsi:type="dcterms:W3CDTF">2009-05-31T20:07:40Z</dcterms:created>
  <dcterms:modified xsi:type="dcterms:W3CDTF">2020-06-30T21:41:18Z</dcterms:modified>
</cp:coreProperties>
</file>