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422" r:id="rId3"/>
    <p:sldId id="427" r:id="rId4"/>
    <p:sldId id="385" r:id="rId5"/>
    <p:sldId id="420" r:id="rId6"/>
    <p:sldId id="428" r:id="rId7"/>
    <p:sldId id="426" r:id="rId8"/>
    <p:sldId id="395" r:id="rId9"/>
    <p:sldId id="392" r:id="rId10"/>
    <p:sldId id="429" r:id="rId11"/>
    <p:sldId id="389" r:id="rId12"/>
    <p:sldId id="425"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15" autoAdjust="0"/>
    <p:restoredTop sz="94674" autoAdjust="0"/>
  </p:normalViewPr>
  <p:slideViewPr>
    <p:cSldViewPr>
      <p:cViewPr varScale="1">
        <p:scale>
          <a:sx n="78" d="100"/>
          <a:sy n="78" d="100"/>
        </p:scale>
        <p:origin x="87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8BAE93-8E1D-5947-AE12-7129E4B1F7C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75539DA8-2AC0-514F-BD04-4278A38F316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C032A6C9-28AE-2E4D-8787-E47D7F023651}" type="datetimeFigureOut">
              <a:rPr lang="en-US"/>
              <a:pPr>
                <a:defRPr/>
              </a:pPr>
              <a:t>6/25/2020</a:t>
            </a:fld>
            <a:endParaRPr lang="en-US"/>
          </a:p>
        </p:txBody>
      </p:sp>
      <p:sp>
        <p:nvSpPr>
          <p:cNvPr id="4" name="Footer Placeholder 3">
            <a:extLst>
              <a:ext uri="{FF2B5EF4-FFF2-40B4-BE49-F238E27FC236}">
                <a16:creationId xmlns:a16="http://schemas.microsoft.com/office/drawing/2014/main" id="{80B9BF6F-BC78-F44F-8682-B599BC9DED1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20DE8E78-9652-4C49-AE2B-4E58A3D39727}"/>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964DCC9-3077-994C-900E-03854FE124A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15E81C-051C-484B-A42C-38CD766B707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DACBBBA-4375-8247-B9A6-C35D4A223BD7}"/>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ABFD2F7B-3140-4E49-A218-FEE1AE69B5A5}" type="datetimeFigureOut">
              <a:rPr lang="en-US" altLang="en-US"/>
              <a:pPr>
                <a:defRPr/>
              </a:pPr>
              <a:t>6/25/2020</a:t>
            </a:fld>
            <a:endParaRPr lang="en-US" altLang="en-US"/>
          </a:p>
        </p:txBody>
      </p:sp>
      <p:sp>
        <p:nvSpPr>
          <p:cNvPr id="4" name="Slide Image Placeholder 3">
            <a:extLst>
              <a:ext uri="{FF2B5EF4-FFF2-40B4-BE49-F238E27FC236}">
                <a16:creationId xmlns:a16="http://schemas.microsoft.com/office/drawing/2014/main" id="{64BBA3BE-7F3A-DD45-9333-AEDD56192DA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D80A59F6-1AC0-D14F-A4D4-EBE37290E513}"/>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5D3266F-2A23-4646-96F5-8B30C43B407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E012A18-CD99-894F-8569-B9A574B7BC1B}"/>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54005D80-A91E-7542-90CA-59272E17B4F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t>Travel-time Curves: How are they created? </a:t>
            </a:r>
            <a:r>
              <a:rPr lang="en-US" altLang="en-US">
                <a:hlinkClick r:id="rId3"/>
              </a:rPr>
              <a:t>https://www.iris.edu/hq/inclass/animation/traveltime_curves_how_they_are_created</a:t>
            </a:r>
            <a:endParaRPr lang="en-US" altLang="en-US"/>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4CB1EE0-E487-6242-9B6F-45EA0E1F55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B37B5FB1-F14B-FF4C-B2E5-83718C58FB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3796" name="Slide Number Placeholder 3">
            <a:extLst>
              <a:ext uri="{FF2B5EF4-FFF2-40B4-BE49-F238E27FC236}">
                <a16:creationId xmlns:a16="http://schemas.microsoft.com/office/drawing/2014/main" id="{C82AF5ED-07F0-CA4A-B4B8-97B4B1BDB1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34EDA52-8803-8348-AF38-77BF5B1ABE49}"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3130683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94D7388-CA5D-F94A-9185-0C576C205E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B5813112-FC09-0B4F-901C-D110E87E80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a:t>
            </a:r>
            <a:r>
              <a:rPr lang="en-US" altLang="en-US" b="0" dirty="0" err="1"/>
              <a:t>www.iris.edu</a:t>
            </a:r>
            <a:r>
              <a:rPr lang="en-US" altLang="en-US" b="0" dirty="0"/>
              <a:t>/</a:t>
            </a:r>
            <a:r>
              <a:rPr lang="en-US" altLang="en-US" b="0" dirty="0" err="1"/>
              <a:t>hq</a:t>
            </a:r>
            <a:r>
              <a:rPr lang="en-US" altLang="en-US" b="0" dirty="0"/>
              <a:t>/</a:t>
            </a:r>
            <a:r>
              <a:rPr lang="en-US" altLang="en-US" b="0" dirty="0" err="1"/>
              <a:t>inclass</a:t>
            </a:r>
            <a:r>
              <a:rPr lang="en-US" altLang="en-US" b="0" dirty="0"/>
              <a:t>/animation/</a:t>
            </a:r>
            <a:r>
              <a:rPr lang="en-US" altLang="en-US" b="0" dirty="0" err="1"/>
              <a:t>earthquake_intensity</a:t>
            </a:r>
            <a:r>
              <a:rPr lang="en-US" altLang="en-US" b="0" dirty="0"/>
              <a:t> </a:t>
            </a:r>
          </a:p>
          <a:p>
            <a:pPr eaLnBrk="1" hangingPunct="1">
              <a:spcBef>
                <a:spcPct val="0"/>
              </a:spcBef>
            </a:pPr>
            <a:endParaRPr lang="en-US" altLang="en-US" dirty="0"/>
          </a:p>
          <a:p>
            <a:pPr eaLnBrk="1" hangingPunct="1">
              <a:spcBef>
                <a:spcPct val="0"/>
              </a:spcBef>
            </a:pPr>
            <a:endParaRPr lang="en-US" altLang="en-US" dirty="0"/>
          </a:p>
        </p:txBody>
      </p:sp>
      <p:sp>
        <p:nvSpPr>
          <p:cNvPr id="19460" name="Slide Number Placeholder 3">
            <a:extLst>
              <a:ext uri="{FF2B5EF4-FFF2-40B4-BE49-F238E27FC236}">
                <a16:creationId xmlns:a16="http://schemas.microsoft.com/office/drawing/2014/main" id="{B3DF00D7-4624-7A4D-889D-5FEFEF03F2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A8E6431-2DA4-474A-89B6-FFDE4E033E52}"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CA7E37B-4C65-EA40-A7F9-773DE03B16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A636F98D-8819-1B4D-A556-2FCBC092D9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CB6967AD-EF4D-8541-8911-1034A56A51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38A3A8-DA37-AC47-A742-C8D00DF91928}"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710070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235519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S PGothic" panose="020B0600070205080204" pitchFamily="34" charset="-128"/>
                <a:cs typeface="ＭＳ Ｐゴシック" panose="020B0600070205080204" pitchFamily="34" charset="-128"/>
              </a:rPr>
              <a:t>Earthquake: Foreshock—Mainshock—Aftershock  </a:t>
            </a:r>
            <a:r>
              <a:rPr lang="en-US" dirty="0">
                <a:hlinkClick r:id="rId3"/>
              </a:rPr>
              <a:t>https://www.iris.edu/hq/inclass/animation/earthquake_foreshockmainshockaftershock</a:t>
            </a:r>
            <a:endParaRPr lang="en-US" altLang="en-US" dirty="0"/>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t>Reference: Structural Evolution of the East Sierra Valley System (Owens Valley and Vicinity), California: A Geologic and Geophysical Synthesis, Calvin H. Stevens, Paul Stone, and Richard J. Blakely, Geosciences 2013, 3, 176-215; doi:10.3390/geosciences3020176</a:t>
            </a:r>
            <a:endParaRPr lang="en-US" altLang="en-US" sz="140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9</a:t>
            </a:fld>
            <a:endParaRPr lang="en-US" altLang="en-US"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551697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F564ED-65E6-FF4D-9569-F887B3566D25}"/>
              </a:ext>
            </a:extLst>
          </p:cNvPr>
          <p:cNvSpPr>
            <a:spLocks noGrp="1"/>
          </p:cNvSpPr>
          <p:nvPr>
            <p:ph type="dt" sz="half" idx="10"/>
          </p:nvPr>
        </p:nvSpPr>
        <p:spPr/>
        <p:txBody>
          <a:bodyPr/>
          <a:lstStyle>
            <a:lvl1pPr>
              <a:defRPr/>
            </a:lvl1pPr>
          </a:lstStyle>
          <a:p>
            <a:pPr>
              <a:defRPr/>
            </a:pPr>
            <a:fld id="{2C2CE802-177E-8844-8C26-21CEF58EBEB3}"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9A1606E5-71EC-714F-A254-D17584E94D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C2C3C8-DAA0-DE46-AD56-844A20F99342}"/>
              </a:ext>
            </a:extLst>
          </p:cNvPr>
          <p:cNvSpPr>
            <a:spLocks noGrp="1"/>
          </p:cNvSpPr>
          <p:nvPr>
            <p:ph type="sldNum" sz="quarter" idx="12"/>
          </p:nvPr>
        </p:nvSpPr>
        <p:spPr/>
        <p:txBody>
          <a:bodyPr/>
          <a:lstStyle>
            <a:lvl1pPr>
              <a:defRPr/>
            </a:lvl1pPr>
          </a:lstStyle>
          <a:p>
            <a:pPr>
              <a:defRPr/>
            </a:pPr>
            <a:fld id="{673C78DD-58CC-8B40-B12C-88860B755911}" type="slidenum">
              <a:rPr lang="en-US" altLang="en-US"/>
              <a:pPr>
                <a:defRPr/>
              </a:pPr>
              <a:t>‹#›</a:t>
            </a:fld>
            <a:endParaRPr lang="en-US" altLang="en-US"/>
          </a:p>
        </p:txBody>
      </p:sp>
    </p:spTree>
    <p:extLst>
      <p:ext uri="{BB962C8B-B14F-4D97-AF65-F5344CB8AC3E}">
        <p14:creationId xmlns:p14="http://schemas.microsoft.com/office/powerpoint/2010/main" val="1823822757"/>
      </p:ext>
    </p:extLst>
  </p:cSld>
  <p:clrMapOvr>
    <a:masterClrMapping/>
  </p:clrMapOvr>
  <p:transition spd="slow" advClick="0" advTm="1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6871E6-81C1-C447-9E19-8C6E93BC87B1}"/>
              </a:ext>
            </a:extLst>
          </p:cNvPr>
          <p:cNvSpPr>
            <a:spLocks noGrp="1"/>
          </p:cNvSpPr>
          <p:nvPr>
            <p:ph type="dt" sz="half" idx="10"/>
          </p:nvPr>
        </p:nvSpPr>
        <p:spPr/>
        <p:txBody>
          <a:bodyPr/>
          <a:lstStyle>
            <a:lvl1pPr>
              <a:defRPr/>
            </a:lvl1pPr>
          </a:lstStyle>
          <a:p>
            <a:pPr>
              <a:defRPr/>
            </a:pPr>
            <a:fld id="{C62D5702-9D40-C04E-9E7C-888C8B4C178C}"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7CD64594-2C80-AC40-8DBB-1A998A76F75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EFC502F-4AEA-E94F-A220-A763D0CAC4CB}"/>
              </a:ext>
            </a:extLst>
          </p:cNvPr>
          <p:cNvSpPr>
            <a:spLocks noGrp="1"/>
          </p:cNvSpPr>
          <p:nvPr>
            <p:ph type="sldNum" sz="quarter" idx="12"/>
          </p:nvPr>
        </p:nvSpPr>
        <p:spPr/>
        <p:txBody>
          <a:bodyPr/>
          <a:lstStyle>
            <a:lvl1pPr>
              <a:defRPr/>
            </a:lvl1pPr>
          </a:lstStyle>
          <a:p>
            <a:pPr>
              <a:defRPr/>
            </a:pPr>
            <a:fld id="{EAA6A8D6-DABC-3846-B2A3-E75D080BA31F}" type="slidenum">
              <a:rPr lang="en-US" altLang="en-US"/>
              <a:pPr>
                <a:defRPr/>
              </a:pPr>
              <a:t>‹#›</a:t>
            </a:fld>
            <a:endParaRPr lang="en-US" altLang="en-US"/>
          </a:p>
        </p:txBody>
      </p:sp>
    </p:spTree>
    <p:extLst>
      <p:ext uri="{BB962C8B-B14F-4D97-AF65-F5344CB8AC3E}">
        <p14:creationId xmlns:p14="http://schemas.microsoft.com/office/powerpoint/2010/main" val="2675883945"/>
      </p:ext>
    </p:extLst>
  </p:cSld>
  <p:clrMapOvr>
    <a:masterClrMapping/>
  </p:clrMapOvr>
  <p:transition spd="slow" advClick="0" advTm="1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3F81EB-F690-1F43-9985-2E239512051F}"/>
              </a:ext>
            </a:extLst>
          </p:cNvPr>
          <p:cNvSpPr>
            <a:spLocks noGrp="1"/>
          </p:cNvSpPr>
          <p:nvPr>
            <p:ph type="dt" sz="half" idx="10"/>
          </p:nvPr>
        </p:nvSpPr>
        <p:spPr/>
        <p:txBody>
          <a:bodyPr/>
          <a:lstStyle>
            <a:lvl1pPr>
              <a:defRPr/>
            </a:lvl1pPr>
          </a:lstStyle>
          <a:p>
            <a:pPr>
              <a:defRPr/>
            </a:pPr>
            <a:fld id="{510FF0BA-64E5-C444-BA33-1BE14CB28C88}"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4333FB4B-F39F-A646-81B0-0DD16795286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3166FB-5D4D-7242-81CD-C8986AC1F7DA}"/>
              </a:ext>
            </a:extLst>
          </p:cNvPr>
          <p:cNvSpPr>
            <a:spLocks noGrp="1"/>
          </p:cNvSpPr>
          <p:nvPr>
            <p:ph type="sldNum" sz="quarter" idx="12"/>
          </p:nvPr>
        </p:nvSpPr>
        <p:spPr/>
        <p:txBody>
          <a:bodyPr/>
          <a:lstStyle>
            <a:lvl1pPr>
              <a:defRPr/>
            </a:lvl1pPr>
          </a:lstStyle>
          <a:p>
            <a:pPr>
              <a:defRPr/>
            </a:pPr>
            <a:fld id="{FA247E3E-ACC4-2140-9DE1-EFA37D49C2AB}" type="slidenum">
              <a:rPr lang="en-US" altLang="en-US"/>
              <a:pPr>
                <a:defRPr/>
              </a:pPr>
              <a:t>‹#›</a:t>
            </a:fld>
            <a:endParaRPr lang="en-US" altLang="en-US"/>
          </a:p>
        </p:txBody>
      </p:sp>
    </p:spTree>
    <p:extLst>
      <p:ext uri="{BB962C8B-B14F-4D97-AF65-F5344CB8AC3E}">
        <p14:creationId xmlns:p14="http://schemas.microsoft.com/office/powerpoint/2010/main" val="4003849927"/>
      </p:ext>
    </p:extLst>
  </p:cSld>
  <p:clrMapOvr>
    <a:masterClrMapping/>
  </p:clrMapOvr>
  <p:transition spd="slow" advClick="0" advTm="1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C64C661-C89E-6644-B17B-B5B1BA6B44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6D8780A-B6F7-394C-AA79-4A8A0F042B46}"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E1212181-B9A2-6443-AB35-00DBC63C281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C1CACECA-14E5-4045-8CC4-EC7F8E8F12B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E86391-C312-8D41-990A-223F34EF1796}" type="slidenum">
              <a:rPr lang="en-US" altLang="en-US"/>
              <a:pPr>
                <a:defRPr/>
              </a:pPr>
              <a:t>‹#›</a:t>
            </a:fld>
            <a:endParaRPr lang="en-US" altLang="en-US"/>
          </a:p>
        </p:txBody>
      </p:sp>
    </p:spTree>
    <p:extLst>
      <p:ext uri="{BB962C8B-B14F-4D97-AF65-F5344CB8AC3E}">
        <p14:creationId xmlns:p14="http://schemas.microsoft.com/office/powerpoint/2010/main" val="2771586710"/>
      </p:ext>
    </p:extLst>
  </p:cSld>
  <p:clrMapOvr>
    <a:masterClrMapping/>
  </p:clrMapOvr>
  <p:transition spd="slow" advClick="0" advTm="12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ACED7-112E-BE4B-B33F-7CC1F3216979}"/>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1782D31-6981-B24D-8CBF-5214E6D8AD1B}"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9A0CE212-4103-5E41-89EB-91182330983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254C1114-53FF-7249-8529-C8A8EF64CC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75BDDD4-D724-3849-8F91-F636FE060604}" type="slidenum">
              <a:rPr lang="en-US" altLang="en-US"/>
              <a:pPr>
                <a:defRPr/>
              </a:pPr>
              <a:t>‹#›</a:t>
            </a:fld>
            <a:endParaRPr lang="en-US" altLang="en-US"/>
          </a:p>
        </p:txBody>
      </p:sp>
    </p:spTree>
    <p:extLst>
      <p:ext uri="{BB962C8B-B14F-4D97-AF65-F5344CB8AC3E}">
        <p14:creationId xmlns:p14="http://schemas.microsoft.com/office/powerpoint/2010/main" val="3375036081"/>
      </p:ext>
    </p:extLst>
  </p:cSld>
  <p:clrMapOvr>
    <a:masterClrMapping/>
  </p:clrMapOvr>
  <p:transition spd="slow" advClick="0" advTm="12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8A9AB2-F067-0F46-9600-7A614DB8C6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94616C-383E-9645-BCFD-A89F1214D586}"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F5038D60-0AEC-7845-8C3E-4327C22E96F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0382387E-EEA6-2F42-A3F7-E3272818E0B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6457517-BAE9-344B-AC25-7C181D78757B}" type="slidenum">
              <a:rPr lang="en-US" altLang="en-US"/>
              <a:pPr>
                <a:defRPr/>
              </a:pPr>
              <a:t>‹#›</a:t>
            </a:fld>
            <a:endParaRPr lang="en-US" altLang="en-US"/>
          </a:p>
        </p:txBody>
      </p:sp>
    </p:spTree>
    <p:extLst>
      <p:ext uri="{BB962C8B-B14F-4D97-AF65-F5344CB8AC3E}">
        <p14:creationId xmlns:p14="http://schemas.microsoft.com/office/powerpoint/2010/main" val="3576455276"/>
      </p:ext>
    </p:extLst>
  </p:cSld>
  <p:clrMapOvr>
    <a:masterClrMapping/>
  </p:clrMapOvr>
  <p:transition spd="slow" advClick="0" advTm="12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A18F8-F62F-1842-85A6-F7DF72623EB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FA07E38-7B19-C540-A3BE-F1446574B57E}" type="datetimeFigureOut">
              <a:rPr lang="en-US" altLang="en-US"/>
              <a:pPr>
                <a:defRPr/>
              </a:pPr>
              <a:t>6/25/2020</a:t>
            </a:fld>
            <a:endParaRPr lang="en-US" altLang="en-US"/>
          </a:p>
        </p:txBody>
      </p:sp>
      <p:sp>
        <p:nvSpPr>
          <p:cNvPr id="6" name="Footer Placeholder 5">
            <a:extLst>
              <a:ext uri="{FF2B5EF4-FFF2-40B4-BE49-F238E27FC236}">
                <a16:creationId xmlns:a16="http://schemas.microsoft.com/office/drawing/2014/main" id="{BFE4F2A0-308B-2A4F-9B59-367587EE2CD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1196B9D-3A41-9D47-B0A9-613C8AFF3EE2}"/>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A21398D4-C785-8945-BC86-02D48C92373D}" type="slidenum">
              <a:rPr lang="en-US" altLang="en-US"/>
              <a:pPr>
                <a:defRPr/>
              </a:pPr>
              <a:t>‹#›</a:t>
            </a:fld>
            <a:endParaRPr lang="en-US" altLang="en-US"/>
          </a:p>
        </p:txBody>
      </p:sp>
    </p:spTree>
    <p:extLst>
      <p:ext uri="{BB962C8B-B14F-4D97-AF65-F5344CB8AC3E}">
        <p14:creationId xmlns:p14="http://schemas.microsoft.com/office/powerpoint/2010/main" val="2094873116"/>
      </p:ext>
    </p:extLst>
  </p:cSld>
  <p:clrMapOvr>
    <a:masterClrMapping/>
  </p:clrMapOvr>
  <p:transition spd="slow" advClick="0" advTm="12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D93F76-171E-A249-94F1-E657A7D41CD5}"/>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EA66C6A-3AB2-FD4F-9653-12D01294AE8B}" type="datetimeFigureOut">
              <a:rPr lang="en-US" altLang="en-US"/>
              <a:pPr>
                <a:defRPr/>
              </a:pPr>
              <a:t>6/25/2020</a:t>
            </a:fld>
            <a:endParaRPr lang="en-US" altLang="en-US"/>
          </a:p>
        </p:txBody>
      </p:sp>
      <p:sp>
        <p:nvSpPr>
          <p:cNvPr id="8" name="Footer Placeholder 7">
            <a:extLst>
              <a:ext uri="{FF2B5EF4-FFF2-40B4-BE49-F238E27FC236}">
                <a16:creationId xmlns:a16="http://schemas.microsoft.com/office/drawing/2014/main" id="{ACEF1D17-0714-F94A-A953-E9C015A568E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C80CBD7A-B05A-7C45-9D77-926319AAD12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02ACD6C2-E2BA-2F48-9EA0-79D598CEEA08}" type="slidenum">
              <a:rPr lang="en-US" altLang="en-US"/>
              <a:pPr>
                <a:defRPr/>
              </a:pPr>
              <a:t>‹#›</a:t>
            </a:fld>
            <a:endParaRPr lang="en-US" altLang="en-US"/>
          </a:p>
        </p:txBody>
      </p:sp>
    </p:spTree>
    <p:extLst>
      <p:ext uri="{BB962C8B-B14F-4D97-AF65-F5344CB8AC3E}">
        <p14:creationId xmlns:p14="http://schemas.microsoft.com/office/powerpoint/2010/main" val="2507664936"/>
      </p:ext>
    </p:extLst>
  </p:cSld>
  <p:clrMapOvr>
    <a:masterClrMapping/>
  </p:clrMapOvr>
  <p:transition spd="slow" advClick="0" advTm="12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43B7A9-BF57-BD4B-B233-0D5DB0824D7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C8E89A8-FC9B-0048-981B-4D8B40663B91}" type="datetimeFigureOut">
              <a:rPr lang="en-US" altLang="en-US"/>
              <a:pPr>
                <a:defRPr/>
              </a:pPr>
              <a:t>6/25/2020</a:t>
            </a:fld>
            <a:endParaRPr lang="en-US" altLang="en-US"/>
          </a:p>
        </p:txBody>
      </p:sp>
      <p:sp>
        <p:nvSpPr>
          <p:cNvPr id="4" name="Footer Placeholder 3">
            <a:extLst>
              <a:ext uri="{FF2B5EF4-FFF2-40B4-BE49-F238E27FC236}">
                <a16:creationId xmlns:a16="http://schemas.microsoft.com/office/drawing/2014/main" id="{7E7A28F8-8594-9B46-BD1F-C881BA0690C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B78642B6-4EA7-294E-8313-FDCFB95E0DA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3F44F57-9A1F-394F-B8B2-E0C5E3745D1D}" type="slidenum">
              <a:rPr lang="en-US" altLang="en-US"/>
              <a:pPr>
                <a:defRPr/>
              </a:pPr>
              <a:t>‹#›</a:t>
            </a:fld>
            <a:endParaRPr lang="en-US" altLang="en-US"/>
          </a:p>
        </p:txBody>
      </p:sp>
    </p:spTree>
    <p:extLst>
      <p:ext uri="{BB962C8B-B14F-4D97-AF65-F5344CB8AC3E}">
        <p14:creationId xmlns:p14="http://schemas.microsoft.com/office/powerpoint/2010/main" val="2305371394"/>
      </p:ext>
    </p:extLst>
  </p:cSld>
  <p:clrMapOvr>
    <a:masterClrMapping/>
  </p:clrMapOvr>
  <p:transition spd="slow" advClick="0" advTm="12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4FA0B2-CE67-7B4C-A152-BDFADD3DF80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AEBEC69-A781-E74F-950B-0D85C9327CE3}" type="datetimeFigureOut">
              <a:rPr lang="en-US" altLang="en-US"/>
              <a:pPr>
                <a:defRPr/>
              </a:pPr>
              <a:t>6/25/2020</a:t>
            </a:fld>
            <a:endParaRPr lang="en-US" altLang="en-US"/>
          </a:p>
        </p:txBody>
      </p:sp>
      <p:sp>
        <p:nvSpPr>
          <p:cNvPr id="3" name="Footer Placeholder 2">
            <a:extLst>
              <a:ext uri="{FF2B5EF4-FFF2-40B4-BE49-F238E27FC236}">
                <a16:creationId xmlns:a16="http://schemas.microsoft.com/office/drawing/2014/main" id="{8D5A66CA-724E-014F-877D-724ECCFDCA5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A2805C0F-803E-6047-B80A-FF9D62377754}"/>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BD09E93-8757-7244-A671-EE78DFF749A5}" type="slidenum">
              <a:rPr lang="en-US" altLang="en-US"/>
              <a:pPr>
                <a:defRPr/>
              </a:pPr>
              <a:t>‹#›</a:t>
            </a:fld>
            <a:endParaRPr lang="en-US" altLang="en-US"/>
          </a:p>
        </p:txBody>
      </p:sp>
    </p:spTree>
    <p:extLst>
      <p:ext uri="{BB962C8B-B14F-4D97-AF65-F5344CB8AC3E}">
        <p14:creationId xmlns:p14="http://schemas.microsoft.com/office/powerpoint/2010/main" val="2370871182"/>
      </p:ext>
    </p:extLst>
  </p:cSld>
  <p:clrMapOvr>
    <a:masterClrMapping/>
  </p:clrMapOvr>
  <p:transition spd="slow" advClick="0" advTm="12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0F19252-C5D2-2548-ADC1-9868BAC39A9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1B73487-BA52-EB41-BC5C-A83B36B414A6}" type="datetimeFigureOut">
              <a:rPr lang="en-US" altLang="en-US"/>
              <a:pPr>
                <a:defRPr/>
              </a:pPr>
              <a:t>6/25/2020</a:t>
            </a:fld>
            <a:endParaRPr lang="en-US" altLang="en-US"/>
          </a:p>
        </p:txBody>
      </p:sp>
      <p:sp>
        <p:nvSpPr>
          <p:cNvPr id="6" name="Footer Placeholder 5">
            <a:extLst>
              <a:ext uri="{FF2B5EF4-FFF2-40B4-BE49-F238E27FC236}">
                <a16:creationId xmlns:a16="http://schemas.microsoft.com/office/drawing/2014/main" id="{089BB2D8-A556-8044-B0E2-81FB262CA2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525F3AB-32D3-764A-A07C-31782B6993C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591B3D47-EE1D-0D44-9310-D6A8DE77EF3C}" type="slidenum">
              <a:rPr lang="en-US" altLang="en-US"/>
              <a:pPr>
                <a:defRPr/>
              </a:pPr>
              <a:t>‹#›</a:t>
            </a:fld>
            <a:endParaRPr lang="en-US" altLang="en-US"/>
          </a:p>
        </p:txBody>
      </p:sp>
    </p:spTree>
    <p:extLst>
      <p:ext uri="{BB962C8B-B14F-4D97-AF65-F5344CB8AC3E}">
        <p14:creationId xmlns:p14="http://schemas.microsoft.com/office/powerpoint/2010/main" val="158273864"/>
      </p:ext>
    </p:extLst>
  </p:cSld>
  <p:clrMapOvr>
    <a:masterClrMapping/>
  </p:clrMapOvr>
  <p:transition spd="slow" advClick="0" advTm="12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3BE1F-068A-A74C-8A12-15191BAEF53C}"/>
              </a:ext>
            </a:extLst>
          </p:cNvPr>
          <p:cNvSpPr>
            <a:spLocks noGrp="1"/>
          </p:cNvSpPr>
          <p:nvPr>
            <p:ph type="dt" sz="half" idx="10"/>
          </p:nvPr>
        </p:nvSpPr>
        <p:spPr/>
        <p:txBody>
          <a:bodyPr/>
          <a:lstStyle>
            <a:lvl1pPr>
              <a:defRPr/>
            </a:lvl1pPr>
          </a:lstStyle>
          <a:p>
            <a:pPr>
              <a:defRPr/>
            </a:pPr>
            <a:fld id="{7AB8DC24-D858-084F-9407-26211F7F4868}"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7B2AA7B1-F371-3A4C-A2C2-56E6D1266C0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23D2C58-9D27-EA46-86BC-D769F25828CE}"/>
              </a:ext>
            </a:extLst>
          </p:cNvPr>
          <p:cNvSpPr>
            <a:spLocks noGrp="1"/>
          </p:cNvSpPr>
          <p:nvPr>
            <p:ph type="sldNum" sz="quarter" idx="12"/>
          </p:nvPr>
        </p:nvSpPr>
        <p:spPr/>
        <p:txBody>
          <a:bodyPr/>
          <a:lstStyle>
            <a:lvl1pPr>
              <a:defRPr/>
            </a:lvl1pPr>
          </a:lstStyle>
          <a:p>
            <a:pPr>
              <a:defRPr/>
            </a:pPr>
            <a:fld id="{2F0EDBC7-C4CD-CD4B-AF24-C997EB21EACD}" type="slidenum">
              <a:rPr lang="en-US" altLang="en-US"/>
              <a:pPr>
                <a:defRPr/>
              </a:pPr>
              <a:t>‹#›</a:t>
            </a:fld>
            <a:endParaRPr lang="en-US" altLang="en-US"/>
          </a:p>
        </p:txBody>
      </p:sp>
    </p:spTree>
    <p:extLst>
      <p:ext uri="{BB962C8B-B14F-4D97-AF65-F5344CB8AC3E}">
        <p14:creationId xmlns:p14="http://schemas.microsoft.com/office/powerpoint/2010/main" val="4084116921"/>
      </p:ext>
    </p:extLst>
  </p:cSld>
  <p:clrMapOvr>
    <a:masterClrMapping/>
  </p:clrMapOvr>
  <p:transition spd="slow" advClick="0" advTm="12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FF5A2724-4BDC-7C4A-8689-B0ED93CAEF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AF66671-D740-A649-9791-8916D27BA37A}" type="datetimeFigureOut">
              <a:rPr lang="en-US" altLang="en-US"/>
              <a:pPr>
                <a:defRPr/>
              </a:pPr>
              <a:t>6/25/2020</a:t>
            </a:fld>
            <a:endParaRPr lang="en-US" altLang="en-US"/>
          </a:p>
        </p:txBody>
      </p:sp>
      <p:sp>
        <p:nvSpPr>
          <p:cNvPr id="6" name="Footer Placeholder 5">
            <a:extLst>
              <a:ext uri="{FF2B5EF4-FFF2-40B4-BE49-F238E27FC236}">
                <a16:creationId xmlns:a16="http://schemas.microsoft.com/office/drawing/2014/main" id="{48F8919E-9809-9840-80A1-4662F28E919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C35D1C5C-3B3B-9C46-AC10-0D6F5C9007D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C25BE4-B972-934F-AA0F-C03E156EC9D0}" type="slidenum">
              <a:rPr lang="en-US" altLang="en-US"/>
              <a:pPr>
                <a:defRPr/>
              </a:pPr>
              <a:t>‹#›</a:t>
            </a:fld>
            <a:endParaRPr lang="en-US" altLang="en-US"/>
          </a:p>
        </p:txBody>
      </p:sp>
    </p:spTree>
    <p:extLst>
      <p:ext uri="{BB962C8B-B14F-4D97-AF65-F5344CB8AC3E}">
        <p14:creationId xmlns:p14="http://schemas.microsoft.com/office/powerpoint/2010/main" val="3806993698"/>
      </p:ext>
    </p:extLst>
  </p:cSld>
  <p:clrMapOvr>
    <a:masterClrMapping/>
  </p:clrMapOvr>
  <p:transition spd="slow" advClick="0" advTm="12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5B001F-44C6-414B-AC2D-D2B998D428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15F86EBA-C849-FF4B-80F4-B2872D5D8CB5}"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241F1684-E546-1148-8E64-A95D968B921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842DF6AD-9BE4-8B49-922C-6A5EEFBCC7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2DA8DCA-A0F2-774F-8484-35A98DF254FB}" type="slidenum">
              <a:rPr lang="en-US" altLang="en-US"/>
              <a:pPr>
                <a:defRPr/>
              </a:pPr>
              <a:t>‹#›</a:t>
            </a:fld>
            <a:endParaRPr lang="en-US" altLang="en-US"/>
          </a:p>
        </p:txBody>
      </p:sp>
    </p:spTree>
    <p:extLst>
      <p:ext uri="{BB962C8B-B14F-4D97-AF65-F5344CB8AC3E}">
        <p14:creationId xmlns:p14="http://schemas.microsoft.com/office/powerpoint/2010/main" val="1957264840"/>
      </p:ext>
    </p:extLst>
  </p:cSld>
  <p:clrMapOvr>
    <a:masterClrMapping/>
  </p:clrMapOvr>
  <p:transition spd="slow" advClick="0" advTm="12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090B34-8D6B-6641-9D94-2C33E8CFAA3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0A7062-001E-8340-9094-234BCA710800}"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DD9E6062-EC1E-FE4B-8577-B94DF47216D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33D2AF56-0B85-4C4D-B28E-580DAC3DBB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278A4934-D3AC-D243-AD12-14B91CE8F95B}" type="slidenum">
              <a:rPr lang="en-US" altLang="en-US"/>
              <a:pPr>
                <a:defRPr/>
              </a:pPr>
              <a:t>‹#›</a:t>
            </a:fld>
            <a:endParaRPr lang="en-US" altLang="en-US"/>
          </a:p>
        </p:txBody>
      </p:sp>
    </p:spTree>
    <p:extLst>
      <p:ext uri="{BB962C8B-B14F-4D97-AF65-F5344CB8AC3E}">
        <p14:creationId xmlns:p14="http://schemas.microsoft.com/office/powerpoint/2010/main" val="1751515843"/>
      </p:ext>
    </p:extLst>
  </p:cSld>
  <p:clrMapOvr>
    <a:masterClrMapping/>
  </p:clrMapOvr>
  <p:transition spd="slow" advClick="0" advTm="1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AC4F0E-7D9E-4347-85A4-E8E8F615F03A}"/>
              </a:ext>
            </a:extLst>
          </p:cNvPr>
          <p:cNvSpPr>
            <a:spLocks noGrp="1"/>
          </p:cNvSpPr>
          <p:nvPr>
            <p:ph type="dt" sz="half" idx="10"/>
          </p:nvPr>
        </p:nvSpPr>
        <p:spPr/>
        <p:txBody>
          <a:bodyPr/>
          <a:lstStyle>
            <a:lvl1pPr>
              <a:defRPr/>
            </a:lvl1pPr>
          </a:lstStyle>
          <a:p>
            <a:pPr>
              <a:defRPr/>
            </a:pPr>
            <a:fld id="{851E3A01-92BC-8D41-A762-292A82560968}"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28E65775-D6DC-6F47-91E4-96DCAF5A30C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1EE19-F8A5-9548-86C4-01ACAC0E1685}"/>
              </a:ext>
            </a:extLst>
          </p:cNvPr>
          <p:cNvSpPr>
            <a:spLocks noGrp="1"/>
          </p:cNvSpPr>
          <p:nvPr>
            <p:ph type="sldNum" sz="quarter" idx="12"/>
          </p:nvPr>
        </p:nvSpPr>
        <p:spPr/>
        <p:txBody>
          <a:bodyPr/>
          <a:lstStyle>
            <a:lvl1pPr>
              <a:defRPr/>
            </a:lvl1pPr>
          </a:lstStyle>
          <a:p>
            <a:pPr>
              <a:defRPr/>
            </a:pPr>
            <a:fld id="{67636999-AD85-3544-B12B-EF912049F3A4}" type="slidenum">
              <a:rPr lang="en-US" altLang="en-US"/>
              <a:pPr>
                <a:defRPr/>
              </a:pPr>
              <a:t>‹#›</a:t>
            </a:fld>
            <a:endParaRPr lang="en-US" altLang="en-US"/>
          </a:p>
        </p:txBody>
      </p:sp>
    </p:spTree>
    <p:extLst>
      <p:ext uri="{BB962C8B-B14F-4D97-AF65-F5344CB8AC3E}">
        <p14:creationId xmlns:p14="http://schemas.microsoft.com/office/powerpoint/2010/main" val="827482764"/>
      </p:ext>
    </p:extLst>
  </p:cSld>
  <p:clrMapOvr>
    <a:masterClrMapping/>
  </p:clrMapOvr>
  <p:transition spd="slow" advClick="0" advTm="1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518FB5E-81D1-264B-BE9C-48A051395603}"/>
              </a:ext>
            </a:extLst>
          </p:cNvPr>
          <p:cNvSpPr>
            <a:spLocks noGrp="1"/>
          </p:cNvSpPr>
          <p:nvPr>
            <p:ph type="dt" sz="half" idx="10"/>
          </p:nvPr>
        </p:nvSpPr>
        <p:spPr/>
        <p:txBody>
          <a:bodyPr/>
          <a:lstStyle>
            <a:lvl1pPr>
              <a:defRPr/>
            </a:lvl1pPr>
          </a:lstStyle>
          <a:p>
            <a:pPr>
              <a:defRPr/>
            </a:pPr>
            <a:fld id="{78FC1DEF-BCF3-BC45-9A5B-FFF1A3E746F9}" type="datetimeFigureOut">
              <a:rPr lang="en-US" altLang="en-US"/>
              <a:pPr>
                <a:defRPr/>
              </a:pPr>
              <a:t>6/25/2020</a:t>
            </a:fld>
            <a:endParaRPr lang="en-US" altLang="en-US"/>
          </a:p>
        </p:txBody>
      </p:sp>
      <p:sp>
        <p:nvSpPr>
          <p:cNvPr id="6" name="Footer Placeholder 4">
            <a:extLst>
              <a:ext uri="{FF2B5EF4-FFF2-40B4-BE49-F238E27FC236}">
                <a16:creationId xmlns:a16="http://schemas.microsoft.com/office/drawing/2014/main" id="{FDF1AE0E-2FC9-794E-B80B-A6CAC5C25D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E648296-25B9-314F-B733-310CCA61525C}"/>
              </a:ext>
            </a:extLst>
          </p:cNvPr>
          <p:cNvSpPr>
            <a:spLocks noGrp="1"/>
          </p:cNvSpPr>
          <p:nvPr>
            <p:ph type="sldNum" sz="quarter" idx="12"/>
          </p:nvPr>
        </p:nvSpPr>
        <p:spPr/>
        <p:txBody>
          <a:bodyPr/>
          <a:lstStyle>
            <a:lvl1pPr>
              <a:defRPr/>
            </a:lvl1pPr>
          </a:lstStyle>
          <a:p>
            <a:pPr>
              <a:defRPr/>
            </a:pPr>
            <a:fld id="{FEAB6940-26A2-8B45-AC49-52691F9016DE}" type="slidenum">
              <a:rPr lang="en-US" altLang="en-US"/>
              <a:pPr>
                <a:defRPr/>
              </a:pPr>
              <a:t>‹#›</a:t>
            </a:fld>
            <a:endParaRPr lang="en-US" altLang="en-US"/>
          </a:p>
        </p:txBody>
      </p:sp>
    </p:spTree>
    <p:extLst>
      <p:ext uri="{BB962C8B-B14F-4D97-AF65-F5344CB8AC3E}">
        <p14:creationId xmlns:p14="http://schemas.microsoft.com/office/powerpoint/2010/main" val="1240136994"/>
      </p:ext>
    </p:extLst>
  </p:cSld>
  <p:clrMapOvr>
    <a:masterClrMapping/>
  </p:clrMapOvr>
  <p:transition spd="slow" advClick="0" advTm="1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CEF5129-BA1A-1C45-B475-A650ABFDBF96}"/>
              </a:ext>
            </a:extLst>
          </p:cNvPr>
          <p:cNvSpPr>
            <a:spLocks noGrp="1"/>
          </p:cNvSpPr>
          <p:nvPr>
            <p:ph type="dt" sz="half" idx="10"/>
          </p:nvPr>
        </p:nvSpPr>
        <p:spPr/>
        <p:txBody>
          <a:bodyPr/>
          <a:lstStyle>
            <a:lvl1pPr>
              <a:defRPr/>
            </a:lvl1pPr>
          </a:lstStyle>
          <a:p>
            <a:pPr>
              <a:defRPr/>
            </a:pPr>
            <a:fld id="{F350FE66-1938-AF40-82B5-A03044A4E62B}" type="datetimeFigureOut">
              <a:rPr lang="en-US" altLang="en-US"/>
              <a:pPr>
                <a:defRPr/>
              </a:pPr>
              <a:t>6/25/2020</a:t>
            </a:fld>
            <a:endParaRPr lang="en-US" altLang="en-US"/>
          </a:p>
        </p:txBody>
      </p:sp>
      <p:sp>
        <p:nvSpPr>
          <p:cNvPr id="8" name="Footer Placeholder 4">
            <a:extLst>
              <a:ext uri="{FF2B5EF4-FFF2-40B4-BE49-F238E27FC236}">
                <a16:creationId xmlns:a16="http://schemas.microsoft.com/office/drawing/2014/main" id="{E527B1BE-241E-6A45-B3E1-E2329072112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2AC4937-2EA4-A04D-8D42-BDF6CBE860E1}"/>
              </a:ext>
            </a:extLst>
          </p:cNvPr>
          <p:cNvSpPr>
            <a:spLocks noGrp="1"/>
          </p:cNvSpPr>
          <p:nvPr>
            <p:ph type="sldNum" sz="quarter" idx="12"/>
          </p:nvPr>
        </p:nvSpPr>
        <p:spPr/>
        <p:txBody>
          <a:bodyPr/>
          <a:lstStyle>
            <a:lvl1pPr>
              <a:defRPr/>
            </a:lvl1pPr>
          </a:lstStyle>
          <a:p>
            <a:pPr>
              <a:defRPr/>
            </a:pPr>
            <a:fld id="{7DE108CA-E5FA-5144-A045-18FE658B47C0}" type="slidenum">
              <a:rPr lang="en-US" altLang="en-US"/>
              <a:pPr>
                <a:defRPr/>
              </a:pPr>
              <a:t>‹#›</a:t>
            </a:fld>
            <a:endParaRPr lang="en-US" altLang="en-US"/>
          </a:p>
        </p:txBody>
      </p:sp>
    </p:spTree>
    <p:extLst>
      <p:ext uri="{BB962C8B-B14F-4D97-AF65-F5344CB8AC3E}">
        <p14:creationId xmlns:p14="http://schemas.microsoft.com/office/powerpoint/2010/main" val="30863658"/>
      </p:ext>
    </p:extLst>
  </p:cSld>
  <p:clrMapOvr>
    <a:masterClrMapping/>
  </p:clrMapOvr>
  <p:transition spd="slow" advClick="0" advTm="1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7EBC4A5-1EB3-F141-97CA-417F5FB330D3}"/>
              </a:ext>
            </a:extLst>
          </p:cNvPr>
          <p:cNvSpPr>
            <a:spLocks noGrp="1"/>
          </p:cNvSpPr>
          <p:nvPr>
            <p:ph type="dt" sz="half" idx="10"/>
          </p:nvPr>
        </p:nvSpPr>
        <p:spPr/>
        <p:txBody>
          <a:bodyPr/>
          <a:lstStyle>
            <a:lvl1pPr>
              <a:defRPr/>
            </a:lvl1pPr>
          </a:lstStyle>
          <a:p>
            <a:pPr>
              <a:defRPr/>
            </a:pPr>
            <a:fld id="{858F2277-8073-D84C-9B64-43C301B03930}" type="datetimeFigureOut">
              <a:rPr lang="en-US" altLang="en-US"/>
              <a:pPr>
                <a:defRPr/>
              </a:pPr>
              <a:t>6/25/2020</a:t>
            </a:fld>
            <a:endParaRPr lang="en-US" altLang="en-US"/>
          </a:p>
        </p:txBody>
      </p:sp>
      <p:sp>
        <p:nvSpPr>
          <p:cNvPr id="4" name="Footer Placeholder 4">
            <a:extLst>
              <a:ext uri="{FF2B5EF4-FFF2-40B4-BE49-F238E27FC236}">
                <a16:creationId xmlns:a16="http://schemas.microsoft.com/office/drawing/2014/main" id="{18BFF20A-0706-6F43-809F-6512C1C522B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C085FBA-F9A5-0247-8B98-85D64EF9CE67}"/>
              </a:ext>
            </a:extLst>
          </p:cNvPr>
          <p:cNvSpPr>
            <a:spLocks noGrp="1"/>
          </p:cNvSpPr>
          <p:nvPr>
            <p:ph type="sldNum" sz="quarter" idx="12"/>
          </p:nvPr>
        </p:nvSpPr>
        <p:spPr/>
        <p:txBody>
          <a:bodyPr/>
          <a:lstStyle>
            <a:lvl1pPr>
              <a:defRPr/>
            </a:lvl1pPr>
          </a:lstStyle>
          <a:p>
            <a:pPr>
              <a:defRPr/>
            </a:pPr>
            <a:fld id="{A74D2003-6FE2-3B4E-B38B-7924B282EE12}" type="slidenum">
              <a:rPr lang="en-US" altLang="en-US"/>
              <a:pPr>
                <a:defRPr/>
              </a:pPr>
              <a:t>‹#›</a:t>
            </a:fld>
            <a:endParaRPr lang="en-US" altLang="en-US"/>
          </a:p>
        </p:txBody>
      </p:sp>
    </p:spTree>
    <p:extLst>
      <p:ext uri="{BB962C8B-B14F-4D97-AF65-F5344CB8AC3E}">
        <p14:creationId xmlns:p14="http://schemas.microsoft.com/office/powerpoint/2010/main" val="988860434"/>
      </p:ext>
    </p:extLst>
  </p:cSld>
  <p:clrMapOvr>
    <a:masterClrMapping/>
  </p:clrMapOvr>
  <p:transition spd="slow" advClick="0" advTm="1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A9D6D54-7944-8F4C-BEE8-DACAC54C1F58}"/>
              </a:ext>
            </a:extLst>
          </p:cNvPr>
          <p:cNvSpPr>
            <a:spLocks noGrp="1"/>
          </p:cNvSpPr>
          <p:nvPr>
            <p:ph type="dt" sz="half" idx="10"/>
          </p:nvPr>
        </p:nvSpPr>
        <p:spPr/>
        <p:txBody>
          <a:bodyPr/>
          <a:lstStyle>
            <a:lvl1pPr>
              <a:defRPr/>
            </a:lvl1pPr>
          </a:lstStyle>
          <a:p>
            <a:pPr>
              <a:defRPr/>
            </a:pPr>
            <a:fld id="{6D0D5085-5F54-0141-8C4A-85536CFE719C}" type="datetimeFigureOut">
              <a:rPr lang="en-US" altLang="en-US"/>
              <a:pPr>
                <a:defRPr/>
              </a:pPr>
              <a:t>6/25/2020</a:t>
            </a:fld>
            <a:endParaRPr lang="en-US" altLang="en-US"/>
          </a:p>
        </p:txBody>
      </p:sp>
      <p:sp>
        <p:nvSpPr>
          <p:cNvPr id="3" name="Footer Placeholder 4">
            <a:extLst>
              <a:ext uri="{FF2B5EF4-FFF2-40B4-BE49-F238E27FC236}">
                <a16:creationId xmlns:a16="http://schemas.microsoft.com/office/drawing/2014/main" id="{E99584D8-F609-414E-B7B3-27907FF011B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58081C2-C669-9243-BD6E-51805171DFEA}"/>
              </a:ext>
            </a:extLst>
          </p:cNvPr>
          <p:cNvSpPr>
            <a:spLocks noGrp="1"/>
          </p:cNvSpPr>
          <p:nvPr>
            <p:ph type="sldNum" sz="quarter" idx="12"/>
          </p:nvPr>
        </p:nvSpPr>
        <p:spPr/>
        <p:txBody>
          <a:bodyPr/>
          <a:lstStyle>
            <a:lvl1pPr>
              <a:defRPr/>
            </a:lvl1pPr>
          </a:lstStyle>
          <a:p>
            <a:pPr>
              <a:defRPr/>
            </a:pPr>
            <a:fld id="{CBA3FAE0-1C72-FF49-B3D2-673FB4572681}" type="slidenum">
              <a:rPr lang="en-US" altLang="en-US"/>
              <a:pPr>
                <a:defRPr/>
              </a:pPr>
              <a:t>‹#›</a:t>
            </a:fld>
            <a:endParaRPr lang="en-US" altLang="en-US"/>
          </a:p>
        </p:txBody>
      </p:sp>
    </p:spTree>
    <p:extLst>
      <p:ext uri="{BB962C8B-B14F-4D97-AF65-F5344CB8AC3E}">
        <p14:creationId xmlns:p14="http://schemas.microsoft.com/office/powerpoint/2010/main" val="3430893682"/>
      </p:ext>
    </p:extLst>
  </p:cSld>
  <p:clrMapOvr>
    <a:masterClrMapping/>
  </p:clrMapOvr>
  <p:transition spd="slow" advClick="0" advTm="1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1333F07-D980-CF4F-8919-E7EE8B6D8771}"/>
              </a:ext>
            </a:extLst>
          </p:cNvPr>
          <p:cNvSpPr>
            <a:spLocks noGrp="1"/>
          </p:cNvSpPr>
          <p:nvPr>
            <p:ph type="dt" sz="half" idx="10"/>
          </p:nvPr>
        </p:nvSpPr>
        <p:spPr/>
        <p:txBody>
          <a:bodyPr/>
          <a:lstStyle>
            <a:lvl1pPr>
              <a:defRPr/>
            </a:lvl1pPr>
          </a:lstStyle>
          <a:p>
            <a:pPr>
              <a:defRPr/>
            </a:pPr>
            <a:fld id="{7A466876-8DB8-D642-BD79-B7ED2A8C26A2}" type="datetimeFigureOut">
              <a:rPr lang="en-US" altLang="en-US"/>
              <a:pPr>
                <a:defRPr/>
              </a:pPr>
              <a:t>6/25/2020</a:t>
            </a:fld>
            <a:endParaRPr lang="en-US" altLang="en-US"/>
          </a:p>
        </p:txBody>
      </p:sp>
      <p:sp>
        <p:nvSpPr>
          <p:cNvPr id="6" name="Footer Placeholder 4">
            <a:extLst>
              <a:ext uri="{FF2B5EF4-FFF2-40B4-BE49-F238E27FC236}">
                <a16:creationId xmlns:a16="http://schemas.microsoft.com/office/drawing/2014/main" id="{18E5C438-8340-8649-9709-EE21161331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868D1A5-161E-684D-AC22-E5ED96C1429D}"/>
              </a:ext>
            </a:extLst>
          </p:cNvPr>
          <p:cNvSpPr>
            <a:spLocks noGrp="1"/>
          </p:cNvSpPr>
          <p:nvPr>
            <p:ph type="sldNum" sz="quarter" idx="12"/>
          </p:nvPr>
        </p:nvSpPr>
        <p:spPr/>
        <p:txBody>
          <a:bodyPr/>
          <a:lstStyle>
            <a:lvl1pPr>
              <a:defRPr/>
            </a:lvl1pPr>
          </a:lstStyle>
          <a:p>
            <a:pPr>
              <a:defRPr/>
            </a:pPr>
            <a:fld id="{CD24901C-976E-DF45-99BD-575853FCE033}" type="slidenum">
              <a:rPr lang="en-US" altLang="en-US"/>
              <a:pPr>
                <a:defRPr/>
              </a:pPr>
              <a:t>‹#›</a:t>
            </a:fld>
            <a:endParaRPr lang="en-US" altLang="en-US"/>
          </a:p>
        </p:txBody>
      </p:sp>
    </p:spTree>
    <p:extLst>
      <p:ext uri="{BB962C8B-B14F-4D97-AF65-F5344CB8AC3E}">
        <p14:creationId xmlns:p14="http://schemas.microsoft.com/office/powerpoint/2010/main" val="3895123558"/>
      </p:ext>
    </p:extLst>
  </p:cSld>
  <p:clrMapOvr>
    <a:masterClrMapping/>
  </p:clrMapOvr>
  <p:transition spd="slow" advClick="0" advTm="1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8DD0D33-037C-5A45-9454-FE706C992D18}"/>
              </a:ext>
            </a:extLst>
          </p:cNvPr>
          <p:cNvSpPr>
            <a:spLocks noGrp="1"/>
          </p:cNvSpPr>
          <p:nvPr>
            <p:ph type="dt" sz="half" idx="10"/>
          </p:nvPr>
        </p:nvSpPr>
        <p:spPr/>
        <p:txBody>
          <a:bodyPr/>
          <a:lstStyle>
            <a:lvl1pPr>
              <a:defRPr/>
            </a:lvl1pPr>
          </a:lstStyle>
          <a:p>
            <a:pPr>
              <a:defRPr/>
            </a:pPr>
            <a:fld id="{AB5234B3-6CF3-CF4F-803F-3954361942E9}" type="datetimeFigureOut">
              <a:rPr lang="en-US" altLang="en-US"/>
              <a:pPr>
                <a:defRPr/>
              </a:pPr>
              <a:t>6/25/2020</a:t>
            </a:fld>
            <a:endParaRPr lang="en-US" altLang="en-US"/>
          </a:p>
        </p:txBody>
      </p:sp>
      <p:sp>
        <p:nvSpPr>
          <p:cNvPr id="6" name="Footer Placeholder 4">
            <a:extLst>
              <a:ext uri="{FF2B5EF4-FFF2-40B4-BE49-F238E27FC236}">
                <a16:creationId xmlns:a16="http://schemas.microsoft.com/office/drawing/2014/main" id="{4730D225-5541-BC40-85E9-21824EBD8E7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E20342F-4E88-BA49-997B-2AC811E7FBC2}"/>
              </a:ext>
            </a:extLst>
          </p:cNvPr>
          <p:cNvSpPr>
            <a:spLocks noGrp="1"/>
          </p:cNvSpPr>
          <p:nvPr>
            <p:ph type="sldNum" sz="quarter" idx="12"/>
          </p:nvPr>
        </p:nvSpPr>
        <p:spPr/>
        <p:txBody>
          <a:bodyPr/>
          <a:lstStyle>
            <a:lvl1pPr>
              <a:defRPr/>
            </a:lvl1pPr>
          </a:lstStyle>
          <a:p>
            <a:pPr>
              <a:defRPr/>
            </a:pPr>
            <a:fld id="{8A687054-34FE-894A-9DE3-48918424F7DC}" type="slidenum">
              <a:rPr lang="en-US" altLang="en-US"/>
              <a:pPr>
                <a:defRPr/>
              </a:pPr>
              <a:t>‹#›</a:t>
            </a:fld>
            <a:endParaRPr lang="en-US" altLang="en-US"/>
          </a:p>
        </p:txBody>
      </p:sp>
    </p:spTree>
    <p:extLst>
      <p:ext uri="{BB962C8B-B14F-4D97-AF65-F5344CB8AC3E}">
        <p14:creationId xmlns:p14="http://schemas.microsoft.com/office/powerpoint/2010/main" val="3513922809"/>
      </p:ext>
    </p:extLst>
  </p:cSld>
  <p:clrMapOvr>
    <a:masterClrMapping/>
  </p:clrMapOvr>
  <p:transition spd="slow" advClick="0" advTm="1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503350C-9BC2-6E43-96B1-C216B6B9B627}"/>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14E6069-1C0F-464B-88DC-9FE27A64D50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0C579FC-9BED-4446-93B8-3176E28E7A3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2C067AB8-83A0-E24D-AA91-82D0173B3173}" type="datetimeFigureOut">
              <a:rPr lang="en-US" altLang="en-US"/>
              <a:pPr>
                <a:defRPr/>
              </a:pPr>
              <a:t>6/25/2020</a:t>
            </a:fld>
            <a:endParaRPr lang="en-US" altLang="en-US"/>
          </a:p>
        </p:txBody>
      </p:sp>
      <p:sp>
        <p:nvSpPr>
          <p:cNvPr id="5" name="Footer Placeholder 4">
            <a:extLst>
              <a:ext uri="{FF2B5EF4-FFF2-40B4-BE49-F238E27FC236}">
                <a16:creationId xmlns:a16="http://schemas.microsoft.com/office/drawing/2014/main" id="{9ED4A375-04DD-284E-BDA4-8E37E98C0F8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CA4F70F-B2FD-564F-AC39-02A8A5351CC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D8762AF-1398-684D-A484-ADE96BC82F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13" r:id="rId1"/>
    <p:sldLayoutId id="2147485214" r:id="rId2"/>
    <p:sldLayoutId id="2147485215" r:id="rId3"/>
    <p:sldLayoutId id="2147485216" r:id="rId4"/>
    <p:sldLayoutId id="2147485217" r:id="rId5"/>
    <p:sldLayoutId id="2147485218" r:id="rId6"/>
    <p:sldLayoutId id="2147485219" r:id="rId7"/>
    <p:sldLayoutId id="2147485220" r:id="rId8"/>
    <p:sldLayoutId id="2147485221" r:id="rId9"/>
    <p:sldLayoutId id="2147485222" r:id="rId10"/>
    <p:sldLayoutId id="2147485223" r:id="rId11"/>
  </p:sldLayoutIdLst>
  <p:transition spd="slow" advClick="0" advTm="1200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194DF79-7E2A-4A4D-994B-DA14EE4CA3C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7DC1E4FE-C530-6D40-98DF-1E0BA6D9978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C34A6B5-32FB-4A46-8771-CB612F2C127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AE5726B-D064-814D-8C1B-D34D9661CF51}" type="datetimeFigureOut">
              <a:rPr lang="en-US"/>
              <a:pPr>
                <a:defRPr/>
              </a:pPr>
              <a:t>6/25/2020</a:t>
            </a:fld>
            <a:endParaRPr lang="en-US"/>
          </a:p>
        </p:txBody>
      </p:sp>
      <p:sp>
        <p:nvSpPr>
          <p:cNvPr id="5" name="Footer Placeholder 4">
            <a:extLst>
              <a:ext uri="{FF2B5EF4-FFF2-40B4-BE49-F238E27FC236}">
                <a16:creationId xmlns:a16="http://schemas.microsoft.com/office/drawing/2014/main" id="{1196DDE6-3294-FC40-AC9B-80E538D6ACD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E1E5052-1A62-CA41-B991-74DF065ED9A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7B991753-7BB7-1347-97F7-C0835ED6C4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24" r:id="rId1"/>
    <p:sldLayoutId id="2147485225" r:id="rId2"/>
    <p:sldLayoutId id="2147485226" r:id="rId3"/>
    <p:sldLayoutId id="2147485227" r:id="rId4"/>
    <p:sldLayoutId id="2147485228" r:id="rId5"/>
    <p:sldLayoutId id="2147485229" r:id="rId6"/>
    <p:sldLayoutId id="2147485230" r:id="rId7"/>
    <p:sldLayoutId id="2147485231" r:id="rId8"/>
    <p:sldLayoutId id="2147485232" r:id="rId9"/>
    <p:sldLayoutId id="2147485233" r:id="rId10"/>
    <p:sldLayoutId id="2147485234" r:id="rId11"/>
  </p:sldLayoutIdLst>
  <p:transition spd="slow" advClick="0" advTm="1200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ds.iris.edu/ieb/index.html?format=text&amp;nodata=404&amp;starttime=2020-06-22&amp;endtime=2025-01-01&amp;orderby=time-desc&amp;src=usgs&amp;limit=1000&amp;maxlat=36.5600&amp;minlat=36.3048&amp;maxlon=-117.6706&amp;minlon=-118.2831&amp;zm=12&amp;mt=ter" TargetMode="Externa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9B2B009B-BF1A-EB41-BDD7-42569FB1DF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19563" y="1114961"/>
            <a:ext cx="4100038"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600" dirty="0"/>
              <a:t>A magnitude 5.8 earthquake occurred in the Owens Valley, underneath the bed of Owens Lake, just east of Mt. Whitney, 17.7 km (11 miles) southeast of </a:t>
            </a:r>
            <a:r>
              <a:rPr lang="pl-PL" altLang="en-US" sz="1600" dirty="0"/>
              <a:t>Lone Pine, CA</a:t>
            </a:r>
            <a:r>
              <a:rPr lang="en-US" altLang="en-US" sz="1600" dirty="0"/>
              <a:t> at a depth of 4.7 km (2.9 miles). </a:t>
            </a:r>
          </a:p>
          <a:p>
            <a:endParaRPr lang="en-US" altLang="en-US" sz="1600" dirty="0"/>
          </a:p>
          <a:p>
            <a:r>
              <a:rPr lang="en-US" altLang="en-US" sz="1600" dirty="0"/>
              <a:t>This is the same location as the magnitude 4.6 earthquake that occurred two nights prior, which is now classified as a foreshock to this larger magnitude earthquake.</a:t>
            </a:r>
          </a:p>
          <a:p>
            <a:endParaRPr lang="en-US" altLang="en-US" sz="1600" dirty="0"/>
          </a:p>
          <a:p>
            <a:r>
              <a:rPr lang="en-US" altLang="en-US" sz="1600" dirty="0"/>
              <a:t>Some rockfalls (truck-sized boulders!) were reported in Inyo County and shaking was felt in Los Angeles.</a:t>
            </a:r>
          </a:p>
          <a:p>
            <a:endParaRPr lang="en-US" altLang="en-US" sz="1600" dirty="0"/>
          </a:p>
        </p:txBody>
      </p:sp>
      <p:pic>
        <p:nvPicPr>
          <p:cNvPr id="20" name="Picture 19">
            <a:extLst>
              <a:ext uri="{FF2B5EF4-FFF2-40B4-BE49-F238E27FC236}">
                <a16:creationId xmlns:a16="http://schemas.microsoft.com/office/drawing/2014/main" id="{CB353E71-E305-4C0D-A22A-EA1DECB4E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218477"/>
            <a:ext cx="3905795" cy="518232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3352800" y="5582444"/>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533400" y="6338167"/>
            <a:ext cx="297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W-phase Moment Tensor Solution</a:t>
            </a:r>
            <a:endParaRPr lang="en-US" altLang="en-US"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39713" y="1101725"/>
            <a:ext cx="87518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a:p>
            <a:endParaRPr lang="en-US" altLang="en-US" sz="1600" dirty="0"/>
          </a:p>
          <a:p>
            <a:r>
              <a:rPr lang="en-US" altLang="en-US" sz="1600" dirty="0"/>
              <a:t>This earthquake </a:t>
            </a:r>
            <a:r>
              <a:rPr lang="en-US" sz="1600" dirty="0"/>
              <a:t>occurred as a result of oblique </a:t>
            </a:r>
          </a:p>
          <a:p>
            <a:r>
              <a:rPr lang="en-US" sz="1600" dirty="0"/>
              <a:t>strike-slip/normal faulting, having components of </a:t>
            </a:r>
          </a:p>
          <a:p>
            <a:r>
              <a:rPr lang="en-US" sz="1600" dirty="0"/>
              <a:t>both motions.</a:t>
            </a:r>
            <a:endParaRPr lang="en-US" altLang="en-US" sz="1600" dirty="0"/>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11170" y="3892669"/>
            <a:ext cx="3291068" cy="159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9572CE41-4E29-43F2-8126-F2F0F17884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49" y="3581400"/>
            <a:ext cx="2728451" cy="2695479"/>
          </a:xfrm>
          <a:prstGeom prst="rect">
            <a:avLst/>
          </a:prstGeom>
        </p:spPr>
      </p:pic>
      <p:pic>
        <p:nvPicPr>
          <p:cNvPr id="14" name="Picture 2">
            <a:extLst>
              <a:ext uri="{FF2B5EF4-FFF2-40B4-BE49-F238E27FC236}">
                <a16:creationId xmlns:a16="http://schemas.microsoft.com/office/drawing/2014/main" id="{255FEFED-53CD-46D2-AB2E-7093D72E35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93056" y="2489735"/>
            <a:ext cx="3048000" cy="137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a:extLst>
              <a:ext uri="{FF2B5EF4-FFF2-40B4-BE49-F238E27FC236}">
                <a16:creationId xmlns:a16="http://schemas.microsoft.com/office/drawing/2014/main" id="{E9000316-DC86-435A-932F-A598125B021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38323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911A69-51E6-A041-B992-3C2ED11167E5}"/>
              </a:ext>
            </a:extLst>
          </p:cNvPr>
          <p:cNvPicPr>
            <a:picLocks noChangeAspect="1"/>
          </p:cNvPicPr>
          <p:nvPr/>
        </p:nvPicPr>
        <p:blipFill rotWithShape="1">
          <a:blip r:embed="rId3"/>
          <a:srcRect t="17917" r="1233"/>
          <a:stretch/>
        </p:blipFill>
        <p:spPr>
          <a:xfrm>
            <a:off x="1230313" y="1295400"/>
            <a:ext cx="7676532" cy="541020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58976" y="3194843"/>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2 minutes and 3 seconds for </a:t>
            </a:r>
            <a:r>
              <a:rPr lang="en-US" altLang="en-US" sz="1400" dirty="0">
                <a:solidFill>
                  <a:srgbClr val="000000"/>
                </a:solidFill>
                <a:latin typeface="Arial" panose="020B0604020202020204" pitchFamily="34" charset="0"/>
              </a:rPr>
              <a:t>the compressional P waves to travel a curved path through the crust and mantle to Bend, Oregon.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2255838" y="948871"/>
            <a:ext cx="623252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Bend is 932 km (579 miles, 8.4°) from the location of this earthquake. </a:t>
            </a: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16907" y="4829843"/>
            <a:ext cx="695960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932 km (579 miles) along the perimeter of the Earth from the earthquake to the recording station. The surface waves began to arrive in </a:t>
            </a:r>
            <a:r>
              <a:rPr lang="en-US" altLang="en-US" sz="1400" dirty="0">
                <a:latin typeface="Arial" panose="020B0604020202020204" pitchFamily="34" charset="0"/>
              </a:rPr>
              <a:t>Bend approximately 4 minutes</a:t>
            </a:r>
            <a:r>
              <a:rPr lang="en-US" altLang="en-US" sz="1400" dirty="0">
                <a:solidFill>
                  <a:srgbClr val="FF0000"/>
                </a:solidFill>
                <a:latin typeface="Arial" panose="020B0604020202020204" pitchFamily="34" charset="0"/>
              </a:rPr>
              <a:t> </a:t>
            </a:r>
            <a:r>
              <a:rPr lang="en-US" altLang="en-US" sz="1400" dirty="0">
                <a:solidFill>
                  <a:srgbClr val="000000"/>
                </a:solidFill>
                <a:latin typeface="Arial" panose="020B0604020202020204" pitchFamily="34" charset="0"/>
              </a:rPr>
              <a:t>after the earthquake occurred in eastern California.  </a:t>
            </a:r>
            <a:br>
              <a:rPr lang="en-US" altLang="en-US" sz="1400" dirty="0">
                <a:solidFill>
                  <a:srgbClr val="000000"/>
                </a:solidFill>
                <a:latin typeface="Arial" panose="020B0604020202020204" pitchFamily="34" charset="0"/>
              </a:rPr>
            </a:br>
            <a:endParaRPr lang="en-US" altLang="en-US" sz="1400" dirty="0">
              <a:solidFill>
                <a:srgbClr val="000000"/>
              </a:solidFill>
              <a:latin typeface="Arial" panose="020B0604020202020204" pitchFamily="34" charset="0"/>
            </a:endParaRP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77207" y="4012343"/>
            <a:ext cx="7239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crust and mantle as P waves.  S waves </a:t>
            </a:r>
            <a:r>
              <a:rPr lang="en-US" altLang="en-US" sz="1400" dirty="0">
                <a:latin typeface="Arial" panose="020B0604020202020204" pitchFamily="34" charset="0"/>
              </a:rPr>
              <a:t>took 3 minutes and 40 seconds to </a:t>
            </a:r>
            <a:r>
              <a:rPr lang="en-US" altLang="en-US" sz="1400" dirty="0">
                <a:solidFill>
                  <a:srgbClr val="000000"/>
                </a:solidFill>
                <a:latin typeface="Arial" panose="020B0604020202020204" pitchFamily="34" charset="0"/>
              </a:rPr>
              <a:t>travel from the earthquake to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467894" y="1959302"/>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5041900" y="1968827"/>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6400800" y="1423193"/>
            <a:ext cx="2152650" cy="369887"/>
          </a:xfrm>
          <a:prstGeom prst="rect">
            <a:avLst/>
          </a:prstGeom>
          <a:noFill/>
        </p:spPr>
        <p:txBody>
          <a:bodyPr>
            <a:spAutoFit/>
          </a:bodyPr>
          <a:lstStyle/>
          <a:p>
            <a:pPr eaLnBrk="1" hangingPunct="1">
              <a:defRPr/>
            </a:pPr>
            <a:r>
              <a:rPr lang="en-US" b="1" spc="200" dirty="0">
                <a:solidFill>
                  <a:prstClr val="black"/>
                </a:solidFill>
                <a:latin typeface="Arial" charset="0"/>
                <a:ea typeface="MS PGothic" charset="-128"/>
                <a:cs typeface="Arial" panose="020B0604020202020204" pitchFamily="34" charset="0"/>
              </a:rPr>
              <a:t>Surface Waves</a:t>
            </a:r>
          </a:p>
        </p:txBody>
      </p:sp>
      <p:sp>
        <p:nvSpPr>
          <p:cNvPr id="14" name="Rectangle 13">
            <a:extLst>
              <a:ext uri="{FF2B5EF4-FFF2-40B4-BE49-F238E27FC236}">
                <a16:creationId xmlns:a16="http://schemas.microsoft.com/office/drawing/2014/main" id="{751D28DB-CCA2-ED40-B3E4-C11DCBC3A6DD}"/>
              </a:ext>
            </a:extLst>
          </p:cNvPr>
          <p:cNvSpPr/>
          <p:nvPr/>
        </p:nvSpPr>
        <p:spPr bwMode="auto">
          <a:xfrm>
            <a:off x="6625608" y="5528129"/>
            <a:ext cx="2281237" cy="762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Title 1">
            <a:extLst>
              <a:ext uri="{FF2B5EF4-FFF2-40B4-BE49-F238E27FC236}">
                <a16:creationId xmlns:a16="http://schemas.microsoft.com/office/drawing/2014/main" id="{4DF5E410-9133-4912-829A-A31CE487B82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F7C3B1-6033-2543-86C3-F1B8B01FA4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32771" name="TextBox 9">
            <a:extLst>
              <a:ext uri="{FF2B5EF4-FFF2-40B4-BE49-F238E27FC236}">
                <a16:creationId xmlns:a16="http://schemas.microsoft.com/office/drawing/2014/main" id="{91B1D953-5510-2046-BD1C-58F020EBE42F}"/>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3"/>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32772" name="Picture 1">
            <a:extLst>
              <a:ext uri="{FF2B5EF4-FFF2-40B4-BE49-F238E27FC236}">
                <a16:creationId xmlns:a16="http://schemas.microsoft.com/office/drawing/2014/main" id="{2A324582-47B8-B94B-BF07-586060B6C8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
            <a:extLst>
              <a:ext uri="{FF2B5EF4-FFF2-40B4-BE49-F238E27FC236}">
                <a16:creationId xmlns:a16="http://schemas.microsoft.com/office/drawing/2014/main" id="{F874CA50-1FC9-2B4F-B32D-24167803F86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
            <a:extLst>
              <a:ext uri="{FF2B5EF4-FFF2-40B4-BE49-F238E27FC236}">
                <a16:creationId xmlns:a16="http://schemas.microsoft.com/office/drawing/2014/main" id="{C1ABB41B-7415-3944-BC06-A8FF35F6D1F7}"/>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2775" name="Picture 1">
            <a:extLst>
              <a:ext uri="{FF2B5EF4-FFF2-40B4-BE49-F238E27FC236}">
                <a16:creationId xmlns:a16="http://schemas.microsoft.com/office/drawing/2014/main" id="{694DCCA0-20B6-6441-8629-0B809FAA73C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1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9B2B009B-BF1A-EB41-BDD7-42569FB1DF09}"/>
              </a:ext>
            </a:extLst>
          </p:cNvPr>
          <p:cNvSpPr txBox="1">
            <a:spLocks/>
          </p:cNvSpPr>
          <p:nvPr/>
        </p:nvSpPr>
        <p:spPr>
          <a:xfrm>
            <a:off x="1233488" y="-3707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19563" y="1078865"/>
            <a:ext cx="84434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600" dirty="0"/>
              <a:t>The location of this earthquake was near the location of the 1872 Owens Valley earthquake. That earthquake, estimated to </a:t>
            </a:r>
            <a:r>
              <a:rPr lang="en-US" altLang="en-US" sz="1600"/>
              <a:t>have been in </a:t>
            </a:r>
            <a:r>
              <a:rPr lang="en-US" altLang="en-US" sz="1600" dirty="0"/>
              <a:t>the magnitude range 7.4 - 7.9, was one of the largest on modern record in California.</a:t>
            </a:r>
          </a:p>
        </p:txBody>
      </p:sp>
      <p:pic>
        <p:nvPicPr>
          <p:cNvPr id="11" name="Picture 10">
            <a:extLst>
              <a:ext uri="{FF2B5EF4-FFF2-40B4-BE49-F238E27FC236}">
                <a16:creationId xmlns:a16="http://schemas.microsoft.com/office/drawing/2014/main" id="{C527BE40-8D0C-4AF7-9A27-CBA2331E69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5947" y="1980726"/>
            <a:ext cx="6573253" cy="2298490"/>
          </a:xfrm>
          <a:prstGeom prst="rect">
            <a:avLst/>
          </a:prstGeom>
        </p:spPr>
      </p:pic>
      <p:sp>
        <p:nvSpPr>
          <p:cNvPr id="2" name="TextBox 1">
            <a:extLst>
              <a:ext uri="{FF2B5EF4-FFF2-40B4-BE49-F238E27FC236}">
                <a16:creationId xmlns:a16="http://schemas.microsoft.com/office/drawing/2014/main" id="{87AF8CFB-B6C7-49F1-AA4D-8AD3E7D584C5}"/>
              </a:ext>
            </a:extLst>
          </p:cNvPr>
          <p:cNvSpPr txBox="1"/>
          <p:nvPr/>
        </p:nvSpPr>
        <p:spPr>
          <a:xfrm>
            <a:off x="4173516" y="4368326"/>
            <a:ext cx="4677385" cy="1169551"/>
          </a:xfrm>
          <a:prstGeom prst="rect">
            <a:avLst/>
          </a:prstGeom>
          <a:noFill/>
        </p:spPr>
        <p:txBody>
          <a:bodyPr wrap="square" rtlCol="0">
            <a:spAutoFit/>
          </a:bodyPr>
          <a:lstStyle/>
          <a:p>
            <a:pPr algn="r"/>
            <a:r>
              <a:rPr lang="en-US" sz="1400" dirty="0"/>
              <a:t>Many buildings in the mining towns of Lone Pine and Independence were destroyed by the shaking of the Owens Valley Earthquake in 1872, as shown here in a reproduction of “Frank Leslie’s Illustrated Newspaper” dated May 11, 1872</a:t>
            </a:r>
          </a:p>
        </p:txBody>
      </p:sp>
      <p:pic>
        <p:nvPicPr>
          <p:cNvPr id="5" name="Picture 4">
            <a:extLst>
              <a:ext uri="{FF2B5EF4-FFF2-40B4-BE49-F238E27FC236}">
                <a16:creationId xmlns:a16="http://schemas.microsoft.com/office/drawing/2014/main" id="{EB4D8FC5-25C2-4D73-860B-E1F8A1C518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099" y="4339392"/>
            <a:ext cx="3492837" cy="2408264"/>
          </a:xfrm>
          <a:prstGeom prst="rect">
            <a:avLst/>
          </a:prstGeom>
        </p:spPr>
      </p:pic>
      <p:sp>
        <p:nvSpPr>
          <p:cNvPr id="13" name="TextBox 15">
            <a:extLst>
              <a:ext uri="{FF2B5EF4-FFF2-40B4-BE49-F238E27FC236}">
                <a16:creationId xmlns:a16="http://schemas.microsoft.com/office/drawing/2014/main" id="{E99D3DF3-4CEB-42C7-AC19-BEDAD900349F}"/>
              </a:ext>
            </a:extLst>
          </p:cNvPr>
          <p:cNvSpPr txBox="1">
            <a:spLocks noChangeArrowheads="1"/>
          </p:cNvSpPr>
          <p:nvPr/>
        </p:nvSpPr>
        <p:spPr bwMode="auto">
          <a:xfrm>
            <a:off x="3785936" y="6472015"/>
            <a:ext cx="53469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Images courtesy of the UC Berkeley Seismological Laboratory</a:t>
            </a:r>
          </a:p>
        </p:txBody>
      </p:sp>
    </p:spTree>
    <p:extLst>
      <p:ext uri="{BB962C8B-B14F-4D97-AF65-F5344CB8AC3E}">
        <p14:creationId xmlns:p14="http://schemas.microsoft.com/office/powerpoint/2010/main" val="345182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A5727C-8042-7C46-B9BA-07A46500DEE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8435" name="Picture 12" descr="scale.jpg">
            <a:extLst>
              <a:ext uri="{FF2B5EF4-FFF2-40B4-BE49-F238E27FC236}">
                <a16:creationId xmlns:a16="http://schemas.microsoft.com/office/drawing/2014/main" id="{148840B2-0D85-B24C-BEC9-8E60CBE0EB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070350"/>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3">
            <a:extLst>
              <a:ext uri="{FF2B5EF4-FFF2-40B4-BE49-F238E27FC236}">
                <a16:creationId xmlns:a16="http://schemas.microsoft.com/office/drawing/2014/main" id="{EFF7835A-31BA-0741-A439-A70EFA48EB31}"/>
              </a:ext>
            </a:extLst>
          </p:cNvPr>
          <p:cNvSpPr txBox="1">
            <a:spLocks noChangeArrowheads="1"/>
          </p:cNvSpPr>
          <p:nvPr/>
        </p:nvSpPr>
        <p:spPr bwMode="auto">
          <a:xfrm>
            <a:off x="347663" y="3719513"/>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18437" name="TextBox 14">
            <a:extLst>
              <a:ext uri="{FF2B5EF4-FFF2-40B4-BE49-F238E27FC236}">
                <a16:creationId xmlns:a16="http://schemas.microsoft.com/office/drawing/2014/main" id="{64C399F5-089E-8346-ABE0-55F0C2090AC3}"/>
              </a:ext>
            </a:extLst>
          </p:cNvPr>
          <p:cNvSpPr txBox="1">
            <a:spLocks noChangeArrowheads="1"/>
          </p:cNvSpPr>
          <p:nvPr/>
        </p:nvSpPr>
        <p:spPr bwMode="auto">
          <a:xfrm>
            <a:off x="2617788" y="350520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18438" name="TextBox 15">
            <a:extLst>
              <a:ext uri="{FF2B5EF4-FFF2-40B4-BE49-F238E27FC236}">
                <a16:creationId xmlns:a16="http://schemas.microsoft.com/office/drawing/2014/main" id="{F8040A63-AD61-9A43-9C9B-9940A4E824E1}"/>
              </a:ext>
            </a:extLst>
          </p:cNvPr>
          <p:cNvSpPr txBox="1">
            <a:spLocks noChangeArrowheads="1"/>
          </p:cNvSpPr>
          <p:nvPr/>
        </p:nvSpPr>
        <p:spPr bwMode="auto">
          <a:xfrm>
            <a:off x="4279900" y="6337300"/>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5.8 Earthquake</a:t>
            </a:r>
          </a:p>
        </p:txBody>
      </p:sp>
      <p:sp>
        <p:nvSpPr>
          <p:cNvPr id="18439" name="TextBox 15">
            <a:extLst>
              <a:ext uri="{FF2B5EF4-FFF2-40B4-BE49-F238E27FC236}">
                <a16:creationId xmlns:a16="http://schemas.microsoft.com/office/drawing/2014/main" id="{786FCCC7-8768-514C-9EE2-0EA97F1F8366}"/>
              </a:ext>
            </a:extLst>
          </p:cNvPr>
          <p:cNvSpPr txBox="1">
            <a:spLocks noChangeArrowheads="1"/>
          </p:cNvSpPr>
          <p:nvPr/>
        </p:nvSpPr>
        <p:spPr bwMode="auto">
          <a:xfrm>
            <a:off x="357965" y="1094096"/>
            <a:ext cx="337583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cs typeface="Arial" panose="020B0604020202020204" pitchFamily="34" charset="0"/>
              </a:rPr>
              <a:t>scale is a twelve-stage scale, from I to XII, that indicates the severity of ground shaking. Intensity is dependent on the magnitude, depth, local geology, and location.</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The area closest to the earthquake felt strong shaking.</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18440" name="Picture 8" descr="IRIS_TMlogo.png">
            <a:extLst>
              <a:ext uri="{FF2B5EF4-FFF2-40B4-BE49-F238E27FC236}">
                <a16:creationId xmlns:a16="http://schemas.microsoft.com/office/drawing/2014/main" id="{5E11F11E-73A6-3042-9F81-09E1E7A0AA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5">
            <a:extLst>
              <a:ext uri="{FF2B5EF4-FFF2-40B4-BE49-F238E27FC236}">
                <a16:creationId xmlns:a16="http://schemas.microsoft.com/office/drawing/2014/main" id="{B62775A4-D4DD-7F44-96B3-C10419A16098}"/>
              </a:ext>
            </a:extLst>
          </p:cNvPr>
          <p:cNvSpPr txBox="1">
            <a:spLocks noChangeArrowheads="1"/>
          </p:cNvSpPr>
          <p:nvPr/>
        </p:nvSpPr>
        <p:spPr bwMode="auto">
          <a:xfrm>
            <a:off x="228600" y="6483350"/>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9" name="Picture 8">
            <a:extLst>
              <a:ext uri="{FF2B5EF4-FFF2-40B4-BE49-F238E27FC236}">
                <a16:creationId xmlns:a16="http://schemas.microsoft.com/office/drawing/2014/main" id="{2902BD91-5B3A-4710-9BC8-E0A3036D2B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3119" y="1160046"/>
            <a:ext cx="5164681" cy="5156145"/>
          </a:xfrm>
          <a:prstGeom prst="rect">
            <a:avLst/>
          </a:prstGeom>
        </p:spPr>
      </p:pic>
      <p:sp>
        <p:nvSpPr>
          <p:cNvPr id="18" name="Title 1">
            <a:extLst>
              <a:ext uri="{FF2B5EF4-FFF2-40B4-BE49-F238E27FC236}">
                <a16:creationId xmlns:a16="http://schemas.microsoft.com/office/drawing/2014/main" id="{78E75932-C665-4D07-8140-DB85EA58EC4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681E23-9B8E-8F4A-B0D1-85FD52E3C7D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4" name="Picture 8" descr="IRIS_TMlogo.png">
            <a:extLst>
              <a:ext uri="{FF2B5EF4-FFF2-40B4-BE49-F238E27FC236}">
                <a16:creationId xmlns:a16="http://schemas.microsoft.com/office/drawing/2014/main" id="{CAE919F5-7DD2-4748-9896-D5F534EA50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18">
            <a:extLst>
              <a:ext uri="{FF2B5EF4-FFF2-40B4-BE49-F238E27FC236}">
                <a16:creationId xmlns:a16="http://schemas.microsoft.com/office/drawing/2014/main" id="{BECEC88E-5CC3-A043-85AD-AD7B8E50A207}"/>
              </a:ext>
            </a:extLst>
          </p:cNvPr>
          <p:cNvSpPr txBox="1">
            <a:spLocks noChangeArrowheads="1"/>
          </p:cNvSpPr>
          <p:nvPr/>
        </p:nvSpPr>
        <p:spPr bwMode="auto">
          <a:xfrm>
            <a:off x="332096" y="1035066"/>
            <a:ext cx="364648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2000 people felt strong shaking from this earthquake.</a:t>
            </a:r>
          </a:p>
        </p:txBody>
      </p:sp>
      <p:sp>
        <p:nvSpPr>
          <p:cNvPr id="20486" name="TextBox 15">
            <a:extLst>
              <a:ext uri="{FF2B5EF4-FFF2-40B4-BE49-F238E27FC236}">
                <a16:creationId xmlns:a16="http://schemas.microsoft.com/office/drawing/2014/main" id="{2AF52486-825B-D549-AA8E-5E7F07F9EEAD}"/>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20487" name="TextBox 20">
            <a:extLst>
              <a:ext uri="{FF2B5EF4-FFF2-40B4-BE49-F238E27FC236}">
                <a16:creationId xmlns:a16="http://schemas.microsoft.com/office/drawing/2014/main" id="{11F46B75-3911-9047-B063-071DABD8D267}"/>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 name="Picture 6">
            <a:extLst>
              <a:ext uri="{FF2B5EF4-FFF2-40B4-BE49-F238E27FC236}">
                <a16:creationId xmlns:a16="http://schemas.microsoft.com/office/drawing/2014/main" id="{1581D749-F8FA-417C-9008-67851F81E5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773112"/>
            <a:ext cx="4713287" cy="4713287"/>
          </a:xfrm>
          <a:prstGeom prst="rect">
            <a:avLst/>
          </a:prstGeom>
        </p:spPr>
      </p:pic>
      <p:pic>
        <p:nvPicPr>
          <p:cNvPr id="10" name="Picture 9">
            <a:extLst>
              <a:ext uri="{FF2B5EF4-FFF2-40B4-BE49-F238E27FC236}">
                <a16:creationId xmlns:a16="http://schemas.microsoft.com/office/drawing/2014/main" id="{F291025D-28CB-42BB-84BA-16A18E2099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598" y="3097169"/>
            <a:ext cx="2327739" cy="3755914"/>
          </a:xfrm>
          <a:prstGeom prst="rect">
            <a:avLst/>
          </a:prstGeom>
        </p:spPr>
      </p:pic>
      <p:sp>
        <p:nvSpPr>
          <p:cNvPr id="17" name="Title 1">
            <a:extLst>
              <a:ext uri="{FF2B5EF4-FFF2-40B4-BE49-F238E27FC236}">
                <a16:creationId xmlns:a16="http://schemas.microsoft.com/office/drawing/2014/main" id="{BA96F48F-819A-41EB-AFBE-CABF6D11A1F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le 1">
            <a:extLst>
              <a:ext uri="{FF2B5EF4-FFF2-40B4-BE49-F238E27FC236}">
                <a16:creationId xmlns:a16="http://schemas.microsoft.com/office/drawing/2014/main" id="{A99C2B59-71D6-41D1-8E01-A2EA17BBAAA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OwensLake_200624">
            <a:hlinkClick r:id="" action="ppaction://media"/>
            <a:extLst>
              <a:ext uri="{FF2B5EF4-FFF2-40B4-BE49-F238E27FC236}">
                <a16:creationId xmlns:a16="http://schemas.microsoft.com/office/drawing/2014/main" id="{440D2CE1-41E6-44CA-A7ED-E3A2E6A2C69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66750" y="1219200"/>
            <a:ext cx="7810500" cy="5143500"/>
          </a:xfrm>
          <a:prstGeom prst="rect">
            <a:avLst/>
          </a:prstGeom>
        </p:spPr>
      </p:pic>
    </p:spTree>
    <p:extLst>
      <p:ext uri="{BB962C8B-B14F-4D97-AF65-F5344CB8AC3E}">
        <p14:creationId xmlns:p14="http://schemas.microsoft.com/office/powerpoint/2010/main" val="366719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12870D-C002-482C-AB9F-922EB7D899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959" y="1219200"/>
            <a:ext cx="5453494" cy="4840081"/>
          </a:xfrm>
          <a:prstGeom prst="rect">
            <a:avLst/>
          </a:prstGeom>
        </p:spPr>
      </p:pic>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9">
            <a:extLst>
              <a:ext uri="{FF2B5EF4-FFF2-40B4-BE49-F238E27FC236}">
                <a16:creationId xmlns:a16="http://schemas.microsoft.com/office/drawing/2014/main" id="{FB3C676D-68F1-9B4C-8184-2DD4632B3AE6}"/>
              </a:ext>
            </a:extLst>
          </p:cNvPr>
          <p:cNvSpPr txBox="1">
            <a:spLocks noChangeArrowheads="1"/>
          </p:cNvSpPr>
          <p:nvPr/>
        </p:nvSpPr>
        <p:spPr bwMode="auto">
          <a:xfrm>
            <a:off x="258137" y="1143000"/>
            <a:ext cx="343376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This map shows 143 regional earthquakes that have occurred since Sunday. These include 86 foreshocks and 56 aftershocks at this time.</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statistics on these events (count, magnitude range, percentage of plotted events).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p:txBody>
      </p:sp>
      <p:sp>
        <p:nvSpPr>
          <p:cNvPr id="24581" name="TextBox 21">
            <a:extLst>
              <a:ext uri="{FF2B5EF4-FFF2-40B4-BE49-F238E27FC236}">
                <a16:creationId xmlns:a16="http://schemas.microsoft.com/office/drawing/2014/main" id="{0039D564-7851-CC41-B9B5-24C6124C1AA7}"/>
              </a:ext>
            </a:extLst>
          </p:cNvPr>
          <p:cNvSpPr txBox="1">
            <a:spLocks noChangeArrowheads="1"/>
          </p:cNvSpPr>
          <p:nvPr/>
        </p:nvSpPr>
        <p:spPr bwMode="auto">
          <a:xfrm>
            <a:off x="6749269" y="6063040"/>
            <a:ext cx="22815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Explore this plot in the </a:t>
            </a:r>
            <a:r>
              <a:rPr lang="en-US" altLang="en-US" sz="1400" dirty="0">
                <a:latin typeface="Arial" panose="020B0604020202020204" pitchFamily="34" charset="0"/>
                <a:hlinkClick r:id="rId5"/>
              </a:rPr>
              <a:t>IRIS Earthquake Browser</a:t>
            </a:r>
            <a:endParaRPr lang="en-US" altLang="en-US" sz="1400" i="1" dirty="0">
              <a:latin typeface="Arial" panose="020B0604020202020204" pitchFamily="34" charset="0"/>
            </a:endParaRPr>
          </a:p>
        </p:txBody>
      </p:sp>
      <p:grpSp>
        <p:nvGrpSpPr>
          <p:cNvPr id="6" name="Group 5">
            <a:extLst>
              <a:ext uri="{FF2B5EF4-FFF2-40B4-BE49-F238E27FC236}">
                <a16:creationId xmlns:a16="http://schemas.microsoft.com/office/drawing/2014/main" id="{80EC7CA4-7AC5-40BD-9D30-F70F2C5B455C}"/>
              </a:ext>
            </a:extLst>
          </p:cNvPr>
          <p:cNvGrpSpPr/>
          <p:nvPr/>
        </p:nvGrpSpPr>
        <p:grpSpPr>
          <a:xfrm>
            <a:off x="6760103" y="2698971"/>
            <a:ext cx="658729" cy="736281"/>
            <a:chOff x="6635841" y="2037333"/>
            <a:chExt cx="658729" cy="736281"/>
          </a:xfrm>
        </p:grpSpPr>
        <p:cxnSp>
          <p:nvCxnSpPr>
            <p:cNvPr id="13" name="Straight Arrow Connector 12">
              <a:extLst>
                <a:ext uri="{FF2B5EF4-FFF2-40B4-BE49-F238E27FC236}">
                  <a16:creationId xmlns:a16="http://schemas.microsoft.com/office/drawing/2014/main" id="{9BB3C806-AB54-4B83-873B-EBB8566EF79B}"/>
                </a:ext>
              </a:extLst>
            </p:cNvPr>
            <p:cNvCxnSpPr>
              <a:cxnSpLocks/>
            </p:cNvCxnSpPr>
            <p:nvPr/>
          </p:nvCxnSpPr>
          <p:spPr>
            <a:xfrm flipH="1">
              <a:off x="6635841" y="2314332"/>
              <a:ext cx="250659" cy="459282"/>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3E7BCA5-31FF-4CB7-A2DF-3EBE7805A2D0}"/>
                </a:ext>
              </a:extLst>
            </p:cNvPr>
            <p:cNvSpPr txBox="1"/>
            <p:nvPr/>
          </p:nvSpPr>
          <p:spPr>
            <a:xfrm>
              <a:off x="6761170" y="2037333"/>
              <a:ext cx="533400" cy="276999"/>
            </a:xfrm>
            <a:prstGeom prst="rect">
              <a:avLst/>
            </a:prstGeom>
            <a:noFill/>
          </p:spPr>
          <p:txBody>
            <a:bodyPr wrap="square" rtlCol="0">
              <a:spAutoFit/>
            </a:bodyPr>
            <a:lstStyle/>
            <a:p>
              <a:r>
                <a:rPr lang="en-US" sz="1200" b="1" dirty="0">
                  <a:solidFill>
                    <a:schemeClr val="bg1"/>
                  </a:solidFill>
                </a:rPr>
                <a:t>M5.8</a:t>
              </a:r>
            </a:p>
          </p:txBody>
        </p:sp>
      </p:grpSp>
      <p:pic>
        <p:nvPicPr>
          <p:cNvPr id="8" name="Picture 7">
            <a:extLst>
              <a:ext uri="{FF2B5EF4-FFF2-40B4-BE49-F238E27FC236}">
                <a16:creationId xmlns:a16="http://schemas.microsoft.com/office/drawing/2014/main" id="{C317A4FD-4495-4078-BEA4-BAAE8E56A9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8126" y="3615177"/>
            <a:ext cx="447737" cy="2419688"/>
          </a:xfrm>
          <a:prstGeom prst="rect">
            <a:avLst/>
          </a:prstGeom>
        </p:spPr>
      </p:pic>
      <p:pic>
        <p:nvPicPr>
          <p:cNvPr id="10" name="Picture 9">
            <a:extLst>
              <a:ext uri="{FF2B5EF4-FFF2-40B4-BE49-F238E27FC236}">
                <a16:creationId xmlns:a16="http://schemas.microsoft.com/office/drawing/2014/main" id="{51A2772C-6B04-4318-9927-06376A5AB0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84383" y="1316224"/>
            <a:ext cx="1203296" cy="460837"/>
          </a:xfrm>
          <a:prstGeom prst="rect">
            <a:avLst/>
          </a:prstGeom>
        </p:spPr>
      </p:pic>
      <p:pic>
        <p:nvPicPr>
          <p:cNvPr id="11" name="Picture 10">
            <a:extLst>
              <a:ext uri="{FF2B5EF4-FFF2-40B4-BE49-F238E27FC236}">
                <a16:creationId xmlns:a16="http://schemas.microsoft.com/office/drawing/2014/main" id="{B65670E4-1FC6-45A0-A108-68892EF238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2559" y="3609836"/>
            <a:ext cx="2357280" cy="2181364"/>
          </a:xfrm>
          <a:prstGeom prst="rect">
            <a:avLst/>
          </a:prstGeom>
        </p:spPr>
      </p:pic>
      <p:sp>
        <p:nvSpPr>
          <p:cNvPr id="20" name="Title 1">
            <a:extLst>
              <a:ext uri="{FF2B5EF4-FFF2-40B4-BE49-F238E27FC236}">
                <a16:creationId xmlns:a16="http://schemas.microsoft.com/office/drawing/2014/main" id="{A99C2B59-71D6-41D1-8E01-A2EA17BBAAA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03143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143000"/>
            <a:ext cx="7786688"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800" dirty="0">
                <a:solidFill>
                  <a:srgbClr val="000000"/>
                </a:solidFill>
                <a:latin typeface="Arial" panose="020B0604020202020204" pitchFamily="34" charset="0"/>
              </a:rPr>
              <a:t>Exploring earthquake sequences:</a:t>
            </a:r>
          </a:p>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 </a:t>
            </a:r>
          </a:p>
        </p:txBody>
      </p:sp>
      <p:pic>
        <p:nvPicPr>
          <p:cNvPr id="3" name="A_004_ForeshockAftershock">
            <a:hlinkClick r:id="" action="ppaction://media"/>
            <a:extLst>
              <a:ext uri="{FF2B5EF4-FFF2-40B4-BE49-F238E27FC236}">
                <a16:creationId xmlns:a16="http://schemas.microsoft.com/office/drawing/2014/main" id="{C0AB406B-46CE-46B3-AA7C-576FD3E99F4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47700" y="1604962"/>
            <a:ext cx="7848600" cy="4414838"/>
          </a:xfrm>
          <a:prstGeom prst="rect">
            <a:avLst/>
          </a:prstGeom>
        </p:spPr>
      </p:pic>
      <p:sp>
        <p:nvSpPr>
          <p:cNvPr id="8" name="Title 1">
            <a:extLst>
              <a:ext uri="{FF2B5EF4-FFF2-40B4-BE49-F238E27FC236}">
                <a16:creationId xmlns:a16="http://schemas.microsoft.com/office/drawing/2014/main" id="{9195F4FA-1C0C-433A-8FF3-18D54C43C76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2B59B2-0458-BD42-A4F0-6106CC3C31F0}"/>
              </a:ext>
            </a:extLst>
          </p:cNvPr>
          <p:cNvPicPr>
            <a:picLocks noChangeAspect="1"/>
          </p:cNvPicPr>
          <p:nvPr/>
        </p:nvPicPr>
        <p:blipFill rotWithShape="1">
          <a:blip r:embed="rId2"/>
          <a:srcRect r="15274"/>
          <a:stretch/>
        </p:blipFill>
        <p:spPr>
          <a:xfrm>
            <a:off x="3215779" y="1352352"/>
            <a:ext cx="5847501" cy="5127827"/>
          </a:xfrm>
          <a:prstGeom prst="rect">
            <a:avLst/>
          </a:prstGeom>
          <a:ln w="31750">
            <a:solidFill>
              <a:srgbClr val="7030A0"/>
            </a:solidFill>
          </a:ln>
          <a:effectLst>
            <a:outerShdw blurRad="50800" dist="38100" dir="2700000" algn="tl" rotWithShape="0">
              <a:prstClr val="black">
                <a:alpha val="40000"/>
              </a:prstClr>
            </a:outerShdw>
          </a:effectLst>
        </p:spPr>
      </p:pic>
      <p:sp>
        <p:nvSpPr>
          <p:cNvPr id="6" name="Rectangle 7">
            <a:extLst>
              <a:ext uri="{FF2B5EF4-FFF2-40B4-BE49-F238E27FC236}">
                <a16:creationId xmlns:a16="http://schemas.microsoft.com/office/drawing/2014/main" id="{4C03D11B-5381-E54C-B08C-4296E5CB8A5F}"/>
              </a:ext>
            </a:extLst>
          </p:cNvPr>
          <p:cNvSpPr>
            <a:spLocks noChangeArrowheads="1"/>
          </p:cNvSpPr>
          <p:nvPr/>
        </p:nvSpPr>
        <p:spPr bwMode="auto">
          <a:xfrm>
            <a:off x="5060101" y="6550025"/>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 courtesy of the U.S. Geological Survey</a:t>
            </a:r>
          </a:p>
        </p:txBody>
      </p:sp>
      <p:sp>
        <p:nvSpPr>
          <p:cNvPr id="7" name="Freeform 6">
            <a:extLst>
              <a:ext uri="{FF2B5EF4-FFF2-40B4-BE49-F238E27FC236}">
                <a16:creationId xmlns:a16="http://schemas.microsoft.com/office/drawing/2014/main" id="{92306ED0-3B9C-9345-91AA-4A587911F46A}"/>
              </a:ext>
            </a:extLst>
          </p:cNvPr>
          <p:cNvSpPr/>
          <p:nvPr/>
        </p:nvSpPr>
        <p:spPr>
          <a:xfrm>
            <a:off x="5881255" y="4222865"/>
            <a:ext cx="1143000" cy="548640"/>
          </a:xfrm>
          <a:custGeom>
            <a:avLst/>
            <a:gdLst>
              <a:gd name="connsiteX0" fmla="*/ 0 w 1143000"/>
              <a:gd name="connsiteY0" fmla="*/ 548640 h 548640"/>
              <a:gd name="connsiteX1" fmla="*/ 16625 w 1143000"/>
              <a:gd name="connsiteY1" fmla="*/ 519546 h 548640"/>
              <a:gd name="connsiteX2" fmla="*/ 24938 w 1143000"/>
              <a:gd name="connsiteY2" fmla="*/ 507077 h 548640"/>
              <a:gd name="connsiteX3" fmla="*/ 49876 w 1143000"/>
              <a:gd name="connsiteY3" fmla="*/ 494608 h 548640"/>
              <a:gd name="connsiteX4" fmla="*/ 62345 w 1143000"/>
              <a:gd name="connsiteY4" fmla="*/ 486295 h 548640"/>
              <a:gd name="connsiteX5" fmla="*/ 70658 w 1143000"/>
              <a:gd name="connsiteY5" fmla="*/ 473826 h 548640"/>
              <a:gd name="connsiteX6" fmla="*/ 95596 w 1143000"/>
              <a:gd name="connsiteY6" fmla="*/ 457200 h 548640"/>
              <a:gd name="connsiteX7" fmla="*/ 103909 w 1143000"/>
              <a:gd name="connsiteY7" fmla="*/ 444731 h 548640"/>
              <a:gd name="connsiteX8" fmla="*/ 128847 w 1143000"/>
              <a:gd name="connsiteY8" fmla="*/ 428106 h 548640"/>
              <a:gd name="connsiteX9" fmla="*/ 137160 w 1143000"/>
              <a:gd name="connsiteY9" fmla="*/ 415637 h 548640"/>
              <a:gd name="connsiteX10" fmla="*/ 149629 w 1143000"/>
              <a:gd name="connsiteY10" fmla="*/ 411480 h 548640"/>
              <a:gd name="connsiteX11" fmla="*/ 174567 w 1143000"/>
              <a:gd name="connsiteY11" fmla="*/ 399011 h 548640"/>
              <a:gd name="connsiteX12" fmla="*/ 182880 w 1143000"/>
              <a:gd name="connsiteY12" fmla="*/ 386542 h 548640"/>
              <a:gd name="connsiteX13" fmla="*/ 195349 w 1143000"/>
              <a:gd name="connsiteY13" fmla="*/ 382386 h 548640"/>
              <a:gd name="connsiteX14" fmla="*/ 207818 w 1143000"/>
              <a:gd name="connsiteY14" fmla="*/ 374073 h 548640"/>
              <a:gd name="connsiteX15" fmla="*/ 216130 w 1143000"/>
              <a:gd name="connsiteY15" fmla="*/ 361604 h 548640"/>
              <a:gd name="connsiteX16" fmla="*/ 228600 w 1143000"/>
              <a:gd name="connsiteY16" fmla="*/ 357448 h 548640"/>
              <a:gd name="connsiteX17" fmla="*/ 241069 w 1143000"/>
              <a:gd name="connsiteY17" fmla="*/ 349135 h 548640"/>
              <a:gd name="connsiteX18" fmla="*/ 253538 w 1143000"/>
              <a:gd name="connsiteY18" fmla="*/ 336666 h 548640"/>
              <a:gd name="connsiteX19" fmla="*/ 266007 w 1143000"/>
              <a:gd name="connsiteY19" fmla="*/ 328353 h 548640"/>
              <a:gd name="connsiteX20" fmla="*/ 290945 w 1143000"/>
              <a:gd name="connsiteY20" fmla="*/ 307571 h 548640"/>
              <a:gd name="connsiteX21" fmla="*/ 324196 w 1143000"/>
              <a:gd name="connsiteY21" fmla="*/ 278477 h 548640"/>
              <a:gd name="connsiteX22" fmla="*/ 349134 w 1143000"/>
              <a:gd name="connsiteY22" fmla="*/ 261851 h 548640"/>
              <a:gd name="connsiteX23" fmla="*/ 361603 w 1143000"/>
              <a:gd name="connsiteY23" fmla="*/ 253539 h 548640"/>
              <a:gd name="connsiteX24" fmla="*/ 374072 w 1143000"/>
              <a:gd name="connsiteY24" fmla="*/ 249382 h 548640"/>
              <a:gd name="connsiteX25" fmla="*/ 386541 w 1143000"/>
              <a:gd name="connsiteY25" fmla="*/ 236913 h 548640"/>
              <a:gd name="connsiteX26" fmla="*/ 411480 w 1143000"/>
              <a:gd name="connsiteY26" fmla="*/ 220288 h 548640"/>
              <a:gd name="connsiteX27" fmla="*/ 419792 w 1143000"/>
              <a:gd name="connsiteY27" fmla="*/ 207819 h 548640"/>
              <a:gd name="connsiteX28" fmla="*/ 432261 w 1143000"/>
              <a:gd name="connsiteY28" fmla="*/ 203662 h 548640"/>
              <a:gd name="connsiteX29" fmla="*/ 457200 w 1143000"/>
              <a:gd name="connsiteY29" fmla="*/ 187037 h 548640"/>
              <a:gd name="connsiteX30" fmla="*/ 482138 w 1143000"/>
              <a:gd name="connsiteY30" fmla="*/ 170411 h 548640"/>
              <a:gd name="connsiteX31" fmla="*/ 494607 w 1143000"/>
              <a:gd name="connsiteY31" fmla="*/ 162099 h 548640"/>
              <a:gd name="connsiteX32" fmla="*/ 507076 w 1143000"/>
              <a:gd name="connsiteY32" fmla="*/ 157942 h 548640"/>
              <a:gd name="connsiteX33" fmla="*/ 519545 w 1143000"/>
              <a:gd name="connsiteY33" fmla="*/ 149630 h 548640"/>
              <a:gd name="connsiteX34" fmla="*/ 544483 w 1143000"/>
              <a:gd name="connsiteY34" fmla="*/ 141317 h 548640"/>
              <a:gd name="connsiteX35" fmla="*/ 581890 w 1143000"/>
              <a:gd name="connsiteY35" fmla="*/ 120535 h 548640"/>
              <a:gd name="connsiteX36" fmla="*/ 606829 w 1143000"/>
              <a:gd name="connsiteY36" fmla="*/ 103910 h 548640"/>
              <a:gd name="connsiteX37" fmla="*/ 631767 w 1143000"/>
              <a:gd name="connsiteY37" fmla="*/ 95597 h 548640"/>
              <a:gd name="connsiteX38" fmla="*/ 644236 w 1143000"/>
              <a:gd name="connsiteY38" fmla="*/ 91440 h 548640"/>
              <a:gd name="connsiteX39" fmla="*/ 656705 w 1143000"/>
              <a:gd name="connsiteY39" fmla="*/ 83128 h 548640"/>
              <a:gd name="connsiteX40" fmla="*/ 681643 w 1143000"/>
              <a:gd name="connsiteY40" fmla="*/ 74815 h 548640"/>
              <a:gd name="connsiteX41" fmla="*/ 694112 w 1143000"/>
              <a:gd name="connsiteY41" fmla="*/ 66502 h 548640"/>
              <a:gd name="connsiteX42" fmla="*/ 719050 w 1143000"/>
              <a:gd name="connsiteY42" fmla="*/ 58190 h 548640"/>
              <a:gd name="connsiteX43" fmla="*/ 731520 w 1143000"/>
              <a:gd name="connsiteY43" fmla="*/ 54033 h 548640"/>
              <a:gd name="connsiteX44" fmla="*/ 743989 w 1143000"/>
              <a:gd name="connsiteY44" fmla="*/ 49877 h 548640"/>
              <a:gd name="connsiteX45" fmla="*/ 760614 w 1143000"/>
              <a:gd name="connsiteY45" fmla="*/ 41564 h 548640"/>
              <a:gd name="connsiteX46" fmla="*/ 785552 w 1143000"/>
              <a:gd name="connsiteY46" fmla="*/ 33251 h 548640"/>
              <a:gd name="connsiteX47" fmla="*/ 810490 w 1143000"/>
              <a:gd name="connsiteY47" fmla="*/ 24939 h 548640"/>
              <a:gd name="connsiteX48" fmla="*/ 856210 w 1143000"/>
              <a:gd name="connsiteY48" fmla="*/ 12470 h 548640"/>
              <a:gd name="connsiteX49" fmla="*/ 947650 w 1143000"/>
              <a:gd name="connsiteY49" fmla="*/ 8313 h 548640"/>
              <a:gd name="connsiteX50" fmla="*/ 1026621 w 1143000"/>
              <a:gd name="connsiteY50" fmla="*/ 4157 h 548640"/>
              <a:gd name="connsiteX51" fmla="*/ 1143000 w 1143000"/>
              <a:gd name="connsiteY51"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43000" h="548640">
                <a:moveTo>
                  <a:pt x="0" y="548640"/>
                </a:moveTo>
                <a:cubicBezTo>
                  <a:pt x="5542" y="538942"/>
                  <a:pt x="10878" y="529124"/>
                  <a:pt x="16625" y="519546"/>
                </a:cubicBezTo>
                <a:cubicBezTo>
                  <a:pt x="19195" y="515263"/>
                  <a:pt x="21406" y="510609"/>
                  <a:pt x="24938" y="507077"/>
                </a:cubicBezTo>
                <a:cubicBezTo>
                  <a:pt x="32996" y="499019"/>
                  <a:pt x="39734" y="497989"/>
                  <a:pt x="49876" y="494608"/>
                </a:cubicBezTo>
                <a:cubicBezTo>
                  <a:pt x="54032" y="491837"/>
                  <a:pt x="58813" y="489827"/>
                  <a:pt x="62345" y="486295"/>
                </a:cubicBezTo>
                <a:cubicBezTo>
                  <a:pt x="65877" y="482763"/>
                  <a:pt x="66899" y="477115"/>
                  <a:pt x="70658" y="473826"/>
                </a:cubicBezTo>
                <a:cubicBezTo>
                  <a:pt x="78177" y="467247"/>
                  <a:pt x="95596" y="457200"/>
                  <a:pt x="95596" y="457200"/>
                </a:cubicBezTo>
                <a:cubicBezTo>
                  <a:pt x="98367" y="453044"/>
                  <a:pt x="100150" y="448020"/>
                  <a:pt x="103909" y="444731"/>
                </a:cubicBezTo>
                <a:cubicBezTo>
                  <a:pt x="111428" y="438152"/>
                  <a:pt x="128847" y="428106"/>
                  <a:pt x="128847" y="428106"/>
                </a:cubicBezTo>
                <a:cubicBezTo>
                  <a:pt x="131618" y="423950"/>
                  <a:pt x="133259" y="418758"/>
                  <a:pt x="137160" y="415637"/>
                </a:cubicBezTo>
                <a:cubicBezTo>
                  <a:pt x="140581" y="412900"/>
                  <a:pt x="145710" y="413439"/>
                  <a:pt x="149629" y="411480"/>
                </a:cubicBezTo>
                <a:cubicBezTo>
                  <a:pt x="181858" y="395366"/>
                  <a:pt x="143225" y="409460"/>
                  <a:pt x="174567" y="399011"/>
                </a:cubicBezTo>
                <a:cubicBezTo>
                  <a:pt x="177338" y="394855"/>
                  <a:pt x="178979" y="389663"/>
                  <a:pt x="182880" y="386542"/>
                </a:cubicBezTo>
                <a:cubicBezTo>
                  <a:pt x="186301" y="383805"/>
                  <a:pt x="191430" y="384345"/>
                  <a:pt x="195349" y="382386"/>
                </a:cubicBezTo>
                <a:cubicBezTo>
                  <a:pt x="199817" y="380152"/>
                  <a:pt x="203662" y="376844"/>
                  <a:pt x="207818" y="374073"/>
                </a:cubicBezTo>
                <a:cubicBezTo>
                  <a:pt x="210589" y="369917"/>
                  <a:pt x="212229" y="364724"/>
                  <a:pt x="216130" y="361604"/>
                </a:cubicBezTo>
                <a:cubicBezTo>
                  <a:pt x="219551" y="358867"/>
                  <a:pt x="224681" y="359407"/>
                  <a:pt x="228600" y="357448"/>
                </a:cubicBezTo>
                <a:cubicBezTo>
                  <a:pt x="233068" y="355214"/>
                  <a:pt x="237231" y="352333"/>
                  <a:pt x="241069" y="349135"/>
                </a:cubicBezTo>
                <a:cubicBezTo>
                  <a:pt x="245585" y="345372"/>
                  <a:pt x="249022" y="340429"/>
                  <a:pt x="253538" y="336666"/>
                </a:cubicBezTo>
                <a:cubicBezTo>
                  <a:pt x="257376" y="333468"/>
                  <a:pt x="262169" y="331551"/>
                  <a:pt x="266007" y="328353"/>
                </a:cubicBezTo>
                <a:cubicBezTo>
                  <a:pt x="298009" y="301684"/>
                  <a:pt x="259987" y="328211"/>
                  <a:pt x="290945" y="307571"/>
                </a:cubicBezTo>
                <a:cubicBezTo>
                  <a:pt x="304800" y="286789"/>
                  <a:pt x="295101" y="297874"/>
                  <a:pt x="324196" y="278477"/>
                </a:cubicBezTo>
                <a:lnTo>
                  <a:pt x="349134" y="261851"/>
                </a:lnTo>
                <a:cubicBezTo>
                  <a:pt x="353290" y="259080"/>
                  <a:pt x="356864" y="255119"/>
                  <a:pt x="361603" y="253539"/>
                </a:cubicBezTo>
                <a:lnTo>
                  <a:pt x="374072" y="249382"/>
                </a:lnTo>
                <a:cubicBezTo>
                  <a:pt x="378228" y="245226"/>
                  <a:pt x="381901" y="240522"/>
                  <a:pt x="386541" y="236913"/>
                </a:cubicBezTo>
                <a:cubicBezTo>
                  <a:pt x="394427" y="230779"/>
                  <a:pt x="411480" y="220288"/>
                  <a:pt x="411480" y="220288"/>
                </a:cubicBezTo>
                <a:cubicBezTo>
                  <a:pt x="414251" y="216132"/>
                  <a:pt x="415892" y="210940"/>
                  <a:pt x="419792" y="207819"/>
                </a:cubicBezTo>
                <a:cubicBezTo>
                  <a:pt x="423213" y="205082"/>
                  <a:pt x="428431" y="205790"/>
                  <a:pt x="432261" y="203662"/>
                </a:cubicBezTo>
                <a:cubicBezTo>
                  <a:pt x="440995" y="198810"/>
                  <a:pt x="450135" y="194102"/>
                  <a:pt x="457200" y="187037"/>
                </a:cubicBezTo>
                <a:cubicBezTo>
                  <a:pt x="480834" y="163403"/>
                  <a:pt x="458080" y="182440"/>
                  <a:pt x="482138" y="170411"/>
                </a:cubicBezTo>
                <a:cubicBezTo>
                  <a:pt x="486606" y="168177"/>
                  <a:pt x="490139" y="164333"/>
                  <a:pt x="494607" y="162099"/>
                </a:cubicBezTo>
                <a:cubicBezTo>
                  <a:pt x="498526" y="160140"/>
                  <a:pt x="503157" y="159901"/>
                  <a:pt x="507076" y="157942"/>
                </a:cubicBezTo>
                <a:cubicBezTo>
                  <a:pt x="511544" y="155708"/>
                  <a:pt x="514980" y="151659"/>
                  <a:pt x="519545" y="149630"/>
                </a:cubicBezTo>
                <a:cubicBezTo>
                  <a:pt x="527552" y="146071"/>
                  <a:pt x="544483" y="141317"/>
                  <a:pt x="544483" y="141317"/>
                </a:cubicBezTo>
                <a:cubicBezTo>
                  <a:pt x="573066" y="122261"/>
                  <a:pt x="559943" y="127850"/>
                  <a:pt x="581890" y="120535"/>
                </a:cubicBezTo>
                <a:cubicBezTo>
                  <a:pt x="590203" y="114993"/>
                  <a:pt x="597351" y="107069"/>
                  <a:pt x="606829" y="103910"/>
                </a:cubicBezTo>
                <a:lnTo>
                  <a:pt x="631767" y="95597"/>
                </a:lnTo>
                <a:cubicBezTo>
                  <a:pt x="635923" y="94211"/>
                  <a:pt x="640591" y="93870"/>
                  <a:pt x="644236" y="91440"/>
                </a:cubicBezTo>
                <a:cubicBezTo>
                  <a:pt x="648392" y="88669"/>
                  <a:pt x="652140" y="85157"/>
                  <a:pt x="656705" y="83128"/>
                </a:cubicBezTo>
                <a:cubicBezTo>
                  <a:pt x="664712" y="79569"/>
                  <a:pt x="681643" y="74815"/>
                  <a:pt x="681643" y="74815"/>
                </a:cubicBezTo>
                <a:cubicBezTo>
                  <a:pt x="685799" y="72044"/>
                  <a:pt x="689547" y="68531"/>
                  <a:pt x="694112" y="66502"/>
                </a:cubicBezTo>
                <a:cubicBezTo>
                  <a:pt x="702119" y="62943"/>
                  <a:pt x="710737" y="60961"/>
                  <a:pt x="719050" y="58190"/>
                </a:cubicBezTo>
                <a:lnTo>
                  <a:pt x="731520" y="54033"/>
                </a:lnTo>
                <a:cubicBezTo>
                  <a:pt x="735676" y="52648"/>
                  <a:pt x="740070" y="51836"/>
                  <a:pt x="743989" y="49877"/>
                </a:cubicBezTo>
                <a:cubicBezTo>
                  <a:pt x="749531" y="47106"/>
                  <a:pt x="754861" y="43865"/>
                  <a:pt x="760614" y="41564"/>
                </a:cubicBezTo>
                <a:cubicBezTo>
                  <a:pt x="768750" y="38310"/>
                  <a:pt x="777239" y="36022"/>
                  <a:pt x="785552" y="33251"/>
                </a:cubicBezTo>
                <a:lnTo>
                  <a:pt x="810490" y="24939"/>
                </a:lnTo>
                <a:cubicBezTo>
                  <a:pt x="825268" y="20013"/>
                  <a:pt x="840462" y="13637"/>
                  <a:pt x="856210" y="12470"/>
                </a:cubicBezTo>
                <a:cubicBezTo>
                  <a:pt x="886638" y="10216"/>
                  <a:pt x="917175" y="9800"/>
                  <a:pt x="947650" y="8313"/>
                </a:cubicBezTo>
                <a:lnTo>
                  <a:pt x="1026621" y="4157"/>
                </a:lnTo>
                <a:cubicBezTo>
                  <a:pt x="1122547" y="-107"/>
                  <a:pt x="1099784" y="0"/>
                  <a:pt x="1143000" y="0"/>
                </a:cubicBezTo>
              </a:path>
            </a:pathLst>
          </a:custGeom>
          <a:noFill/>
          <a:ln w="19050">
            <a:solidFill>
              <a:srgbClr val="D06C5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9BABFEE-DC70-6549-A5FC-39771C1CA1DE}"/>
              </a:ext>
            </a:extLst>
          </p:cNvPr>
          <p:cNvSpPr/>
          <p:nvPr/>
        </p:nvSpPr>
        <p:spPr>
          <a:xfrm>
            <a:off x="6309362" y="1534050"/>
            <a:ext cx="1960700" cy="3799950"/>
          </a:xfrm>
          <a:custGeom>
            <a:avLst/>
            <a:gdLst>
              <a:gd name="connsiteX0" fmla="*/ 2548327 w 2553707"/>
              <a:gd name="connsiteY0" fmla="*/ 4347148 h 4407108"/>
              <a:gd name="connsiteX1" fmla="*/ 2503357 w 2553707"/>
              <a:gd name="connsiteY1" fmla="*/ 4092315 h 4407108"/>
              <a:gd name="connsiteX2" fmla="*/ 2488367 w 2553707"/>
              <a:gd name="connsiteY2" fmla="*/ 4032354 h 4407108"/>
              <a:gd name="connsiteX3" fmla="*/ 2458386 w 2553707"/>
              <a:gd name="connsiteY3" fmla="*/ 3867462 h 4407108"/>
              <a:gd name="connsiteX4" fmla="*/ 2443396 w 2553707"/>
              <a:gd name="connsiteY4" fmla="*/ 3822492 h 4407108"/>
              <a:gd name="connsiteX5" fmla="*/ 2428406 w 2553707"/>
              <a:gd name="connsiteY5" fmla="*/ 3762531 h 4407108"/>
              <a:gd name="connsiteX6" fmla="*/ 2413416 w 2553707"/>
              <a:gd name="connsiteY6" fmla="*/ 3717561 h 4407108"/>
              <a:gd name="connsiteX7" fmla="*/ 2383436 w 2553707"/>
              <a:gd name="connsiteY7" fmla="*/ 3552669 h 4407108"/>
              <a:gd name="connsiteX8" fmla="*/ 2368445 w 2553707"/>
              <a:gd name="connsiteY8" fmla="*/ 3507698 h 4407108"/>
              <a:gd name="connsiteX9" fmla="*/ 2308485 w 2553707"/>
              <a:gd name="connsiteY9" fmla="*/ 3417757 h 4407108"/>
              <a:gd name="connsiteX10" fmla="*/ 2263514 w 2553707"/>
              <a:gd name="connsiteY10" fmla="*/ 3342807 h 4407108"/>
              <a:gd name="connsiteX11" fmla="*/ 2218544 w 2553707"/>
              <a:gd name="connsiteY11" fmla="*/ 3252866 h 4407108"/>
              <a:gd name="connsiteX12" fmla="*/ 2203554 w 2553707"/>
              <a:gd name="connsiteY12" fmla="*/ 3207895 h 4407108"/>
              <a:gd name="connsiteX13" fmla="*/ 2143593 w 2553707"/>
              <a:gd name="connsiteY13" fmla="*/ 3147934 h 4407108"/>
              <a:gd name="connsiteX14" fmla="*/ 2128603 w 2553707"/>
              <a:gd name="connsiteY14" fmla="*/ 3102964 h 4407108"/>
              <a:gd name="connsiteX15" fmla="*/ 2068642 w 2553707"/>
              <a:gd name="connsiteY15" fmla="*/ 3028013 h 4407108"/>
              <a:gd name="connsiteX16" fmla="*/ 2023672 w 2553707"/>
              <a:gd name="connsiteY16" fmla="*/ 2893102 h 4407108"/>
              <a:gd name="connsiteX17" fmla="*/ 2008682 w 2553707"/>
              <a:gd name="connsiteY17" fmla="*/ 2848131 h 4407108"/>
              <a:gd name="connsiteX18" fmla="*/ 1978701 w 2553707"/>
              <a:gd name="connsiteY18" fmla="*/ 2803161 h 4407108"/>
              <a:gd name="connsiteX19" fmla="*/ 1963711 w 2553707"/>
              <a:gd name="connsiteY19" fmla="*/ 2758190 h 4407108"/>
              <a:gd name="connsiteX20" fmla="*/ 1903750 w 2553707"/>
              <a:gd name="connsiteY20" fmla="*/ 2683239 h 4407108"/>
              <a:gd name="connsiteX21" fmla="*/ 1858780 w 2553707"/>
              <a:gd name="connsiteY21" fmla="*/ 2608288 h 4407108"/>
              <a:gd name="connsiteX22" fmla="*/ 1828800 w 2553707"/>
              <a:gd name="connsiteY22" fmla="*/ 2563318 h 4407108"/>
              <a:gd name="connsiteX23" fmla="*/ 1768839 w 2553707"/>
              <a:gd name="connsiteY23" fmla="*/ 2503357 h 4407108"/>
              <a:gd name="connsiteX24" fmla="*/ 1738859 w 2553707"/>
              <a:gd name="connsiteY24" fmla="*/ 2458387 h 4407108"/>
              <a:gd name="connsiteX25" fmla="*/ 1678898 w 2553707"/>
              <a:gd name="connsiteY25" fmla="*/ 2398426 h 4407108"/>
              <a:gd name="connsiteX26" fmla="*/ 1633927 w 2553707"/>
              <a:gd name="connsiteY26" fmla="*/ 2353456 h 4407108"/>
              <a:gd name="connsiteX27" fmla="*/ 1528996 w 2553707"/>
              <a:gd name="connsiteY27" fmla="*/ 2233534 h 4407108"/>
              <a:gd name="connsiteX28" fmla="*/ 1484026 w 2553707"/>
              <a:gd name="connsiteY28" fmla="*/ 2188564 h 4407108"/>
              <a:gd name="connsiteX29" fmla="*/ 1454045 w 2553707"/>
              <a:gd name="connsiteY29" fmla="*/ 2158584 h 4407108"/>
              <a:gd name="connsiteX30" fmla="*/ 1409075 w 2553707"/>
              <a:gd name="connsiteY30" fmla="*/ 2128603 h 4407108"/>
              <a:gd name="connsiteX31" fmla="*/ 1334124 w 2553707"/>
              <a:gd name="connsiteY31" fmla="*/ 2053652 h 4407108"/>
              <a:gd name="connsiteX32" fmla="*/ 1244183 w 2553707"/>
              <a:gd name="connsiteY32" fmla="*/ 1933731 h 4407108"/>
              <a:gd name="connsiteX33" fmla="*/ 1229193 w 2553707"/>
              <a:gd name="connsiteY33" fmla="*/ 1843790 h 4407108"/>
              <a:gd name="connsiteX34" fmla="*/ 1184223 w 2553707"/>
              <a:gd name="connsiteY34" fmla="*/ 1693888 h 4407108"/>
              <a:gd name="connsiteX35" fmla="*/ 1169232 w 2553707"/>
              <a:gd name="connsiteY35" fmla="*/ 1648918 h 4407108"/>
              <a:gd name="connsiteX36" fmla="*/ 1154242 w 2553707"/>
              <a:gd name="connsiteY36" fmla="*/ 1603948 h 4407108"/>
              <a:gd name="connsiteX37" fmla="*/ 1124262 w 2553707"/>
              <a:gd name="connsiteY37" fmla="*/ 1573967 h 4407108"/>
              <a:gd name="connsiteX38" fmla="*/ 1079291 w 2553707"/>
              <a:gd name="connsiteY38" fmla="*/ 1499016 h 4407108"/>
              <a:gd name="connsiteX39" fmla="*/ 1019331 w 2553707"/>
              <a:gd name="connsiteY39" fmla="*/ 1409075 h 4407108"/>
              <a:gd name="connsiteX40" fmla="*/ 959370 w 2553707"/>
              <a:gd name="connsiteY40" fmla="*/ 1334125 h 4407108"/>
              <a:gd name="connsiteX41" fmla="*/ 914400 w 2553707"/>
              <a:gd name="connsiteY41" fmla="*/ 1229193 h 4407108"/>
              <a:gd name="connsiteX42" fmla="*/ 899409 w 2553707"/>
              <a:gd name="connsiteY42" fmla="*/ 1184223 h 4407108"/>
              <a:gd name="connsiteX43" fmla="*/ 869429 w 2553707"/>
              <a:gd name="connsiteY43" fmla="*/ 1139252 h 4407108"/>
              <a:gd name="connsiteX44" fmla="*/ 854439 w 2553707"/>
              <a:gd name="connsiteY44" fmla="*/ 1094282 h 4407108"/>
              <a:gd name="connsiteX45" fmla="*/ 824459 w 2553707"/>
              <a:gd name="connsiteY45" fmla="*/ 1049311 h 4407108"/>
              <a:gd name="connsiteX46" fmla="*/ 794478 w 2553707"/>
              <a:gd name="connsiteY46" fmla="*/ 959370 h 4407108"/>
              <a:gd name="connsiteX47" fmla="*/ 734518 w 2553707"/>
              <a:gd name="connsiteY47" fmla="*/ 869429 h 4407108"/>
              <a:gd name="connsiteX48" fmla="*/ 704537 w 2553707"/>
              <a:gd name="connsiteY48" fmla="*/ 839449 h 4407108"/>
              <a:gd name="connsiteX49" fmla="*/ 644577 w 2553707"/>
              <a:gd name="connsiteY49" fmla="*/ 749508 h 4407108"/>
              <a:gd name="connsiteX50" fmla="*/ 614596 w 2553707"/>
              <a:gd name="connsiteY50" fmla="*/ 719528 h 4407108"/>
              <a:gd name="connsiteX51" fmla="*/ 584616 w 2553707"/>
              <a:gd name="connsiteY51" fmla="*/ 674557 h 4407108"/>
              <a:gd name="connsiteX52" fmla="*/ 539645 w 2553707"/>
              <a:gd name="connsiteY52" fmla="*/ 644577 h 4407108"/>
              <a:gd name="connsiteX53" fmla="*/ 494675 w 2553707"/>
              <a:gd name="connsiteY53" fmla="*/ 554636 h 4407108"/>
              <a:gd name="connsiteX54" fmla="*/ 464695 w 2553707"/>
              <a:gd name="connsiteY54" fmla="*/ 374754 h 4407108"/>
              <a:gd name="connsiteX55" fmla="*/ 434714 w 2553707"/>
              <a:gd name="connsiteY55" fmla="*/ 329784 h 4407108"/>
              <a:gd name="connsiteX56" fmla="*/ 389744 w 2553707"/>
              <a:gd name="connsiteY56" fmla="*/ 239843 h 4407108"/>
              <a:gd name="connsiteX57" fmla="*/ 329783 w 2553707"/>
              <a:gd name="connsiteY57" fmla="*/ 179882 h 4407108"/>
              <a:gd name="connsiteX58" fmla="*/ 284813 w 2553707"/>
              <a:gd name="connsiteY58" fmla="*/ 134911 h 4407108"/>
              <a:gd name="connsiteX59" fmla="*/ 254832 w 2553707"/>
              <a:gd name="connsiteY59" fmla="*/ 89941 h 4407108"/>
              <a:gd name="connsiteX60" fmla="*/ 209862 w 2553707"/>
              <a:gd name="connsiteY60" fmla="*/ 59961 h 4407108"/>
              <a:gd name="connsiteX61" fmla="*/ 149901 w 2553707"/>
              <a:gd name="connsiteY61" fmla="*/ 0 h 4407108"/>
              <a:gd name="connsiteX62" fmla="*/ 44970 w 2553707"/>
              <a:gd name="connsiteY62" fmla="*/ 14990 h 4407108"/>
              <a:gd name="connsiteX63" fmla="*/ 0 w 2553707"/>
              <a:gd name="connsiteY63" fmla="*/ 104931 h 4407108"/>
              <a:gd name="connsiteX64" fmla="*/ 14990 w 2553707"/>
              <a:gd name="connsiteY64" fmla="*/ 299803 h 4407108"/>
              <a:gd name="connsiteX65" fmla="*/ 29980 w 2553707"/>
              <a:gd name="connsiteY65" fmla="*/ 344774 h 4407108"/>
              <a:gd name="connsiteX66" fmla="*/ 74950 w 2553707"/>
              <a:gd name="connsiteY66" fmla="*/ 554636 h 4407108"/>
              <a:gd name="connsiteX67" fmla="*/ 104931 w 2553707"/>
              <a:gd name="connsiteY67" fmla="*/ 644577 h 4407108"/>
              <a:gd name="connsiteX68" fmla="*/ 119921 w 2553707"/>
              <a:gd name="connsiteY68" fmla="*/ 689548 h 4407108"/>
              <a:gd name="connsiteX69" fmla="*/ 149901 w 2553707"/>
              <a:gd name="connsiteY69" fmla="*/ 734518 h 4407108"/>
              <a:gd name="connsiteX70" fmla="*/ 194872 w 2553707"/>
              <a:gd name="connsiteY70" fmla="*/ 914400 h 4407108"/>
              <a:gd name="connsiteX71" fmla="*/ 209862 w 2553707"/>
              <a:gd name="connsiteY71" fmla="*/ 959370 h 4407108"/>
              <a:gd name="connsiteX72" fmla="*/ 224852 w 2553707"/>
              <a:gd name="connsiteY72" fmla="*/ 1004341 h 4407108"/>
              <a:gd name="connsiteX73" fmla="*/ 254832 w 2553707"/>
              <a:gd name="connsiteY73" fmla="*/ 1049311 h 4407108"/>
              <a:gd name="connsiteX74" fmla="*/ 284813 w 2553707"/>
              <a:gd name="connsiteY74" fmla="*/ 1079292 h 4407108"/>
              <a:gd name="connsiteX75" fmla="*/ 344773 w 2553707"/>
              <a:gd name="connsiteY75" fmla="*/ 1169233 h 4407108"/>
              <a:gd name="connsiteX76" fmla="*/ 374754 w 2553707"/>
              <a:gd name="connsiteY76" fmla="*/ 1214203 h 4407108"/>
              <a:gd name="connsiteX77" fmla="*/ 419724 w 2553707"/>
              <a:gd name="connsiteY77" fmla="*/ 1304144 h 4407108"/>
              <a:gd name="connsiteX78" fmla="*/ 509665 w 2553707"/>
              <a:gd name="connsiteY78" fmla="*/ 1484026 h 4407108"/>
              <a:gd name="connsiteX79" fmla="*/ 569626 w 2553707"/>
              <a:gd name="connsiteY79" fmla="*/ 1543987 h 4407108"/>
              <a:gd name="connsiteX80" fmla="*/ 614596 w 2553707"/>
              <a:gd name="connsiteY80" fmla="*/ 1618938 h 4407108"/>
              <a:gd name="connsiteX81" fmla="*/ 629586 w 2553707"/>
              <a:gd name="connsiteY81" fmla="*/ 1663908 h 4407108"/>
              <a:gd name="connsiteX82" fmla="*/ 659567 w 2553707"/>
              <a:gd name="connsiteY82" fmla="*/ 1708879 h 4407108"/>
              <a:gd name="connsiteX83" fmla="*/ 704537 w 2553707"/>
              <a:gd name="connsiteY83" fmla="*/ 1798820 h 4407108"/>
              <a:gd name="connsiteX84" fmla="*/ 749508 w 2553707"/>
              <a:gd name="connsiteY84" fmla="*/ 1873770 h 4407108"/>
              <a:gd name="connsiteX85" fmla="*/ 809468 w 2553707"/>
              <a:gd name="connsiteY85" fmla="*/ 1993692 h 4407108"/>
              <a:gd name="connsiteX86" fmla="*/ 869429 w 2553707"/>
              <a:gd name="connsiteY86" fmla="*/ 2128603 h 4407108"/>
              <a:gd name="connsiteX87" fmla="*/ 899409 w 2553707"/>
              <a:gd name="connsiteY87" fmla="*/ 2218544 h 4407108"/>
              <a:gd name="connsiteX88" fmla="*/ 914400 w 2553707"/>
              <a:gd name="connsiteY88" fmla="*/ 2263515 h 4407108"/>
              <a:gd name="connsiteX89" fmla="*/ 944380 w 2553707"/>
              <a:gd name="connsiteY89" fmla="*/ 2308485 h 4407108"/>
              <a:gd name="connsiteX90" fmla="*/ 974360 w 2553707"/>
              <a:gd name="connsiteY90" fmla="*/ 2398426 h 4407108"/>
              <a:gd name="connsiteX91" fmla="*/ 1004341 w 2553707"/>
              <a:gd name="connsiteY91" fmla="*/ 2428407 h 4407108"/>
              <a:gd name="connsiteX92" fmla="*/ 1064301 w 2553707"/>
              <a:gd name="connsiteY92" fmla="*/ 2518348 h 4407108"/>
              <a:gd name="connsiteX93" fmla="*/ 1124262 w 2553707"/>
              <a:gd name="connsiteY93" fmla="*/ 2593298 h 4407108"/>
              <a:gd name="connsiteX94" fmla="*/ 1169232 w 2553707"/>
              <a:gd name="connsiteY94" fmla="*/ 2698229 h 4407108"/>
              <a:gd name="connsiteX95" fmla="*/ 1199213 w 2553707"/>
              <a:gd name="connsiteY95" fmla="*/ 2788170 h 4407108"/>
              <a:gd name="connsiteX96" fmla="*/ 1214203 w 2553707"/>
              <a:gd name="connsiteY96" fmla="*/ 2833141 h 4407108"/>
              <a:gd name="connsiteX97" fmla="*/ 1229193 w 2553707"/>
              <a:gd name="connsiteY97" fmla="*/ 2878111 h 4407108"/>
              <a:gd name="connsiteX98" fmla="*/ 1289154 w 2553707"/>
              <a:gd name="connsiteY98" fmla="*/ 3087974 h 4407108"/>
              <a:gd name="connsiteX99" fmla="*/ 1349114 w 2553707"/>
              <a:gd name="connsiteY99" fmla="*/ 3162925 h 4407108"/>
              <a:gd name="connsiteX100" fmla="*/ 1364105 w 2553707"/>
              <a:gd name="connsiteY100" fmla="*/ 3342807 h 4407108"/>
              <a:gd name="connsiteX101" fmla="*/ 1394085 w 2553707"/>
              <a:gd name="connsiteY101" fmla="*/ 3387777 h 4407108"/>
              <a:gd name="connsiteX102" fmla="*/ 1409075 w 2553707"/>
              <a:gd name="connsiteY102" fmla="*/ 3432748 h 4407108"/>
              <a:gd name="connsiteX103" fmla="*/ 1469036 w 2553707"/>
              <a:gd name="connsiteY103" fmla="*/ 3507698 h 4407108"/>
              <a:gd name="connsiteX104" fmla="*/ 1514006 w 2553707"/>
              <a:gd name="connsiteY104" fmla="*/ 3597639 h 4407108"/>
              <a:gd name="connsiteX105" fmla="*/ 1558977 w 2553707"/>
              <a:gd name="connsiteY105" fmla="*/ 3612629 h 4407108"/>
              <a:gd name="connsiteX106" fmla="*/ 1618937 w 2553707"/>
              <a:gd name="connsiteY106" fmla="*/ 3687580 h 4407108"/>
              <a:gd name="connsiteX107" fmla="*/ 1648918 w 2553707"/>
              <a:gd name="connsiteY107" fmla="*/ 3717561 h 4407108"/>
              <a:gd name="connsiteX108" fmla="*/ 1663908 w 2553707"/>
              <a:gd name="connsiteY108" fmla="*/ 3762531 h 4407108"/>
              <a:gd name="connsiteX109" fmla="*/ 1723868 w 2553707"/>
              <a:gd name="connsiteY109" fmla="*/ 3852472 h 4407108"/>
              <a:gd name="connsiteX110" fmla="*/ 1738859 w 2553707"/>
              <a:gd name="connsiteY110" fmla="*/ 3897443 h 4407108"/>
              <a:gd name="connsiteX111" fmla="*/ 1783829 w 2553707"/>
              <a:gd name="connsiteY111" fmla="*/ 3927423 h 4407108"/>
              <a:gd name="connsiteX112" fmla="*/ 1843790 w 2553707"/>
              <a:gd name="connsiteY112" fmla="*/ 4002374 h 4407108"/>
              <a:gd name="connsiteX113" fmla="*/ 1888760 w 2553707"/>
              <a:gd name="connsiteY113" fmla="*/ 4032354 h 4407108"/>
              <a:gd name="connsiteX114" fmla="*/ 1948721 w 2553707"/>
              <a:gd name="connsiteY114" fmla="*/ 4092315 h 4407108"/>
              <a:gd name="connsiteX115" fmla="*/ 1963711 w 2553707"/>
              <a:gd name="connsiteY115" fmla="*/ 4137285 h 4407108"/>
              <a:gd name="connsiteX116" fmla="*/ 2068642 w 2553707"/>
              <a:gd name="connsiteY116" fmla="*/ 4227226 h 4407108"/>
              <a:gd name="connsiteX117" fmla="*/ 2098623 w 2553707"/>
              <a:gd name="connsiteY117" fmla="*/ 4257207 h 4407108"/>
              <a:gd name="connsiteX118" fmla="*/ 2143593 w 2553707"/>
              <a:gd name="connsiteY118" fmla="*/ 4272197 h 4407108"/>
              <a:gd name="connsiteX119" fmla="*/ 2188564 w 2553707"/>
              <a:gd name="connsiteY119" fmla="*/ 4302177 h 4407108"/>
              <a:gd name="connsiteX120" fmla="*/ 2293495 w 2553707"/>
              <a:gd name="connsiteY120" fmla="*/ 4317167 h 4407108"/>
              <a:gd name="connsiteX121" fmla="*/ 2338465 w 2553707"/>
              <a:gd name="connsiteY121" fmla="*/ 4332157 h 4407108"/>
              <a:gd name="connsiteX122" fmla="*/ 2383436 w 2553707"/>
              <a:gd name="connsiteY122" fmla="*/ 4407108 h 4407108"/>
              <a:gd name="connsiteX123" fmla="*/ 2548327 w 2553707"/>
              <a:gd name="connsiteY123" fmla="*/ 4347148 h 440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553707" h="4407108">
                <a:moveTo>
                  <a:pt x="2548327" y="4347148"/>
                </a:moveTo>
                <a:cubicBezTo>
                  <a:pt x="2568314" y="4294682"/>
                  <a:pt x="2527964" y="4190744"/>
                  <a:pt x="2503357" y="4092315"/>
                </a:cubicBezTo>
                <a:cubicBezTo>
                  <a:pt x="2498360" y="4072328"/>
                  <a:pt x="2492407" y="4052556"/>
                  <a:pt x="2488367" y="4032354"/>
                </a:cubicBezTo>
                <a:cubicBezTo>
                  <a:pt x="2474999" y="3965512"/>
                  <a:pt x="2474467" y="3931786"/>
                  <a:pt x="2458386" y="3867462"/>
                </a:cubicBezTo>
                <a:cubicBezTo>
                  <a:pt x="2454554" y="3852133"/>
                  <a:pt x="2447737" y="3837685"/>
                  <a:pt x="2443396" y="3822492"/>
                </a:cubicBezTo>
                <a:cubicBezTo>
                  <a:pt x="2437736" y="3802683"/>
                  <a:pt x="2434066" y="3782340"/>
                  <a:pt x="2428406" y="3762531"/>
                </a:cubicBezTo>
                <a:cubicBezTo>
                  <a:pt x="2424065" y="3747338"/>
                  <a:pt x="2417248" y="3732890"/>
                  <a:pt x="2413416" y="3717561"/>
                </a:cubicBezTo>
                <a:cubicBezTo>
                  <a:pt x="2386131" y="3608420"/>
                  <a:pt x="2410171" y="3672975"/>
                  <a:pt x="2383436" y="3552669"/>
                </a:cubicBezTo>
                <a:cubicBezTo>
                  <a:pt x="2380008" y="3537244"/>
                  <a:pt x="2376119" y="3521511"/>
                  <a:pt x="2368445" y="3507698"/>
                </a:cubicBezTo>
                <a:cubicBezTo>
                  <a:pt x="2350946" y="3476201"/>
                  <a:pt x="2319879" y="3451940"/>
                  <a:pt x="2308485" y="3417757"/>
                </a:cubicBezTo>
                <a:cubicBezTo>
                  <a:pt x="2289026" y="3359379"/>
                  <a:pt x="2304668" y="3383960"/>
                  <a:pt x="2263514" y="3342807"/>
                </a:cubicBezTo>
                <a:cubicBezTo>
                  <a:pt x="2225836" y="3229770"/>
                  <a:pt x="2276661" y="3369102"/>
                  <a:pt x="2218544" y="3252866"/>
                </a:cubicBezTo>
                <a:cubicBezTo>
                  <a:pt x="2211478" y="3238733"/>
                  <a:pt x="2212738" y="3220753"/>
                  <a:pt x="2203554" y="3207895"/>
                </a:cubicBezTo>
                <a:cubicBezTo>
                  <a:pt x="2187125" y="3184894"/>
                  <a:pt x="2143593" y="3147934"/>
                  <a:pt x="2143593" y="3147934"/>
                </a:cubicBezTo>
                <a:cubicBezTo>
                  <a:pt x="2138596" y="3132944"/>
                  <a:pt x="2135669" y="3117097"/>
                  <a:pt x="2128603" y="3102964"/>
                </a:cubicBezTo>
                <a:cubicBezTo>
                  <a:pt x="2109692" y="3065141"/>
                  <a:pt x="2096530" y="3055900"/>
                  <a:pt x="2068642" y="3028013"/>
                </a:cubicBezTo>
                <a:lnTo>
                  <a:pt x="2023672" y="2893102"/>
                </a:lnTo>
                <a:cubicBezTo>
                  <a:pt x="2018675" y="2878112"/>
                  <a:pt x="2017447" y="2861278"/>
                  <a:pt x="2008682" y="2848131"/>
                </a:cubicBezTo>
                <a:lnTo>
                  <a:pt x="1978701" y="2803161"/>
                </a:lnTo>
                <a:cubicBezTo>
                  <a:pt x="1973704" y="2788171"/>
                  <a:pt x="1970777" y="2772323"/>
                  <a:pt x="1963711" y="2758190"/>
                </a:cubicBezTo>
                <a:cubicBezTo>
                  <a:pt x="1944802" y="2720371"/>
                  <a:pt x="1931635" y="2711124"/>
                  <a:pt x="1903750" y="2683239"/>
                </a:cubicBezTo>
                <a:cubicBezTo>
                  <a:pt x="1877718" y="2605144"/>
                  <a:pt x="1905811" y="2667078"/>
                  <a:pt x="1858780" y="2608288"/>
                </a:cubicBezTo>
                <a:cubicBezTo>
                  <a:pt x="1847526" y="2594220"/>
                  <a:pt x="1840524" y="2576997"/>
                  <a:pt x="1828800" y="2563318"/>
                </a:cubicBezTo>
                <a:cubicBezTo>
                  <a:pt x="1810405" y="2541857"/>
                  <a:pt x="1784518" y="2526876"/>
                  <a:pt x="1768839" y="2503357"/>
                </a:cubicBezTo>
                <a:cubicBezTo>
                  <a:pt x="1758846" y="2488367"/>
                  <a:pt x="1750583" y="2472066"/>
                  <a:pt x="1738859" y="2458387"/>
                </a:cubicBezTo>
                <a:cubicBezTo>
                  <a:pt x="1720464" y="2436926"/>
                  <a:pt x="1698885" y="2418413"/>
                  <a:pt x="1678898" y="2398426"/>
                </a:cubicBezTo>
                <a:cubicBezTo>
                  <a:pt x="1663908" y="2383436"/>
                  <a:pt x="1645686" y="2371095"/>
                  <a:pt x="1633927" y="2353456"/>
                </a:cubicBezTo>
                <a:cubicBezTo>
                  <a:pt x="1584349" y="2279087"/>
                  <a:pt x="1616686" y="2321224"/>
                  <a:pt x="1528996" y="2233534"/>
                </a:cubicBezTo>
                <a:lnTo>
                  <a:pt x="1484026" y="2188564"/>
                </a:lnTo>
                <a:cubicBezTo>
                  <a:pt x="1474032" y="2178571"/>
                  <a:pt x="1465804" y="2166424"/>
                  <a:pt x="1454045" y="2158584"/>
                </a:cubicBezTo>
                <a:cubicBezTo>
                  <a:pt x="1439055" y="2148590"/>
                  <a:pt x="1422633" y="2140467"/>
                  <a:pt x="1409075" y="2128603"/>
                </a:cubicBezTo>
                <a:cubicBezTo>
                  <a:pt x="1382485" y="2105336"/>
                  <a:pt x="1353723" y="2083050"/>
                  <a:pt x="1334124" y="2053652"/>
                </a:cubicBezTo>
                <a:cubicBezTo>
                  <a:pt x="1266325" y="1951952"/>
                  <a:pt x="1299643" y="1989189"/>
                  <a:pt x="1244183" y="1933731"/>
                </a:cubicBezTo>
                <a:cubicBezTo>
                  <a:pt x="1239186" y="1903751"/>
                  <a:pt x="1235154" y="1873594"/>
                  <a:pt x="1229193" y="1843790"/>
                </a:cubicBezTo>
                <a:cubicBezTo>
                  <a:pt x="1217866" y="1787154"/>
                  <a:pt x="1203342" y="1751245"/>
                  <a:pt x="1184223" y="1693888"/>
                </a:cubicBezTo>
                <a:lnTo>
                  <a:pt x="1169232" y="1648918"/>
                </a:lnTo>
                <a:cubicBezTo>
                  <a:pt x="1164235" y="1633928"/>
                  <a:pt x="1165415" y="1615121"/>
                  <a:pt x="1154242" y="1603948"/>
                </a:cubicBezTo>
                <a:lnTo>
                  <a:pt x="1124262" y="1573967"/>
                </a:lnTo>
                <a:cubicBezTo>
                  <a:pt x="1095600" y="1487982"/>
                  <a:pt x="1128676" y="1564863"/>
                  <a:pt x="1079291" y="1499016"/>
                </a:cubicBezTo>
                <a:cubicBezTo>
                  <a:pt x="1057672" y="1470191"/>
                  <a:pt x="1044810" y="1434553"/>
                  <a:pt x="1019331" y="1409075"/>
                </a:cubicBezTo>
                <a:cubicBezTo>
                  <a:pt x="976611" y="1366356"/>
                  <a:pt x="997190" y="1390854"/>
                  <a:pt x="959370" y="1334125"/>
                </a:cubicBezTo>
                <a:cubicBezTo>
                  <a:pt x="928174" y="1209341"/>
                  <a:pt x="966158" y="1332708"/>
                  <a:pt x="914400" y="1229193"/>
                </a:cubicBezTo>
                <a:cubicBezTo>
                  <a:pt x="907334" y="1215060"/>
                  <a:pt x="906475" y="1198356"/>
                  <a:pt x="899409" y="1184223"/>
                </a:cubicBezTo>
                <a:cubicBezTo>
                  <a:pt x="891352" y="1168109"/>
                  <a:pt x="877486" y="1155366"/>
                  <a:pt x="869429" y="1139252"/>
                </a:cubicBezTo>
                <a:cubicBezTo>
                  <a:pt x="862363" y="1125119"/>
                  <a:pt x="861505" y="1108415"/>
                  <a:pt x="854439" y="1094282"/>
                </a:cubicBezTo>
                <a:cubicBezTo>
                  <a:pt x="846382" y="1078168"/>
                  <a:pt x="831776" y="1065774"/>
                  <a:pt x="824459" y="1049311"/>
                </a:cubicBezTo>
                <a:cubicBezTo>
                  <a:pt x="811624" y="1020433"/>
                  <a:pt x="812008" y="985665"/>
                  <a:pt x="794478" y="959370"/>
                </a:cubicBezTo>
                <a:cubicBezTo>
                  <a:pt x="774491" y="929390"/>
                  <a:pt x="759997" y="894907"/>
                  <a:pt x="734518" y="869429"/>
                </a:cubicBezTo>
                <a:cubicBezTo>
                  <a:pt x="724524" y="859436"/>
                  <a:pt x="713017" y="850755"/>
                  <a:pt x="704537" y="839449"/>
                </a:cubicBezTo>
                <a:cubicBezTo>
                  <a:pt x="682918" y="810624"/>
                  <a:pt x="670056" y="774986"/>
                  <a:pt x="644577" y="749508"/>
                </a:cubicBezTo>
                <a:cubicBezTo>
                  <a:pt x="634583" y="739515"/>
                  <a:pt x="623425" y="730564"/>
                  <a:pt x="614596" y="719528"/>
                </a:cubicBezTo>
                <a:cubicBezTo>
                  <a:pt x="603341" y="705460"/>
                  <a:pt x="597355" y="687296"/>
                  <a:pt x="584616" y="674557"/>
                </a:cubicBezTo>
                <a:cubicBezTo>
                  <a:pt x="571877" y="661818"/>
                  <a:pt x="554635" y="654570"/>
                  <a:pt x="539645" y="644577"/>
                </a:cubicBezTo>
                <a:cubicBezTo>
                  <a:pt x="516624" y="610046"/>
                  <a:pt x="501571" y="596012"/>
                  <a:pt x="494675" y="554636"/>
                </a:cubicBezTo>
                <a:cubicBezTo>
                  <a:pt x="486365" y="504773"/>
                  <a:pt x="491051" y="427466"/>
                  <a:pt x="464695" y="374754"/>
                </a:cubicBezTo>
                <a:cubicBezTo>
                  <a:pt x="456638" y="358640"/>
                  <a:pt x="444708" y="344774"/>
                  <a:pt x="434714" y="329784"/>
                </a:cubicBezTo>
                <a:cubicBezTo>
                  <a:pt x="420205" y="286257"/>
                  <a:pt x="421445" y="276827"/>
                  <a:pt x="389744" y="239843"/>
                </a:cubicBezTo>
                <a:cubicBezTo>
                  <a:pt x="371349" y="218382"/>
                  <a:pt x="349770" y="199869"/>
                  <a:pt x="329783" y="179882"/>
                </a:cubicBezTo>
                <a:cubicBezTo>
                  <a:pt x="314793" y="164892"/>
                  <a:pt x="296573" y="152550"/>
                  <a:pt x="284813" y="134911"/>
                </a:cubicBezTo>
                <a:cubicBezTo>
                  <a:pt x="274819" y="119921"/>
                  <a:pt x="267571" y="102680"/>
                  <a:pt x="254832" y="89941"/>
                </a:cubicBezTo>
                <a:cubicBezTo>
                  <a:pt x="242093" y="77202"/>
                  <a:pt x="223541" y="71685"/>
                  <a:pt x="209862" y="59961"/>
                </a:cubicBezTo>
                <a:cubicBezTo>
                  <a:pt x="188401" y="41566"/>
                  <a:pt x="149901" y="0"/>
                  <a:pt x="149901" y="0"/>
                </a:cubicBezTo>
                <a:cubicBezTo>
                  <a:pt x="114924" y="4997"/>
                  <a:pt x="77257" y="640"/>
                  <a:pt x="44970" y="14990"/>
                </a:cubicBezTo>
                <a:cubicBezTo>
                  <a:pt x="22229" y="25097"/>
                  <a:pt x="6651" y="84977"/>
                  <a:pt x="0" y="104931"/>
                </a:cubicBezTo>
                <a:cubicBezTo>
                  <a:pt x="4997" y="169888"/>
                  <a:pt x="6909" y="235157"/>
                  <a:pt x="14990" y="299803"/>
                </a:cubicBezTo>
                <a:cubicBezTo>
                  <a:pt x="16950" y="315482"/>
                  <a:pt x="26552" y="329349"/>
                  <a:pt x="29980" y="344774"/>
                </a:cubicBezTo>
                <a:cubicBezTo>
                  <a:pt x="55137" y="457984"/>
                  <a:pt x="32998" y="428783"/>
                  <a:pt x="74950" y="554636"/>
                </a:cubicBezTo>
                <a:lnTo>
                  <a:pt x="104931" y="644577"/>
                </a:lnTo>
                <a:cubicBezTo>
                  <a:pt x="109928" y="659567"/>
                  <a:pt x="111156" y="676401"/>
                  <a:pt x="119921" y="689548"/>
                </a:cubicBezTo>
                <a:lnTo>
                  <a:pt x="149901" y="734518"/>
                </a:lnTo>
                <a:cubicBezTo>
                  <a:pt x="170087" y="855633"/>
                  <a:pt x="155279" y="795623"/>
                  <a:pt x="194872" y="914400"/>
                </a:cubicBezTo>
                <a:lnTo>
                  <a:pt x="209862" y="959370"/>
                </a:lnTo>
                <a:cubicBezTo>
                  <a:pt x="214859" y="974360"/>
                  <a:pt x="216087" y="991194"/>
                  <a:pt x="224852" y="1004341"/>
                </a:cubicBezTo>
                <a:cubicBezTo>
                  <a:pt x="234845" y="1019331"/>
                  <a:pt x="243578" y="1035243"/>
                  <a:pt x="254832" y="1049311"/>
                </a:cubicBezTo>
                <a:cubicBezTo>
                  <a:pt x="263661" y="1060347"/>
                  <a:pt x="276333" y="1067985"/>
                  <a:pt x="284813" y="1079292"/>
                </a:cubicBezTo>
                <a:cubicBezTo>
                  <a:pt x="306432" y="1108117"/>
                  <a:pt x="324786" y="1139253"/>
                  <a:pt x="344773" y="1169233"/>
                </a:cubicBezTo>
                <a:lnTo>
                  <a:pt x="374754" y="1214203"/>
                </a:lnTo>
                <a:cubicBezTo>
                  <a:pt x="429418" y="1378199"/>
                  <a:pt x="342240" y="1129806"/>
                  <a:pt x="419724" y="1304144"/>
                </a:cubicBezTo>
                <a:cubicBezTo>
                  <a:pt x="458737" y="1391922"/>
                  <a:pt x="434869" y="1409230"/>
                  <a:pt x="509665" y="1484026"/>
                </a:cubicBezTo>
                <a:lnTo>
                  <a:pt x="569626" y="1543987"/>
                </a:lnTo>
                <a:cubicBezTo>
                  <a:pt x="612090" y="1671379"/>
                  <a:pt x="552867" y="1516055"/>
                  <a:pt x="614596" y="1618938"/>
                </a:cubicBezTo>
                <a:cubicBezTo>
                  <a:pt x="622725" y="1632487"/>
                  <a:pt x="622520" y="1649775"/>
                  <a:pt x="629586" y="1663908"/>
                </a:cubicBezTo>
                <a:cubicBezTo>
                  <a:pt x="637643" y="1680022"/>
                  <a:pt x="649573" y="1693889"/>
                  <a:pt x="659567" y="1708879"/>
                </a:cubicBezTo>
                <a:cubicBezTo>
                  <a:pt x="697245" y="1821912"/>
                  <a:pt x="646420" y="1682585"/>
                  <a:pt x="704537" y="1798820"/>
                </a:cubicBezTo>
                <a:cubicBezTo>
                  <a:pt x="743454" y="1876655"/>
                  <a:pt x="690950" y="1815214"/>
                  <a:pt x="749508" y="1873770"/>
                </a:cubicBezTo>
                <a:cubicBezTo>
                  <a:pt x="783957" y="1977119"/>
                  <a:pt x="757142" y="1941365"/>
                  <a:pt x="809468" y="1993692"/>
                </a:cubicBezTo>
                <a:cubicBezTo>
                  <a:pt x="845146" y="2100724"/>
                  <a:pt x="821919" y="2057338"/>
                  <a:pt x="869429" y="2128603"/>
                </a:cubicBezTo>
                <a:lnTo>
                  <a:pt x="899409" y="2218544"/>
                </a:lnTo>
                <a:cubicBezTo>
                  <a:pt x="904406" y="2233534"/>
                  <a:pt x="905635" y="2250368"/>
                  <a:pt x="914400" y="2263515"/>
                </a:cubicBezTo>
                <a:lnTo>
                  <a:pt x="944380" y="2308485"/>
                </a:lnTo>
                <a:cubicBezTo>
                  <a:pt x="954373" y="2338465"/>
                  <a:pt x="952014" y="2376080"/>
                  <a:pt x="974360" y="2398426"/>
                </a:cubicBezTo>
                <a:cubicBezTo>
                  <a:pt x="984354" y="2408420"/>
                  <a:pt x="995861" y="2417100"/>
                  <a:pt x="1004341" y="2428407"/>
                </a:cubicBezTo>
                <a:cubicBezTo>
                  <a:pt x="1025960" y="2457232"/>
                  <a:pt x="1038822" y="2492870"/>
                  <a:pt x="1064301" y="2518348"/>
                </a:cubicBezTo>
                <a:cubicBezTo>
                  <a:pt x="1107021" y="2561067"/>
                  <a:pt x="1086442" y="2536569"/>
                  <a:pt x="1124262" y="2593298"/>
                </a:cubicBezTo>
                <a:cubicBezTo>
                  <a:pt x="1163914" y="2751908"/>
                  <a:pt x="1110079" y="2565136"/>
                  <a:pt x="1169232" y="2698229"/>
                </a:cubicBezTo>
                <a:cubicBezTo>
                  <a:pt x="1182067" y="2727107"/>
                  <a:pt x="1189219" y="2758190"/>
                  <a:pt x="1199213" y="2788170"/>
                </a:cubicBezTo>
                <a:lnTo>
                  <a:pt x="1214203" y="2833141"/>
                </a:lnTo>
                <a:cubicBezTo>
                  <a:pt x="1219200" y="2848131"/>
                  <a:pt x="1225361" y="2862782"/>
                  <a:pt x="1229193" y="2878111"/>
                </a:cubicBezTo>
                <a:cubicBezTo>
                  <a:pt x="1233192" y="2894107"/>
                  <a:pt x="1271948" y="3062165"/>
                  <a:pt x="1289154" y="3087974"/>
                </a:cubicBezTo>
                <a:cubicBezTo>
                  <a:pt x="1326974" y="3144703"/>
                  <a:pt x="1306395" y="3120205"/>
                  <a:pt x="1349114" y="3162925"/>
                </a:cubicBezTo>
                <a:cubicBezTo>
                  <a:pt x="1354111" y="3222886"/>
                  <a:pt x="1352305" y="3283807"/>
                  <a:pt x="1364105" y="3342807"/>
                </a:cubicBezTo>
                <a:cubicBezTo>
                  <a:pt x="1367638" y="3360473"/>
                  <a:pt x="1386028" y="3371663"/>
                  <a:pt x="1394085" y="3387777"/>
                </a:cubicBezTo>
                <a:cubicBezTo>
                  <a:pt x="1401151" y="3401910"/>
                  <a:pt x="1402009" y="3418615"/>
                  <a:pt x="1409075" y="3432748"/>
                </a:cubicBezTo>
                <a:cubicBezTo>
                  <a:pt x="1427985" y="3470568"/>
                  <a:pt x="1441150" y="3479813"/>
                  <a:pt x="1469036" y="3507698"/>
                </a:cubicBezTo>
                <a:cubicBezTo>
                  <a:pt x="1478911" y="3537323"/>
                  <a:pt x="1487589" y="3576505"/>
                  <a:pt x="1514006" y="3597639"/>
                </a:cubicBezTo>
                <a:cubicBezTo>
                  <a:pt x="1526345" y="3607510"/>
                  <a:pt x="1543987" y="3607632"/>
                  <a:pt x="1558977" y="3612629"/>
                </a:cubicBezTo>
                <a:cubicBezTo>
                  <a:pt x="1631369" y="3685024"/>
                  <a:pt x="1543292" y="3593024"/>
                  <a:pt x="1618937" y="3687580"/>
                </a:cubicBezTo>
                <a:cubicBezTo>
                  <a:pt x="1627766" y="3698616"/>
                  <a:pt x="1638924" y="3707567"/>
                  <a:pt x="1648918" y="3717561"/>
                </a:cubicBezTo>
                <a:cubicBezTo>
                  <a:pt x="1653915" y="3732551"/>
                  <a:pt x="1656234" y="3748719"/>
                  <a:pt x="1663908" y="3762531"/>
                </a:cubicBezTo>
                <a:cubicBezTo>
                  <a:pt x="1681406" y="3794028"/>
                  <a:pt x="1712473" y="3818289"/>
                  <a:pt x="1723868" y="3852472"/>
                </a:cubicBezTo>
                <a:cubicBezTo>
                  <a:pt x="1728865" y="3867462"/>
                  <a:pt x="1728988" y="3885104"/>
                  <a:pt x="1738859" y="3897443"/>
                </a:cubicBezTo>
                <a:cubicBezTo>
                  <a:pt x="1750113" y="3911511"/>
                  <a:pt x="1768839" y="3917430"/>
                  <a:pt x="1783829" y="3927423"/>
                </a:cubicBezTo>
                <a:cubicBezTo>
                  <a:pt x="1806090" y="3960815"/>
                  <a:pt x="1813276" y="3977962"/>
                  <a:pt x="1843790" y="4002374"/>
                </a:cubicBezTo>
                <a:cubicBezTo>
                  <a:pt x="1857858" y="4013628"/>
                  <a:pt x="1875081" y="4020630"/>
                  <a:pt x="1888760" y="4032354"/>
                </a:cubicBezTo>
                <a:cubicBezTo>
                  <a:pt x="1910221" y="4050749"/>
                  <a:pt x="1948721" y="4092315"/>
                  <a:pt x="1948721" y="4092315"/>
                </a:cubicBezTo>
                <a:cubicBezTo>
                  <a:pt x="1953718" y="4107305"/>
                  <a:pt x="1954527" y="4124427"/>
                  <a:pt x="1963711" y="4137285"/>
                </a:cubicBezTo>
                <a:cubicBezTo>
                  <a:pt x="2011824" y="4204643"/>
                  <a:pt x="2015824" y="4184972"/>
                  <a:pt x="2068642" y="4227226"/>
                </a:cubicBezTo>
                <a:cubicBezTo>
                  <a:pt x="2079678" y="4236055"/>
                  <a:pt x="2086504" y="4249935"/>
                  <a:pt x="2098623" y="4257207"/>
                </a:cubicBezTo>
                <a:cubicBezTo>
                  <a:pt x="2112172" y="4265337"/>
                  <a:pt x="2129460" y="4265131"/>
                  <a:pt x="2143593" y="4272197"/>
                </a:cubicBezTo>
                <a:cubicBezTo>
                  <a:pt x="2159707" y="4280254"/>
                  <a:pt x="2171308" y="4297000"/>
                  <a:pt x="2188564" y="4302177"/>
                </a:cubicBezTo>
                <a:cubicBezTo>
                  <a:pt x="2222406" y="4312329"/>
                  <a:pt x="2258518" y="4312170"/>
                  <a:pt x="2293495" y="4317167"/>
                </a:cubicBezTo>
                <a:cubicBezTo>
                  <a:pt x="2308485" y="4322164"/>
                  <a:pt x="2324916" y="4324027"/>
                  <a:pt x="2338465" y="4332157"/>
                </a:cubicBezTo>
                <a:cubicBezTo>
                  <a:pt x="2372758" y="4352733"/>
                  <a:pt x="2371645" y="4371737"/>
                  <a:pt x="2383436" y="4407108"/>
                </a:cubicBezTo>
                <a:cubicBezTo>
                  <a:pt x="2523190" y="4389639"/>
                  <a:pt x="2528340" y="4399614"/>
                  <a:pt x="2548327" y="4347148"/>
                </a:cubicBezTo>
                <a:close/>
              </a:path>
            </a:pathLst>
          </a:custGeom>
          <a:noFill/>
          <a:ln w="28575">
            <a:solidFill>
              <a:srgbClr val="7030A0"/>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74CF8785-ECA5-D049-9CE3-A0811161C5E9}"/>
              </a:ext>
            </a:extLst>
          </p:cNvPr>
          <p:cNvSpPr txBox="1"/>
          <p:nvPr/>
        </p:nvSpPr>
        <p:spPr>
          <a:xfrm rot="3010533">
            <a:off x="5076217" y="3765545"/>
            <a:ext cx="1428981" cy="338554"/>
          </a:xfrm>
          <a:prstGeom prst="rect">
            <a:avLst/>
          </a:prstGeom>
          <a:noFill/>
        </p:spPr>
        <p:txBody>
          <a:bodyPr wrap="none" rtlCol="0">
            <a:spAutoFit/>
          </a:bodyPr>
          <a:lstStyle/>
          <a:p>
            <a:r>
              <a:rPr lang="en-US" sz="1600" b="1" dirty="0">
                <a:solidFill>
                  <a:srgbClr val="7030A0"/>
                </a:solidFill>
              </a:rPr>
              <a:t>San Andreas</a:t>
            </a:r>
          </a:p>
        </p:txBody>
      </p:sp>
      <p:sp>
        <p:nvSpPr>
          <p:cNvPr id="12" name="TextBox 11">
            <a:extLst>
              <a:ext uri="{FF2B5EF4-FFF2-40B4-BE49-F238E27FC236}">
                <a16:creationId xmlns:a16="http://schemas.microsoft.com/office/drawing/2014/main" id="{A2D0BF83-2740-4145-AE57-8B0288D12CA2}"/>
              </a:ext>
            </a:extLst>
          </p:cNvPr>
          <p:cNvSpPr txBox="1"/>
          <p:nvPr/>
        </p:nvSpPr>
        <p:spPr>
          <a:xfrm rot="1006413">
            <a:off x="6141811" y="4353326"/>
            <a:ext cx="675185" cy="338554"/>
          </a:xfrm>
          <a:prstGeom prst="rect">
            <a:avLst/>
          </a:prstGeom>
          <a:noFill/>
        </p:spPr>
        <p:txBody>
          <a:bodyPr wrap="none" rtlCol="0">
            <a:spAutoFit/>
          </a:bodyPr>
          <a:lstStyle/>
          <a:p>
            <a:r>
              <a:rPr lang="en-US" sz="1600" b="1" dirty="0">
                <a:solidFill>
                  <a:srgbClr val="7030A0"/>
                </a:solidFill>
              </a:rPr>
              <a:t>Fault</a:t>
            </a:r>
          </a:p>
        </p:txBody>
      </p:sp>
      <p:sp>
        <p:nvSpPr>
          <p:cNvPr id="13" name="TextBox 12">
            <a:extLst>
              <a:ext uri="{FF2B5EF4-FFF2-40B4-BE49-F238E27FC236}">
                <a16:creationId xmlns:a16="http://schemas.microsoft.com/office/drawing/2014/main" id="{225D81C5-4DC2-6340-BB74-0FDCB6F64517}"/>
              </a:ext>
            </a:extLst>
          </p:cNvPr>
          <p:cNvSpPr txBox="1"/>
          <p:nvPr/>
        </p:nvSpPr>
        <p:spPr>
          <a:xfrm rot="3804444">
            <a:off x="5625013" y="3658262"/>
            <a:ext cx="3542060" cy="276999"/>
          </a:xfrm>
          <a:prstGeom prst="rect">
            <a:avLst/>
          </a:prstGeom>
          <a:noFill/>
        </p:spPr>
        <p:txBody>
          <a:bodyPr wrap="none" rtlCol="0">
            <a:spAutoFit/>
          </a:bodyPr>
          <a:lstStyle/>
          <a:p>
            <a:r>
              <a:rPr lang="en-US" sz="1200" b="1" dirty="0">
                <a:solidFill>
                  <a:srgbClr val="7030A0"/>
                </a:solidFill>
              </a:rPr>
              <a:t>Walker Lane      Eastern California Shear Zone</a:t>
            </a:r>
          </a:p>
        </p:txBody>
      </p:sp>
      <p:sp>
        <p:nvSpPr>
          <p:cNvPr id="14" name="TextBox 13">
            <a:extLst>
              <a:ext uri="{FF2B5EF4-FFF2-40B4-BE49-F238E27FC236}">
                <a16:creationId xmlns:a16="http://schemas.microsoft.com/office/drawing/2014/main" id="{245EE9B6-966C-FE46-BCF2-24608BFEE7AA}"/>
              </a:ext>
            </a:extLst>
          </p:cNvPr>
          <p:cNvSpPr txBox="1"/>
          <p:nvPr/>
        </p:nvSpPr>
        <p:spPr>
          <a:xfrm>
            <a:off x="7457048" y="2664161"/>
            <a:ext cx="1518364" cy="584775"/>
          </a:xfrm>
          <a:prstGeom prst="rect">
            <a:avLst/>
          </a:prstGeom>
          <a:noFill/>
        </p:spPr>
        <p:txBody>
          <a:bodyPr wrap="none" rtlCol="0">
            <a:spAutoFit/>
          </a:bodyPr>
          <a:lstStyle/>
          <a:p>
            <a:r>
              <a:rPr lang="en-US" sz="1600" b="1" dirty="0">
                <a:solidFill>
                  <a:srgbClr val="7030A0"/>
                </a:solidFill>
              </a:rPr>
              <a:t>June 24, 2020</a:t>
            </a:r>
          </a:p>
          <a:p>
            <a:r>
              <a:rPr lang="en-US" sz="1600" b="1" dirty="0">
                <a:solidFill>
                  <a:srgbClr val="7030A0"/>
                </a:solidFill>
              </a:rPr>
              <a:t>Earthquakes</a:t>
            </a:r>
          </a:p>
        </p:txBody>
      </p:sp>
      <p:sp>
        <p:nvSpPr>
          <p:cNvPr id="15" name="Right Arrow 14">
            <a:extLst>
              <a:ext uri="{FF2B5EF4-FFF2-40B4-BE49-F238E27FC236}">
                <a16:creationId xmlns:a16="http://schemas.microsoft.com/office/drawing/2014/main" id="{29FC676C-1101-1346-B8B4-C08A06CDCE78}"/>
              </a:ext>
            </a:extLst>
          </p:cNvPr>
          <p:cNvSpPr/>
          <p:nvPr/>
        </p:nvSpPr>
        <p:spPr>
          <a:xfrm>
            <a:off x="8251636" y="1425007"/>
            <a:ext cx="663520" cy="439408"/>
          </a:xfrm>
          <a:prstGeom prst="rightArrow">
            <a:avLst/>
          </a:prstGeom>
          <a:solidFill>
            <a:schemeClr val="accent2">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a:extLst>
              <a:ext uri="{FF2B5EF4-FFF2-40B4-BE49-F238E27FC236}">
                <a16:creationId xmlns:a16="http://schemas.microsoft.com/office/drawing/2014/main" id="{61A17D36-DD95-244D-8768-6544B1017DB6}"/>
              </a:ext>
            </a:extLst>
          </p:cNvPr>
          <p:cNvSpPr/>
          <p:nvPr/>
        </p:nvSpPr>
        <p:spPr>
          <a:xfrm flipH="1">
            <a:off x="7304847" y="1425008"/>
            <a:ext cx="663520" cy="437084"/>
          </a:xfrm>
          <a:prstGeom prst="rightArrow">
            <a:avLst/>
          </a:prstGeom>
          <a:solidFill>
            <a:schemeClr val="accent2">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5BEA5DA7-CDB6-264A-A852-18BB3BAF0F59}"/>
              </a:ext>
            </a:extLst>
          </p:cNvPr>
          <p:cNvGrpSpPr/>
          <p:nvPr/>
        </p:nvGrpSpPr>
        <p:grpSpPr>
          <a:xfrm>
            <a:off x="4773897" y="3018975"/>
            <a:ext cx="557821" cy="513831"/>
            <a:chOff x="4126354" y="3168865"/>
            <a:chExt cx="557821" cy="513831"/>
          </a:xfrm>
        </p:grpSpPr>
        <p:cxnSp>
          <p:nvCxnSpPr>
            <p:cNvPr id="18" name="Straight Connector 17">
              <a:extLst>
                <a:ext uri="{FF2B5EF4-FFF2-40B4-BE49-F238E27FC236}">
                  <a16:creationId xmlns:a16="http://schemas.microsoft.com/office/drawing/2014/main" id="{4CEA67DC-343E-BE42-8DDD-4CBBB0E97FE6}"/>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DC9C724E-307E-0041-AC2D-CD4719E73215}"/>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FF7F581-87A1-994C-BF60-A5EA6AF02717}"/>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95A9F30-F938-2640-8CB2-CFC90D41FAB2}"/>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88FC8E82-9D05-5F47-9A32-0C9681468EA7}"/>
              </a:ext>
            </a:extLst>
          </p:cNvPr>
          <p:cNvGrpSpPr/>
          <p:nvPr/>
        </p:nvGrpSpPr>
        <p:grpSpPr>
          <a:xfrm rot="730175">
            <a:off x="7191802" y="3717229"/>
            <a:ext cx="557821" cy="513831"/>
            <a:chOff x="4126354" y="3168865"/>
            <a:chExt cx="557821" cy="513831"/>
          </a:xfrm>
        </p:grpSpPr>
        <p:cxnSp>
          <p:nvCxnSpPr>
            <p:cNvPr id="26" name="Straight Connector 25">
              <a:extLst>
                <a:ext uri="{FF2B5EF4-FFF2-40B4-BE49-F238E27FC236}">
                  <a16:creationId xmlns:a16="http://schemas.microsoft.com/office/drawing/2014/main" id="{18FAF5C1-E1AC-CA42-930A-101D7132D2F2}"/>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43587D2-A65C-B24E-9263-A5689620E547}"/>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49D5FC1-EF29-0746-97D1-A31CFC3E3969}"/>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D468C0-54C5-DD47-B6D2-E74804DA7D31}"/>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30" name="TextBox 4">
            <a:extLst>
              <a:ext uri="{FF2B5EF4-FFF2-40B4-BE49-F238E27FC236}">
                <a16:creationId xmlns:a16="http://schemas.microsoft.com/office/drawing/2014/main" id="{9D2971CB-DAED-BE45-99D6-16F5B8CA80DB}"/>
              </a:ext>
            </a:extLst>
          </p:cNvPr>
          <p:cNvSpPr txBox="1">
            <a:spLocks noChangeArrowheads="1"/>
          </p:cNvSpPr>
          <p:nvPr/>
        </p:nvSpPr>
        <p:spPr bwMode="auto">
          <a:xfrm>
            <a:off x="228844" y="1083752"/>
            <a:ext cx="299371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map on the right shows these </a:t>
            </a:r>
            <a:r>
              <a:rPr lang="en-US" sz="1600" dirty="0"/>
              <a:t>earthquakes and the broad tectonic zones of California and the Great Basin.  </a:t>
            </a:r>
          </a:p>
          <a:p>
            <a:endParaRPr lang="en-US" sz="1600" dirty="0"/>
          </a:p>
          <a:p>
            <a:r>
              <a:rPr lang="en-US" sz="1600" dirty="0"/>
              <a:t>Most of the relative motion between the Pacific and North American Plates occurs on the San Andreas Fault.  However, 15% to 25% of that relative plate motion occurs within the Walker Lane – Eastern California Shear Zone.  This fault system lies east of the Sierra Nevada Mountains and extends into the Mojave Desert.  The Walker Lane – Eastern California Shear Zone includes both normal faults that accommodate crustal extension and strike-slip faults that are dominantly right-lateral.</a:t>
            </a:r>
            <a:endParaRPr lang="en-US" altLang="en-US" sz="1600" dirty="0"/>
          </a:p>
        </p:txBody>
      </p:sp>
      <p:sp>
        <p:nvSpPr>
          <p:cNvPr id="31" name="Rectangle 30">
            <a:extLst>
              <a:ext uri="{FF2B5EF4-FFF2-40B4-BE49-F238E27FC236}">
                <a16:creationId xmlns:a16="http://schemas.microsoft.com/office/drawing/2014/main" id="{00CB4F46-9CBA-8243-945F-612815C209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2" name="Picture 8" descr="IRIS_TMlogo.png">
            <a:extLst>
              <a:ext uri="{FF2B5EF4-FFF2-40B4-BE49-F238E27FC236}">
                <a16:creationId xmlns:a16="http://schemas.microsoft.com/office/drawing/2014/main" id="{FF485ADA-CD47-4B45-B1F7-B1D950D83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EF0C42D6-7EB2-F14B-B13F-5676422601EA}"/>
              </a:ext>
            </a:extLst>
          </p:cNvPr>
          <p:cNvSpPr txBox="1"/>
          <p:nvPr/>
        </p:nvSpPr>
        <p:spPr>
          <a:xfrm>
            <a:off x="7300605" y="1918676"/>
            <a:ext cx="1630575" cy="584775"/>
          </a:xfrm>
          <a:prstGeom prst="rect">
            <a:avLst/>
          </a:prstGeom>
          <a:noFill/>
        </p:spPr>
        <p:txBody>
          <a:bodyPr wrap="none" rtlCol="0">
            <a:spAutoFit/>
          </a:bodyPr>
          <a:lstStyle/>
          <a:p>
            <a:pPr algn="ctr"/>
            <a:r>
              <a:rPr lang="en-US" sz="1600" b="1" dirty="0">
                <a:solidFill>
                  <a:srgbClr val="B14D3B"/>
                </a:solidFill>
              </a:rPr>
              <a:t>Basin &amp; Range</a:t>
            </a:r>
          </a:p>
          <a:p>
            <a:pPr algn="ctr"/>
            <a:r>
              <a:rPr lang="en-US" sz="1600" b="1" dirty="0">
                <a:solidFill>
                  <a:srgbClr val="B14D3B"/>
                </a:solidFill>
              </a:rPr>
              <a:t>Extension</a:t>
            </a:r>
          </a:p>
        </p:txBody>
      </p:sp>
      <p:cxnSp>
        <p:nvCxnSpPr>
          <p:cNvPr id="4" name="Straight Arrow Connector 3">
            <a:extLst>
              <a:ext uri="{FF2B5EF4-FFF2-40B4-BE49-F238E27FC236}">
                <a16:creationId xmlns:a16="http://schemas.microsoft.com/office/drawing/2014/main" id="{5D0B19BE-F734-1345-9BF3-4E2A464981DF}"/>
              </a:ext>
            </a:extLst>
          </p:cNvPr>
          <p:cNvCxnSpPr/>
          <p:nvPr/>
        </p:nvCxnSpPr>
        <p:spPr>
          <a:xfrm flipH="1">
            <a:off x="7161295" y="2956418"/>
            <a:ext cx="352130" cy="232243"/>
          </a:xfrm>
          <a:prstGeom prst="straightConnector1">
            <a:avLst/>
          </a:prstGeom>
          <a:ln w="31750">
            <a:solidFill>
              <a:srgbClr val="7030A0"/>
            </a:solidFill>
            <a:tailEnd type="arrow"/>
          </a:ln>
        </p:spPr>
        <p:style>
          <a:lnRef idx="2">
            <a:schemeClr val="accent1"/>
          </a:lnRef>
          <a:fillRef idx="0">
            <a:schemeClr val="accent1"/>
          </a:fillRef>
          <a:effectRef idx="1">
            <a:schemeClr val="accent1"/>
          </a:effectRef>
          <a:fontRef idx="minor">
            <a:schemeClr val="tx1"/>
          </a:fontRef>
        </p:style>
      </p:cxnSp>
      <p:sp>
        <p:nvSpPr>
          <p:cNvPr id="34" name="Title 1">
            <a:extLst>
              <a:ext uri="{FF2B5EF4-FFF2-40B4-BE49-F238E27FC236}">
                <a16:creationId xmlns:a16="http://schemas.microsoft.com/office/drawing/2014/main" id="{9B070FCE-DA75-45AC-BA8F-DBBBB8E1E72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807150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259636" y="1038342"/>
            <a:ext cx="2569694" cy="315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2000"/>
              </a:lnSpc>
              <a:spcBef>
                <a:spcPct val="0"/>
              </a:spcBef>
              <a:buNone/>
            </a:pPr>
            <a:r>
              <a:rPr lang="en-US" altLang="en-US" sz="1600" dirty="0">
                <a:latin typeface="Arial" panose="020B0604020202020204" pitchFamily="34" charset="0"/>
              </a:rPr>
              <a:t>The map on the far right illustrates faults and thickness of valley deposits in the East Sierra Valley System.  On the near right, details of faults near the epicenter are shown.  The M5.8 earthquake may have occurred on the Owens Valley Fault or on the West Inyo Fault.</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6629400" y="6581001"/>
            <a:ext cx="2362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Map from Stevens et al. (2013)</a:t>
            </a: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North American Plate</a:t>
            </a:r>
          </a:p>
        </p:txBody>
      </p:sp>
      <p:pic>
        <p:nvPicPr>
          <p:cNvPr id="2" name="Picture 1">
            <a:extLst>
              <a:ext uri="{FF2B5EF4-FFF2-40B4-BE49-F238E27FC236}">
                <a16:creationId xmlns:a16="http://schemas.microsoft.com/office/drawing/2014/main" id="{1D9C13E5-4728-7544-9FBB-09BEF2563144}"/>
              </a:ext>
            </a:extLst>
          </p:cNvPr>
          <p:cNvPicPr>
            <a:picLocks noChangeAspect="1"/>
          </p:cNvPicPr>
          <p:nvPr/>
        </p:nvPicPr>
        <p:blipFill>
          <a:blip r:embed="rId4"/>
          <a:stretch>
            <a:fillRect/>
          </a:stretch>
        </p:blipFill>
        <p:spPr>
          <a:xfrm>
            <a:off x="5316801" y="364229"/>
            <a:ext cx="3827199" cy="6268168"/>
          </a:xfrm>
          <a:prstGeom prst="rect">
            <a:avLst/>
          </a:prstGeom>
        </p:spPr>
      </p:pic>
      <p:sp>
        <p:nvSpPr>
          <p:cNvPr id="6" name="5-Point Star 5">
            <a:extLst>
              <a:ext uri="{FF2B5EF4-FFF2-40B4-BE49-F238E27FC236}">
                <a16:creationId xmlns:a16="http://schemas.microsoft.com/office/drawing/2014/main" id="{7ED6CCFE-27ED-0E43-9E10-95DFE434F927}"/>
              </a:ext>
            </a:extLst>
          </p:cNvPr>
          <p:cNvSpPr/>
          <p:nvPr/>
        </p:nvSpPr>
        <p:spPr>
          <a:xfrm>
            <a:off x="7086600" y="3129715"/>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1" name="Picture 30">
            <a:extLst>
              <a:ext uri="{FF2B5EF4-FFF2-40B4-BE49-F238E27FC236}">
                <a16:creationId xmlns:a16="http://schemas.microsoft.com/office/drawing/2014/main" id="{153CB857-BA4F-AD49-906D-D24C61826FF0}"/>
              </a:ext>
            </a:extLst>
          </p:cNvPr>
          <p:cNvPicPr>
            <a:picLocks noChangeAspect="1"/>
          </p:cNvPicPr>
          <p:nvPr/>
        </p:nvPicPr>
        <p:blipFill rotWithShape="1">
          <a:blip r:embed="rId5"/>
          <a:srcRect l="8538" t="50000" r="5212" b="24572"/>
          <a:stretch/>
        </p:blipFill>
        <p:spPr>
          <a:xfrm>
            <a:off x="2581729" y="3180395"/>
            <a:ext cx="2978512" cy="987867"/>
          </a:xfrm>
          <a:prstGeom prst="rect">
            <a:avLst/>
          </a:prstGeom>
        </p:spPr>
      </p:pic>
      <p:grpSp>
        <p:nvGrpSpPr>
          <p:cNvPr id="13" name="Group 12">
            <a:extLst>
              <a:ext uri="{FF2B5EF4-FFF2-40B4-BE49-F238E27FC236}">
                <a16:creationId xmlns:a16="http://schemas.microsoft.com/office/drawing/2014/main" id="{EFBECB16-DBA5-4545-A588-F1879A2D10BE}"/>
              </a:ext>
            </a:extLst>
          </p:cNvPr>
          <p:cNvGrpSpPr/>
          <p:nvPr/>
        </p:nvGrpSpPr>
        <p:grpSpPr>
          <a:xfrm>
            <a:off x="2895600" y="1143009"/>
            <a:ext cx="2569694" cy="1808964"/>
            <a:chOff x="2895600" y="1143009"/>
            <a:chExt cx="2569694" cy="1808964"/>
          </a:xfrm>
        </p:grpSpPr>
        <p:pic>
          <p:nvPicPr>
            <p:cNvPr id="11" name="Picture 10">
              <a:extLst>
                <a:ext uri="{FF2B5EF4-FFF2-40B4-BE49-F238E27FC236}">
                  <a16:creationId xmlns:a16="http://schemas.microsoft.com/office/drawing/2014/main" id="{A08B9A06-F94F-ED48-9A79-D50FFC2AA89C}"/>
                </a:ext>
              </a:extLst>
            </p:cNvPr>
            <p:cNvPicPr>
              <a:picLocks noChangeAspect="1"/>
            </p:cNvPicPr>
            <p:nvPr/>
          </p:nvPicPr>
          <p:blipFill rotWithShape="1">
            <a:blip r:embed="rId4"/>
            <a:srcRect l="22492" t="34018" r="40317" b="49996"/>
            <a:stretch/>
          </p:blipFill>
          <p:spPr>
            <a:xfrm>
              <a:off x="2895600" y="1143009"/>
              <a:ext cx="2569694" cy="1808964"/>
            </a:xfrm>
            <a:prstGeom prst="rect">
              <a:avLst/>
            </a:prstGeom>
            <a:ln w="22225">
              <a:solidFill>
                <a:srgbClr val="7030A0"/>
              </a:solidFill>
            </a:ln>
            <a:effectLst>
              <a:outerShdw blurRad="50800" dist="38100" dir="2700000" algn="tl" rotWithShape="0">
                <a:prstClr val="black">
                  <a:alpha val="40000"/>
                </a:prstClr>
              </a:outerShdw>
            </a:effectLst>
          </p:spPr>
        </p:pic>
        <p:sp>
          <p:nvSpPr>
            <p:cNvPr id="32" name="5-Point Star 31">
              <a:extLst>
                <a:ext uri="{FF2B5EF4-FFF2-40B4-BE49-F238E27FC236}">
                  <a16:creationId xmlns:a16="http://schemas.microsoft.com/office/drawing/2014/main" id="{48E64271-BFD9-1743-8C96-EF54EAFE23AF}"/>
                </a:ext>
              </a:extLst>
            </p:cNvPr>
            <p:cNvSpPr/>
            <p:nvPr/>
          </p:nvSpPr>
          <p:spPr>
            <a:xfrm>
              <a:off x="4611071" y="2427673"/>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2" name="Rectangle 11">
            <a:extLst>
              <a:ext uri="{FF2B5EF4-FFF2-40B4-BE49-F238E27FC236}">
                <a16:creationId xmlns:a16="http://schemas.microsoft.com/office/drawing/2014/main" id="{BCD80237-62D5-CE44-AD57-64203D8B8676}"/>
              </a:ext>
            </a:extLst>
          </p:cNvPr>
          <p:cNvSpPr/>
          <p:nvPr/>
        </p:nvSpPr>
        <p:spPr>
          <a:xfrm>
            <a:off x="6172200" y="2491585"/>
            <a:ext cx="1447800" cy="1020275"/>
          </a:xfrm>
          <a:prstGeom prst="rect">
            <a:avLst/>
          </a:prstGeom>
          <a:noFill/>
          <a:ln w="19050">
            <a:solidFill>
              <a:srgbClr val="7030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494C209D-B09F-834F-995A-2C310F43ABED}"/>
              </a:ext>
            </a:extLst>
          </p:cNvPr>
          <p:cNvSpPr txBox="1"/>
          <p:nvPr/>
        </p:nvSpPr>
        <p:spPr>
          <a:xfrm>
            <a:off x="3343245" y="762000"/>
            <a:ext cx="2032929" cy="338554"/>
          </a:xfrm>
          <a:prstGeom prst="rect">
            <a:avLst/>
          </a:prstGeom>
          <a:noFill/>
        </p:spPr>
        <p:txBody>
          <a:bodyPr wrap="none" rtlCol="0">
            <a:spAutoFit/>
          </a:bodyPr>
          <a:lstStyle/>
          <a:p>
            <a:r>
              <a:rPr lang="en-US" sz="1600" b="1" dirty="0">
                <a:solidFill>
                  <a:srgbClr val="7030A0"/>
                </a:solidFill>
              </a:rPr>
              <a:t>M5.8 June 24, 2020</a:t>
            </a:r>
          </a:p>
        </p:txBody>
      </p:sp>
      <p:sp>
        <p:nvSpPr>
          <p:cNvPr id="29" name="Left Arrow 28">
            <a:extLst>
              <a:ext uri="{FF2B5EF4-FFF2-40B4-BE49-F238E27FC236}">
                <a16:creationId xmlns:a16="http://schemas.microsoft.com/office/drawing/2014/main" id="{9D0C5E2B-ED28-8041-B379-0499C463E406}"/>
              </a:ext>
            </a:extLst>
          </p:cNvPr>
          <p:cNvSpPr/>
          <p:nvPr/>
        </p:nvSpPr>
        <p:spPr>
          <a:xfrm>
            <a:off x="5486398" y="2586734"/>
            <a:ext cx="646729" cy="320342"/>
          </a:xfrm>
          <a:prstGeom prst="leftArrow">
            <a:avLst/>
          </a:prstGeom>
          <a:gradFill flip="none" rotWithShape="1">
            <a:gsLst>
              <a:gs pos="0">
                <a:srgbClr val="7030A0"/>
              </a:gs>
              <a:gs pos="100000">
                <a:schemeClr val="accent1">
                  <a:tint val="50000"/>
                  <a:shade val="100000"/>
                  <a:satMod val="350000"/>
                </a:schemeClr>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5-Point Star 36">
            <a:extLst>
              <a:ext uri="{FF2B5EF4-FFF2-40B4-BE49-F238E27FC236}">
                <a16:creationId xmlns:a16="http://schemas.microsoft.com/office/drawing/2014/main" id="{3EB91F93-F0B8-C649-AD37-BD54604F63CC}"/>
              </a:ext>
            </a:extLst>
          </p:cNvPr>
          <p:cNvSpPr/>
          <p:nvPr/>
        </p:nvSpPr>
        <p:spPr>
          <a:xfrm>
            <a:off x="3068338" y="811286"/>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239E26B0-1A55-3648-BDF8-F1C35AD47809}"/>
              </a:ext>
            </a:extLst>
          </p:cNvPr>
          <p:cNvSpPr txBox="1"/>
          <p:nvPr/>
        </p:nvSpPr>
        <p:spPr>
          <a:xfrm>
            <a:off x="304799" y="4321076"/>
            <a:ext cx="5160495" cy="2308324"/>
          </a:xfrm>
          <a:prstGeom prst="rect">
            <a:avLst/>
          </a:prstGeom>
          <a:noFill/>
        </p:spPr>
        <p:txBody>
          <a:bodyPr wrap="square" rtlCol="0">
            <a:spAutoFit/>
          </a:bodyPr>
          <a:lstStyle/>
          <a:p>
            <a:r>
              <a:rPr lang="en-US" altLang="en-US" sz="1600" dirty="0"/>
              <a:t>The cross section along map line D – D’ is shown above.  About 2,000 meters of sediment filled the Owens Valley as the crustal block forming the floor of the valley dropped down by normal faulting on the Owens Valley and West Inyo faults.  Both faults are composite faults that with a combination of normal and right-lateral strike-slip displacement.  That combination of displacements is consistent with the focal mechanism of the June 24 earthquake.</a:t>
            </a:r>
          </a:p>
        </p:txBody>
      </p:sp>
      <p:sp>
        <p:nvSpPr>
          <p:cNvPr id="18" name="Title 1">
            <a:extLst>
              <a:ext uri="{FF2B5EF4-FFF2-40B4-BE49-F238E27FC236}">
                <a16:creationId xmlns:a16="http://schemas.microsoft.com/office/drawing/2014/main" id="{0F73D740-00E7-4E57-BFE0-FD2B648AE14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5.8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June 24, 2020 at 17:40:49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834688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12022</TotalTime>
  <Words>1436</Words>
  <Application>Microsoft Office PowerPoint</Application>
  <PresentationFormat>On-screen Show (4:3)</PresentationFormat>
  <Paragraphs>133</Paragraphs>
  <Slides>12</Slides>
  <Notes>11</Notes>
  <HiddenSlides>0</HiddenSlides>
  <MMClips>2</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991</cp:revision>
  <cp:lastPrinted>2018-01-24T02:26:23Z</cp:lastPrinted>
  <dcterms:created xsi:type="dcterms:W3CDTF">2009-05-31T20:07:40Z</dcterms:created>
  <dcterms:modified xsi:type="dcterms:W3CDTF">2020-06-25T15:34:06Z</dcterms:modified>
</cp:coreProperties>
</file>