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5"/>
  </p:notesMasterIdLst>
  <p:handoutMasterIdLst>
    <p:handoutMasterId r:id="rId16"/>
  </p:handoutMasterIdLst>
  <p:sldIdLst>
    <p:sldId id="422" r:id="rId3"/>
    <p:sldId id="427" r:id="rId4"/>
    <p:sldId id="385" r:id="rId5"/>
    <p:sldId id="420" r:id="rId6"/>
    <p:sldId id="428" r:id="rId7"/>
    <p:sldId id="426" r:id="rId8"/>
    <p:sldId id="395" r:id="rId9"/>
    <p:sldId id="392" r:id="rId10"/>
    <p:sldId id="429" r:id="rId11"/>
    <p:sldId id="389" r:id="rId12"/>
    <p:sldId id="425" r:id="rId13"/>
    <p:sldId id="373" r:id="rId14"/>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C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31" autoAdjust="0"/>
    <p:restoredTop sz="91192" autoAdjust="0"/>
  </p:normalViewPr>
  <p:slideViewPr>
    <p:cSldViewPr>
      <p:cViewPr varScale="1">
        <p:scale>
          <a:sx n="71" d="100"/>
          <a:sy n="71" d="100"/>
        </p:scale>
        <p:origin x="1050"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A8BAE93-8E1D-5947-AE12-7129E4B1F7CA}"/>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75539DA8-2AC0-514F-BD04-4278A38F316B}"/>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atin typeface="Arial" charset="0"/>
                <a:ea typeface="ＭＳ Ｐゴシック" charset="-128"/>
              </a:defRPr>
            </a:lvl1pPr>
          </a:lstStyle>
          <a:p>
            <a:pPr>
              <a:defRPr/>
            </a:pPr>
            <a:fld id="{C032A6C9-28AE-2E4D-8787-E47D7F023651}" type="datetimeFigureOut">
              <a:rPr lang="en-US"/>
              <a:pPr>
                <a:defRPr/>
              </a:pPr>
              <a:t>6/30/2020</a:t>
            </a:fld>
            <a:endParaRPr lang="en-US"/>
          </a:p>
        </p:txBody>
      </p:sp>
      <p:sp>
        <p:nvSpPr>
          <p:cNvPr id="4" name="Footer Placeholder 3">
            <a:extLst>
              <a:ext uri="{FF2B5EF4-FFF2-40B4-BE49-F238E27FC236}">
                <a16:creationId xmlns:a16="http://schemas.microsoft.com/office/drawing/2014/main" id="{80B9BF6F-BC78-F44F-8682-B599BC9DED1F}"/>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20DE8E78-9652-4C49-AE2B-4E58A3D39727}"/>
              </a:ext>
            </a:extLst>
          </p:cNvPr>
          <p:cNvSpPr>
            <a:spLocks noGrp="1"/>
          </p:cNvSpPr>
          <p:nvPr>
            <p:ph type="sldNum" sz="quarter" idx="3"/>
          </p:nvPr>
        </p:nvSpPr>
        <p:spPr>
          <a:xfrm>
            <a:off x="4143375" y="9120188"/>
            <a:ext cx="3170238" cy="48101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D964DCC9-3077-994C-900E-03854FE124A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C15E81C-051C-484B-A42C-38CD766B7077}"/>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2DACBBBA-4375-8247-B9A6-C35D4A223BD7}"/>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ABFD2F7B-3140-4E49-A218-FEE1AE69B5A5}" type="datetimeFigureOut">
              <a:rPr lang="en-US" altLang="en-US"/>
              <a:pPr>
                <a:defRPr/>
              </a:pPr>
              <a:t>6/30/2020</a:t>
            </a:fld>
            <a:endParaRPr lang="en-US" altLang="en-US"/>
          </a:p>
        </p:txBody>
      </p:sp>
      <p:sp>
        <p:nvSpPr>
          <p:cNvPr id="4" name="Slide Image Placeholder 3">
            <a:extLst>
              <a:ext uri="{FF2B5EF4-FFF2-40B4-BE49-F238E27FC236}">
                <a16:creationId xmlns:a16="http://schemas.microsoft.com/office/drawing/2014/main" id="{64BBA3BE-7F3A-DD45-9333-AEDD56192DA4}"/>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D80A59F6-1AC0-D14F-A4D4-EBE37290E513}"/>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E5D3266F-2A23-4646-96F5-8B30C43B407D}"/>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5E012A18-CD99-894F-8569-B9A574B7BC1B}"/>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54005D80-A91E-7542-90CA-59272E17B4F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iris.edu/hq/programs/education_and_outreach/animations#K"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ris.edu/hq/inclass/animation/earthquake_intensity"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ris.edu/hq/inclass/animation/earthquake_foreshockmainshockaftershoc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ris.edu/hq/inclass/animation/focal_mechanisms_explained"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6AF95522-4BD6-0942-8185-2424C0FA3D0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2250E6E6-4911-1C4E-BE02-9056C191984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7412" name="Slide Number Placeholder 3">
            <a:extLst>
              <a:ext uri="{FF2B5EF4-FFF2-40B4-BE49-F238E27FC236}">
                <a16:creationId xmlns:a16="http://schemas.microsoft.com/office/drawing/2014/main" id="{98BA8985-AA65-5347-BE1C-29BC1E4191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8DBC289-E0C1-E049-81D0-89A38677D0FC}"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81240856-19FC-4347-888C-9FD4FE6759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5F808E03-DEC1-4C13-B5BC-C6D3D12CA69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r>
              <a:rPr lang="es-ES_tradnl" altLang="en-US" sz="1400" b="1" i="1" noProof="0" dirty="0">
                <a:latin typeface="Arial" panose="020B0604020202020204" pitchFamily="34" charset="0"/>
                <a:cs typeface="Arial" panose="020B0604020202020204" pitchFamily="34" charset="0"/>
              </a:rPr>
              <a:t>¿</a:t>
            </a:r>
            <a:r>
              <a:rPr lang="es-ES_tradnl" altLang="en-US" sz="1400" noProof="0" dirty="0">
                <a:solidFill>
                  <a:srgbClr val="393996"/>
                </a:solidFill>
              </a:rPr>
              <a:t>Donde provienen las curvas tiempo de viaje? </a:t>
            </a:r>
            <a:r>
              <a:rPr lang="es-ES_tradnl" altLang="en-US" noProof="0" dirty="0">
                <a:hlinkClick r:id="rId3"/>
              </a:rPr>
              <a:t>http://www.iris.edu/hq/programs/education_and_outreach/animations#K</a:t>
            </a:r>
            <a:endParaRPr lang="es-ES_tradnl" altLang="en-US" noProof="0" dirty="0"/>
          </a:p>
          <a:p>
            <a:endParaRPr lang="es-ES_tradnl" altLang="en-US" b="1" noProof="0" dirty="0">
              <a:solidFill>
                <a:srgbClr val="393996"/>
              </a:solidFill>
            </a:endParaRPr>
          </a:p>
        </p:txBody>
      </p:sp>
      <p:sp>
        <p:nvSpPr>
          <p:cNvPr id="16387" name="Slide Number Placeholder 3">
            <a:extLst>
              <a:ext uri="{FF2B5EF4-FFF2-40B4-BE49-F238E27FC236}">
                <a16:creationId xmlns:a16="http://schemas.microsoft.com/office/drawing/2014/main" id="{32EB9F13-412C-4036-84E0-388A8D2309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02F0851-3804-4C50-AB89-D420787B8139}" type="slidenum">
              <a:rPr lang="en-US" altLang="en-US" smtClean="0">
                <a:solidFill>
                  <a:srgbClr val="000000"/>
                </a:solidFill>
                <a:latin typeface="Calibri" panose="020F0502020204030204" pitchFamily="34" charset="0"/>
              </a:rPr>
              <a:pPr/>
              <a:t>11</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D4CB1EE0-E487-6242-9B6F-45EA0E1F55C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B37B5FB1-F14B-FF4C-B2E5-83718C58FB7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3796" name="Slide Number Placeholder 3">
            <a:extLst>
              <a:ext uri="{FF2B5EF4-FFF2-40B4-BE49-F238E27FC236}">
                <a16:creationId xmlns:a16="http://schemas.microsoft.com/office/drawing/2014/main" id="{C82AF5ED-07F0-CA4A-B4B8-97B4B1BDB18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34EDA52-8803-8348-AF38-77BF5B1ABE49}" type="slidenum">
              <a:rPr lang="en-US" altLang="en-US" sz="1300" smtClean="0"/>
              <a:pPr>
                <a:spcBef>
                  <a:spcPct val="0"/>
                </a:spcBef>
              </a:pPr>
              <a:t>12</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6AF95522-4BD6-0942-8185-2424C0FA3D0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2250E6E6-4911-1C4E-BE02-9056C191984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7412" name="Slide Number Placeholder 3">
            <a:extLst>
              <a:ext uri="{FF2B5EF4-FFF2-40B4-BE49-F238E27FC236}">
                <a16:creationId xmlns:a16="http://schemas.microsoft.com/office/drawing/2014/main" id="{98BA8985-AA65-5347-BE1C-29BC1E4191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8DBC289-E0C1-E049-81D0-89A38677D0FC}" type="slidenum">
              <a:rPr lang="en-US" altLang="en-US" sz="1300" smtClean="0"/>
              <a:pPr>
                <a:spcBef>
                  <a:spcPct val="0"/>
                </a:spcBef>
              </a:pPr>
              <a:t>2</a:t>
            </a:fld>
            <a:endParaRPr lang="en-US" altLang="en-US" sz="1300"/>
          </a:p>
        </p:txBody>
      </p:sp>
    </p:spTree>
    <p:extLst>
      <p:ext uri="{BB962C8B-B14F-4D97-AF65-F5344CB8AC3E}">
        <p14:creationId xmlns:p14="http://schemas.microsoft.com/office/powerpoint/2010/main" val="31306833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594D7388-CA5D-F94A-9185-0C576C205E3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a:extLst>
              <a:ext uri="{FF2B5EF4-FFF2-40B4-BE49-F238E27FC236}">
                <a16:creationId xmlns:a16="http://schemas.microsoft.com/office/drawing/2014/main" id="{B5813112-FC09-0B4F-901C-D110E87E803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dirty="0"/>
              <a:t>Escalas de intensidad de movimiento fueron desarrolladas para estandarizar las mediciones y facilitar la comparación de diferentes terremotos. La modificación de la escala de intensidad de  Mercalli es una escala de doce niveles, numeradas del  I al XII. Los números bajos representan los niveles de movimientos imperceptibles, XII representa destrucción total.</a:t>
            </a:r>
          </a:p>
          <a:p>
            <a:endParaRPr lang="es-ES_tradnl" sz="1200" b="1"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r>
              <a:rPr lang="es-ES_tradnl" sz="1200" b="1" kern="1200" dirty="0">
                <a:solidFill>
                  <a:schemeClr val="tx1"/>
                </a:solidFill>
                <a:effectLst/>
                <a:latin typeface="+mn-lt"/>
                <a:ea typeface="ＭＳ Ｐゴシック" panose="020B0600070205080204" pitchFamily="34" charset="-128"/>
                <a:cs typeface="ＭＳ Ｐゴシック" panose="020B0600070205080204" pitchFamily="34" charset="-128"/>
              </a:rPr>
              <a:t>Animación Relevante: </a:t>
            </a:r>
            <a:endParaRPr lang="en-US" sz="1200" kern="1200" dirty="0">
              <a:solidFill>
                <a:schemeClr val="tx1"/>
              </a:solidFill>
              <a:effectLst/>
              <a:latin typeface="+mn-lt"/>
              <a:ea typeface="ＭＳ Ｐゴシック" panose="020B0600070205080204" pitchFamily="34" charset="-128"/>
              <a:cs typeface="ＭＳ Ｐゴシック" panose="020B0600070205080204" pitchFamily="34" charset="-128"/>
            </a:endParaRPr>
          </a:p>
          <a:p>
            <a:r>
              <a:rPr lang="es-ES_tradnl" sz="1200" kern="1200" dirty="0">
                <a:solidFill>
                  <a:schemeClr val="tx1"/>
                </a:solidFill>
                <a:effectLst/>
                <a:latin typeface="+mn-lt"/>
                <a:ea typeface="ＭＳ Ｐゴシック" panose="020B0600070205080204" pitchFamily="34" charset="-128"/>
                <a:cs typeface="ＭＳ Ｐゴシック" panose="020B0600070205080204" pitchFamily="34" charset="-128"/>
              </a:rPr>
              <a:t>Intensidad de Terremotos:  </a:t>
            </a:r>
            <a:r>
              <a:rPr lang="es-ES_tradnl" sz="1200" u="sng"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https://www.iris.edu/hq/inclass/animation/earthquake_intensity</a:t>
            </a:r>
            <a:endParaRPr lang="en-US" altLang="en-US" b="0" dirty="0"/>
          </a:p>
          <a:p>
            <a:pPr eaLnBrk="1" hangingPunct="1">
              <a:spcBef>
                <a:spcPct val="0"/>
              </a:spcBef>
            </a:pPr>
            <a:endParaRPr lang="en-US" altLang="en-US" dirty="0"/>
          </a:p>
          <a:p>
            <a:pPr eaLnBrk="1" hangingPunct="1">
              <a:spcBef>
                <a:spcPct val="0"/>
              </a:spcBef>
            </a:pPr>
            <a:endParaRPr lang="en-US" altLang="en-US" dirty="0"/>
          </a:p>
        </p:txBody>
      </p:sp>
      <p:sp>
        <p:nvSpPr>
          <p:cNvPr id="19460" name="Slide Number Placeholder 3">
            <a:extLst>
              <a:ext uri="{FF2B5EF4-FFF2-40B4-BE49-F238E27FC236}">
                <a16:creationId xmlns:a16="http://schemas.microsoft.com/office/drawing/2014/main" id="{B3DF00D7-4624-7A4D-889D-5FEFEF03F2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A8E6431-2DA4-474A-89B6-FFDE4E033E52}" type="slidenum">
              <a:rPr lang="en-US" altLang="en-US" smtClean="0">
                <a:latin typeface="Calibri" panose="020F0502020204030204" pitchFamily="34" charset="0"/>
              </a:rPr>
              <a:pPr/>
              <a:t>3</a:t>
            </a:fld>
            <a:endParaRPr lang="en-US" altLang="en-US">
              <a:latin typeface="Calibri" panose="020F0502020204030204"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7CA7E37B-4C65-EA40-A7F9-773DE03B16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A636F98D-8819-1B4D-A556-2FCBC092D9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sz="1200" kern="1200" dirty="0">
                <a:solidFill>
                  <a:schemeClr val="tx1"/>
                </a:solidFill>
                <a:effectLst/>
                <a:latin typeface="+mn-lt"/>
                <a:ea typeface="ＭＳ Ｐゴシック" panose="020B0600070205080204" pitchFamily="34" charset="-128"/>
                <a:cs typeface="ＭＳ Ｐゴシック" panose="020B0600070205080204" pitchFamily="34" charset="-128"/>
              </a:rPr>
              <a:t>El mapa localizador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dirty="0"/>
          </a:p>
        </p:txBody>
      </p:sp>
      <p:sp>
        <p:nvSpPr>
          <p:cNvPr id="21508" name="Slide Number Placeholder 3">
            <a:extLst>
              <a:ext uri="{FF2B5EF4-FFF2-40B4-BE49-F238E27FC236}">
                <a16:creationId xmlns:a16="http://schemas.microsoft.com/office/drawing/2014/main" id="{CB6967AD-EF4D-8541-8911-1034A56A519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238A3A8-DA37-AC47-A742-C8D00DF91928}" type="slidenum">
              <a:rPr lang="en-US" altLang="en-US" sz="1300" smtClean="0"/>
              <a:pPr>
                <a:spcBef>
                  <a:spcPct val="0"/>
                </a:spcBef>
              </a:pPr>
              <a:t>4</a:t>
            </a:fld>
            <a:endParaRPr lang="en-US" altLang="en-US" sz="13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06A6A9D8-4AA6-D246-BD23-2C1D5935B24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90EC73CC-824C-0540-88DF-B0275DE6F4A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5604" name="Slide Number Placeholder 3">
            <a:extLst>
              <a:ext uri="{FF2B5EF4-FFF2-40B4-BE49-F238E27FC236}">
                <a16:creationId xmlns:a16="http://schemas.microsoft.com/office/drawing/2014/main" id="{557A1215-003A-8340-9364-B846A75210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EB1CC45-2E29-8C45-890B-28775F290DA4}" type="slidenum">
              <a:rPr lang="en-US" altLang="en-US" sz="1300" smtClean="0"/>
              <a:pPr>
                <a:spcBef>
                  <a:spcPct val="0"/>
                </a:spcBef>
              </a:pPr>
              <a:t>5</a:t>
            </a:fld>
            <a:endParaRPr lang="en-US" altLang="en-US" sz="1300"/>
          </a:p>
        </p:txBody>
      </p:sp>
    </p:spTree>
    <p:extLst>
      <p:ext uri="{BB962C8B-B14F-4D97-AF65-F5344CB8AC3E}">
        <p14:creationId xmlns:p14="http://schemas.microsoft.com/office/powerpoint/2010/main" val="710070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06A6A9D8-4AA6-D246-BD23-2C1D5935B24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90EC73CC-824C-0540-88DF-B0275DE6F4A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5604" name="Slide Number Placeholder 3">
            <a:extLst>
              <a:ext uri="{FF2B5EF4-FFF2-40B4-BE49-F238E27FC236}">
                <a16:creationId xmlns:a16="http://schemas.microsoft.com/office/drawing/2014/main" id="{557A1215-003A-8340-9364-B846A75210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EB1CC45-2E29-8C45-890B-28775F290DA4}"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1235519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1B0ECAAB-A427-214A-8E69-54140F3DA33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71658439-46A0-4743-9AAB-B30D2DE5EBD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altLang="en-US" b="1" noProof="0" dirty="0">
                <a:solidFill>
                  <a:srgbClr val="393996"/>
                </a:solidFill>
              </a:rPr>
              <a:t>Animación Relevante:</a:t>
            </a:r>
          </a:p>
          <a:p>
            <a:pPr marL="0" marR="0" lvl="0" indent="0" algn="l" defTabSz="914400" rtl="0" eaLnBrk="0" fontAlgn="base" latinLnBrk="0" hangingPunct="0">
              <a:lnSpc>
                <a:spcPct val="100000"/>
              </a:lnSpc>
              <a:spcBef>
                <a:spcPct val="30000"/>
              </a:spcBef>
              <a:spcAft>
                <a:spcPct val="0"/>
              </a:spcAft>
              <a:buClrTx/>
              <a:buSzTx/>
              <a:buFontTx/>
              <a:buNone/>
              <a:tabLst/>
              <a:defRPr/>
            </a:pPr>
            <a:r>
              <a:rPr lang="es-ES_tradnl" sz="1200" b="0" i="0" kern="1200" noProof="0" dirty="0">
                <a:solidFill>
                  <a:schemeClr val="tx1"/>
                </a:solidFill>
                <a:effectLst/>
                <a:latin typeface="+mn-lt"/>
                <a:ea typeface="MS PGothic" panose="020B0600070205080204" pitchFamily="34" charset="-128"/>
                <a:cs typeface="ＭＳ Ｐゴシック" panose="020B0600070205080204" pitchFamily="34" charset="-128"/>
              </a:rPr>
              <a:t>Terremoto: Sismo Inicial—Sismo Principal—Réplica  </a:t>
            </a:r>
            <a:r>
              <a:rPr lang="es-ES_tradnl" noProof="0" dirty="0">
                <a:hlinkClick r:id="rId3"/>
              </a:rPr>
              <a:t>https://www.iris.edu/hq/inclass/animation/earthquake_foreshockmainshockaftershock</a:t>
            </a:r>
            <a:endParaRPr lang="es-ES_tradnl" altLang="en-US" noProof="0" dirty="0"/>
          </a:p>
        </p:txBody>
      </p:sp>
      <p:sp>
        <p:nvSpPr>
          <p:cNvPr id="26628" name="Slide Number Placeholder 3">
            <a:extLst>
              <a:ext uri="{FF2B5EF4-FFF2-40B4-BE49-F238E27FC236}">
                <a16:creationId xmlns:a16="http://schemas.microsoft.com/office/drawing/2014/main" id="{86E67472-48A2-3C4A-83AA-A1BE2B48CDB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A14D70C-4450-6040-BAC6-0FAE23DB1FC8}" type="slidenum">
              <a:rPr lang="en-US" altLang="en-US" smtClean="0">
                <a:solidFill>
                  <a:srgbClr val="000000"/>
                </a:solidFill>
                <a:latin typeface="Calibri" panose="020F0502020204030204" pitchFamily="34" charset="0"/>
              </a:rPr>
              <a:pPr/>
              <a:t>7</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id="{DE118424-91AB-4E37-BC65-2579701B16C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id="{CD8D034F-6422-4000-917E-EFC73756C7C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s-ES_tradnl" altLang="en-US" sz="1200" noProof="0" dirty="0"/>
              <a:t>Referencia: Evolución Estructural del Sistema de Valle Sierra del Este  (Valle </a:t>
            </a:r>
            <a:r>
              <a:rPr lang="es-ES_tradnl" altLang="en-US" sz="1200" noProof="0" dirty="0" err="1"/>
              <a:t>Owens</a:t>
            </a:r>
            <a:r>
              <a:rPr lang="es-ES_tradnl" altLang="en-US" sz="1200" noProof="0" dirty="0"/>
              <a:t> y alrededores), California: una Síntesis Geológica y Geofísica, Calvin H. Stevens, Paul Stone y Richard J. </a:t>
            </a:r>
            <a:r>
              <a:rPr lang="es-ES_tradnl" altLang="en-US" sz="1200" noProof="0" dirty="0" err="1"/>
              <a:t>Blakely</a:t>
            </a:r>
            <a:r>
              <a:rPr lang="es-ES_tradnl" altLang="en-US" sz="1200" noProof="0" dirty="0"/>
              <a:t>, </a:t>
            </a:r>
            <a:r>
              <a:rPr lang="es-ES_tradnl" altLang="en-US" sz="1200" noProof="0" dirty="0" err="1"/>
              <a:t>Geosciences</a:t>
            </a:r>
            <a:r>
              <a:rPr lang="es-ES_tradnl" altLang="en-US" sz="1200" noProof="0" dirty="0"/>
              <a:t> 2013, 3, 176-215; </a:t>
            </a:r>
            <a:r>
              <a:rPr lang="es-ES_tradnl" altLang="en-US" sz="1200" noProof="0" dirty="0" err="1"/>
              <a:t>doi</a:t>
            </a:r>
            <a:r>
              <a:rPr lang="es-ES_tradnl" altLang="en-US" sz="1200" noProof="0" dirty="0"/>
              <a:t>: 10.3390 / geoscience3020176</a:t>
            </a:r>
            <a:endParaRPr lang="es-ES_tradnl" altLang="en-US" sz="1400" noProof="0" dirty="0"/>
          </a:p>
        </p:txBody>
      </p:sp>
      <p:sp>
        <p:nvSpPr>
          <p:cNvPr id="15363" name="Slide Number Placeholder 3">
            <a:extLst>
              <a:ext uri="{FF2B5EF4-FFF2-40B4-BE49-F238E27FC236}">
                <a16:creationId xmlns:a16="http://schemas.microsoft.com/office/drawing/2014/main" id="{5D599AB3-0FB6-43AA-A78B-3A0EA03613B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55B73D51-CB2C-4780-B4CF-F4B05E156ACC}" type="slidenum">
              <a:rPr lang="en-US" altLang="en-US">
                <a:solidFill>
                  <a:srgbClr val="000000"/>
                </a:solidFill>
                <a:latin typeface="Calibri" panose="020F0502020204030204" pitchFamily="34" charset="0"/>
              </a:rPr>
              <a:pPr/>
              <a:t>9</a:t>
            </a:fld>
            <a:endParaRPr lang="en-US" altLang="en-US"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551697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_tradnl" sz="1200" b="1" kern="1200" noProof="0" dirty="0">
                <a:solidFill>
                  <a:schemeClr val="tx1"/>
                </a:solidFill>
                <a:effectLst/>
                <a:latin typeface="+mn-lt"/>
                <a:ea typeface="ＭＳ Ｐゴシック" panose="020B0600070205080204" pitchFamily="34" charset="-128"/>
                <a:cs typeface="MS PGothic" charset="0"/>
              </a:rPr>
              <a:t>Animación Relevante:</a:t>
            </a:r>
            <a:endParaRPr lang="es-ES_tradnl" sz="1200" kern="1200" noProof="0" dirty="0">
              <a:solidFill>
                <a:schemeClr val="tx1"/>
              </a:solidFill>
              <a:effectLst/>
              <a:latin typeface="+mn-lt"/>
              <a:ea typeface="ＭＳ Ｐゴシック" panose="020B0600070205080204" pitchFamily="34" charset="-128"/>
              <a:cs typeface="MS PGothic" charset="0"/>
            </a:endParaRPr>
          </a:p>
          <a:p>
            <a:r>
              <a:rPr lang="es-ES_tradnl" sz="1200" kern="1200" noProof="0" dirty="0">
                <a:solidFill>
                  <a:schemeClr val="tx1"/>
                </a:solidFill>
                <a:effectLst/>
                <a:latin typeface="+mn-lt"/>
                <a:ea typeface="ＭＳ Ｐゴシック" panose="020B0600070205080204" pitchFamily="34" charset="-128"/>
                <a:cs typeface="MS PGothic" charset="0"/>
              </a:rPr>
              <a:t>Comprendiendo Mecanismos Focales: </a:t>
            </a:r>
            <a:r>
              <a:rPr lang="es-ES_tradnl" sz="1200" u="sng" kern="1200" noProof="0" dirty="0">
                <a:solidFill>
                  <a:schemeClr val="tx1"/>
                </a:solidFill>
                <a:effectLst/>
                <a:latin typeface="+mn-lt"/>
                <a:ea typeface="ＭＳ Ｐゴシック" panose="020B0600070205080204" pitchFamily="34" charset="-128"/>
                <a:cs typeface="MS PGothic" charset="0"/>
                <a:hlinkClick r:id="rId3"/>
              </a:rPr>
              <a:t>http://www.iris.edu/hq/inclass/animation/focal_mechanisms_explained</a:t>
            </a:r>
            <a:endParaRPr lang="es-ES_tradnl" sz="1200" kern="1200" noProof="0" dirty="0">
              <a:solidFill>
                <a:schemeClr val="tx1"/>
              </a:solidFill>
              <a:effectLst/>
              <a:latin typeface="+mn-lt"/>
              <a:ea typeface="ＭＳ Ｐゴシック" panose="020B0600070205080204" pitchFamily="34" charset="-128"/>
              <a:cs typeface="MS PGothic" charset="0"/>
            </a:endParaRPr>
          </a:p>
          <a:p>
            <a:r>
              <a:rPr lang="es-ES_tradnl" sz="1200" kern="1200" noProof="0" dirty="0">
                <a:solidFill>
                  <a:schemeClr val="tx1"/>
                </a:solidFill>
                <a:effectLst/>
                <a:latin typeface="+mn-lt"/>
                <a:ea typeface="ＭＳ Ｐゴシック" panose="020B0600070205080204" pitchFamily="34" charset="-128"/>
                <a:cs typeface="MS PGothic" charset="0"/>
              </a:rPr>
              <a:t> </a:t>
            </a:r>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10</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77675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1F564ED-65E6-FF4D-9569-F887B3566D25}"/>
              </a:ext>
            </a:extLst>
          </p:cNvPr>
          <p:cNvSpPr>
            <a:spLocks noGrp="1"/>
          </p:cNvSpPr>
          <p:nvPr>
            <p:ph type="dt" sz="half" idx="10"/>
          </p:nvPr>
        </p:nvSpPr>
        <p:spPr/>
        <p:txBody>
          <a:bodyPr/>
          <a:lstStyle>
            <a:lvl1pPr>
              <a:defRPr/>
            </a:lvl1pPr>
          </a:lstStyle>
          <a:p>
            <a:pPr>
              <a:defRPr/>
            </a:pPr>
            <a:fld id="{2C2CE802-177E-8844-8C26-21CEF58EBEB3}"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9A1606E5-71EC-714F-A254-D17584E94D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3C2C3C8-DAA0-DE46-AD56-844A20F99342}"/>
              </a:ext>
            </a:extLst>
          </p:cNvPr>
          <p:cNvSpPr>
            <a:spLocks noGrp="1"/>
          </p:cNvSpPr>
          <p:nvPr>
            <p:ph type="sldNum" sz="quarter" idx="12"/>
          </p:nvPr>
        </p:nvSpPr>
        <p:spPr/>
        <p:txBody>
          <a:bodyPr/>
          <a:lstStyle>
            <a:lvl1pPr>
              <a:defRPr/>
            </a:lvl1pPr>
          </a:lstStyle>
          <a:p>
            <a:pPr>
              <a:defRPr/>
            </a:pPr>
            <a:fld id="{673C78DD-58CC-8B40-B12C-88860B755911}" type="slidenum">
              <a:rPr lang="en-US" altLang="en-US"/>
              <a:pPr>
                <a:defRPr/>
              </a:pPr>
              <a:t>‹#›</a:t>
            </a:fld>
            <a:endParaRPr lang="en-US" altLang="en-US"/>
          </a:p>
        </p:txBody>
      </p:sp>
    </p:spTree>
    <p:extLst>
      <p:ext uri="{BB962C8B-B14F-4D97-AF65-F5344CB8AC3E}">
        <p14:creationId xmlns:p14="http://schemas.microsoft.com/office/powerpoint/2010/main" val="1823822757"/>
      </p:ext>
    </p:extLst>
  </p:cSld>
  <p:clrMapOvr>
    <a:masterClrMapping/>
  </p:clrMapOvr>
  <p:transition spd="slow" advClick="0" advTm="12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6871E6-81C1-C447-9E19-8C6E93BC87B1}"/>
              </a:ext>
            </a:extLst>
          </p:cNvPr>
          <p:cNvSpPr>
            <a:spLocks noGrp="1"/>
          </p:cNvSpPr>
          <p:nvPr>
            <p:ph type="dt" sz="half" idx="10"/>
          </p:nvPr>
        </p:nvSpPr>
        <p:spPr/>
        <p:txBody>
          <a:bodyPr/>
          <a:lstStyle>
            <a:lvl1pPr>
              <a:defRPr/>
            </a:lvl1pPr>
          </a:lstStyle>
          <a:p>
            <a:pPr>
              <a:defRPr/>
            </a:pPr>
            <a:fld id="{C62D5702-9D40-C04E-9E7C-888C8B4C178C}"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7CD64594-2C80-AC40-8DBB-1A998A76F75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EFC502F-4AEA-E94F-A220-A763D0CAC4CB}"/>
              </a:ext>
            </a:extLst>
          </p:cNvPr>
          <p:cNvSpPr>
            <a:spLocks noGrp="1"/>
          </p:cNvSpPr>
          <p:nvPr>
            <p:ph type="sldNum" sz="quarter" idx="12"/>
          </p:nvPr>
        </p:nvSpPr>
        <p:spPr/>
        <p:txBody>
          <a:bodyPr/>
          <a:lstStyle>
            <a:lvl1pPr>
              <a:defRPr/>
            </a:lvl1pPr>
          </a:lstStyle>
          <a:p>
            <a:pPr>
              <a:defRPr/>
            </a:pPr>
            <a:fld id="{EAA6A8D6-DABC-3846-B2A3-E75D080BA31F}" type="slidenum">
              <a:rPr lang="en-US" altLang="en-US"/>
              <a:pPr>
                <a:defRPr/>
              </a:pPr>
              <a:t>‹#›</a:t>
            </a:fld>
            <a:endParaRPr lang="en-US" altLang="en-US"/>
          </a:p>
        </p:txBody>
      </p:sp>
    </p:spTree>
    <p:extLst>
      <p:ext uri="{BB962C8B-B14F-4D97-AF65-F5344CB8AC3E}">
        <p14:creationId xmlns:p14="http://schemas.microsoft.com/office/powerpoint/2010/main" val="2675883945"/>
      </p:ext>
    </p:extLst>
  </p:cSld>
  <p:clrMapOvr>
    <a:masterClrMapping/>
  </p:clrMapOvr>
  <p:transition spd="slow" advClick="0" advTm="12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3F81EB-F690-1F43-9985-2E239512051F}"/>
              </a:ext>
            </a:extLst>
          </p:cNvPr>
          <p:cNvSpPr>
            <a:spLocks noGrp="1"/>
          </p:cNvSpPr>
          <p:nvPr>
            <p:ph type="dt" sz="half" idx="10"/>
          </p:nvPr>
        </p:nvSpPr>
        <p:spPr/>
        <p:txBody>
          <a:bodyPr/>
          <a:lstStyle>
            <a:lvl1pPr>
              <a:defRPr/>
            </a:lvl1pPr>
          </a:lstStyle>
          <a:p>
            <a:pPr>
              <a:defRPr/>
            </a:pPr>
            <a:fld id="{510FF0BA-64E5-C444-BA33-1BE14CB28C88}"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4333FB4B-F39F-A646-81B0-0DD16795286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43166FB-5D4D-7242-81CD-C8986AC1F7DA}"/>
              </a:ext>
            </a:extLst>
          </p:cNvPr>
          <p:cNvSpPr>
            <a:spLocks noGrp="1"/>
          </p:cNvSpPr>
          <p:nvPr>
            <p:ph type="sldNum" sz="quarter" idx="12"/>
          </p:nvPr>
        </p:nvSpPr>
        <p:spPr/>
        <p:txBody>
          <a:bodyPr/>
          <a:lstStyle>
            <a:lvl1pPr>
              <a:defRPr/>
            </a:lvl1pPr>
          </a:lstStyle>
          <a:p>
            <a:pPr>
              <a:defRPr/>
            </a:pPr>
            <a:fld id="{FA247E3E-ACC4-2140-9DE1-EFA37D49C2AB}" type="slidenum">
              <a:rPr lang="en-US" altLang="en-US"/>
              <a:pPr>
                <a:defRPr/>
              </a:pPr>
              <a:t>‹#›</a:t>
            </a:fld>
            <a:endParaRPr lang="en-US" altLang="en-US"/>
          </a:p>
        </p:txBody>
      </p:sp>
    </p:spTree>
    <p:extLst>
      <p:ext uri="{BB962C8B-B14F-4D97-AF65-F5344CB8AC3E}">
        <p14:creationId xmlns:p14="http://schemas.microsoft.com/office/powerpoint/2010/main" val="4003849927"/>
      </p:ext>
    </p:extLst>
  </p:cSld>
  <p:clrMapOvr>
    <a:masterClrMapping/>
  </p:clrMapOvr>
  <p:transition spd="slow" advClick="0" advTm="1200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2C64C661-C89E-6644-B17B-B5B1BA6B44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6D8780A-B6F7-394C-AA79-4A8A0F042B46}"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E1212181-B9A2-6443-AB35-00DBC63C281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C1CACECA-14E5-4045-8CC4-EC7F8E8F12B9}"/>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95E86391-C312-8D41-990A-223F34EF1796}" type="slidenum">
              <a:rPr lang="en-US" altLang="en-US"/>
              <a:pPr>
                <a:defRPr/>
              </a:pPr>
              <a:t>‹#›</a:t>
            </a:fld>
            <a:endParaRPr lang="en-US" altLang="en-US"/>
          </a:p>
        </p:txBody>
      </p:sp>
    </p:spTree>
    <p:extLst>
      <p:ext uri="{BB962C8B-B14F-4D97-AF65-F5344CB8AC3E}">
        <p14:creationId xmlns:p14="http://schemas.microsoft.com/office/powerpoint/2010/main" val="2771586710"/>
      </p:ext>
    </p:extLst>
  </p:cSld>
  <p:clrMapOvr>
    <a:masterClrMapping/>
  </p:clrMapOvr>
  <p:transition spd="slow" advClick="0" advTm="12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3ACED7-112E-BE4B-B33F-7CC1F3216979}"/>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1782D31-6981-B24D-8CBF-5214E6D8AD1B}"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9A0CE212-4103-5E41-89EB-91182330983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254C1114-53FF-7249-8529-C8A8EF64CCA8}"/>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F75BDDD4-D724-3849-8F91-F636FE060604}" type="slidenum">
              <a:rPr lang="en-US" altLang="en-US"/>
              <a:pPr>
                <a:defRPr/>
              </a:pPr>
              <a:t>‹#›</a:t>
            </a:fld>
            <a:endParaRPr lang="en-US" altLang="en-US"/>
          </a:p>
        </p:txBody>
      </p:sp>
    </p:spTree>
    <p:extLst>
      <p:ext uri="{BB962C8B-B14F-4D97-AF65-F5344CB8AC3E}">
        <p14:creationId xmlns:p14="http://schemas.microsoft.com/office/powerpoint/2010/main" val="3375036081"/>
      </p:ext>
    </p:extLst>
  </p:cSld>
  <p:clrMapOvr>
    <a:masterClrMapping/>
  </p:clrMapOvr>
  <p:transition spd="slow" advClick="0" advTm="1200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8A9AB2-F067-0F46-9600-7A614DB8C61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94616C-383E-9645-BCFD-A89F1214D586}"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F5038D60-0AEC-7845-8C3E-4327C22E96F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0382387E-EEA6-2F42-A3F7-E3272818E0BD}"/>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36457517-BAE9-344B-AC25-7C181D78757B}" type="slidenum">
              <a:rPr lang="en-US" altLang="en-US"/>
              <a:pPr>
                <a:defRPr/>
              </a:pPr>
              <a:t>‹#›</a:t>
            </a:fld>
            <a:endParaRPr lang="en-US" altLang="en-US"/>
          </a:p>
        </p:txBody>
      </p:sp>
    </p:spTree>
    <p:extLst>
      <p:ext uri="{BB962C8B-B14F-4D97-AF65-F5344CB8AC3E}">
        <p14:creationId xmlns:p14="http://schemas.microsoft.com/office/powerpoint/2010/main" val="3576455276"/>
      </p:ext>
    </p:extLst>
  </p:cSld>
  <p:clrMapOvr>
    <a:masterClrMapping/>
  </p:clrMapOvr>
  <p:transition spd="slow" advClick="0" advTm="1200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26A18F8-F62F-1842-85A6-F7DF72623EB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FA07E38-7B19-C540-A3BE-F1446574B57E}" type="datetimeFigureOut">
              <a:rPr lang="en-US" altLang="en-US"/>
              <a:pPr>
                <a:defRPr/>
              </a:pPr>
              <a:t>6/30/2020</a:t>
            </a:fld>
            <a:endParaRPr lang="en-US" altLang="en-US"/>
          </a:p>
        </p:txBody>
      </p:sp>
      <p:sp>
        <p:nvSpPr>
          <p:cNvPr id="6" name="Footer Placeholder 5">
            <a:extLst>
              <a:ext uri="{FF2B5EF4-FFF2-40B4-BE49-F238E27FC236}">
                <a16:creationId xmlns:a16="http://schemas.microsoft.com/office/drawing/2014/main" id="{BFE4F2A0-308B-2A4F-9B59-367587EE2CD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1196B9D-3A41-9D47-B0A9-613C8AFF3EE2}"/>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A21398D4-C785-8945-BC86-02D48C92373D}" type="slidenum">
              <a:rPr lang="en-US" altLang="en-US"/>
              <a:pPr>
                <a:defRPr/>
              </a:pPr>
              <a:t>‹#›</a:t>
            </a:fld>
            <a:endParaRPr lang="en-US" altLang="en-US"/>
          </a:p>
        </p:txBody>
      </p:sp>
    </p:spTree>
    <p:extLst>
      <p:ext uri="{BB962C8B-B14F-4D97-AF65-F5344CB8AC3E}">
        <p14:creationId xmlns:p14="http://schemas.microsoft.com/office/powerpoint/2010/main" val="2094873116"/>
      </p:ext>
    </p:extLst>
  </p:cSld>
  <p:clrMapOvr>
    <a:masterClrMapping/>
  </p:clrMapOvr>
  <p:transition spd="slow" advClick="0" advTm="1200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1D93F76-171E-A249-94F1-E657A7D41CD5}"/>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EA66C6A-3AB2-FD4F-9653-12D01294AE8B}" type="datetimeFigureOut">
              <a:rPr lang="en-US" altLang="en-US"/>
              <a:pPr>
                <a:defRPr/>
              </a:pPr>
              <a:t>6/30/2020</a:t>
            </a:fld>
            <a:endParaRPr lang="en-US" altLang="en-US"/>
          </a:p>
        </p:txBody>
      </p:sp>
      <p:sp>
        <p:nvSpPr>
          <p:cNvPr id="8" name="Footer Placeholder 7">
            <a:extLst>
              <a:ext uri="{FF2B5EF4-FFF2-40B4-BE49-F238E27FC236}">
                <a16:creationId xmlns:a16="http://schemas.microsoft.com/office/drawing/2014/main" id="{ACEF1D17-0714-F94A-A953-E9C015A568E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C80CBD7A-B05A-7C45-9D77-926319AAD12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02ACD6C2-E2BA-2F48-9EA0-79D598CEEA08}" type="slidenum">
              <a:rPr lang="en-US" altLang="en-US"/>
              <a:pPr>
                <a:defRPr/>
              </a:pPr>
              <a:t>‹#›</a:t>
            </a:fld>
            <a:endParaRPr lang="en-US" altLang="en-US"/>
          </a:p>
        </p:txBody>
      </p:sp>
    </p:spTree>
    <p:extLst>
      <p:ext uri="{BB962C8B-B14F-4D97-AF65-F5344CB8AC3E}">
        <p14:creationId xmlns:p14="http://schemas.microsoft.com/office/powerpoint/2010/main" val="2507664936"/>
      </p:ext>
    </p:extLst>
  </p:cSld>
  <p:clrMapOvr>
    <a:masterClrMapping/>
  </p:clrMapOvr>
  <p:transition spd="slow" advClick="0" advTm="1200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D43B7A9-BF57-BD4B-B233-0D5DB0824D7F}"/>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C8E89A8-FC9B-0048-981B-4D8B40663B91}" type="datetimeFigureOut">
              <a:rPr lang="en-US" altLang="en-US"/>
              <a:pPr>
                <a:defRPr/>
              </a:pPr>
              <a:t>6/30/2020</a:t>
            </a:fld>
            <a:endParaRPr lang="en-US" altLang="en-US"/>
          </a:p>
        </p:txBody>
      </p:sp>
      <p:sp>
        <p:nvSpPr>
          <p:cNvPr id="4" name="Footer Placeholder 3">
            <a:extLst>
              <a:ext uri="{FF2B5EF4-FFF2-40B4-BE49-F238E27FC236}">
                <a16:creationId xmlns:a16="http://schemas.microsoft.com/office/drawing/2014/main" id="{7E7A28F8-8594-9B46-BD1F-C881BA0690C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B78642B6-4EA7-294E-8313-FDCFB95E0DA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D3F44F57-9A1F-394F-B8B2-E0C5E3745D1D}" type="slidenum">
              <a:rPr lang="en-US" altLang="en-US"/>
              <a:pPr>
                <a:defRPr/>
              </a:pPr>
              <a:t>‹#›</a:t>
            </a:fld>
            <a:endParaRPr lang="en-US" altLang="en-US"/>
          </a:p>
        </p:txBody>
      </p:sp>
    </p:spTree>
    <p:extLst>
      <p:ext uri="{BB962C8B-B14F-4D97-AF65-F5344CB8AC3E}">
        <p14:creationId xmlns:p14="http://schemas.microsoft.com/office/powerpoint/2010/main" val="2305371394"/>
      </p:ext>
    </p:extLst>
  </p:cSld>
  <p:clrMapOvr>
    <a:masterClrMapping/>
  </p:clrMapOvr>
  <p:transition spd="slow" advClick="0" advTm="1200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4FA0B2-CE67-7B4C-A152-BDFADD3DF80B}"/>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AEBEC69-A781-E74F-950B-0D85C9327CE3}" type="datetimeFigureOut">
              <a:rPr lang="en-US" altLang="en-US"/>
              <a:pPr>
                <a:defRPr/>
              </a:pPr>
              <a:t>6/30/2020</a:t>
            </a:fld>
            <a:endParaRPr lang="en-US" altLang="en-US"/>
          </a:p>
        </p:txBody>
      </p:sp>
      <p:sp>
        <p:nvSpPr>
          <p:cNvPr id="3" name="Footer Placeholder 2">
            <a:extLst>
              <a:ext uri="{FF2B5EF4-FFF2-40B4-BE49-F238E27FC236}">
                <a16:creationId xmlns:a16="http://schemas.microsoft.com/office/drawing/2014/main" id="{8D5A66CA-724E-014F-877D-724ECCFDCA56}"/>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A2805C0F-803E-6047-B80A-FF9D62377754}"/>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3BD09E93-8757-7244-A671-EE78DFF749A5}" type="slidenum">
              <a:rPr lang="en-US" altLang="en-US"/>
              <a:pPr>
                <a:defRPr/>
              </a:pPr>
              <a:t>‹#›</a:t>
            </a:fld>
            <a:endParaRPr lang="en-US" altLang="en-US"/>
          </a:p>
        </p:txBody>
      </p:sp>
    </p:spTree>
    <p:extLst>
      <p:ext uri="{BB962C8B-B14F-4D97-AF65-F5344CB8AC3E}">
        <p14:creationId xmlns:p14="http://schemas.microsoft.com/office/powerpoint/2010/main" val="2370871182"/>
      </p:ext>
    </p:extLst>
  </p:cSld>
  <p:clrMapOvr>
    <a:masterClrMapping/>
  </p:clrMapOvr>
  <p:transition spd="slow" advClick="0" advTm="1200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70F19252-C5D2-2548-ADC1-9868BAC39A9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1B73487-BA52-EB41-BC5C-A83B36B414A6}" type="datetimeFigureOut">
              <a:rPr lang="en-US" altLang="en-US"/>
              <a:pPr>
                <a:defRPr/>
              </a:pPr>
              <a:t>6/30/2020</a:t>
            </a:fld>
            <a:endParaRPr lang="en-US" altLang="en-US"/>
          </a:p>
        </p:txBody>
      </p:sp>
      <p:sp>
        <p:nvSpPr>
          <p:cNvPr id="6" name="Footer Placeholder 5">
            <a:extLst>
              <a:ext uri="{FF2B5EF4-FFF2-40B4-BE49-F238E27FC236}">
                <a16:creationId xmlns:a16="http://schemas.microsoft.com/office/drawing/2014/main" id="{089BB2D8-A556-8044-B0E2-81FB262CA2D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525F3AB-32D3-764A-A07C-31782B6993CD}"/>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591B3D47-EE1D-0D44-9310-D6A8DE77EF3C}" type="slidenum">
              <a:rPr lang="en-US" altLang="en-US"/>
              <a:pPr>
                <a:defRPr/>
              </a:pPr>
              <a:t>‹#›</a:t>
            </a:fld>
            <a:endParaRPr lang="en-US" altLang="en-US"/>
          </a:p>
        </p:txBody>
      </p:sp>
    </p:spTree>
    <p:extLst>
      <p:ext uri="{BB962C8B-B14F-4D97-AF65-F5344CB8AC3E}">
        <p14:creationId xmlns:p14="http://schemas.microsoft.com/office/powerpoint/2010/main" val="158273864"/>
      </p:ext>
    </p:extLst>
  </p:cSld>
  <p:clrMapOvr>
    <a:masterClrMapping/>
  </p:clrMapOvr>
  <p:transition spd="slow" advClick="0" advTm="12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D3BE1F-068A-A74C-8A12-15191BAEF53C}"/>
              </a:ext>
            </a:extLst>
          </p:cNvPr>
          <p:cNvSpPr>
            <a:spLocks noGrp="1"/>
          </p:cNvSpPr>
          <p:nvPr>
            <p:ph type="dt" sz="half" idx="10"/>
          </p:nvPr>
        </p:nvSpPr>
        <p:spPr/>
        <p:txBody>
          <a:bodyPr/>
          <a:lstStyle>
            <a:lvl1pPr>
              <a:defRPr/>
            </a:lvl1pPr>
          </a:lstStyle>
          <a:p>
            <a:pPr>
              <a:defRPr/>
            </a:pPr>
            <a:fld id="{7AB8DC24-D858-084F-9407-26211F7F4868}"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7B2AA7B1-F371-3A4C-A2C2-56E6D1266C0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23D2C58-9D27-EA46-86BC-D769F25828CE}"/>
              </a:ext>
            </a:extLst>
          </p:cNvPr>
          <p:cNvSpPr>
            <a:spLocks noGrp="1"/>
          </p:cNvSpPr>
          <p:nvPr>
            <p:ph type="sldNum" sz="quarter" idx="12"/>
          </p:nvPr>
        </p:nvSpPr>
        <p:spPr/>
        <p:txBody>
          <a:bodyPr/>
          <a:lstStyle>
            <a:lvl1pPr>
              <a:defRPr/>
            </a:lvl1pPr>
          </a:lstStyle>
          <a:p>
            <a:pPr>
              <a:defRPr/>
            </a:pPr>
            <a:fld id="{2F0EDBC7-C4CD-CD4B-AF24-C997EB21EACD}" type="slidenum">
              <a:rPr lang="en-US" altLang="en-US"/>
              <a:pPr>
                <a:defRPr/>
              </a:pPr>
              <a:t>‹#›</a:t>
            </a:fld>
            <a:endParaRPr lang="en-US" altLang="en-US"/>
          </a:p>
        </p:txBody>
      </p:sp>
    </p:spTree>
    <p:extLst>
      <p:ext uri="{BB962C8B-B14F-4D97-AF65-F5344CB8AC3E}">
        <p14:creationId xmlns:p14="http://schemas.microsoft.com/office/powerpoint/2010/main" val="4084116921"/>
      </p:ext>
    </p:extLst>
  </p:cSld>
  <p:clrMapOvr>
    <a:masterClrMapping/>
  </p:clrMapOvr>
  <p:transition spd="slow" advClick="0" advTm="1200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FF5A2724-4BDC-7C4A-8689-B0ED93CAEF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3AF66671-D740-A649-9791-8916D27BA37A}" type="datetimeFigureOut">
              <a:rPr lang="en-US" altLang="en-US"/>
              <a:pPr>
                <a:defRPr/>
              </a:pPr>
              <a:t>6/30/2020</a:t>
            </a:fld>
            <a:endParaRPr lang="en-US" altLang="en-US"/>
          </a:p>
        </p:txBody>
      </p:sp>
      <p:sp>
        <p:nvSpPr>
          <p:cNvPr id="6" name="Footer Placeholder 5">
            <a:extLst>
              <a:ext uri="{FF2B5EF4-FFF2-40B4-BE49-F238E27FC236}">
                <a16:creationId xmlns:a16="http://schemas.microsoft.com/office/drawing/2014/main" id="{48F8919E-9809-9840-80A1-4662F28E919F}"/>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C35D1C5C-3B3B-9C46-AC10-0D6F5C9007D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F9C25BE4-B972-934F-AA0F-C03E156EC9D0}" type="slidenum">
              <a:rPr lang="en-US" altLang="en-US"/>
              <a:pPr>
                <a:defRPr/>
              </a:pPr>
              <a:t>‹#›</a:t>
            </a:fld>
            <a:endParaRPr lang="en-US" altLang="en-US"/>
          </a:p>
        </p:txBody>
      </p:sp>
    </p:spTree>
    <p:extLst>
      <p:ext uri="{BB962C8B-B14F-4D97-AF65-F5344CB8AC3E}">
        <p14:creationId xmlns:p14="http://schemas.microsoft.com/office/powerpoint/2010/main" val="3806993698"/>
      </p:ext>
    </p:extLst>
  </p:cSld>
  <p:clrMapOvr>
    <a:masterClrMapping/>
  </p:clrMapOvr>
  <p:transition spd="slow" advClick="0" advTm="1200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5B001F-44C6-414B-AC2D-D2B998D428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15F86EBA-C849-FF4B-80F4-B2872D5D8CB5}"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241F1684-E546-1148-8E64-A95D968B921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842DF6AD-9BE4-8B49-922C-6A5EEFBCC7A8}"/>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D2DA8DCA-A0F2-774F-8484-35A98DF254FB}" type="slidenum">
              <a:rPr lang="en-US" altLang="en-US"/>
              <a:pPr>
                <a:defRPr/>
              </a:pPr>
              <a:t>‹#›</a:t>
            </a:fld>
            <a:endParaRPr lang="en-US" altLang="en-US"/>
          </a:p>
        </p:txBody>
      </p:sp>
    </p:spTree>
    <p:extLst>
      <p:ext uri="{BB962C8B-B14F-4D97-AF65-F5344CB8AC3E}">
        <p14:creationId xmlns:p14="http://schemas.microsoft.com/office/powerpoint/2010/main" val="1957264840"/>
      </p:ext>
    </p:extLst>
  </p:cSld>
  <p:clrMapOvr>
    <a:masterClrMapping/>
  </p:clrMapOvr>
  <p:transition spd="slow" advClick="0" advTm="1200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090B34-8D6B-6641-9D94-2C33E8CFAA3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0A7062-001E-8340-9094-234BCA710800}"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DD9E6062-EC1E-FE4B-8577-B94DF47216D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33D2AF56-0B85-4C4D-B28E-580DAC3DBB0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278A4934-D3AC-D243-AD12-14B91CE8F95B}" type="slidenum">
              <a:rPr lang="en-US" altLang="en-US"/>
              <a:pPr>
                <a:defRPr/>
              </a:pPr>
              <a:t>‹#›</a:t>
            </a:fld>
            <a:endParaRPr lang="en-US" altLang="en-US"/>
          </a:p>
        </p:txBody>
      </p:sp>
    </p:spTree>
    <p:extLst>
      <p:ext uri="{BB962C8B-B14F-4D97-AF65-F5344CB8AC3E}">
        <p14:creationId xmlns:p14="http://schemas.microsoft.com/office/powerpoint/2010/main" val="1751515843"/>
      </p:ext>
    </p:extLst>
  </p:cSld>
  <p:clrMapOvr>
    <a:masterClrMapping/>
  </p:clrMapOvr>
  <p:transition spd="slow" advClick="0" advTm="12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AC4F0E-7D9E-4347-85A4-E8E8F615F03A}"/>
              </a:ext>
            </a:extLst>
          </p:cNvPr>
          <p:cNvSpPr>
            <a:spLocks noGrp="1"/>
          </p:cNvSpPr>
          <p:nvPr>
            <p:ph type="dt" sz="half" idx="10"/>
          </p:nvPr>
        </p:nvSpPr>
        <p:spPr/>
        <p:txBody>
          <a:bodyPr/>
          <a:lstStyle>
            <a:lvl1pPr>
              <a:defRPr/>
            </a:lvl1pPr>
          </a:lstStyle>
          <a:p>
            <a:pPr>
              <a:defRPr/>
            </a:pPr>
            <a:fld id="{851E3A01-92BC-8D41-A762-292A82560968}"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28E65775-D6DC-6F47-91E4-96DCAF5A30C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F01EE19-F8A5-9548-86C4-01ACAC0E1685}"/>
              </a:ext>
            </a:extLst>
          </p:cNvPr>
          <p:cNvSpPr>
            <a:spLocks noGrp="1"/>
          </p:cNvSpPr>
          <p:nvPr>
            <p:ph type="sldNum" sz="quarter" idx="12"/>
          </p:nvPr>
        </p:nvSpPr>
        <p:spPr/>
        <p:txBody>
          <a:bodyPr/>
          <a:lstStyle>
            <a:lvl1pPr>
              <a:defRPr/>
            </a:lvl1pPr>
          </a:lstStyle>
          <a:p>
            <a:pPr>
              <a:defRPr/>
            </a:pPr>
            <a:fld id="{67636999-AD85-3544-B12B-EF912049F3A4}" type="slidenum">
              <a:rPr lang="en-US" altLang="en-US"/>
              <a:pPr>
                <a:defRPr/>
              </a:pPr>
              <a:t>‹#›</a:t>
            </a:fld>
            <a:endParaRPr lang="en-US" altLang="en-US"/>
          </a:p>
        </p:txBody>
      </p:sp>
    </p:spTree>
    <p:extLst>
      <p:ext uri="{BB962C8B-B14F-4D97-AF65-F5344CB8AC3E}">
        <p14:creationId xmlns:p14="http://schemas.microsoft.com/office/powerpoint/2010/main" val="827482764"/>
      </p:ext>
    </p:extLst>
  </p:cSld>
  <p:clrMapOvr>
    <a:masterClrMapping/>
  </p:clrMapOvr>
  <p:transition spd="slow" advClick="0" advTm="12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2518FB5E-81D1-264B-BE9C-48A051395603}"/>
              </a:ext>
            </a:extLst>
          </p:cNvPr>
          <p:cNvSpPr>
            <a:spLocks noGrp="1"/>
          </p:cNvSpPr>
          <p:nvPr>
            <p:ph type="dt" sz="half" idx="10"/>
          </p:nvPr>
        </p:nvSpPr>
        <p:spPr/>
        <p:txBody>
          <a:bodyPr/>
          <a:lstStyle>
            <a:lvl1pPr>
              <a:defRPr/>
            </a:lvl1pPr>
          </a:lstStyle>
          <a:p>
            <a:pPr>
              <a:defRPr/>
            </a:pPr>
            <a:fld id="{78FC1DEF-BCF3-BC45-9A5B-FFF1A3E746F9}" type="datetimeFigureOut">
              <a:rPr lang="en-US" altLang="en-US"/>
              <a:pPr>
                <a:defRPr/>
              </a:pPr>
              <a:t>6/30/2020</a:t>
            </a:fld>
            <a:endParaRPr lang="en-US" altLang="en-US"/>
          </a:p>
        </p:txBody>
      </p:sp>
      <p:sp>
        <p:nvSpPr>
          <p:cNvPr id="6" name="Footer Placeholder 4">
            <a:extLst>
              <a:ext uri="{FF2B5EF4-FFF2-40B4-BE49-F238E27FC236}">
                <a16:creationId xmlns:a16="http://schemas.microsoft.com/office/drawing/2014/main" id="{FDF1AE0E-2FC9-794E-B80B-A6CAC5C25DA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E648296-25B9-314F-B733-310CCA61525C}"/>
              </a:ext>
            </a:extLst>
          </p:cNvPr>
          <p:cNvSpPr>
            <a:spLocks noGrp="1"/>
          </p:cNvSpPr>
          <p:nvPr>
            <p:ph type="sldNum" sz="quarter" idx="12"/>
          </p:nvPr>
        </p:nvSpPr>
        <p:spPr/>
        <p:txBody>
          <a:bodyPr/>
          <a:lstStyle>
            <a:lvl1pPr>
              <a:defRPr/>
            </a:lvl1pPr>
          </a:lstStyle>
          <a:p>
            <a:pPr>
              <a:defRPr/>
            </a:pPr>
            <a:fld id="{FEAB6940-26A2-8B45-AC49-52691F9016DE}" type="slidenum">
              <a:rPr lang="en-US" altLang="en-US"/>
              <a:pPr>
                <a:defRPr/>
              </a:pPr>
              <a:t>‹#›</a:t>
            </a:fld>
            <a:endParaRPr lang="en-US" altLang="en-US"/>
          </a:p>
        </p:txBody>
      </p:sp>
    </p:spTree>
    <p:extLst>
      <p:ext uri="{BB962C8B-B14F-4D97-AF65-F5344CB8AC3E}">
        <p14:creationId xmlns:p14="http://schemas.microsoft.com/office/powerpoint/2010/main" val="1240136994"/>
      </p:ext>
    </p:extLst>
  </p:cSld>
  <p:clrMapOvr>
    <a:masterClrMapping/>
  </p:clrMapOvr>
  <p:transition spd="slow" advClick="0" advTm="12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4CEF5129-BA1A-1C45-B475-A650ABFDBF96}"/>
              </a:ext>
            </a:extLst>
          </p:cNvPr>
          <p:cNvSpPr>
            <a:spLocks noGrp="1"/>
          </p:cNvSpPr>
          <p:nvPr>
            <p:ph type="dt" sz="half" idx="10"/>
          </p:nvPr>
        </p:nvSpPr>
        <p:spPr/>
        <p:txBody>
          <a:bodyPr/>
          <a:lstStyle>
            <a:lvl1pPr>
              <a:defRPr/>
            </a:lvl1pPr>
          </a:lstStyle>
          <a:p>
            <a:pPr>
              <a:defRPr/>
            </a:pPr>
            <a:fld id="{F350FE66-1938-AF40-82B5-A03044A4E62B}" type="datetimeFigureOut">
              <a:rPr lang="en-US" altLang="en-US"/>
              <a:pPr>
                <a:defRPr/>
              </a:pPr>
              <a:t>6/30/2020</a:t>
            </a:fld>
            <a:endParaRPr lang="en-US" altLang="en-US"/>
          </a:p>
        </p:txBody>
      </p:sp>
      <p:sp>
        <p:nvSpPr>
          <p:cNvPr id="8" name="Footer Placeholder 4">
            <a:extLst>
              <a:ext uri="{FF2B5EF4-FFF2-40B4-BE49-F238E27FC236}">
                <a16:creationId xmlns:a16="http://schemas.microsoft.com/office/drawing/2014/main" id="{E527B1BE-241E-6A45-B3E1-E2329072112A}"/>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62AC4937-2EA4-A04D-8D42-BDF6CBE860E1}"/>
              </a:ext>
            </a:extLst>
          </p:cNvPr>
          <p:cNvSpPr>
            <a:spLocks noGrp="1"/>
          </p:cNvSpPr>
          <p:nvPr>
            <p:ph type="sldNum" sz="quarter" idx="12"/>
          </p:nvPr>
        </p:nvSpPr>
        <p:spPr/>
        <p:txBody>
          <a:bodyPr/>
          <a:lstStyle>
            <a:lvl1pPr>
              <a:defRPr/>
            </a:lvl1pPr>
          </a:lstStyle>
          <a:p>
            <a:pPr>
              <a:defRPr/>
            </a:pPr>
            <a:fld id="{7DE108CA-E5FA-5144-A045-18FE658B47C0}" type="slidenum">
              <a:rPr lang="en-US" altLang="en-US"/>
              <a:pPr>
                <a:defRPr/>
              </a:pPr>
              <a:t>‹#›</a:t>
            </a:fld>
            <a:endParaRPr lang="en-US" altLang="en-US"/>
          </a:p>
        </p:txBody>
      </p:sp>
    </p:spTree>
    <p:extLst>
      <p:ext uri="{BB962C8B-B14F-4D97-AF65-F5344CB8AC3E}">
        <p14:creationId xmlns:p14="http://schemas.microsoft.com/office/powerpoint/2010/main" val="30863658"/>
      </p:ext>
    </p:extLst>
  </p:cSld>
  <p:clrMapOvr>
    <a:masterClrMapping/>
  </p:clrMapOvr>
  <p:transition spd="slow" advClick="0" advTm="12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7EBC4A5-1EB3-F141-97CA-417F5FB330D3}"/>
              </a:ext>
            </a:extLst>
          </p:cNvPr>
          <p:cNvSpPr>
            <a:spLocks noGrp="1"/>
          </p:cNvSpPr>
          <p:nvPr>
            <p:ph type="dt" sz="half" idx="10"/>
          </p:nvPr>
        </p:nvSpPr>
        <p:spPr/>
        <p:txBody>
          <a:bodyPr/>
          <a:lstStyle>
            <a:lvl1pPr>
              <a:defRPr/>
            </a:lvl1pPr>
          </a:lstStyle>
          <a:p>
            <a:pPr>
              <a:defRPr/>
            </a:pPr>
            <a:fld id="{858F2277-8073-D84C-9B64-43C301B03930}" type="datetimeFigureOut">
              <a:rPr lang="en-US" altLang="en-US"/>
              <a:pPr>
                <a:defRPr/>
              </a:pPr>
              <a:t>6/30/2020</a:t>
            </a:fld>
            <a:endParaRPr lang="en-US" altLang="en-US"/>
          </a:p>
        </p:txBody>
      </p:sp>
      <p:sp>
        <p:nvSpPr>
          <p:cNvPr id="4" name="Footer Placeholder 4">
            <a:extLst>
              <a:ext uri="{FF2B5EF4-FFF2-40B4-BE49-F238E27FC236}">
                <a16:creationId xmlns:a16="http://schemas.microsoft.com/office/drawing/2014/main" id="{18BFF20A-0706-6F43-809F-6512C1C522B0}"/>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3C085FBA-F9A5-0247-8B98-85D64EF9CE67}"/>
              </a:ext>
            </a:extLst>
          </p:cNvPr>
          <p:cNvSpPr>
            <a:spLocks noGrp="1"/>
          </p:cNvSpPr>
          <p:nvPr>
            <p:ph type="sldNum" sz="quarter" idx="12"/>
          </p:nvPr>
        </p:nvSpPr>
        <p:spPr/>
        <p:txBody>
          <a:bodyPr/>
          <a:lstStyle>
            <a:lvl1pPr>
              <a:defRPr/>
            </a:lvl1pPr>
          </a:lstStyle>
          <a:p>
            <a:pPr>
              <a:defRPr/>
            </a:pPr>
            <a:fld id="{A74D2003-6FE2-3B4E-B38B-7924B282EE12}" type="slidenum">
              <a:rPr lang="en-US" altLang="en-US"/>
              <a:pPr>
                <a:defRPr/>
              </a:pPr>
              <a:t>‹#›</a:t>
            </a:fld>
            <a:endParaRPr lang="en-US" altLang="en-US"/>
          </a:p>
        </p:txBody>
      </p:sp>
    </p:spTree>
    <p:extLst>
      <p:ext uri="{BB962C8B-B14F-4D97-AF65-F5344CB8AC3E}">
        <p14:creationId xmlns:p14="http://schemas.microsoft.com/office/powerpoint/2010/main" val="988860434"/>
      </p:ext>
    </p:extLst>
  </p:cSld>
  <p:clrMapOvr>
    <a:masterClrMapping/>
  </p:clrMapOvr>
  <p:transition spd="slow" advClick="0" advTm="12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A9D6D54-7944-8F4C-BEE8-DACAC54C1F58}"/>
              </a:ext>
            </a:extLst>
          </p:cNvPr>
          <p:cNvSpPr>
            <a:spLocks noGrp="1"/>
          </p:cNvSpPr>
          <p:nvPr>
            <p:ph type="dt" sz="half" idx="10"/>
          </p:nvPr>
        </p:nvSpPr>
        <p:spPr/>
        <p:txBody>
          <a:bodyPr/>
          <a:lstStyle>
            <a:lvl1pPr>
              <a:defRPr/>
            </a:lvl1pPr>
          </a:lstStyle>
          <a:p>
            <a:pPr>
              <a:defRPr/>
            </a:pPr>
            <a:fld id="{6D0D5085-5F54-0141-8C4A-85536CFE719C}" type="datetimeFigureOut">
              <a:rPr lang="en-US" altLang="en-US"/>
              <a:pPr>
                <a:defRPr/>
              </a:pPr>
              <a:t>6/30/2020</a:t>
            </a:fld>
            <a:endParaRPr lang="en-US" altLang="en-US"/>
          </a:p>
        </p:txBody>
      </p:sp>
      <p:sp>
        <p:nvSpPr>
          <p:cNvPr id="3" name="Footer Placeholder 4">
            <a:extLst>
              <a:ext uri="{FF2B5EF4-FFF2-40B4-BE49-F238E27FC236}">
                <a16:creationId xmlns:a16="http://schemas.microsoft.com/office/drawing/2014/main" id="{E99584D8-F609-414E-B7B3-27907FF011B4}"/>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958081C2-C669-9243-BD6E-51805171DFEA}"/>
              </a:ext>
            </a:extLst>
          </p:cNvPr>
          <p:cNvSpPr>
            <a:spLocks noGrp="1"/>
          </p:cNvSpPr>
          <p:nvPr>
            <p:ph type="sldNum" sz="quarter" idx="12"/>
          </p:nvPr>
        </p:nvSpPr>
        <p:spPr/>
        <p:txBody>
          <a:bodyPr/>
          <a:lstStyle>
            <a:lvl1pPr>
              <a:defRPr/>
            </a:lvl1pPr>
          </a:lstStyle>
          <a:p>
            <a:pPr>
              <a:defRPr/>
            </a:pPr>
            <a:fld id="{CBA3FAE0-1C72-FF49-B3D2-673FB4572681}" type="slidenum">
              <a:rPr lang="en-US" altLang="en-US"/>
              <a:pPr>
                <a:defRPr/>
              </a:pPr>
              <a:t>‹#›</a:t>
            </a:fld>
            <a:endParaRPr lang="en-US" altLang="en-US"/>
          </a:p>
        </p:txBody>
      </p:sp>
    </p:spTree>
    <p:extLst>
      <p:ext uri="{BB962C8B-B14F-4D97-AF65-F5344CB8AC3E}">
        <p14:creationId xmlns:p14="http://schemas.microsoft.com/office/powerpoint/2010/main" val="3430893682"/>
      </p:ext>
    </p:extLst>
  </p:cSld>
  <p:clrMapOvr>
    <a:masterClrMapping/>
  </p:clrMapOvr>
  <p:transition spd="slow" advClick="0" advTm="12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91333F07-D980-CF4F-8919-E7EE8B6D8771}"/>
              </a:ext>
            </a:extLst>
          </p:cNvPr>
          <p:cNvSpPr>
            <a:spLocks noGrp="1"/>
          </p:cNvSpPr>
          <p:nvPr>
            <p:ph type="dt" sz="half" idx="10"/>
          </p:nvPr>
        </p:nvSpPr>
        <p:spPr/>
        <p:txBody>
          <a:bodyPr/>
          <a:lstStyle>
            <a:lvl1pPr>
              <a:defRPr/>
            </a:lvl1pPr>
          </a:lstStyle>
          <a:p>
            <a:pPr>
              <a:defRPr/>
            </a:pPr>
            <a:fld id="{7A466876-8DB8-D642-BD79-B7ED2A8C26A2}" type="datetimeFigureOut">
              <a:rPr lang="en-US" altLang="en-US"/>
              <a:pPr>
                <a:defRPr/>
              </a:pPr>
              <a:t>6/30/2020</a:t>
            </a:fld>
            <a:endParaRPr lang="en-US" altLang="en-US"/>
          </a:p>
        </p:txBody>
      </p:sp>
      <p:sp>
        <p:nvSpPr>
          <p:cNvPr id="6" name="Footer Placeholder 4">
            <a:extLst>
              <a:ext uri="{FF2B5EF4-FFF2-40B4-BE49-F238E27FC236}">
                <a16:creationId xmlns:a16="http://schemas.microsoft.com/office/drawing/2014/main" id="{18E5C438-8340-8649-9709-EE211613317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868D1A5-161E-684D-AC22-E5ED96C1429D}"/>
              </a:ext>
            </a:extLst>
          </p:cNvPr>
          <p:cNvSpPr>
            <a:spLocks noGrp="1"/>
          </p:cNvSpPr>
          <p:nvPr>
            <p:ph type="sldNum" sz="quarter" idx="12"/>
          </p:nvPr>
        </p:nvSpPr>
        <p:spPr/>
        <p:txBody>
          <a:bodyPr/>
          <a:lstStyle>
            <a:lvl1pPr>
              <a:defRPr/>
            </a:lvl1pPr>
          </a:lstStyle>
          <a:p>
            <a:pPr>
              <a:defRPr/>
            </a:pPr>
            <a:fld id="{CD24901C-976E-DF45-99BD-575853FCE033}" type="slidenum">
              <a:rPr lang="en-US" altLang="en-US"/>
              <a:pPr>
                <a:defRPr/>
              </a:pPr>
              <a:t>‹#›</a:t>
            </a:fld>
            <a:endParaRPr lang="en-US" altLang="en-US"/>
          </a:p>
        </p:txBody>
      </p:sp>
    </p:spTree>
    <p:extLst>
      <p:ext uri="{BB962C8B-B14F-4D97-AF65-F5344CB8AC3E}">
        <p14:creationId xmlns:p14="http://schemas.microsoft.com/office/powerpoint/2010/main" val="3895123558"/>
      </p:ext>
    </p:extLst>
  </p:cSld>
  <p:clrMapOvr>
    <a:masterClrMapping/>
  </p:clrMapOvr>
  <p:transition spd="slow" advClick="0" advTm="12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8DD0D33-037C-5A45-9454-FE706C992D18}"/>
              </a:ext>
            </a:extLst>
          </p:cNvPr>
          <p:cNvSpPr>
            <a:spLocks noGrp="1"/>
          </p:cNvSpPr>
          <p:nvPr>
            <p:ph type="dt" sz="half" idx="10"/>
          </p:nvPr>
        </p:nvSpPr>
        <p:spPr/>
        <p:txBody>
          <a:bodyPr/>
          <a:lstStyle>
            <a:lvl1pPr>
              <a:defRPr/>
            </a:lvl1pPr>
          </a:lstStyle>
          <a:p>
            <a:pPr>
              <a:defRPr/>
            </a:pPr>
            <a:fld id="{AB5234B3-6CF3-CF4F-803F-3954361942E9}" type="datetimeFigureOut">
              <a:rPr lang="en-US" altLang="en-US"/>
              <a:pPr>
                <a:defRPr/>
              </a:pPr>
              <a:t>6/30/2020</a:t>
            </a:fld>
            <a:endParaRPr lang="en-US" altLang="en-US"/>
          </a:p>
        </p:txBody>
      </p:sp>
      <p:sp>
        <p:nvSpPr>
          <p:cNvPr id="6" name="Footer Placeholder 4">
            <a:extLst>
              <a:ext uri="{FF2B5EF4-FFF2-40B4-BE49-F238E27FC236}">
                <a16:creationId xmlns:a16="http://schemas.microsoft.com/office/drawing/2014/main" id="{4730D225-5541-BC40-85E9-21824EBD8E7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E20342F-4E88-BA49-997B-2AC811E7FBC2}"/>
              </a:ext>
            </a:extLst>
          </p:cNvPr>
          <p:cNvSpPr>
            <a:spLocks noGrp="1"/>
          </p:cNvSpPr>
          <p:nvPr>
            <p:ph type="sldNum" sz="quarter" idx="12"/>
          </p:nvPr>
        </p:nvSpPr>
        <p:spPr/>
        <p:txBody>
          <a:bodyPr/>
          <a:lstStyle>
            <a:lvl1pPr>
              <a:defRPr/>
            </a:lvl1pPr>
          </a:lstStyle>
          <a:p>
            <a:pPr>
              <a:defRPr/>
            </a:pPr>
            <a:fld id="{8A687054-34FE-894A-9DE3-48918424F7DC}" type="slidenum">
              <a:rPr lang="en-US" altLang="en-US"/>
              <a:pPr>
                <a:defRPr/>
              </a:pPr>
              <a:t>‹#›</a:t>
            </a:fld>
            <a:endParaRPr lang="en-US" altLang="en-US"/>
          </a:p>
        </p:txBody>
      </p:sp>
    </p:spTree>
    <p:extLst>
      <p:ext uri="{BB962C8B-B14F-4D97-AF65-F5344CB8AC3E}">
        <p14:creationId xmlns:p14="http://schemas.microsoft.com/office/powerpoint/2010/main" val="3513922809"/>
      </p:ext>
    </p:extLst>
  </p:cSld>
  <p:clrMapOvr>
    <a:masterClrMapping/>
  </p:clrMapOvr>
  <p:transition spd="slow" advClick="0" advTm="12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503350C-9BC2-6E43-96B1-C216B6B9B627}"/>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C14E6069-1C0F-464B-88DC-9FE27A64D50C}"/>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50C579FC-9BED-4446-93B8-3176E28E7A3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2C067AB8-83A0-E24D-AA91-82D0173B3173}" type="datetimeFigureOut">
              <a:rPr lang="en-US" altLang="en-US"/>
              <a:pPr>
                <a:defRPr/>
              </a:pPr>
              <a:t>6/30/2020</a:t>
            </a:fld>
            <a:endParaRPr lang="en-US" altLang="en-US"/>
          </a:p>
        </p:txBody>
      </p:sp>
      <p:sp>
        <p:nvSpPr>
          <p:cNvPr id="5" name="Footer Placeholder 4">
            <a:extLst>
              <a:ext uri="{FF2B5EF4-FFF2-40B4-BE49-F238E27FC236}">
                <a16:creationId xmlns:a16="http://schemas.microsoft.com/office/drawing/2014/main" id="{9ED4A375-04DD-284E-BDA4-8E37E98C0F8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9CA4F70F-B2FD-564F-AC39-02A8A5351CC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AD8762AF-1398-684D-A484-ADE96BC82FB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213" r:id="rId1"/>
    <p:sldLayoutId id="2147485214" r:id="rId2"/>
    <p:sldLayoutId id="2147485215" r:id="rId3"/>
    <p:sldLayoutId id="2147485216" r:id="rId4"/>
    <p:sldLayoutId id="2147485217" r:id="rId5"/>
    <p:sldLayoutId id="2147485218" r:id="rId6"/>
    <p:sldLayoutId id="2147485219" r:id="rId7"/>
    <p:sldLayoutId id="2147485220" r:id="rId8"/>
    <p:sldLayoutId id="2147485221" r:id="rId9"/>
    <p:sldLayoutId id="2147485222" r:id="rId10"/>
    <p:sldLayoutId id="2147485223" r:id="rId11"/>
  </p:sldLayoutIdLst>
  <p:transition spd="slow" advClick="0" advTm="12000"/>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1194DF79-7E2A-4A4D-994B-DA14EE4CA3C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7DC1E4FE-C530-6D40-98DF-1E0BA6D9978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1C34A6B5-32FB-4A46-8771-CB612F2C127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0AE5726B-D064-814D-8C1B-D34D9661CF51}" type="datetimeFigureOut">
              <a:rPr lang="en-US"/>
              <a:pPr>
                <a:defRPr/>
              </a:pPr>
              <a:t>6/30/2020</a:t>
            </a:fld>
            <a:endParaRPr lang="en-US"/>
          </a:p>
        </p:txBody>
      </p:sp>
      <p:sp>
        <p:nvSpPr>
          <p:cNvPr id="5" name="Footer Placeholder 4">
            <a:extLst>
              <a:ext uri="{FF2B5EF4-FFF2-40B4-BE49-F238E27FC236}">
                <a16:creationId xmlns:a16="http://schemas.microsoft.com/office/drawing/2014/main" id="{1196DDE6-3294-FC40-AC9B-80E538D6ACDD}"/>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AE1E5052-1A62-CA41-B991-74DF065ED9A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pPr>
              <a:defRPr/>
            </a:pPr>
            <a:fld id="{7B991753-7BB7-1347-97F7-C0835ED6C4A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224" r:id="rId1"/>
    <p:sldLayoutId id="2147485225" r:id="rId2"/>
    <p:sldLayoutId id="2147485226" r:id="rId3"/>
    <p:sldLayoutId id="2147485227" r:id="rId4"/>
    <p:sldLayoutId id="2147485228" r:id="rId5"/>
    <p:sldLayoutId id="2147485229" r:id="rId6"/>
    <p:sldLayoutId id="2147485230" r:id="rId7"/>
    <p:sldLayoutId id="2147485231" r:id="rId8"/>
    <p:sldLayoutId id="2147485232" r:id="rId9"/>
    <p:sldLayoutId id="2147485233" r:id="rId10"/>
    <p:sldLayoutId id="2147485234" r:id="rId11"/>
  </p:sldLayoutIdLst>
  <p:transition spd="slow" advClick="0" advTm="1200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hyperlink" Target="http://www.iris.edu/hq/retm"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hyperlink" Target="mailto:tkb@iris.edu" TargetMode="External"/><Relationship Id="rId5" Type="http://schemas.openxmlformats.org/officeDocument/2006/relationships/image" Target="../media/image24.pn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9.png"/><Relationship Id="rId5" Type="http://schemas.openxmlformats.org/officeDocument/2006/relationships/image" Target="../media/image1.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4.png"/><Relationship Id="rId5" Type="http://schemas.openxmlformats.org/officeDocument/2006/relationships/image" Target="../media/image1.png"/><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40B02DD-C39F-B641-8AA2-ACCC674892B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6387" name="Picture 8" descr="IRIS_TMlogo.png">
            <a:extLst>
              <a:ext uri="{FF2B5EF4-FFF2-40B4-BE49-F238E27FC236}">
                <a16:creationId xmlns:a16="http://schemas.microsoft.com/office/drawing/2014/main" id="{9029E214-178F-354B-B42D-01A49277A8E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9B2B009B-BF1A-EB41-BDD7-42569FB1DF0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5,8 CALIFORNIA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24 de Junio, 2020 a las 17:40:49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21">
            <a:extLst>
              <a:ext uri="{FF2B5EF4-FFF2-40B4-BE49-F238E27FC236}">
                <a16:creationId xmlns:a16="http://schemas.microsoft.com/office/drawing/2014/main" id="{42B91813-3373-CC4F-8FFD-0FFEDE0408D2}"/>
              </a:ext>
            </a:extLst>
          </p:cNvPr>
          <p:cNvSpPr txBox="1">
            <a:spLocks noChangeArrowheads="1"/>
          </p:cNvSpPr>
          <p:nvPr/>
        </p:nvSpPr>
        <p:spPr bwMode="auto">
          <a:xfrm>
            <a:off x="4532313" y="2579688"/>
            <a:ext cx="830262" cy="415925"/>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r>
              <a:rPr lang="en-US" altLang="en-US" sz="1050" dirty="0">
                <a:solidFill>
                  <a:srgbClr val="FFFFFF"/>
                </a:solidFill>
                <a:latin typeface="Arial" panose="020B0604020202020204" pitchFamily="34" charset="0"/>
              </a:rPr>
              <a:t>Bering</a:t>
            </a:r>
          </a:p>
          <a:p>
            <a:pPr algn="ctr" eaLnBrk="1" hangingPunct="1">
              <a:spcBef>
                <a:spcPct val="0"/>
              </a:spcBef>
              <a:buFontTx/>
              <a:buNone/>
              <a:defRPr/>
            </a:pPr>
            <a:r>
              <a:rPr lang="en-US" altLang="en-US" sz="1050" dirty="0">
                <a:solidFill>
                  <a:srgbClr val="FFFFFF"/>
                </a:solidFill>
                <a:latin typeface="Arial" panose="020B0604020202020204" pitchFamily="34" charset="0"/>
              </a:rPr>
              <a:t>Island</a:t>
            </a:r>
          </a:p>
        </p:txBody>
      </p:sp>
      <p:sp>
        <p:nvSpPr>
          <p:cNvPr id="16391" name="TextBox 4">
            <a:extLst>
              <a:ext uri="{FF2B5EF4-FFF2-40B4-BE49-F238E27FC236}">
                <a16:creationId xmlns:a16="http://schemas.microsoft.com/office/drawing/2014/main" id="{E956EA57-EACB-0F4A-B93F-7713AD611969}"/>
              </a:ext>
            </a:extLst>
          </p:cNvPr>
          <p:cNvSpPr txBox="1">
            <a:spLocks noChangeArrowheads="1"/>
          </p:cNvSpPr>
          <p:nvPr/>
        </p:nvSpPr>
        <p:spPr bwMode="auto">
          <a:xfrm>
            <a:off x="319563" y="1114961"/>
            <a:ext cx="4100038" cy="4278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s-ES_tradnl" altLang="en-US" sz="1600"/>
              <a:t>Un terremoto de magnitud 5,8 ocurrió en el Valle Owens, debajo del lecho del lago Owens, justo al este del Monte Whitney, 17,7 km (11 millas) al sureste de Lone Pine, CA a una profundidad de 4,7 km (2,9 millas).</a:t>
            </a:r>
          </a:p>
          <a:p>
            <a:endParaRPr lang="es-ES_tradnl" altLang="en-US" sz="1600"/>
          </a:p>
          <a:p>
            <a:r>
              <a:rPr lang="es-ES_tradnl" altLang="en-US" sz="1600"/>
              <a:t>Esta es la misma ubicación que el terremoto de magnitud 4,6 que ocurrió dos noches antes, que ahora se clasifica como un sismo inicial de este terremoto de mayor magnitud.</a:t>
            </a:r>
          </a:p>
          <a:p>
            <a:endParaRPr lang="es-ES_tradnl" altLang="en-US" sz="1600"/>
          </a:p>
          <a:p>
            <a:r>
              <a:rPr lang="es-ES_tradnl" altLang="en-US" sz="1600"/>
              <a:t>Algunos derrumbes de rocas (rocas del tamaño de un camión) fueron reportados en el Condado de Inyo y movimientos telúricos se sintieron en Los Ángeles.</a:t>
            </a:r>
          </a:p>
        </p:txBody>
      </p:sp>
      <p:pic>
        <p:nvPicPr>
          <p:cNvPr id="20" name="Picture 19">
            <a:extLst>
              <a:ext uri="{FF2B5EF4-FFF2-40B4-BE49-F238E27FC236}">
                <a16:creationId xmlns:a16="http://schemas.microsoft.com/office/drawing/2014/main" id="{CB353E71-E305-4C0D-A22A-EA1DECB4EE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4400" y="1218477"/>
            <a:ext cx="3905795" cy="5182323"/>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239713" y="1101725"/>
            <a:ext cx="875188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eaLnBrk="1" hangingPunct="1"/>
            <a:r>
              <a:rPr lang="es-ES_tradnl" altLang="en-US" sz="1600" dirty="0"/>
              <a:t>El mecanismo focal es la forma en que los sismólogos trazan las orientaciones tridimensionales del estrés de un terremoto. Dado que un terremoto se produce como deslizamiento en una falla, genera ondas primarias (P) en cuadrantes de compresión (sombreado) y extensión (blanco). La orientación de estos cuadrantes determinada a partir de ondas sísmicas registradas determina el tipo de falla que produjo el terremoto.</a:t>
            </a:r>
          </a:p>
          <a:p>
            <a:endParaRPr lang="es-ES_tradnl" altLang="en-US" sz="1600" dirty="0"/>
          </a:p>
          <a:p>
            <a:r>
              <a:rPr lang="es-ES_tradnl" altLang="en-US" sz="1600" dirty="0"/>
              <a:t>Este terremoto ocurrió como resultado de un fallado </a:t>
            </a:r>
          </a:p>
          <a:p>
            <a:r>
              <a:rPr lang="es-ES_tradnl" altLang="en-US" sz="1600" dirty="0"/>
              <a:t>normal y de desgarre oblicuo, que tiene componentes</a:t>
            </a:r>
          </a:p>
          <a:p>
            <a:r>
              <a:rPr lang="es-ES_tradnl" altLang="en-US" sz="1600" dirty="0"/>
              <a:t>de ambos movimientos.</a:t>
            </a:r>
          </a:p>
        </p:txBody>
      </p:sp>
      <p:pic>
        <p:nvPicPr>
          <p:cNvPr id="18" name="Picture 2">
            <a:extLst>
              <a:ext uri="{FF2B5EF4-FFF2-40B4-BE49-F238E27FC236}">
                <a16:creationId xmlns:a16="http://schemas.microsoft.com/office/drawing/2014/main" id="{C6968167-FF7F-4717-A779-66AD9BF395D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11170" y="3892669"/>
            <a:ext cx="3291068" cy="159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a:extLst>
              <a:ext uri="{FF2B5EF4-FFF2-40B4-BE49-F238E27FC236}">
                <a16:creationId xmlns:a16="http://schemas.microsoft.com/office/drawing/2014/main" id="{9572CE41-4E29-43F2-8126-F2F0F178842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1949" y="3581400"/>
            <a:ext cx="2728451" cy="2695479"/>
          </a:xfrm>
          <a:prstGeom prst="rect">
            <a:avLst/>
          </a:prstGeom>
        </p:spPr>
      </p:pic>
      <p:pic>
        <p:nvPicPr>
          <p:cNvPr id="14" name="Picture 2">
            <a:extLst>
              <a:ext uri="{FF2B5EF4-FFF2-40B4-BE49-F238E27FC236}">
                <a16:creationId xmlns:a16="http://schemas.microsoft.com/office/drawing/2014/main" id="{255FEFED-53CD-46D2-AB2E-7093D72E359B}"/>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5293056" y="2489735"/>
            <a:ext cx="3048000" cy="1373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a:extLst>
              <a:ext uri="{FF2B5EF4-FFF2-40B4-BE49-F238E27FC236}">
                <a16:creationId xmlns:a16="http://schemas.microsoft.com/office/drawing/2014/main" id="{80EC4610-C8B8-1145-A245-D84F0B8E1E9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5,8 CALIFORNIA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24 de Junio, 2020 a las 17:40:49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8">
            <a:extLst>
              <a:ext uri="{FF2B5EF4-FFF2-40B4-BE49-F238E27FC236}">
                <a16:creationId xmlns:a16="http://schemas.microsoft.com/office/drawing/2014/main" id="{B1DC6136-D3B9-784A-843D-A971E3B5A115}"/>
              </a:ext>
            </a:extLst>
          </p:cNvPr>
          <p:cNvSpPr txBox="1">
            <a:spLocks noChangeArrowheads="1"/>
          </p:cNvSpPr>
          <p:nvPr/>
        </p:nvSpPr>
        <p:spPr bwMode="auto">
          <a:xfrm>
            <a:off x="3124200" y="5586412"/>
            <a:ext cx="43434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400" dirty="0">
                <a:latin typeface="Arial" panose="020B0604020202020204" pitchFamily="34" charset="0"/>
              </a:rPr>
              <a:t>El eje de tensión (T) refleja la dirección mínima del esfuerzo de compresión. El eje de presión (P) refleja la dirección máxima del esfuerzo de compresión.</a:t>
            </a:r>
          </a:p>
        </p:txBody>
      </p:sp>
      <p:sp>
        <p:nvSpPr>
          <p:cNvPr id="16" name="TextBox 11">
            <a:extLst>
              <a:ext uri="{FF2B5EF4-FFF2-40B4-BE49-F238E27FC236}">
                <a16:creationId xmlns:a16="http://schemas.microsoft.com/office/drawing/2014/main" id="{B2612A68-0360-CE44-A3F1-99D54A92093D}"/>
              </a:ext>
            </a:extLst>
          </p:cNvPr>
          <p:cNvSpPr txBox="1">
            <a:spLocks noChangeArrowheads="1"/>
          </p:cNvSpPr>
          <p:nvPr/>
        </p:nvSpPr>
        <p:spPr bwMode="auto">
          <a:xfrm>
            <a:off x="246063" y="6353175"/>
            <a:ext cx="37163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200" dirty="0">
                <a:latin typeface="Arial" panose="020B0604020202020204" pitchFamily="34" charset="0"/>
              </a:rPr>
              <a:t>Fase W Solución Tensor  Momento Sísmico, USGS</a:t>
            </a:r>
          </a:p>
        </p:txBody>
      </p:sp>
      <p:sp>
        <p:nvSpPr>
          <p:cNvPr id="17" name="TextBox 15">
            <a:extLst>
              <a:ext uri="{FF2B5EF4-FFF2-40B4-BE49-F238E27FC236}">
                <a16:creationId xmlns:a16="http://schemas.microsoft.com/office/drawing/2014/main" id="{54726514-2B9E-8347-841F-DE878C8E381E}"/>
              </a:ext>
            </a:extLst>
          </p:cNvPr>
          <p:cNvSpPr txBox="1">
            <a:spLocks noChangeArrowheads="1"/>
          </p:cNvSpPr>
          <p:nvPr/>
        </p:nvSpPr>
        <p:spPr bwMode="auto">
          <a:xfrm>
            <a:off x="5181600" y="6550025"/>
            <a:ext cx="39624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dirty="0">
                <a:latin typeface="Arial" panose="020B0604020202020204" pitchFamily="34" charset="0"/>
              </a:rPr>
              <a:t>Imagen Cortesía del Servicio Geológico de los EE.UU.</a:t>
            </a:r>
          </a:p>
        </p:txBody>
      </p:sp>
    </p:spTree>
    <p:extLst>
      <p:ext uri="{BB962C8B-B14F-4D97-AF65-F5344CB8AC3E}">
        <p14:creationId xmlns:p14="http://schemas.microsoft.com/office/powerpoint/2010/main" val="24383237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D911A69-51E6-A041-B992-3C2ED11167E5}"/>
              </a:ext>
            </a:extLst>
          </p:cNvPr>
          <p:cNvPicPr>
            <a:picLocks noChangeAspect="1"/>
          </p:cNvPicPr>
          <p:nvPr/>
        </p:nvPicPr>
        <p:blipFill rotWithShape="1">
          <a:blip r:embed="rId3"/>
          <a:srcRect t="17917" r="1233"/>
          <a:stretch/>
        </p:blipFill>
        <p:spPr>
          <a:xfrm>
            <a:off x="1230313" y="1295400"/>
            <a:ext cx="7676532" cy="5410200"/>
          </a:xfrm>
          <a:prstGeom prst="rect">
            <a:avLst/>
          </a:prstGeom>
        </p:spPr>
      </p:pic>
      <p:sp>
        <p:nvSpPr>
          <p:cNvPr id="4" name="Rectangle 3">
            <a:extLst>
              <a:ext uri="{FF2B5EF4-FFF2-40B4-BE49-F238E27FC236}">
                <a16:creationId xmlns:a16="http://schemas.microsoft.com/office/drawing/2014/main" id="{1FE4786A-DD50-0E4F-B9C9-26011D3F3D4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s-ES_tradnl" altLang="en-US" sz="180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FCDDFA34-7340-4A9E-8BE9-EDBBF6D721E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4">
            <a:extLst>
              <a:ext uri="{FF2B5EF4-FFF2-40B4-BE49-F238E27FC236}">
                <a16:creationId xmlns:a16="http://schemas.microsoft.com/office/drawing/2014/main" id="{9FCCAAB0-A4EC-4AEB-A5A4-B495410D5154}"/>
              </a:ext>
            </a:extLst>
          </p:cNvPr>
          <p:cNvSpPr txBox="1">
            <a:spLocks noChangeArrowheads="1"/>
          </p:cNvSpPr>
          <p:nvPr/>
        </p:nvSpPr>
        <p:spPr bwMode="auto">
          <a:xfrm>
            <a:off x="1958976" y="3194843"/>
            <a:ext cx="6875463"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Después del terremoto, las ondas P compresivas tardaron 2 minutos y 3 segundos en recorrer una trayectoria curva a través de la corteza y el manto hasta Bend, Oregón.</a:t>
            </a:r>
          </a:p>
        </p:txBody>
      </p:sp>
      <p:sp>
        <p:nvSpPr>
          <p:cNvPr id="15365" name="TextBox 7">
            <a:extLst>
              <a:ext uri="{FF2B5EF4-FFF2-40B4-BE49-F238E27FC236}">
                <a16:creationId xmlns:a16="http://schemas.microsoft.com/office/drawing/2014/main" id="{B7DC775A-40E3-4441-BA27-FD886ACF7C70}"/>
              </a:ext>
            </a:extLst>
          </p:cNvPr>
          <p:cNvSpPr txBox="1">
            <a:spLocks noChangeArrowheads="1"/>
          </p:cNvSpPr>
          <p:nvPr/>
        </p:nvSpPr>
        <p:spPr bwMode="auto">
          <a:xfrm>
            <a:off x="2255838" y="948871"/>
            <a:ext cx="6232524"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a:solidFill>
                  <a:srgbClr val="000000"/>
                </a:solidFill>
                <a:latin typeface="Arial" panose="020B0604020202020204" pitchFamily="34" charset="0"/>
              </a:rPr>
              <a:t>El registro del terremoto en Bend, Oregón (BNOR) se ilustra a continuación. Bend está a 932 km (579 millas, 8,4 °) de la ubicación de este terremoto.</a:t>
            </a:r>
          </a:p>
        </p:txBody>
      </p:sp>
      <p:sp>
        <p:nvSpPr>
          <p:cNvPr id="15366" name="TextBox 6">
            <a:extLst>
              <a:ext uri="{FF2B5EF4-FFF2-40B4-BE49-F238E27FC236}">
                <a16:creationId xmlns:a16="http://schemas.microsoft.com/office/drawing/2014/main" id="{3791377A-859C-4FEA-9251-96B95EAC7C65}"/>
              </a:ext>
            </a:extLst>
          </p:cNvPr>
          <p:cNvSpPr txBox="1">
            <a:spLocks noChangeArrowheads="1"/>
          </p:cNvSpPr>
          <p:nvPr/>
        </p:nvSpPr>
        <p:spPr bwMode="auto">
          <a:xfrm>
            <a:off x="1916907" y="4829843"/>
            <a:ext cx="6959600" cy="9540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400" dirty="0">
                <a:solidFill>
                  <a:srgbClr val="000000"/>
                </a:solidFill>
                <a:latin typeface="Arial" panose="020B0604020202020204" pitchFamily="34" charset="0"/>
              </a:rPr>
              <a:t>Las ondas de superficie registraron los 932 km (579 millas) a lo largo del perímetro de la Tierra desde el terremoto hasta la estación de registro. Las ondas superficiales aproximadamente llegan a Bend aproximadamente 4 minutos después del terremoto en el este de California.</a:t>
            </a:r>
          </a:p>
        </p:txBody>
      </p:sp>
      <p:sp>
        <p:nvSpPr>
          <p:cNvPr id="15367" name="TextBox 9">
            <a:extLst>
              <a:ext uri="{FF2B5EF4-FFF2-40B4-BE49-F238E27FC236}">
                <a16:creationId xmlns:a16="http://schemas.microsoft.com/office/drawing/2014/main" id="{7356C20E-B2DF-4310-913B-794B4315278F}"/>
              </a:ext>
            </a:extLst>
          </p:cNvPr>
          <p:cNvSpPr txBox="1">
            <a:spLocks noChangeArrowheads="1"/>
          </p:cNvSpPr>
          <p:nvPr/>
        </p:nvSpPr>
        <p:spPr bwMode="auto">
          <a:xfrm>
            <a:off x="1777207" y="4012343"/>
            <a:ext cx="72390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400" dirty="0">
                <a:solidFill>
                  <a:srgbClr val="000000"/>
                </a:solidFill>
                <a:latin typeface="Arial" panose="020B0604020202020204" pitchFamily="34" charset="0"/>
              </a:rPr>
              <a:t>Las ondas S son ondas de corte que siguen la misma trayectoria a través de la corteza y el manto que las ondas P. Las ondas S tardaron 3 minutos y 40 segundos en viajar desde el terremoto hasta Bend.</a:t>
            </a:r>
          </a:p>
        </p:txBody>
      </p:sp>
      <p:sp>
        <p:nvSpPr>
          <p:cNvPr id="15368" name="TextBox 4">
            <a:extLst>
              <a:ext uri="{FF2B5EF4-FFF2-40B4-BE49-F238E27FC236}">
                <a16:creationId xmlns:a16="http://schemas.microsoft.com/office/drawing/2014/main" id="{AF205713-BBA2-42BD-BC9A-00F25C068CC7}"/>
              </a:ext>
            </a:extLst>
          </p:cNvPr>
          <p:cNvSpPr txBox="1">
            <a:spLocks noChangeArrowheads="1"/>
          </p:cNvSpPr>
          <p:nvPr/>
        </p:nvSpPr>
        <p:spPr bwMode="auto">
          <a:xfrm>
            <a:off x="3467894" y="1959302"/>
            <a:ext cx="376238" cy="369888"/>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b="1">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456186C5-EC6A-45A3-A842-7372D913B274}"/>
              </a:ext>
            </a:extLst>
          </p:cNvPr>
          <p:cNvSpPr txBox="1">
            <a:spLocks noChangeArrowheads="1"/>
          </p:cNvSpPr>
          <p:nvPr/>
        </p:nvSpPr>
        <p:spPr bwMode="auto">
          <a:xfrm>
            <a:off x="5041900" y="1968827"/>
            <a:ext cx="338137" cy="369888"/>
          </a:xfrm>
          <a:prstGeom prst="rect">
            <a:avLst/>
          </a:prstGeom>
          <a:no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_tradnl" altLang="en-US" sz="1800" b="1">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BDB23BD9-B066-254A-B51D-677838FBACBB}"/>
              </a:ext>
            </a:extLst>
          </p:cNvPr>
          <p:cNvSpPr txBox="1"/>
          <p:nvPr/>
        </p:nvSpPr>
        <p:spPr>
          <a:xfrm>
            <a:off x="5638800" y="1423193"/>
            <a:ext cx="2914650" cy="369332"/>
          </a:xfrm>
          <a:prstGeom prst="rect">
            <a:avLst/>
          </a:prstGeom>
          <a:noFill/>
        </p:spPr>
        <p:txBody>
          <a:bodyPr wrap="square">
            <a:spAutoFit/>
          </a:bodyPr>
          <a:lstStyle/>
          <a:p>
            <a:pPr eaLnBrk="1" hangingPunct="1">
              <a:defRPr/>
            </a:pPr>
            <a:r>
              <a:rPr lang="es-ES_tradnl" b="1" spc="200" dirty="0">
                <a:solidFill>
                  <a:prstClr val="black"/>
                </a:solidFill>
                <a:latin typeface="Arial" charset="0"/>
                <a:ea typeface="MS PGothic" charset="-128"/>
                <a:cs typeface="Arial" panose="020B0604020202020204" pitchFamily="34" charset="0"/>
              </a:rPr>
              <a:t>Ondas Superficiales </a:t>
            </a:r>
          </a:p>
        </p:txBody>
      </p:sp>
      <p:sp>
        <p:nvSpPr>
          <p:cNvPr id="14" name="Rectangle 13">
            <a:extLst>
              <a:ext uri="{FF2B5EF4-FFF2-40B4-BE49-F238E27FC236}">
                <a16:creationId xmlns:a16="http://schemas.microsoft.com/office/drawing/2014/main" id="{751D28DB-CCA2-ED40-B3E4-C11DCBC3A6DD}"/>
              </a:ext>
            </a:extLst>
          </p:cNvPr>
          <p:cNvSpPr/>
          <p:nvPr/>
        </p:nvSpPr>
        <p:spPr bwMode="auto">
          <a:xfrm>
            <a:off x="6625608" y="5528129"/>
            <a:ext cx="2281237" cy="76200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_tradnl"/>
          </a:p>
        </p:txBody>
      </p:sp>
      <p:sp>
        <p:nvSpPr>
          <p:cNvPr id="15" name="Title 1">
            <a:extLst>
              <a:ext uri="{FF2B5EF4-FFF2-40B4-BE49-F238E27FC236}">
                <a16:creationId xmlns:a16="http://schemas.microsoft.com/office/drawing/2014/main" id="{6482FE13-681D-0148-B612-9D4051E0C7D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5,8 CALIFORNIA</a:t>
            </a:r>
            <a:br>
              <a:rPr lang="es-ES_tradnl" sz="4300"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24 de Junio, 2020 a las 17:40:49 UTC </a:t>
            </a:r>
            <a:endParaRPr lang="es-ES_tradnl">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BF7C3B1-6033-2543-86C3-F1B8B01FA4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32772" name="Picture 1">
            <a:extLst>
              <a:ext uri="{FF2B5EF4-FFF2-40B4-BE49-F238E27FC236}">
                <a16:creationId xmlns:a16="http://schemas.microsoft.com/office/drawing/2014/main" id="{2A324582-47B8-B94B-BF07-586060B6C8D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1">
            <a:extLst>
              <a:ext uri="{FF2B5EF4-FFF2-40B4-BE49-F238E27FC236}">
                <a16:creationId xmlns:a16="http://schemas.microsoft.com/office/drawing/2014/main" id="{F874CA50-1FC9-2B4F-B32D-24167803F86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TextBox 1">
            <a:extLst>
              <a:ext uri="{FF2B5EF4-FFF2-40B4-BE49-F238E27FC236}">
                <a16:creationId xmlns:a16="http://schemas.microsoft.com/office/drawing/2014/main" id="{C1ABB41B-7415-3944-BC06-A8FF35F6D1F7}"/>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32775" name="Picture 1">
            <a:extLst>
              <a:ext uri="{FF2B5EF4-FFF2-40B4-BE49-F238E27FC236}">
                <a16:creationId xmlns:a16="http://schemas.microsoft.com/office/drawing/2014/main" id="{694DCCA0-20B6-6441-8629-0B809FAA73C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id="{7392ABC5-DDF1-6349-8042-56FC7C3F0C47}"/>
              </a:ext>
            </a:extLst>
          </p:cNvPr>
          <p:cNvSpPr txBox="1">
            <a:spLocks noChangeArrowheads="1"/>
          </p:cNvSpPr>
          <p:nvPr/>
        </p:nvSpPr>
        <p:spPr bwMode="auto">
          <a:xfrm>
            <a:off x="709613" y="773113"/>
            <a:ext cx="7977187"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ES_tradnl" altLang="en-US" sz="1800" b="1" dirty="0">
                <a:solidFill>
                  <a:srgbClr val="393996"/>
                </a:solidFill>
                <a:latin typeface="Arial" panose="020B0604020202020204" pitchFamily="34" charset="0"/>
              </a:rPr>
              <a:t>Momentos de Enseñanzas son un servicio de</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Las Instituciones de Investigación Incorporadas para la Sismología</a:t>
            </a:r>
          </a:p>
          <a:p>
            <a:pPr algn="ctr" eaLnBrk="1" hangingPunct="1">
              <a:spcBef>
                <a:spcPct val="0"/>
              </a:spcBef>
              <a:buFontTx/>
              <a:buNone/>
            </a:pPr>
            <a:r>
              <a:rPr lang="es-ES_tradnl" altLang="en-US" sz="1800" dirty="0">
                <a:latin typeface="Arial" panose="020B0604020202020204" pitchFamily="34" charset="0"/>
              </a:rPr>
              <a:t> Educación &amp; Alcance Público </a:t>
            </a:r>
          </a:p>
          <a:p>
            <a:pPr algn="ctr" eaLnBrk="1" hangingPunct="1">
              <a:spcBef>
                <a:spcPct val="0"/>
              </a:spcBef>
              <a:buFontTx/>
              <a:buNone/>
            </a:pPr>
            <a:r>
              <a:rPr lang="es-ES_tradnl" altLang="en-US" sz="1800" dirty="0">
                <a:latin typeface="Arial" panose="020B0604020202020204" pitchFamily="34" charset="0"/>
              </a:rPr>
              <a:t>y </a:t>
            </a:r>
          </a:p>
          <a:p>
            <a:pPr algn="ctr" eaLnBrk="1" hangingPunct="1">
              <a:spcBef>
                <a:spcPct val="0"/>
              </a:spcBef>
              <a:buFontTx/>
              <a:buNone/>
            </a:pPr>
            <a:r>
              <a:rPr lang="es-ES_tradnl" altLang="en-US" sz="1800" dirty="0">
                <a:latin typeface="Arial" panose="020B0604020202020204" pitchFamily="34" charset="0"/>
              </a:rPr>
              <a:t>La Universidad de Portland </a:t>
            </a: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Tx/>
              <a:buNone/>
            </a:pPr>
            <a:r>
              <a:rPr lang="es-ES_tradnl" altLang="en-US" sz="1800" dirty="0">
                <a:latin typeface="Arial" panose="020B0604020202020204" pitchFamily="34" charset="0"/>
              </a:rPr>
              <a:t>Por favor enviar comentarios a </a:t>
            </a:r>
            <a:r>
              <a:rPr lang="es-ES_tradnl" altLang="en-US" sz="1800" dirty="0">
                <a:latin typeface="Arial" panose="020B0604020202020204" pitchFamily="34" charset="0"/>
                <a:hlinkClick r:id="rId6"/>
              </a:rPr>
              <a:t>tkb@iris.edu</a:t>
            </a:r>
            <a:endParaRPr lang="es-ES_tradnl" altLang="en-US" sz="1800" dirty="0">
              <a:latin typeface="Arial" panose="020B0604020202020204" pitchFamily="34" charset="0"/>
            </a:endParaRPr>
          </a:p>
          <a:p>
            <a:pPr algn="ctr" eaLnBrk="1" hangingPunct="1">
              <a:spcBef>
                <a:spcPct val="0"/>
              </a:spcBef>
              <a:buFontTx/>
              <a:buNone/>
            </a:pP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r>
              <a:rPr lang="es-ES_tradnl" altLang="en-US" sz="1800" dirty="0">
                <a:latin typeface="Arial" panose="020B0604020202020204" pitchFamily="34" charset="0"/>
              </a:rPr>
              <a:t>Para recibir notificaciones automáticas de nuevos Momentos de Enseñanzas suscribirse en </a:t>
            </a:r>
            <a:r>
              <a:rPr lang="es-ES_tradnl" altLang="en-US" sz="1800" dirty="0">
                <a:latin typeface="Arial" panose="020B0604020202020204" pitchFamily="34" charset="0"/>
                <a:hlinkClick r:id="rId7"/>
              </a:rPr>
              <a:t>www.iris.edu/hq/retm</a:t>
            </a:r>
            <a:endParaRPr lang="es-ES_tradnl"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s-ES_tradnl" altLang="en-US" sz="1800" dirty="0">
              <a:latin typeface="Arial" panose="020B0604020202020204" pitchFamily="34" charset="0"/>
            </a:endParaRPr>
          </a:p>
        </p:txBody>
      </p:sp>
    </p:spTree>
  </p:cSld>
  <p:clrMapOvr>
    <a:masterClrMapping/>
  </p:clrMapOvr>
  <p:transition spd="slow" advClick="0" advTm="12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40B02DD-C39F-B641-8AA2-ACCC674892B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6387" name="Picture 8" descr="IRIS_TMlogo.png">
            <a:extLst>
              <a:ext uri="{FF2B5EF4-FFF2-40B4-BE49-F238E27FC236}">
                <a16:creationId xmlns:a16="http://schemas.microsoft.com/office/drawing/2014/main" id="{9029E214-178F-354B-B42D-01A49277A8E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TextBox 21">
            <a:extLst>
              <a:ext uri="{FF2B5EF4-FFF2-40B4-BE49-F238E27FC236}">
                <a16:creationId xmlns:a16="http://schemas.microsoft.com/office/drawing/2014/main" id="{42B91813-3373-CC4F-8FFD-0FFEDE0408D2}"/>
              </a:ext>
            </a:extLst>
          </p:cNvPr>
          <p:cNvSpPr txBox="1">
            <a:spLocks noChangeArrowheads="1"/>
          </p:cNvSpPr>
          <p:nvPr/>
        </p:nvSpPr>
        <p:spPr bwMode="auto">
          <a:xfrm>
            <a:off x="4532313" y="2579688"/>
            <a:ext cx="830262" cy="415925"/>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r>
              <a:rPr lang="en-US" altLang="en-US" sz="1050" dirty="0">
                <a:solidFill>
                  <a:srgbClr val="FFFFFF"/>
                </a:solidFill>
                <a:latin typeface="Arial" panose="020B0604020202020204" pitchFamily="34" charset="0"/>
              </a:rPr>
              <a:t>Bering</a:t>
            </a:r>
          </a:p>
          <a:p>
            <a:pPr algn="ctr" eaLnBrk="1" hangingPunct="1">
              <a:spcBef>
                <a:spcPct val="0"/>
              </a:spcBef>
              <a:buFontTx/>
              <a:buNone/>
              <a:defRPr/>
            </a:pPr>
            <a:r>
              <a:rPr lang="en-US" altLang="en-US" sz="1050" dirty="0">
                <a:solidFill>
                  <a:srgbClr val="FFFFFF"/>
                </a:solidFill>
                <a:latin typeface="Arial" panose="020B0604020202020204" pitchFamily="34" charset="0"/>
              </a:rPr>
              <a:t>Island</a:t>
            </a:r>
          </a:p>
        </p:txBody>
      </p:sp>
      <p:sp>
        <p:nvSpPr>
          <p:cNvPr id="16391" name="TextBox 4">
            <a:extLst>
              <a:ext uri="{FF2B5EF4-FFF2-40B4-BE49-F238E27FC236}">
                <a16:creationId xmlns:a16="http://schemas.microsoft.com/office/drawing/2014/main" id="{E956EA57-EACB-0F4A-B93F-7713AD611969}"/>
              </a:ext>
            </a:extLst>
          </p:cNvPr>
          <p:cNvSpPr txBox="1">
            <a:spLocks noChangeArrowheads="1"/>
          </p:cNvSpPr>
          <p:nvPr/>
        </p:nvSpPr>
        <p:spPr bwMode="auto">
          <a:xfrm>
            <a:off x="319563" y="1078865"/>
            <a:ext cx="844343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s-ES_tradnl" altLang="en-US" sz="1600" dirty="0"/>
              <a:t>La localización de este terremoto fue cercana a  la ubicación del terremoto de Valle </a:t>
            </a:r>
            <a:r>
              <a:rPr lang="es-ES_tradnl" altLang="en-US" sz="1600" dirty="0" err="1"/>
              <a:t>Owens</a:t>
            </a:r>
            <a:r>
              <a:rPr lang="es-ES_tradnl" altLang="en-US" sz="1600" dirty="0"/>
              <a:t> en 1972. Ese terremoto, que se estima que estuvo en el rango de magnitud 7,4 – 7,9, fue uno de los más grandes en el registro moderno en California.</a:t>
            </a:r>
          </a:p>
        </p:txBody>
      </p:sp>
      <p:pic>
        <p:nvPicPr>
          <p:cNvPr id="11" name="Picture 10">
            <a:extLst>
              <a:ext uri="{FF2B5EF4-FFF2-40B4-BE49-F238E27FC236}">
                <a16:creationId xmlns:a16="http://schemas.microsoft.com/office/drawing/2014/main" id="{C527BE40-8D0C-4AF7-9A27-CBA2331E690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65947" y="1980726"/>
            <a:ext cx="6573253" cy="2298490"/>
          </a:xfrm>
          <a:prstGeom prst="rect">
            <a:avLst/>
          </a:prstGeom>
        </p:spPr>
      </p:pic>
      <p:sp>
        <p:nvSpPr>
          <p:cNvPr id="2" name="TextBox 1">
            <a:extLst>
              <a:ext uri="{FF2B5EF4-FFF2-40B4-BE49-F238E27FC236}">
                <a16:creationId xmlns:a16="http://schemas.microsoft.com/office/drawing/2014/main" id="{87AF8CFB-B6C7-49F1-AA4D-8AD3E7D584C5}"/>
              </a:ext>
            </a:extLst>
          </p:cNvPr>
          <p:cNvSpPr txBox="1"/>
          <p:nvPr/>
        </p:nvSpPr>
        <p:spPr>
          <a:xfrm>
            <a:off x="4173516" y="4368326"/>
            <a:ext cx="4677385" cy="1169551"/>
          </a:xfrm>
          <a:prstGeom prst="rect">
            <a:avLst/>
          </a:prstGeom>
          <a:noFill/>
        </p:spPr>
        <p:txBody>
          <a:bodyPr wrap="square" rtlCol="0">
            <a:spAutoFit/>
          </a:bodyPr>
          <a:lstStyle/>
          <a:p>
            <a:pPr algn="r"/>
            <a:r>
              <a:rPr lang="es-ES_tradnl" sz="1400" dirty="0"/>
              <a:t>Muchos edificaciones en las poblaciones mineras de </a:t>
            </a:r>
            <a:r>
              <a:rPr lang="es-ES_tradnl" sz="1400" dirty="0" err="1"/>
              <a:t>Lone</a:t>
            </a:r>
            <a:r>
              <a:rPr lang="es-ES_tradnl" sz="1400" dirty="0"/>
              <a:t> Pine e Independence fueron destruidos por el terremoto de Valle </a:t>
            </a:r>
            <a:r>
              <a:rPr lang="es-ES_tradnl" sz="1400" dirty="0" err="1"/>
              <a:t>Owens</a:t>
            </a:r>
            <a:r>
              <a:rPr lang="es-ES_tradnl" sz="1400" dirty="0"/>
              <a:t> en 1872, como se muestra aquí en una reproducción del "Periódico Ilustrado de Frank Leslie" con fecha del 11 de Mayo de 1872.</a:t>
            </a:r>
          </a:p>
        </p:txBody>
      </p:sp>
      <p:pic>
        <p:nvPicPr>
          <p:cNvPr id="5" name="Picture 4">
            <a:extLst>
              <a:ext uri="{FF2B5EF4-FFF2-40B4-BE49-F238E27FC236}">
                <a16:creationId xmlns:a16="http://schemas.microsoft.com/office/drawing/2014/main" id="{EB4D8FC5-25C2-4D73-860B-E1F8A1C518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3099" y="4339392"/>
            <a:ext cx="3492837" cy="2408264"/>
          </a:xfrm>
          <a:prstGeom prst="rect">
            <a:avLst/>
          </a:prstGeom>
        </p:spPr>
      </p:pic>
      <p:sp>
        <p:nvSpPr>
          <p:cNvPr id="13" name="TextBox 15">
            <a:extLst>
              <a:ext uri="{FF2B5EF4-FFF2-40B4-BE49-F238E27FC236}">
                <a16:creationId xmlns:a16="http://schemas.microsoft.com/office/drawing/2014/main" id="{E99D3DF3-4CEB-42C7-AC19-BEDAD900349F}"/>
              </a:ext>
            </a:extLst>
          </p:cNvPr>
          <p:cNvSpPr txBox="1">
            <a:spLocks noChangeArrowheads="1"/>
          </p:cNvSpPr>
          <p:nvPr/>
        </p:nvSpPr>
        <p:spPr bwMode="auto">
          <a:xfrm>
            <a:off x="3785936" y="6472015"/>
            <a:ext cx="5346952"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300" i="1">
                <a:latin typeface="Arial" panose="020B0604020202020204" pitchFamily="34" charset="0"/>
              </a:rPr>
              <a:t>Imágenes cortesía del Laboratorio de Sismología de UC Berkeley.</a:t>
            </a:r>
          </a:p>
        </p:txBody>
      </p:sp>
      <p:sp>
        <p:nvSpPr>
          <p:cNvPr id="12" name="Title 1">
            <a:extLst>
              <a:ext uri="{FF2B5EF4-FFF2-40B4-BE49-F238E27FC236}">
                <a16:creationId xmlns:a16="http://schemas.microsoft.com/office/drawing/2014/main" id="{EAD98426-6DD2-2642-B987-ED3CE3BC976F}"/>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5,8 CALIFORNIA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24 de Junio, 2020 a las 17:40:49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451821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EA5727C-8042-7C46-B9BA-07A46500DEE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8435" name="Picture 12" descr="scale.jpg">
            <a:extLst>
              <a:ext uri="{FF2B5EF4-FFF2-40B4-BE49-F238E27FC236}">
                <a16:creationId xmlns:a16="http://schemas.microsoft.com/office/drawing/2014/main" id="{148840B2-0D85-B24C-BEC9-8E60CBE0EB8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070350"/>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TextBox 15">
            <a:extLst>
              <a:ext uri="{FF2B5EF4-FFF2-40B4-BE49-F238E27FC236}">
                <a16:creationId xmlns:a16="http://schemas.microsoft.com/office/drawing/2014/main" id="{786FCCC7-8768-514C-9EE2-0EA97F1F8366}"/>
              </a:ext>
            </a:extLst>
          </p:cNvPr>
          <p:cNvSpPr txBox="1">
            <a:spLocks noChangeArrowheads="1"/>
          </p:cNvSpPr>
          <p:nvPr/>
        </p:nvSpPr>
        <p:spPr bwMode="auto">
          <a:xfrm>
            <a:off x="357965" y="1094096"/>
            <a:ext cx="3375835" cy="240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_tradnl" sz="1600" dirty="0">
                <a:latin typeface="Arial" panose="020B0604020202020204" pitchFamily="34" charset="0"/>
                <a:cs typeface="Arial" panose="020B0604020202020204" pitchFamily="34" charset="0"/>
              </a:rPr>
              <a:t>La escala de Intensidad de Mercalli Modificada (MMI) es una escala de doce niveles numeradas del I al XII, que indican la severidad de los movimientos telúricos.</a:t>
            </a:r>
          </a:p>
          <a:p>
            <a:pPr>
              <a:buNone/>
            </a:pPr>
            <a:endParaRPr lang="es-ES_tradnl" sz="1600" dirty="0">
              <a:latin typeface="Arial" panose="020B0604020202020204" pitchFamily="34" charset="0"/>
              <a:cs typeface="Arial" panose="020B0604020202020204" pitchFamily="34" charset="0"/>
            </a:endParaRPr>
          </a:p>
          <a:p>
            <a:pPr>
              <a:buNone/>
            </a:pPr>
            <a:r>
              <a:rPr lang="es-ES_tradnl" sz="1600" dirty="0">
                <a:latin typeface="Arial" panose="020B0604020202020204" pitchFamily="34" charset="0"/>
                <a:cs typeface="Arial" panose="020B0604020202020204" pitchFamily="34" charset="0"/>
              </a:rPr>
              <a:t>El área más cercana al terremoto sintió fuertes temblores.</a:t>
            </a:r>
            <a:endParaRPr lang="en-US" altLang="en-US" sz="1600" dirty="0">
              <a:latin typeface="Arial" panose="020B0604020202020204" pitchFamily="34" charset="0"/>
              <a:cs typeface="Arial" panose="020B0604020202020204" pitchFamily="34" charset="0"/>
            </a:endParaRP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p:txBody>
      </p:sp>
      <p:pic>
        <p:nvPicPr>
          <p:cNvPr id="18440" name="Picture 8" descr="IRIS_TMlogo.png">
            <a:extLst>
              <a:ext uri="{FF2B5EF4-FFF2-40B4-BE49-F238E27FC236}">
                <a16:creationId xmlns:a16="http://schemas.microsoft.com/office/drawing/2014/main" id="{5E11F11E-73A6-3042-9F81-09E1E7A0AAB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2902BD91-5B3A-4710-9BC8-E0A3036D2B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903119" y="1160046"/>
            <a:ext cx="5164681" cy="5156145"/>
          </a:xfrm>
          <a:prstGeom prst="rect">
            <a:avLst/>
          </a:prstGeom>
        </p:spPr>
      </p:pic>
      <p:sp>
        <p:nvSpPr>
          <p:cNvPr id="12" name="Title 1">
            <a:extLst>
              <a:ext uri="{FF2B5EF4-FFF2-40B4-BE49-F238E27FC236}">
                <a16:creationId xmlns:a16="http://schemas.microsoft.com/office/drawing/2014/main" id="{AF0B4F90-7948-3945-9DB4-BD5B70E73EB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5,8 CALIFORNIA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24 de Junio, 2020 a las 17:40:49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3" name="TextBox 13">
            <a:extLst>
              <a:ext uri="{FF2B5EF4-FFF2-40B4-BE49-F238E27FC236}">
                <a16:creationId xmlns:a16="http://schemas.microsoft.com/office/drawing/2014/main" id="{96E1083E-9989-5C42-986F-CC7F7E20C69A}"/>
              </a:ext>
            </a:extLst>
          </p:cNvPr>
          <p:cNvSpPr txBox="1">
            <a:spLocks noChangeArrowheads="1"/>
          </p:cNvSpPr>
          <p:nvPr/>
        </p:nvSpPr>
        <p:spPr bwMode="auto">
          <a:xfrm>
            <a:off x="271463" y="36861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b="1" dirty="0">
                <a:latin typeface="Arial" panose="020B0604020202020204" pitchFamily="34" charset="0"/>
              </a:rPr>
              <a:t>Intensidad de Mercalli modificada</a:t>
            </a:r>
          </a:p>
        </p:txBody>
      </p:sp>
      <p:sp>
        <p:nvSpPr>
          <p:cNvPr id="14" name="TextBox 13">
            <a:extLst>
              <a:ext uri="{FF2B5EF4-FFF2-40B4-BE49-F238E27FC236}">
                <a16:creationId xmlns:a16="http://schemas.microsoft.com/office/drawing/2014/main" id="{837E601B-6C4E-9B44-89CA-782912DDF116}"/>
              </a:ext>
            </a:extLst>
          </p:cNvPr>
          <p:cNvSpPr txBox="1">
            <a:spLocks noChangeArrowheads="1"/>
          </p:cNvSpPr>
          <p:nvPr/>
        </p:nvSpPr>
        <p:spPr bwMode="auto">
          <a:xfrm>
            <a:off x="2576513" y="3527425"/>
            <a:ext cx="1538287"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pPr>
            <a:r>
              <a:rPr lang="es-VE" altLang="en-US" sz="1400" b="1">
                <a:latin typeface="Arial" panose="020B0604020202020204" pitchFamily="34" charset="0"/>
              </a:rPr>
              <a:t>Percibida </a:t>
            </a:r>
          </a:p>
          <a:p>
            <a:pPr algn="ctr" eaLnBrk="1" hangingPunct="1">
              <a:spcBef>
                <a:spcPct val="0"/>
              </a:spcBef>
              <a:spcAft>
                <a:spcPts val="600"/>
              </a:spcAft>
              <a:buFontTx/>
              <a:buNone/>
            </a:pPr>
            <a:r>
              <a:rPr lang="es-VE" altLang="en-US" sz="1400" b="1">
                <a:latin typeface="Arial" panose="020B0604020202020204" pitchFamily="34" charset="0"/>
              </a:rPr>
              <a:t> Temblor</a:t>
            </a:r>
          </a:p>
          <a:p>
            <a:pPr algn="ctr" eaLnBrk="1" hangingPunct="1">
              <a:spcBef>
                <a:spcPct val="0"/>
              </a:spcBef>
              <a:spcAft>
                <a:spcPts val="400"/>
              </a:spcAft>
              <a:buFontTx/>
              <a:buNone/>
            </a:pPr>
            <a:r>
              <a:rPr lang="es-VE" altLang="en-US" sz="1400" b="1">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a:latin typeface="Arial" panose="020B0604020202020204" pitchFamily="34" charset="0"/>
              </a:rPr>
              <a:t>Moderado</a:t>
            </a:r>
          </a:p>
          <a:p>
            <a:pPr algn="ctr" eaLnBrk="1" hangingPunct="1">
              <a:spcBef>
                <a:spcPct val="0"/>
              </a:spcBef>
              <a:spcAft>
                <a:spcPts val="400"/>
              </a:spcAft>
              <a:buFontTx/>
              <a:buNone/>
            </a:pPr>
            <a:r>
              <a:rPr lang="es-VE" altLang="en-US" sz="1400">
                <a:latin typeface="Arial" panose="020B0604020202020204" pitchFamily="34" charset="0"/>
              </a:rPr>
              <a:t>Ligero</a:t>
            </a:r>
          </a:p>
          <a:p>
            <a:pPr algn="ctr" eaLnBrk="1" hangingPunct="1">
              <a:spcBef>
                <a:spcPct val="0"/>
              </a:spcBef>
              <a:spcAft>
                <a:spcPts val="400"/>
              </a:spcAft>
              <a:buFontTx/>
              <a:buNone/>
            </a:pPr>
            <a:r>
              <a:rPr lang="es-VE" altLang="en-US" sz="1400">
                <a:latin typeface="Arial" panose="020B0604020202020204" pitchFamily="34" charset="0"/>
              </a:rPr>
              <a:t>Débil</a:t>
            </a:r>
          </a:p>
          <a:p>
            <a:pPr algn="ctr" eaLnBrk="1" hangingPunct="1">
              <a:spcBef>
                <a:spcPct val="0"/>
              </a:spcBef>
              <a:spcAft>
                <a:spcPts val="400"/>
              </a:spcAft>
              <a:buFontTx/>
              <a:buNone/>
            </a:pPr>
            <a:r>
              <a:rPr lang="es-VE" altLang="en-US" sz="1400">
                <a:latin typeface="Arial" panose="020B0604020202020204" pitchFamily="34" charset="0"/>
              </a:rPr>
              <a:t>Imperceptible</a:t>
            </a:r>
            <a:endParaRPr lang="es-VE" altLang="en-US" sz="1800">
              <a:latin typeface="Arial" panose="020B0604020202020204" pitchFamily="34" charset="0"/>
            </a:endParaRPr>
          </a:p>
        </p:txBody>
      </p:sp>
      <p:sp>
        <p:nvSpPr>
          <p:cNvPr id="15" name="TextBox 14">
            <a:extLst>
              <a:ext uri="{FF2B5EF4-FFF2-40B4-BE49-F238E27FC236}">
                <a16:creationId xmlns:a16="http://schemas.microsoft.com/office/drawing/2014/main" id="{ABEAD46D-86F5-494B-8E6A-5F1D6B8FCEDA}"/>
              </a:ext>
            </a:extLst>
          </p:cNvPr>
          <p:cNvSpPr txBox="1">
            <a:spLocks noChangeArrowheads="1"/>
          </p:cNvSpPr>
          <p:nvPr/>
        </p:nvSpPr>
        <p:spPr bwMode="auto">
          <a:xfrm>
            <a:off x="152400" y="6550025"/>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a:latin typeface="Arial" panose="020B0604020202020204" pitchFamily="34" charset="0"/>
              </a:rPr>
              <a:t>Imagen Cortesía del Servicio Geológico de los EE.UU.</a:t>
            </a:r>
          </a:p>
        </p:txBody>
      </p:sp>
      <p:sp>
        <p:nvSpPr>
          <p:cNvPr id="16" name="TextBox 15">
            <a:extLst>
              <a:ext uri="{FF2B5EF4-FFF2-40B4-BE49-F238E27FC236}">
                <a16:creationId xmlns:a16="http://schemas.microsoft.com/office/drawing/2014/main" id="{DADCB2C7-3DBE-644D-A5E3-4F2EF67D0226}"/>
              </a:ext>
            </a:extLst>
          </p:cNvPr>
          <p:cNvSpPr txBox="1">
            <a:spLocks noChangeArrowheads="1"/>
          </p:cNvSpPr>
          <p:nvPr/>
        </p:nvSpPr>
        <p:spPr bwMode="auto">
          <a:xfrm>
            <a:off x="3962400" y="6308725"/>
            <a:ext cx="51752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 typeface="Arial" panose="020B0604020202020204" pitchFamily="34" charset="0"/>
              <a:buNone/>
            </a:pPr>
            <a:r>
              <a:rPr lang="es-VE" altLang="en-US" sz="1400" i="1" dirty="0">
                <a:latin typeface="Arial" panose="020B0604020202020204" pitchFamily="34" charset="0"/>
              </a:rPr>
              <a:t>USGS Intensidad de Movimiento Estimada del Terremoto M 5,8</a:t>
            </a:r>
            <a:endParaRPr lang="en-US" altLang="es-VE" sz="1400" i="1" dirty="0">
              <a:latin typeface="Arial" panose="020B060402020202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3681E23-9B8E-8F4A-B0D1-85FD52E3C7D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20484" name="Picture 8" descr="IRIS_TMlogo.png">
            <a:extLst>
              <a:ext uri="{FF2B5EF4-FFF2-40B4-BE49-F238E27FC236}">
                <a16:creationId xmlns:a16="http://schemas.microsoft.com/office/drawing/2014/main" id="{CAE919F5-7DD2-4748-9896-D5F534EA501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TextBox 18">
            <a:extLst>
              <a:ext uri="{FF2B5EF4-FFF2-40B4-BE49-F238E27FC236}">
                <a16:creationId xmlns:a16="http://schemas.microsoft.com/office/drawing/2014/main" id="{BECEC88E-5CC3-A043-85AD-AD7B8E50A207}"/>
              </a:ext>
            </a:extLst>
          </p:cNvPr>
          <p:cNvSpPr txBox="1">
            <a:spLocks noChangeArrowheads="1"/>
          </p:cNvSpPr>
          <p:nvPr/>
        </p:nvSpPr>
        <p:spPr bwMode="auto">
          <a:xfrm>
            <a:off x="332096" y="1035066"/>
            <a:ext cx="3646487"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_tradnl" altLang="en-US" sz="1500">
                <a:latin typeface="Arial" panose="020B0604020202020204" pitchFamily="34" charset="0"/>
              </a:rPr>
              <a:t>El mapa USGS PAGER muestra la población expuesta a los diferentes niveles de Intensidad de Mercalli Modificada (MMI).</a:t>
            </a:r>
          </a:p>
          <a:p>
            <a:pPr eaLnBrk="1" hangingPunct="1">
              <a:spcBef>
                <a:spcPct val="0"/>
              </a:spcBef>
              <a:buFontTx/>
              <a:buNone/>
            </a:pPr>
            <a:endParaRPr lang="es-ES_tradnl" altLang="en-US" sz="1500">
              <a:latin typeface="Arial" panose="020B0604020202020204" pitchFamily="34" charset="0"/>
            </a:endParaRPr>
          </a:p>
          <a:p>
            <a:pPr eaLnBrk="1" hangingPunct="1">
              <a:spcBef>
                <a:spcPct val="0"/>
              </a:spcBef>
              <a:buFontTx/>
              <a:buNone/>
            </a:pPr>
            <a:r>
              <a:rPr lang="es-ES_tradnl" altLang="en-US" sz="1500">
                <a:latin typeface="Arial" panose="020B0604020202020204" pitchFamily="34" charset="0"/>
              </a:rPr>
              <a:t>El Servicio Geológico de los EEUU. USGS, estima que 2000 personas sintieron fuertes movimientos telúricos como consecuencia de este terremoto.</a:t>
            </a:r>
          </a:p>
        </p:txBody>
      </p:sp>
      <p:pic>
        <p:nvPicPr>
          <p:cNvPr id="7" name="Picture 6">
            <a:extLst>
              <a:ext uri="{FF2B5EF4-FFF2-40B4-BE49-F238E27FC236}">
                <a16:creationId xmlns:a16="http://schemas.microsoft.com/office/drawing/2014/main" id="{1581D749-F8FA-417C-9008-67851F81E5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1000" y="773112"/>
            <a:ext cx="4713287" cy="4713287"/>
          </a:xfrm>
          <a:prstGeom prst="rect">
            <a:avLst/>
          </a:prstGeom>
        </p:spPr>
      </p:pic>
      <p:pic>
        <p:nvPicPr>
          <p:cNvPr id="10" name="Picture 9">
            <a:extLst>
              <a:ext uri="{FF2B5EF4-FFF2-40B4-BE49-F238E27FC236}">
                <a16:creationId xmlns:a16="http://schemas.microsoft.com/office/drawing/2014/main" id="{F291025D-28CB-42BB-84BA-16A18E2099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5598" y="3097169"/>
            <a:ext cx="2327739" cy="3755914"/>
          </a:xfrm>
          <a:prstGeom prst="rect">
            <a:avLst/>
          </a:prstGeom>
        </p:spPr>
      </p:pic>
      <p:sp>
        <p:nvSpPr>
          <p:cNvPr id="11" name="Title 1">
            <a:extLst>
              <a:ext uri="{FF2B5EF4-FFF2-40B4-BE49-F238E27FC236}">
                <a16:creationId xmlns:a16="http://schemas.microsoft.com/office/drawing/2014/main" id="{8FEE33BB-60D9-D349-BEB9-16188FC1AF8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5,8 CALIFORNIA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24 de Junio, 2020 a las 17:40:49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20">
            <a:extLst>
              <a:ext uri="{FF2B5EF4-FFF2-40B4-BE49-F238E27FC236}">
                <a16:creationId xmlns:a16="http://schemas.microsoft.com/office/drawing/2014/main" id="{D93F0862-A4D0-CA49-8C4E-2A1FEBA2782D}"/>
              </a:ext>
            </a:extLst>
          </p:cNvPr>
          <p:cNvSpPr txBox="1">
            <a:spLocks noChangeArrowheads="1"/>
          </p:cNvSpPr>
          <p:nvPr/>
        </p:nvSpPr>
        <p:spPr bwMode="auto">
          <a:xfrm>
            <a:off x="2819400" y="5464175"/>
            <a:ext cx="628173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40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13" name="TextBox 15">
            <a:extLst>
              <a:ext uri="{FF2B5EF4-FFF2-40B4-BE49-F238E27FC236}">
                <a16:creationId xmlns:a16="http://schemas.microsoft.com/office/drawing/2014/main" id="{25BE43B7-0078-1448-817F-04DB9A2D44BD}"/>
              </a:ext>
            </a:extLst>
          </p:cNvPr>
          <p:cNvSpPr txBox="1">
            <a:spLocks noChangeArrowheads="1"/>
          </p:cNvSpPr>
          <p:nvPr/>
        </p:nvSpPr>
        <p:spPr bwMode="auto">
          <a:xfrm>
            <a:off x="5175250" y="6550025"/>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dirty="0">
                <a:latin typeface="Arial" panose="020B0604020202020204" pitchFamily="34" charset="0"/>
              </a:rPr>
              <a:t>Imagen Cortesía del Servicio Geológico de los EE.UU.</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BBB6358-45D3-0040-9385-B010389EB4C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4579" name="Picture 18" descr="IRIS_TMlogo.png">
            <a:extLst>
              <a:ext uri="{FF2B5EF4-FFF2-40B4-BE49-F238E27FC236}">
                <a16:creationId xmlns:a16="http://schemas.microsoft.com/office/drawing/2014/main" id="{7F305937-905D-DD46-9CC0-FF9558209C0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OwensLake_200624">
            <a:hlinkClick r:id="" action="ppaction://media"/>
            <a:extLst>
              <a:ext uri="{FF2B5EF4-FFF2-40B4-BE49-F238E27FC236}">
                <a16:creationId xmlns:a16="http://schemas.microsoft.com/office/drawing/2014/main" id="{440D2CE1-41E6-44CA-A7ED-E3A2E6A2C691}"/>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666750" y="1219200"/>
            <a:ext cx="7810500" cy="5143500"/>
          </a:xfrm>
          <a:prstGeom prst="rect">
            <a:avLst/>
          </a:prstGeom>
        </p:spPr>
      </p:pic>
      <p:sp>
        <p:nvSpPr>
          <p:cNvPr id="6" name="Title 1">
            <a:extLst>
              <a:ext uri="{FF2B5EF4-FFF2-40B4-BE49-F238E27FC236}">
                <a16:creationId xmlns:a16="http://schemas.microsoft.com/office/drawing/2014/main" id="{24665AA6-76B0-3D44-A1C9-AAE10B62E6C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5,8 CALIFORNIA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24 de Junio, 2020 a las 17:40:49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3667191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003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712870D-C002-482C-AB9F-922EB7D899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3959" y="1219200"/>
            <a:ext cx="5453494" cy="4840081"/>
          </a:xfrm>
          <a:prstGeom prst="rect">
            <a:avLst/>
          </a:prstGeom>
        </p:spPr>
      </p:pic>
      <p:sp>
        <p:nvSpPr>
          <p:cNvPr id="4" name="Rectangle 3">
            <a:extLst>
              <a:ext uri="{FF2B5EF4-FFF2-40B4-BE49-F238E27FC236}">
                <a16:creationId xmlns:a16="http://schemas.microsoft.com/office/drawing/2014/main" id="{CBBB6358-45D3-0040-9385-B010389EB4C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4579" name="Picture 18" descr="IRIS_TMlogo.png">
            <a:extLst>
              <a:ext uri="{FF2B5EF4-FFF2-40B4-BE49-F238E27FC236}">
                <a16:creationId xmlns:a16="http://schemas.microsoft.com/office/drawing/2014/main" id="{7F305937-905D-DD46-9CC0-FF9558209C0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TextBox 9">
            <a:extLst>
              <a:ext uri="{FF2B5EF4-FFF2-40B4-BE49-F238E27FC236}">
                <a16:creationId xmlns:a16="http://schemas.microsoft.com/office/drawing/2014/main" id="{FB3C676D-68F1-9B4C-8184-2DD4632B3AE6}"/>
              </a:ext>
            </a:extLst>
          </p:cNvPr>
          <p:cNvSpPr txBox="1">
            <a:spLocks noChangeArrowheads="1"/>
          </p:cNvSpPr>
          <p:nvPr/>
        </p:nvSpPr>
        <p:spPr bwMode="auto">
          <a:xfrm>
            <a:off x="258137" y="1143000"/>
            <a:ext cx="3433760"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_tradnl" altLang="en-US" sz="1600">
                <a:latin typeface="Arial" panose="020B0604020202020204" pitchFamily="34" charset="0"/>
              </a:rPr>
              <a:t>Este mapa muestra 143 terremotos regionales que han ocurrido desde el domingo. Estos incluyen 86 sismos iniciales y 56 réplicas en este momento.</a:t>
            </a:r>
          </a:p>
          <a:p>
            <a:pPr eaLnBrk="1" hangingPunct="1">
              <a:spcBef>
                <a:spcPct val="0"/>
              </a:spcBef>
              <a:buFontTx/>
              <a:buNone/>
            </a:pPr>
            <a:endParaRPr lang="es-ES_tradnl" altLang="en-US" sz="1600">
              <a:latin typeface="Arial" panose="020B0604020202020204" pitchFamily="34" charset="0"/>
            </a:endParaRPr>
          </a:p>
          <a:p>
            <a:pPr eaLnBrk="1" hangingPunct="1">
              <a:spcBef>
                <a:spcPct val="0"/>
              </a:spcBef>
              <a:buFontTx/>
              <a:buNone/>
            </a:pPr>
            <a:r>
              <a:rPr lang="es-ES_tradnl" altLang="en-US" sz="1600">
                <a:latin typeface="Arial" panose="020B0604020202020204" pitchFamily="34" charset="0"/>
              </a:rPr>
              <a:t>Las estadísticas sobre estos eventos (conteo, rango de magnitud, porcentaje de eventos trazados).</a:t>
            </a:r>
          </a:p>
        </p:txBody>
      </p:sp>
      <p:sp>
        <p:nvSpPr>
          <p:cNvPr id="24581" name="TextBox 21">
            <a:extLst>
              <a:ext uri="{FF2B5EF4-FFF2-40B4-BE49-F238E27FC236}">
                <a16:creationId xmlns:a16="http://schemas.microsoft.com/office/drawing/2014/main" id="{0039D564-7851-CC41-B9B5-24C6124C1AA7}"/>
              </a:ext>
            </a:extLst>
          </p:cNvPr>
          <p:cNvSpPr txBox="1">
            <a:spLocks noChangeArrowheads="1"/>
          </p:cNvSpPr>
          <p:nvPr/>
        </p:nvSpPr>
        <p:spPr bwMode="auto">
          <a:xfrm>
            <a:off x="6248400" y="6063040"/>
            <a:ext cx="27824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r" eaLnBrk="1" hangingPunct="1">
              <a:spcBef>
                <a:spcPct val="0"/>
              </a:spcBef>
              <a:buFontTx/>
              <a:buNone/>
            </a:pPr>
            <a:r>
              <a:rPr lang="es-ES_tradnl" sz="1400" dirty="0"/>
              <a:t>Explore los mapas en el </a:t>
            </a:r>
          </a:p>
          <a:p>
            <a:pPr algn="r" eaLnBrk="1" hangingPunct="1">
              <a:spcBef>
                <a:spcPct val="0"/>
              </a:spcBef>
              <a:buFontTx/>
              <a:buNone/>
            </a:pPr>
            <a:r>
              <a:rPr lang="es-ES_tradnl" sz="1400" b="1" u="sng" dirty="0">
                <a:solidFill>
                  <a:srgbClr val="003CC2"/>
                </a:solidFill>
              </a:rPr>
              <a:t>Navegador de Terremotos de IRIS</a:t>
            </a:r>
            <a:r>
              <a:rPr lang="en-US" sz="1400" b="1" u="sng" dirty="0">
                <a:solidFill>
                  <a:srgbClr val="003CC2"/>
                </a:solidFill>
              </a:rPr>
              <a:t> </a:t>
            </a:r>
            <a:endParaRPr lang="en-US" altLang="en-US" sz="1400" b="1" u="sng" dirty="0">
              <a:solidFill>
                <a:srgbClr val="003CC2"/>
              </a:solidFill>
              <a:latin typeface="Arial" panose="020B0604020202020204" pitchFamily="34" charset="0"/>
            </a:endParaRPr>
          </a:p>
        </p:txBody>
      </p:sp>
      <p:grpSp>
        <p:nvGrpSpPr>
          <p:cNvPr id="6" name="Group 5">
            <a:extLst>
              <a:ext uri="{FF2B5EF4-FFF2-40B4-BE49-F238E27FC236}">
                <a16:creationId xmlns:a16="http://schemas.microsoft.com/office/drawing/2014/main" id="{80EC7CA4-7AC5-40BD-9D30-F70F2C5B455C}"/>
              </a:ext>
            </a:extLst>
          </p:cNvPr>
          <p:cNvGrpSpPr/>
          <p:nvPr/>
        </p:nvGrpSpPr>
        <p:grpSpPr>
          <a:xfrm>
            <a:off x="6760103" y="2698971"/>
            <a:ext cx="658729" cy="736281"/>
            <a:chOff x="6635841" y="2037333"/>
            <a:chExt cx="658729" cy="736281"/>
          </a:xfrm>
        </p:grpSpPr>
        <p:cxnSp>
          <p:nvCxnSpPr>
            <p:cNvPr id="13" name="Straight Arrow Connector 12">
              <a:extLst>
                <a:ext uri="{FF2B5EF4-FFF2-40B4-BE49-F238E27FC236}">
                  <a16:creationId xmlns:a16="http://schemas.microsoft.com/office/drawing/2014/main" id="{9BB3C806-AB54-4B83-873B-EBB8566EF79B}"/>
                </a:ext>
              </a:extLst>
            </p:cNvPr>
            <p:cNvCxnSpPr>
              <a:cxnSpLocks/>
            </p:cNvCxnSpPr>
            <p:nvPr/>
          </p:nvCxnSpPr>
          <p:spPr>
            <a:xfrm flipH="1">
              <a:off x="6635841" y="2314332"/>
              <a:ext cx="250659" cy="459282"/>
            </a:xfrm>
            <a:prstGeom prst="straightConnector1">
              <a:avLst/>
            </a:prstGeom>
            <a:ln>
              <a:solidFill>
                <a:schemeClr val="bg1"/>
              </a:solidFill>
              <a:tailEnd type="triangle"/>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43E7BCA5-31FF-4CB7-A2DF-3EBE7805A2D0}"/>
                </a:ext>
              </a:extLst>
            </p:cNvPr>
            <p:cNvSpPr txBox="1"/>
            <p:nvPr/>
          </p:nvSpPr>
          <p:spPr>
            <a:xfrm>
              <a:off x="6761170" y="2037333"/>
              <a:ext cx="533400" cy="276999"/>
            </a:xfrm>
            <a:prstGeom prst="rect">
              <a:avLst/>
            </a:prstGeom>
            <a:noFill/>
          </p:spPr>
          <p:txBody>
            <a:bodyPr wrap="square" rtlCol="0">
              <a:spAutoFit/>
            </a:bodyPr>
            <a:lstStyle/>
            <a:p>
              <a:r>
                <a:rPr lang="en-US" sz="1200" b="1" dirty="0">
                  <a:solidFill>
                    <a:schemeClr val="bg1"/>
                  </a:solidFill>
                </a:rPr>
                <a:t>M5,8</a:t>
              </a:r>
            </a:p>
          </p:txBody>
        </p:sp>
      </p:grpSp>
      <p:pic>
        <p:nvPicPr>
          <p:cNvPr id="8" name="Picture 7">
            <a:extLst>
              <a:ext uri="{FF2B5EF4-FFF2-40B4-BE49-F238E27FC236}">
                <a16:creationId xmlns:a16="http://schemas.microsoft.com/office/drawing/2014/main" id="{C317A4FD-4495-4078-BEA4-BAAE8E56A9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38126" y="3615177"/>
            <a:ext cx="447737" cy="2419688"/>
          </a:xfrm>
          <a:prstGeom prst="rect">
            <a:avLst/>
          </a:prstGeom>
        </p:spPr>
      </p:pic>
      <p:pic>
        <p:nvPicPr>
          <p:cNvPr id="10" name="Picture 9">
            <a:extLst>
              <a:ext uri="{FF2B5EF4-FFF2-40B4-BE49-F238E27FC236}">
                <a16:creationId xmlns:a16="http://schemas.microsoft.com/office/drawing/2014/main" id="{51A2772C-6B04-4318-9927-06376A5AB0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484383" y="1316224"/>
            <a:ext cx="1203296" cy="460837"/>
          </a:xfrm>
          <a:prstGeom prst="rect">
            <a:avLst/>
          </a:prstGeom>
        </p:spPr>
      </p:pic>
      <p:pic>
        <p:nvPicPr>
          <p:cNvPr id="11" name="Picture 10">
            <a:extLst>
              <a:ext uri="{FF2B5EF4-FFF2-40B4-BE49-F238E27FC236}">
                <a16:creationId xmlns:a16="http://schemas.microsoft.com/office/drawing/2014/main" id="{B65670E4-1FC6-45A0-A108-68892EF2388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2559" y="3838436"/>
            <a:ext cx="2357280" cy="2181364"/>
          </a:xfrm>
          <a:prstGeom prst="rect">
            <a:avLst/>
          </a:prstGeom>
        </p:spPr>
      </p:pic>
      <p:sp>
        <p:nvSpPr>
          <p:cNvPr id="14" name="Title 1">
            <a:extLst>
              <a:ext uri="{FF2B5EF4-FFF2-40B4-BE49-F238E27FC236}">
                <a16:creationId xmlns:a16="http://schemas.microsoft.com/office/drawing/2014/main" id="{EC74FE5E-4644-2D4D-A29D-DAE66591FC6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5,8 CALIFORNIA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24 de Junio, 2020 a las 17:40:49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4031435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4EDE4D-82F9-4B42-A525-99C9EC9294D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cs typeface="Arial" panose="020B0604020202020204" pitchFamily="34" charset="0"/>
            </a:endParaRPr>
          </a:p>
        </p:txBody>
      </p:sp>
      <p:pic>
        <p:nvPicPr>
          <p:cNvPr id="25603" name="Picture 18" descr="IRIS_TMlogo.png">
            <a:extLst>
              <a:ext uri="{FF2B5EF4-FFF2-40B4-BE49-F238E27FC236}">
                <a16:creationId xmlns:a16="http://schemas.microsoft.com/office/drawing/2014/main" id="{4B78BB25-5279-8A47-A6FC-11393AAC355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4" name="TextBox 6">
            <a:extLst>
              <a:ext uri="{FF2B5EF4-FFF2-40B4-BE49-F238E27FC236}">
                <a16:creationId xmlns:a16="http://schemas.microsoft.com/office/drawing/2014/main" id="{8E6B4A38-57C9-A843-B6F4-D285060F3E6B}"/>
              </a:ext>
            </a:extLst>
          </p:cNvPr>
          <p:cNvSpPr txBox="1">
            <a:spLocks noChangeArrowheads="1"/>
          </p:cNvSpPr>
          <p:nvPr/>
        </p:nvSpPr>
        <p:spPr bwMode="auto">
          <a:xfrm>
            <a:off x="914400" y="1143000"/>
            <a:ext cx="7786688"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s-ES_tradnl" altLang="en-US" sz="1800">
                <a:solidFill>
                  <a:srgbClr val="000000"/>
                </a:solidFill>
                <a:latin typeface="Arial" panose="020B0604020202020204" pitchFamily="34" charset="0"/>
              </a:rPr>
              <a:t>Explorando secuencias de terremotos:</a:t>
            </a:r>
            <a:endParaRPr lang="es-ES_tradnl" altLang="en-US" sz="1400">
              <a:solidFill>
                <a:srgbClr val="000000"/>
              </a:solidFill>
              <a:latin typeface="Arial" panose="020B0604020202020204" pitchFamily="34" charset="0"/>
            </a:endParaRPr>
          </a:p>
        </p:txBody>
      </p:sp>
      <p:sp>
        <p:nvSpPr>
          <p:cNvPr id="7" name="Title 1">
            <a:extLst>
              <a:ext uri="{FF2B5EF4-FFF2-40B4-BE49-F238E27FC236}">
                <a16:creationId xmlns:a16="http://schemas.microsoft.com/office/drawing/2014/main" id="{0FBEC438-8486-5C46-8677-08A1A4555B7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5,8 CALIFORNIA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24 de Junio, 2020 a las 17:40:49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Xsp_ForeshockAftershock_SPANISH">
            <a:hlinkClick r:id="" action="ppaction://media"/>
            <a:extLst>
              <a:ext uri="{FF2B5EF4-FFF2-40B4-BE49-F238E27FC236}">
                <a16:creationId xmlns:a16="http://schemas.microsoft.com/office/drawing/2014/main" id="{8D795667-DC62-4670-B27E-74907FFBBF6D}"/>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62000" y="1669961"/>
            <a:ext cx="7620000" cy="42862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9318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32B59B2-0458-BD42-A4F0-6106CC3C31F0}"/>
              </a:ext>
            </a:extLst>
          </p:cNvPr>
          <p:cNvPicPr>
            <a:picLocks noChangeAspect="1"/>
          </p:cNvPicPr>
          <p:nvPr/>
        </p:nvPicPr>
        <p:blipFill rotWithShape="1">
          <a:blip r:embed="rId2"/>
          <a:srcRect r="15274"/>
          <a:stretch/>
        </p:blipFill>
        <p:spPr>
          <a:xfrm>
            <a:off x="3215779" y="1352352"/>
            <a:ext cx="5847501" cy="5127827"/>
          </a:xfrm>
          <a:prstGeom prst="rect">
            <a:avLst/>
          </a:prstGeom>
          <a:ln w="31750">
            <a:solidFill>
              <a:srgbClr val="7030A0"/>
            </a:solidFill>
          </a:ln>
          <a:effectLst>
            <a:outerShdw blurRad="50800" dist="38100" dir="2700000" algn="tl" rotWithShape="0">
              <a:prstClr val="black">
                <a:alpha val="40000"/>
              </a:prstClr>
            </a:outerShdw>
          </a:effectLst>
        </p:spPr>
      </p:pic>
      <p:sp>
        <p:nvSpPr>
          <p:cNvPr id="7" name="Freeform 6">
            <a:extLst>
              <a:ext uri="{FF2B5EF4-FFF2-40B4-BE49-F238E27FC236}">
                <a16:creationId xmlns:a16="http://schemas.microsoft.com/office/drawing/2014/main" id="{92306ED0-3B9C-9345-91AA-4A587911F46A}"/>
              </a:ext>
            </a:extLst>
          </p:cNvPr>
          <p:cNvSpPr/>
          <p:nvPr/>
        </p:nvSpPr>
        <p:spPr>
          <a:xfrm>
            <a:off x="5881255" y="4222865"/>
            <a:ext cx="1143000" cy="548640"/>
          </a:xfrm>
          <a:custGeom>
            <a:avLst/>
            <a:gdLst>
              <a:gd name="connsiteX0" fmla="*/ 0 w 1143000"/>
              <a:gd name="connsiteY0" fmla="*/ 548640 h 548640"/>
              <a:gd name="connsiteX1" fmla="*/ 16625 w 1143000"/>
              <a:gd name="connsiteY1" fmla="*/ 519546 h 548640"/>
              <a:gd name="connsiteX2" fmla="*/ 24938 w 1143000"/>
              <a:gd name="connsiteY2" fmla="*/ 507077 h 548640"/>
              <a:gd name="connsiteX3" fmla="*/ 49876 w 1143000"/>
              <a:gd name="connsiteY3" fmla="*/ 494608 h 548640"/>
              <a:gd name="connsiteX4" fmla="*/ 62345 w 1143000"/>
              <a:gd name="connsiteY4" fmla="*/ 486295 h 548640"/>
              <a:gd name="connsiteX5" fmla="*/ 70658 w 1143000"/>
              <a:gd name="connsiteY5" fmla="*/ 473826 h 548640"/>
              <a:gd name="connsiteX6" fmla="*/ 95596 w 1143000"/>
              <a:gd name="connsiteY6" fmla="*/ 457200 h 548640"/>
              <a:gd name="connsiteX7" fmla="*/ 103909 w 1143000"/>
              <a:gd name="connsiteY7" fmla="*/ 444731 h 548640"/>
              <a:gd name="connsiteX8" fmla="*/ 128847 w 1143000"/>
              <a:gd name="connsiteY8" fmla="*/ 428106 h 548640"/>
              <a:gd name="connsiteX9" fmla="*/ 137160 w 1143000"/>
              <a:gd name="connsiteY9" fmla="*/ 415637 h 548640"/>
              <a:gd name="connsiteX10" fmla="*/ 149629 w 1143000"/>
              <a:gd name="connsiteY10" fmla="*/ 411480 h 548640"/>
              <a:gd name="connsiteX11" fmla="*/ 174567 w 1143000"/>
              <a:gd name="connsiteY11" fmla="*/ 399011 h 548640"/>
              <a:gd name="connsiteX12" fmla="*/ 182880 w 1143000"/>
              <a:gd name="connsiteY12" fmla="*/ 386542 h 548640"/>
              <a:gd name="connsiteX13" fmla="*/ 195349 w 1143000"/>
              <a:gd name="connsiteY13" fmla="*/ 382386 h 548640"/>
              <a:gd name="connsiteX14" fmla="*/ 207818 w 1143000"/>
              <a:gd name="connsiteY14" fmla="*/ 374073 h 548640"/>
              <a:gd name="connsiteX15" fmla="*/ 216130 w 1143000"/>
              <a:gd name="connsiteY15" fmla="*/ 361604 h 548640"/>
              <a:gd name="connsiteX16" fmla="*/ 228600 w 1143000"/>
              <a:gd name="connsiteY16" fmla="*/ 357448 h 548640"/>
              <a:gd name="connsiteX17" fmla="*/ 241069 w 1143000"/>
              <a:gd name="connsiteY17" fmla="*/ 349135 h 548640"/>
              <a:gd name="connsiteX18" fmla="*/ 253538 w 1143000"/>
              <a:gd name="connsiteY18" fmla="*/ 336666 h 548640"/>
              <a:gd name="connsiteX19" fmla="*/ 266007 w 1143000"/>
              <a:gd name="connsiteY19" fmla="*/ 328353 h 548640"/>
              <a:gd name="connsiteX20" fmla="*/ 290945 w 1143000"/>
              <a:gd name="connsiteY20" fmla="*/ 307571 h 548640"/>
              <a:gd name="connsiteX21" fmla="*/ 324196 w 1143000"/>
              <a:gd name="connsiteY21" fmla="*/ 278477 h 548640"/>
              <a:gd name="connsiteX22" fmla="*/ 349134 w 1143000"/>
              <a:gd name="connsiteY22" fmla="*/ 261851 h 548640"/>
              <a:gd name="connsiteX23" fmla="*/ 361603 w 1143000"/>
              <a:gd name="connsiteY23" fmla="*/ 253539 h 548640"/>
              <a:gd name="connsiteX24" fmla="*/ 374072 w 1143000"/>
              <a:gd name="connsiteY24" fmla="*/ 249382 h 548640"/>
              <a:gd name="connsiteX25" fmla="*/ 386541 w 1143000"/>
              <a:gd name="connsiteY25" fmla="*/ 236913 h 548640"/>
              <a:gd name="connsiteX26" fmla="*/ 411480 w 1143000"/>
              <a:gd name="connsiteY26" fmla="*/ 220288 h 548640"/>
              <a:gd name="connsiteX27" fmla="*/ 419792 w 1143000"/>
              <a:gd name="connsiteY27" fmla="*/ 207819 h 548640"/>
              <a:gd name="connsiteX28" fmla="*/ 432261 w 1143000"/>
              <a:gd name="connsiteY28" fmla="*/ 203662 h 548640"/>
              <a:gd name="connsiteX29" fmla="*/ 457200 w 1143000"/>
              <a:gd name="connsiteY29" fmla="*/ 187037 h 548640"/>
              <a:gd name="connsiteX30" fmla="*/ 482138 w 1143000"/>
              <a:gd name="connsiteY30" fmla="*/ 170411 h 548640"/>
              <a:gd name="connsiteX31" fmla="*/ 494607 w 1143000"/>
              <a:gd name="connsiteY31" fmla="*/ 162099 h 548640"/>
              <a:gd name="connsiteX32" fmla="*/ 507076 w 1143000"/>
              <a:gd name="connsiteY32" fmla="*/ 157942 h 548640"/>
              <a:gd name="connsiteX33" fmla="*/ 519545 w 1143000"/>
              <a:gd name="connsiteY33" fmla="*/ 149630 h 548640"/>
              <a:gd name="connsiteX34" fmla="*/ 544483 w 1143000"/>
              <a:gd name="connsiteY34" fmla="*/ 141317 h 548640"/>
              <a:gd name="connsiteX35" fmla="*/ 581890 w 1143000"/>
              <a:gd name="connsiteY35" fmla="*/ 120535 h 548640"/>
              <a:gd name="connsiteX36" fmla="*/ 606829 w 1143000"/>
              <a:gd name="connsiteY36" fmla="*/ 103910 h 548640"/>
              <a:gd name="connsiteX37" fmla="*/ 631767 w 1143000"/>
              <a:gd name="connsiteY37" fmla="*/ 95597 h 548640"/>
              <a:gd name="connsiteX38" fmla="*/ 644236 w 1143000"/>
              <a:gd name="connsiteY38" fmla="*/ 91440 h 548640"/>
              <a:gd name="connsiteX39" fmla="*/ 656705 w 1143000"/>
              <a:gd name="connsiteY39" fmla="*/ 83128 h 548640"/>
              <a:gd name="connsiteX40" fmla="*/ 681643 w 1143000"/>
              <a:gd name="connsiteY40" fmla="*/ 74815 h 548640"/>
              <a:gd name="connsiteX41" fmla="*/ 694112 w 1143000"/>
              <a:gd name="connsiteY41" fmla="*/ 66502 h 548640"/>
              <a:gd name="connsiteX42" fmla="*/ 719050 w 1143000"/>
              <a:gd name="connsiteY42" fmla="*/ 58190 h 548640"/>
              <a:gd name="connsiteX43" fmla="*/ 731520 w 1143000"/>
              <a:gd name="connsiteY43" fmla="*/ 54033 h 548640"/>
              <a:gd name="connsiteX44" fmla="*/ 743989 w 1143000"/>
              <a:gd name="connsiteY44" fmla="*/ 49877 h 548640"/>
              <a:gd name="connsiteX45" fmla="*/ 760614 w 1143000"/>
              <a:gd name="connsiteY45" fmla="*/ 41564 h 548640"/>
              <a:gd name="connsiteX46" fmla="*/ 785552 w 1143000"/>
              <a:gd name="connsiteY46" fmla="*/ 33251 h 548640"/>
              <a:gd name="connsiteX47" fmla="*/ 810490 w 1143000"/>
              <a:gd name="connsiteY47" fmla="*/ 24939 h 548640"/>
              <a:gd name="connsiteX48" fmla="*/ 856210 w 1143000"/>
              <a:gd name="connsiteY48" fmla="*/ 12470 h 548640"/>
              <a:gd name="connsiteX49" fmla="*/ 947650 w 1143000"/>
              <a:gd name="connsiteY49" fmla="*/ 8313 h 548640"/>
              <a:gd name="connsiteX50" fmla="*/ 1026621 w 1143000"/>
              <a:gd name="connsiteY50" fmla="*/ 4157 h 548640"/>
              <a:gd name="connsiteX51" fmla="*/ 1143000 w 1143000"/>
              <a:gd name="connsiteY51" fmla="*/ 0 h 548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1143000" h="548640">
                <a:moveTo>
                  <a:pt x="0" y="548640"/>
                </a:moveTo>
                <a:cubicBezTo>
                  <a:pt x="5542" y="538942"/>
                  <a:pt x="10878" y="529124"/>
                  <a:pt x="16625" y="519546"/>
                </a:cubicBezTo>
                <a:cubicBezTo>
                  <a:pt x="19195" y="515263"/>
                  <a:pt x="21406" y="510609"/>
                  <a:pt x="24938" y="507077"/>
                </a:cubicBezTo>
                <a:cubicBezTo>
                  <a:pt x="32996" y="499019"/>
                  <a:pt x="39734" y="497989"/>
                  <a:pt x="49876" y="494608"/>
                </a:cubicBezTo>
                <a:cubicBezTo>
                  <a:pt x="54032" y="491837"/>
                  <a:pt x="58813" y="489827"/>
                  <a:pt x="62345" y="486295"/>
                </a:cubicBezTo>
                <a:cubicBezTo>
                  <a:pt x="65877" y="482763"/>
                  <a:pt x="66899" y="477115"/>
                  <a:pt x="70658" y="473826"/>
                </a:cubicBezTo>
                <a:cubicBezTo>
                  <a:pt x="78177" y="467247"/>
                  <a:pt x="95596" y="457200"/>
                  <a:pt x="95596" y="457200"/>
                </a:cubicBezTo>
                <a:cubicBezTo>
                  <a:pt x="98367" y="453044"/>
                  <a:pt x="100150" y="448020"/>
                  <a:pt x="103909" y="444731"/>
                </a:cubicBezTo>
                <a:cubicBezTo>
                  <a:pt x="111428" y="438152"/>
                  <a:pt x="128847" y="428106"/>
                  <a:pt x="128847" y="428106"/>
                </a:cubicBezTo>
                <a:cubicBezTo>
                  <a:pt x="131618" y="423950"/>
                  <a:pt x="133259" y="418758"/>
                  <a:pt x="137160" y="415637"/>
                </a:cubicBezTo>
                <a:cubicBezTo>
                  <a:pt x="140581" y="412900"/>
                  <a:pt x="145710" y="413439"/>
                  <a:pt x="149629" y="411480"/>
                </a:cubicBezTo>
                <a:cubicBezTo>
                  <a:pt x="181858" y="395366"/>
                  <a:pt x="143225" y="409460"/>
                  <a:pt x="174567" y="399011"/>
                </a:cubicBezTo>
                <a:cubicBezTo>
                  <a:pt x="177338" y="394855"/>
                  <a:pt x="178979" y="389663"/>
                  <a:pt x="182880" y="386542"/>
                </a:cubicBezTo>
                <a:cubicBezTo>
                  <a:pt x="186301" y="383805"/>
                  <a:pt x="191430" y="384345"/>
                  <a:pt x="195349" y="382386"/>
                </a:cubicBezTo>
                <a:cubicBezTo>
                  <a:pt x="199817" y="380152"/>
                  <a:pt x="203662" y="376844"/>
                  <a:pt x="207818" y="374073"/>
                </a:cubicBezTo>
                <a:cubicBezTo>
                  <a:pt x="210589" y="369917"/>
                  <a:pt x="212229" y="364724"/>
                  <a:pt x="216130" y="361604"/>
                </a:cubicBezTo>
                <a:cubicBezTo>
                  <a:pt x="219551" y="358867"/>
                  <a:pt x="224681" y="359407"/>
                  <a:pt x="228600" y="357448"/>
                </a:cubicBezTo>
                <a:cubicBezTo>
                  <a:pt x="233068" y="355214"/>
                  <a:pt x="237231" y="352333"/>
                  <a:pt x="241069" y="349135"/>
                </a:cubicBezTo>
                <a:cubicBezTo>
                  <a:pt x="245585" y="345372"/>
                  <a:pt x="249022" y="340429"/>
                  <a:pt x="253538" y="336666"/>
                </a:cubicBezTo>
                <a:cubicBezTo>
                  <a:pt x="257376" y="333468"/>
                  <a:pt x="262169" y="331551"/>
                  <a:pt x="266007" y="328353"/>
                </a:cubicBezTo>
                <a:cubicBezTo>
                  <a:pt x="298009" y="301684"/>
                  <a:pt x="259987" y="328211"/>
                  <a:pt x="290945" y="307571"/>
                </a:cubicBezTo>
                <a:cubicBezTo>
                  <a:pt x="304800" y="286789"/>
                  <a:pt x="295101" y="297874"/>
                  <a:pt x="324196" y="278477"/>
                </a:cubicBezTo>
                <a:lnTo>
                  <a:pt x="349134" y="261851"/>
                </a:lnTo>
                <a:cubicBezTo>
                  <a:pt x="353290" y="259080"/>
                  <a:pt x="356864" y="255119"/>
                  <a:pt x="361603" y="253539"/>
                </a:cubicBezTo>
                <a:lnTo>
                  <a:pt x="374072" y="249382"/>
                </a:lnTo>
                <a:cubicBezTo>
                  <a:pt x="378228" y="245226"/>
                  <a:pt x="381901" y="240522"/>
                  <a:pt x="386541" y="236913"/>
                </a:cubicBezTo>
                <a:cubicBezTo>
                  <a:pt x="394427" y="230779"/>
                  <a:pt x="411480" y="220288"/>
                  <a:pt x="411480" y="220288"/>
                </a:cubicBezTo>
                <a:cubicBezTo>
                  <a:pt x="414251" y="216132"/>
                  <a:pt x="415892" y="210940"/>
                  <a:pt x="419792" y="207819"/>
                </a:cubicBezTo>
                <a:cubicBezTo>
                  <a:pt x="423213" y="205082"/>
                  <a:pt x="428431" y="205790"/>
                  <a:pt x="432261" y="203662"/>
                </a:cubicBezTo>
                <a:cubicBezTo>
                  <a:pt x="440995" y="198810"/>
                  <a:pt x="450135" y="194102"/>
                  <a:pt x="457200" y="187037"/>
                </a:cubicBezTo>
                <a:cubicBezTo>
                  <a:pt x="480834" y="163403"/>
                  <a:pt x="458080" y="182440"/>
                  <a:pt x="482138" y="170411"/>
                </a:cubicBezTo>
                <a:cubicBezTo>
                  <a:pt x="486606" y="168177"/>
                  <a:pt x="490139" y="164333"/>
                  <a:pt x="494607" y="162099"/>
                </a:cubicBezTo>
                <a:cubicBezTo>
                  <a:pt x="498526" y="160140"/>
                  <a:pt x="503157" y="159901"/>
                  <a:pt x="507076" y="157942"/>
                </a:cubicBezTo>
                <a:cubicBezTo>
                  <a:pt x="511544" y="155708"/>
                  <a:pt x="514980" y="151659"/>
                  <a:pt x="519545" y="149630"/>
                </a:cubicBezTo>
                <a:cubicBezTo>
                  <a:pt x="527552" y="146071"/>
                  <a:pt x="544483" y="141317"/>
                  <a:pt x="544483" y="141317"/>
                </a:cubicBezTo>
                <a:cubicBezTo>
                  <a:pt x="573066" y="122261"/>
                  <a:pt x="559943" y="127850"/>
                  <a:pt x="581890" y="120535"/>
                </a:cubicBezTo>
                <a:cubicBezTo>
                  <a:pt x="590203" y="114993"/>
                  <a:pt x="597351" y="107069"/>
                  <a:pt x="606829" y="103910"/>
                </a:cubicBezTo>
                <a:lnTo>
                  <a:pt x="631767" y="95597"/>
                </a:lnTo>
                <a:cubicBezTo>
                  <a:pt x="635923" y="94211"/>
                  <a:pt x="640591" y="93870"/>
                  <a:pt x="644236" y="91440"/>
                </a:cubicBezTo>
                <a:cubicBezTo>
                  <a:pt x="648392" y="88669"/>
                  <a:pt x="652140" y="85157"/>
                  <a:pt x="656705" y="83128"/>
                </a:cubicBezTo>
                <a:cubicBezTo>
                  <a:pt x="664712" y="79569"/>
                  <a:pt x="681643" y="74815"/>
                  <a:pt x="681643" y="74815"/>
                </a:cubicBezTo>
                <a:cubicBezTo>
                  <a:pt x="685799" y="72044"/>
                  <a:pt x="689547" y="68531"/>
                  <a:pt x="694112" y="66502"/>
                </a:cubicBezTo>
                <a:cubicBezTo>
                  <a:pt x="702119" y="62943"/>
                  <a:pt x="710737" y="60961"/>
                  <a:pt x="719050" y="58190"/>
                </a:cubicBezTo>
                <a:lnTo>
                  <a:pt x="731520" y="54033"/>
                </a:lnTo>
                <a:cubicBezTo>
                  <a:pt x="735676" y="52648"/>
                  <a:pt x="740070" y="51836"/>
                  <a:pt x="743989" y="49877"/>
                </a:cubicBezTo>
                <a:cubicBezTo>
                  <a:pt x="749531" y="47106"/>
                  <a:pt x="754861" y="43865"/>
                  <a:pt x="760614" y="41564"/>
                </a:cubicBezTo>
                <a:cubicBezTo>
                  <a:pt x="768750" y="38310"/>
                  <a:pt x="777239" y="36022"/>
                  <a:pt x="785552" y="33251"/>
                </a:cubicBezTo>
                <a:lnTo>
                  <a:pt x="810490" y="24939"/>
                </a:lnTo>
                <a:cubicBezTo>
                  <a:pt x="825268" y="20013"/>
                  <a:pt x="840462" y="13637"/>
                  <a:pt x="856210" y="12470"/>
                </a:cubicBezTo>
                <a:cubicBezTo>
                  <a:pt x="886638" y="10216"/>
                  <a:pt x="917175" y="9800"/>
                  <a:pt x="947650" y="8313"/>
                </a:cubicBezTo>
                <a:lnTo>
                  <a:pt x="1026621" y="4157"/>
                </a:lnTo>
                <a:cubicBezTo>
                  <a:pt x="1122547" y="-107"/>
                  <a:pt x="1099784" y="0"/>
                  <a:pt x="1143000" y="0"/>
                </a:cubicBezTo>
              </a:path>
            </a:pathLst>
          </a:custGeom>
          <a:noFill/>
          <a:ln w="19050">
            <a:solidFill>
              <a:srgbClr val="D06C5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Freeform 9">
            <a:extLst>
              <a:ext uri="{FF2B5EF4-FFF2-40B4-BE49-F238E27FC236}">
                <a16:creationId xmlns:a16="http://schemas.microsoft.com/office/drawing/2014/main" id="{89BABFEE-DC70-6549-A5FC-39771C1CA1DE}"/>
              </a:ext>
            </a:extLst>
          </p:cNvPr>
          <p:cNvSpPr/>
          <p:nvPr/>
        </p:nvSpPr>
        <p:spPr>
          <a:xfrm>
            <a:off x="6309362" y="1534050"/>
            <a:ext cx="1960700" cy="3799950"/>
          </a:xfrm>
          <a:custGeom>
            <a:avLst/>
            <a:gdLst>
              <a:gd name="connsiteX0" fmla="*/ 2548327 w 2553707"/>
              <a:gd name="connsiteY0" fmla="*/ 4347148 h 4407108"/>
              <a:gd name="connsiteX1" fmla="*/ 2503357 w 2553707"/>
              <a:gd name="connsiteY1" fmla="*/ 4092315 h 4407108"/>
              <a:gd name="connsiteX2" fmla="*/ 2488367 w 2553707"/>
              <a:gd name="connsiteY2" fmla="*/ 4032354 h 4407108"/>
              <a:gd name="connsiteX3" fmla="*/ 2458386 w 2553707"/>
              <a:gd name="connsiteY3" fmla="*/ 3867462 h 4407108"/>
              <a:gd name="connsiteX4" fmla="*/ 2443396 w 2553707"/>
              <a:gd name="connsiteY4" fmla="*/ 3822492 h 4407108"/>
              <a:gd name="connsiteX5" fmla="*/ 2428406 w 2553707"/>
              <a:gd name="connsiteY5" fmla="*/ 3762531 h 4407108"/>
              <a:gd name="connsiteX6" fmla="*/ 2413416 w 2553707"/>
              <a:gd name="connsiteY6" fmla="*/ 3717561 h 4407108"/>
              <a:gd name="connsiteX7" fmla="*/ 2383436 w 2553707"/>
              <a:gd name="connsiteY7" fmla="*/ 3552669 h 4407108"/>
              <a:gd name="connsiteX8" fmla="*/ 2368445 w 2553707"/>
              <a:gd name="connsiteY8" fmla="*/ 3507698 h 4407108"/>
              <a:gd name="connsiteX9" fmla="*/ 2308485 w 2553707"/>
              <a:gd name="connsiteY9" fmla="*/ 3417757 h 4407108"/>
              <a:gd name="connsiteX10" fmla="*/ 2263514 w 2553707"/>
              <a:gd name="connsiteY10" fmla="*/ 3342807 h 4407108"/>
              <a:gd name="connsiteX11" fmla="*/ 2218544 w 2553707"/>
              <a:gd name="connsiteY11" fmla="*/ 3252866 h 4407108"/>
              <a:gd name="connsiteX12" fmla="*/ 2203554 w 2553707"/>
              <a:gd name="connsiteY12" fmla="*/ 3207895 h 4407108"/>
              <a:gd name="connsiteX13" fmla="*/ 2143593 w 2553707"/>
              <a:gd name="connsiteY13" fmla="*/ 3147934 h 4407108"/>
              <a:gd name="connsiteX14" fmla="*/ 2128603 w 2553707"/>
              <a:gd name="connsiteY14" fmla="*/ 3102964 h 4407108"/>
              <a:gd name="connsiteX15" fmla="*/ 2068642 w 2553707"/>
              <a:gd name="connsiteY15" fmla="*/ 3028013 h 4407108"/>
              <a:gd name="connsiteX16" fmla="*/ 2023672 w 2553707"/>
              <a:gd name="connsiteY16" fmla="*/ 2893102 h 4407108"/>
              <a:gd name="connsiteX17" fmla="*/ 2008682 w 2553707"/>
              <a:gd name="connsiteY17" fmla="*/ 2848131 h 4407108"/>
              <a:gd name="connsiteX18" fmla="*/ 1978701 w 2553707"/>
              <a:gd name="connsiteY18" fmla="*/ 2803161 h 4407108"/>
              <a:gd name="connsiteX19" fmla="*/ 1963711 w 2553707"/>
              <a:gd name="connsiteY19" fmla="*/ 2758190 h 4407108"/>
              <a:gd name="connsiteX20" fmla="*/ 1903750 w 2553707"/>
              <a:gd name="connsiteY20" fmla="*/ 2683239 h 4407108"/>
              <a:gd name="connsiteX21" fmla="*/ 1858780 w 2553707"/>
              <a:gd name="connsiteY21" fmla="*/ 2608288 h 4407108"/>
              <a:gd name="connsiteX22" fmla="*/ 1828800 w 2553707"/>
              <a:gd name="connsiteY22" fmla="*/ 2563318 h 4407108"/>
              <a:gd name="connsiteX23" fmla="*/ 1768839 w 2553707"/>
              <a:gd name="connsiteY23" fmla="*/ 2503357 h 4407108"/>
              <a:gd name="connsiteX24" fmla="*/ 1738859 w 2553707"/>
              <a:gd name="connsiteY24" fmla="*/ 2458387 h 4407108"/>
              <a:gd name="connsiteX25" fmla="*/ 1678898 w 2553707"/>
              <a:gd name="connsiteY25" fmla="*/ 2398426 h 4407108"/>
              <a:gd name="connsiteX26" fmla="*/ 1633927 w 2553707"/>
              <a:gd name="connsiteY26" fmla="*/ 2353456 h 4407108"/>
              <a:gd name="connsiteX27" fmla="*/ 1528996 w 2553707"/>
              <a:gd name="connsiteY27" fmla="*/ 2233534 h 4407108"/>
              <a:gd name="connsiteX28" fmla="*/ 1484026 w 2553707"/>
              <a:gd name="connsiteY28" fmla="*/ 2188564 h 4407108"/>
              <a:gd name="connsiteX29" fmla="*/ 1454045 w 2553707"/>
              <a:gd name="connsiteY29" fmla="*/ 2158584 h 4407108"/>
              <a:gd name="connsiteX30" fmla="*/ 1409075 w 2553707"/>
              <a:gd name="connsiteY30" fmla="*/ 2128603 h 4407108"/>
              <a:gd name="connsiteX31" fmla="*/ 1334124 w 2553707"/>
              <a:gd name="connsiteY31" fmla="*/ 2053652 h 4407108"/>
              <a:gd name="connsiteX32" fmla="*/ 1244183 w 2553707"/>
              <a:gd name="connsiteY32" fmla="*/ 1933731 h 4407108"/>
              <a:gd name="connsiteX33" fmla="*/ 1229193 w 2553707"/>
              <a:gd name="connsiteY33" fmla="*/ 1843790 h 4407108"/>
              <a:gd name="connsiteX34" fmla="*/ 1184223 w 2553707"/>
              <a:gd name="connsiteY34" fmla="*/ 1693888 h 4407108"/>
              <a:gd name="connsiteX35" fmla="*/ 1169232 w 2553707"/>
              <a:gd name="connsiteY35" fmla="*/ 1648918 h 4407108"/>
              <a:gd name="connsiteX36" fmla="*/ 1154242 w 2553707"/>
              <a:gd name="connsiteY36" fmla="*/ 1603948 h 4407108"/>
              <a:gd name="connsiteX37" fmla="*/ 1124262 w 2553707"/>
              <a:gd name="connsiteY37" fmla="*/ 1573967 h 4407108"/>
              <a:gd name="connsiteX38" fmla="*/ 1079291 w 2553707"/>
              <a:gd name="connsiteY38" fmla="*/ 1499016 h 4407108"/>
              <a:gd name="connsiteX39" fmla="*/ 1019331 w 2553707"/>
              <a:gd name="connsiteY39" fmla="*/ 1409075 h 4407108"/>
              <a:gd name="connsiteX40" fmla="*/ 959370 w 2553707"/>
              <a:gd name="connsiteY40" fmla="*/ 1334125 h 4407108"/>
              <a:gd name="connsiteX41" fmla="*/ 914400 w 2553707"/>
              <a:gd name="connsiteY41" fmla="*/ 1229193 h 4407108"/>
              <a:gd name="connsiteX42" fmla="*/ 899409 w 2553707"/>
              <a:gd name="connsiteY42" fmla="*/ 1184223 h 4407108"/>
              <a:gd name="connsiteX43" fmla="*/ 869429 w 2553707"/>
              <a:gd name="connsiteY43" fmla="*/ 1139252 h 4407108"/>
              <a:gd name="connsiteX44" fmla="*/ 854439 w 2553707"/>
              <a:gd name="connsiteY44" fmla="*/ 1094282 h 4407108"/>
              <a:gd name="connsiteX45" fmla="*/ 824459 w 2553707"/>
              <a:gd name="connsiteY45" fmla="*/ 1049311 h 4407108"/>
              <a:gd name="connsiteX46" fmla="*/ 794478 w 2553707"/>
              <a:gd name="connsiteY46" fmla="*/ 959370 h 4407108"/>
              <a:gd name="connsiteX47" fmla="*/ 734518 w 2553707"/>
              <a:gd name="connsiteY47" fmla="*/ 869429 h 4407108"/>
              <a:gd name="connsiteX48" fmla="*/ 704537 w 2553707"/>
              <a:gd name="connsiteY48" fmla="*/ 839449 h 4407108"/>
              <a:gd name="connsiteX49" fmla="*/ 644577 w 2553707"/>
              <a:gd name="connsiteY49" fmla="*/ 749508 h 4407108"/>
              <a:gd name="connsiteX50" fmla="*/ 614596 w 2553707"/>
              <a:gd name="connsiteY50" fmla="*/ 719528 h 4407108"/>
              <a:gd name="connsiteX51" fmla="*/ 584616 w 2553707"/>
              <a:gd name="connsiteY51" fmla="*/ 674557 h 4407108"/>
              <a:gd name="connsiteX52" fmla="*/ 539645 w 2553707"/>
              <a:gd name="connsiteY52" fmla="*/ 644577 h 4407108"/>
              <a:gd name="connsiteX53" fmla="*/ 494675 w 2553707"/>
              <a:gd name="connsiteY53" fmla="*/ 554636 h 4407108"/>
              <a:gd name="connsiteX54" fmla="*/ 464695 w 2553707"/>
              <a:gd name="connsiteY54" fmla="*/ 374754 h 4407108"/>
              <a:gd name="connsiteX55" fmla="*/ 434714 w 2553707"/>
              <a:gd name="connsiteY55" fmla="*/ 329784 h 4407108"/>
              <a:gd name="connsiteX56" fmla="*/ 389744 w 2553707"/>
              <a:gd name="connsiteY56" fmla="*/ 239843 h 4407108"/>
              <a:gd name="connsiteX57" fmla="*/ 329783 w 2553707"/>
              <a:gd name="connsiteY57" fmla="*/ 179882 h 4407108"/>
              <a:gd name="connsiteX58" fmla="*/ 284813 w 2553707"/>
              <a:gd name="connsiteY58" fmla="*/ 134911 h 4407108"/>
              <a:gd name="connsiteX59" fmla="*/ 254832 w 2553707"/>
              <a:gd name="connsiteY59" fmla="*/ 89941 h 4407108"/>
              <a:gd name="connsiteX60" fmla="*/ 209862 w 2553707"/>
              <a:gd name="connsiteY60" fmla="*/ 59961 h 4407108"/>
              <a:gd name="connsiteX61" fmla="*/ 149901 w 2553707"/>
              <a:gd name="connsiteY61" fmla="*/ 0 h 4407108"/>
              <a:gd name="connsiteX62" fmla="*/ 44970 w 2553707"/>
              <a:gd name="connsiteY62" fmla="*/ 14990 h 4407108"/>
              <a:gd name="connsiteX63" fmla="*/ 0 w 2553707"/>
              <a:gd name="connsiteY63" fmla="*/ 104931 h 4407108"/>
              <a:gd name="connsiteX64" fmla="*/ 14990 w 2553707"/>
              <a:gd name="connsiteY64" fmla="*/ 299803 h 4407108"/>
              <a:gd name="connsiteX65" fmla="*/ 29980 w 2553707"/>
              <a:gd name="connsiteY65" fmla="*/ 344774 h 4407108"/>
              <a:gd name="connsiteX66" fmla="*/ 74950 w 2553707"/>
              <a:gd name="connsiteY66" fmla="*/ 554636 h 4407108"/>
              <a:gd name="connsiteX67" fmla="*/ 104931 w 2553707"/>
              <a:gd name="connsiteY67" fmla="*/ 644577 h 4407108"/>
              <a:gd name="connsiteX68" fmla="*/ 119921 w 2553707"/>
              <a:gd name="connsiteY68" fmla="*/ 689548 h 4407108"/>
              <a:gd name="connsiteX69" fmla="*/ 149901 w 2553707"/>
              <a:gd name="connsiteY69" fmla="*/ 734518 h 4407108"/>
              <a:gd name="connsiteX70" fmla="*/ 194872 w 2553707"/>
              <a:gd name="connsiteY70" fmla="*/ 914400 h 4407108"/>
              <a:gd name="connsiteX71" fmla="*/ 209862 w 2553707"/>
              <a:gd name="connsiteY71" fmla="*/ 959370 h 4407108"/>
              <a:gd name="connsiteX72" fmla="*/ 224852 w 2553707"/>
              <a:gd name="connsiteY72" fmla="*/ 1004341 h 4407108"/>
              <a:gd name="connsiteX73" fmla="*/ 254832 w 2553707"/>
              <a:gd name="connsiteY73" fmla="*/ 1049311 h 4407108"/>
              <a:gd name="connsiteX74" fmla="*/ 284813 w 2553707"/>
              <a:gd name="connsiteY74" fmla="*/ 1079292 h 4407108"/>
              <a:gd name="connsiteX75" fmla="*/ 344773 w 2553707"/>
              <a:gd name="connsiteY75" fmla="*/ 1169233 h 4407108"/>
              <a:gd name="connsiteX76" fmla="*/ 374754 w 2553707"/>
              <a:gd name="connsiteY76" fmla="*/ 1214203 h 4407108"/>
              <a:gd name="connsiteX77" fmla="*/ 419724 w 2553707"/>
              <a:gd name="connsiteY77" fmla="*/ 1304144 h 4407108"/>
              <a:gd name="connsiteX78" fmla="*/ 509665 w 2553707"/>
              <a:gd name="connsiteY78" fmla="*/ 1484026 h 4407108"/>
              <a:gd name="connsiteX79" fmla="*/ 569626 w 2553707"/>
              <a:gd name="connsiteY79" fmla="*/ 1543987 h 4407108"/>
              <a:gd name="connsiteX80" fmla="*/ 614596 w 2553707"/>
              <a:gd name="connsiteY80" fmla="*/ 1618938 h 4407108"/>
              <a:gd name="connsiteX81" fmla="*/ 629586 w 2553707"/>
              <a:gd name="connsiteY81" fmla="*/ 1663908 h 4407108"/>
              <a:gd name="connsiteX82" fmla="*/ 659567 w 2553707"/>
              <a:gd name="connsiteY82" fmla="*/ 1708879 h 4407108"/>
              <a:gd name="connsiteX83" fmla="*/ 704537 w 2553707"/>
              <a:gd name="connsiteY83" fmla="*/ 1798820 h 4407108"/>
              <a:gd name="connsiteX84" fmla="*/ 749508 w 2553707"/>
              <a:gd name="connsiteY84" fmla="*/ 1873770 h 4407108"/>
              <a:gd name="connsiteX85" fmla="*/ 809468 w 2553707"/>
              <a:gd name="connsiteY85" fmla="*/ 1993692 h 4407108"/>
              <a:gd name="connsiteX86" fmla="*/ 869429 w 2553707"/>
              <a:gd name="connsiteY86" fmla="*/ 2128603 h 4407108"/>
              <a:gd name="connsiteX87" fmla="*/ 899409 w 2553707"/>
              <a:gd name="connsiteY87" fmla="*/ 2218544 h 4407108"/>
              <a:gd name="connsiteX88" fmla="*/ 914400 w 2553707"/>
              <a:gd name="connsiteY88" fmla="*/ 2263515 h 4407108"/>
              <a:gd name="connsiteX89" fmla="*/ 944380 w 2553707"/>
              <a:gd name="connsiteY89" fmla="*/ 2308485 h 4407108"/>
              <a:gd name="connsiteX90" fmla="*/ 974360 w 2553707"/>
              <a:gd name="connsiteY90" fmla="*/ 2398426 h 4407108"/>
              <a:gd name="connsiteX91" fmla="*/ 1004341 w 2553707"/>
              <a:gd name="connsiteY91" fmla="*/ 2428407 h 4407108"/>
              <a:gd name="connsiteX92" fmla="*/ 1064301 w 2553707"/>
              <a:gd name="connsiteY92" fmla="*/ 2518348 h 4407108"/>
              <a:gd name="connsiteX93" fmla="*/ 1124262 w 2553707"/>
              <a:gd name="connsiteY93" fmla="*/ 2593298 h 4407108"/>
              <a:gd name="connsiteX94" fmla="*/ 1169232 w 2553707"/>
              <a:gd name="connsiteY94" fmla="*/ 2698229 h 4407108"/>
              <a:gd name="connsiteX95" fmla="*/ 1199213 w 2553707"/>
              <a:gd name="connsiteY95" fmla="*/ 2788170 h 4407108"/>
              <a:gd name="connsiteX96" fmla="*/ 1214203 w 2553707"/>
              <a:gd name="connsiteY96" fmla="*/ 2833141 h 4407108"/>
              <a:gd name="connsiteX97" fmla="*/ 1229193 w 2553707"/>
              <a:gd name="connsiteY97" fmla="*/ 2878111 h 4407108"/>
              <a:gd name="connsiteX98" fmla="*/ 1289154 w 2553707"/>
              <a:gd name="connsiteY98" fmla="*/ 3087974 h 4407108"/>
              <a:gd name="connsiteX99" fmla="*/ 1349114 w 2553707"/>
              <a:gd name="connsiteY99" fmla="*/ 3162925 h 4407108"/>
              <a:gd name="connsiteX100" fmla="*/ 1364105 w 2553707"/>
              <a:gd name="connsiteY100" fmla="*/ 3342807 h 4407108"/>
              <a:gd name="connsiteX101" fmla="*/ 1394085 w 2553707"/>
              <a:gd name="connsiteY101" fmla="*/ 3387777 h 4407108"/>
              <a:gd name="connsiteX102" fmla="*/ 1409075 w 2553707"/>
              <a:gd name="connsiteY102" fmla="*/ 3432748 h 4407108"/>
              <a:gd name="connsiteX103" fmla="*/ 1469036 w 2553707"/>
              <a:gd name="connsiteY103" fmla="*/ 3507698 h 4407108"/>
              <a:gd name="connsiteX104" fmla="*/ 1514006 w 2553707"/>
              <a:gd name="connsiteY104" fmla="*/ 3597639 h 4407108"/>
              <a:gd name="connsiteX105" fmla="*/ 1558977 w 2553707"/>
              <a:gd name="connsiteY105" fmla="*/ 3612629 h 4407108"/>
              <a:gd name="connsiteX106" fmla="*/ 1618937 w 2553707"/>
              <a:gd name="connsiteY106" fmla="*/ 3687580 h 4407108"/>
              <a:gd name="connsiteX107" fmla="*/ 1648918 w 2553707"/>
              <a:gd name="connsiteY107" fmla="*/ 3717561 h 4407108"/>
              <a:gd name="connsiteX108" fmla="*/ 1663908 w 2553707"/>
              <a:gd name="connsiteY108" fmla="*/ 3762531 h 4407108"/>
              <a:gd name="connsiteX109" fmla="*/ 1723868 w 2553707"/>
              <a:gd name="connsiteY109" fmla="*/ 3852472 h 4407108"/>
              <a:gd name="connsiteX110" fmla="*/ 1738859 w 2553707"/>
              <a:gd name="connsiteY110" fmla="*/ 3897443 h 4407108"/>
              <a:gd name="connsiteX111" fmla="*/ 1783829 w 2553707"/>
              <a:gd name="connsiteY111" fmla="*/ 3927423 h 4407108"/>
              <a:gd name="connsiteX112" fmla="*/ 1843790 w 2553707"/>
              <a:gd name="connsiteY112" fmla="*/ 4002374 h 4407108"/>
              <a:gd name="connsiteX113" fmla="*/ 1888760 w 2553707"/>
              <a:gd name="connsiteY113" fmla="*/ 4032354 h 4407108"/>
              <a:gd name="connsiteX114" fmla="*/ 1948721 w 2553707"/>
              <a:gd name="connsiteY114" fmla="*/ 4092315 h 4407108"/>
              <a:gd name="connsiteX115" fmla="*/ 1963711 w 2553707"/>
              <a:gd name="connsiteY115" fmla="*/ 4137285 h 4407108"/>
              <a:gd name="connsiteX116" fmla="*/ 2068642 w 2553707"/>
              <a:gd name="connsiteY116" fmla="*/ 4227226 h 4407108"/>
              <a:gd name="connsiteX117" fmla="*/ 2098623 w 2553707"/>
              <a:gd name="connsiteY117" fmla="*/ 4257207 h 4407108"/>
              <a:gd name="connsiteX118" fmla="*/ 2143593 w 2553707"/>
              <a:gd name="connsiteY118" fmla="*/ 4272197 h 4407108"/>
              <a:gd name="connsiteX119" fmla="*/ 2188564 w 2553707"/>
              <a:gd name="connsiteY119" fmla="*/ 4302177 h 4407108"/>
              <a:gd name="connsiteX120" fmla="*/ 2293495 w 2553707"/>
              <a:gd name="connsiteY120" fmla="*/ 4317167 h 4407108"/>
              <a:gd name="connsiteX121" fmla="*/ 2338465 w 2553707"/>
              <a:gd name="connsiteY121" fmla="*/ 4332157 h 4407108"/>
              <a:gd name="connsiteX122" fmla="*/ 2383436 w 2553707"/>
              <a:gd name="connsiteY122" fmla="*/ 4407108 h 4407108"/>
              <a:gd name="connsiteX123" fmla="*/ 2548327 w 2553707"/>
              <a:gd name="connsiteY123" fmla="*/ 4347148 h 4407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Lst>
            <a:rect l="l" t="t" r="r" b="b"/>
            <a:pathLst>
              <a:path w="2553707" h="4407108">
                <a:moveTo>
                  <a:pt x="2548327" y="4347148"/>
                </a:moveTo>
                <a:cubicBezTo>
                  <a:pt x="2568314" y="4294682"/>
                  <a:pt x="2527964" y="4190744"/>
                  <a:pt x="2503357" y="4092315"/>
                </a:cubicBezTo>
                <a:cubicBezTo>
                  <a:pt x="2498360" y="4072328"/>
                  <a:pt x="2492407" y="4052556"/>
                  <a:pt x="2488367" y="4032354"/>
                </a:cubicBezTo>
                <a:cubicBezTo>
                  <a:pt x="2474999" y="3965512"/>
                  <a:pt x="2474467" y="3931786"/>
                  <a:pt x="2458386" y="3867462"/>
                </a:cubicBezTo>
                <a:cubicBezTo>
                  <a:pt x="2454554" y="3852133"/>
                  <a:pt x="2447737" y="3837685"/>
                  <a:pt x="2443396" y="3822492"/>
                </a:cubicBezTo>
                <a:cubicBezTo>
                  <a:pt x="2437736" y="3802683"/>
                  <a:pt x="2434066" y="3782340"/>
                  <a:pt x="2428406" y="3762531"/>
                </a:cubicBezTo>
                <a:cubicBezTo>
                  <a:pt x="2424065" y="3747338"/>
                  <a:pt x="2417248" y="3732890"/>
                  <a:pt x="2413416" y="3717561"/>
                </a:cubicBezTo>
                <a:cubicBezTo>
                  <a:pt x="2386131" y="3608420"/>
                  <a:pt x="2410171" y="3672975"/>
                  <a:pt x="2383436" y="3552669"/>
                </a:cubicBezTo>
                <a:cubicBezTo>
                  <a:pt x="2380008" y="3537244"/>
                  <a:pt x="2376119" y="3521511"/>
                  <a:pt x="2368445" y="3507698"/>
                </a:cubicBezTo>
                <a:cubicBezTo>
                  <a:pt x="2350946" y="3476201"/>
                  <a:pt x="2319879" y="3451940"/>
                  <a:pt x="2308485" y="3417757"/>
                </a:cubicBezTo>
                <a:cubicBezTo>
                  <a:pt x="2289026" y="3359379"/>
                  <a:pt x="2304668" y="3383960"/>
                  <a:pt x="2263514" y="3342807"/>
                </a:cubicBezTo>
                <a:cubicBezTo>
                  <a:pt x="2225836" y="3229770"/>
                  <a:pt x="2276661" y="3369102"/>
                  <a:pt x="2218544" y="3252866"/>
                </a:cubicBezTo>
                <a:cubicBezTo>
                  <a:pt x="2211478" y="3238733"/>
                  <a:pt x="2212738" y="3220753"/>
                  <a:pt x="2203554" y="3207895"/>
                </a:cubicBezTo>
                <a:cubicBezTo>
                  <a:pt x="2187125" y="3184894"/>
                  <a:pt x="2143593" y="3147934"/>
                  <a:pt x="2143593" y="3147934"/>
                </a:cubicBezTo>
                <a:cubicBezTo>
                  <a:pt x="2138596" y="3132944"/>
                  <a:pt x="2135669" y="3117097"/>
                  <a:pt x="2128603" y="3102964"/>
                </a:cubicBezTo>
                <a:cubicBezTo>
                  <a:pt x="2109692" y="3065141"/>
                  <a:pt x="2096530" y="3055900"/>
                  <a:pt x="2068642" y="3028013"/>
                </a:cubicBezTo>
                <a:lnTo>
                  <a:pt x="2023672" y="2893102"/>
                </a:lnTo>
                <a:cubicBezTo>
                  <a:pt x="2018675" y="2878112"/>
                  <a:pt x="2017447" y="2861278"/>
                  <a:pt x="2008682" y="2848131"/>
                </a:cubicBezTo>
                <a:lnTo>
                  <a:pt x="1978701" y="2803161"/>
                </a:lnTo>
                <a:cubicBezTo>
                  <a:pt x="1973704" y="2788171"/>
                  <a:pt x="1970777" y="2772323"/>
                  <a:pt x="1963711" y="2758190"/>
                </a:cubicBezTo>
                <a:cubicBezTo>
                  <a:pt x="1944802" y="2720371"/>
                  <a:pt x="1931635" y="2711124"/>
                  <a:pt x="1903750" y="2683239"/>
                </a:cubicBezTo>
                <a:cubicBezTo>
                  <a:pt x="1877718" y="2605144"/>
                  <a:pt x="1905811" y="2667078"/>
                  <a:pt x="1858780" y="2608288"/>
                </a:cubicBezTo>
                <a:cubicBezTo>
                  <a:pt x="1847526" y="2594220"/>
                  <a:pt x="1840524" y="2576997"/>
                  <a:pt x="1828800" y="2563318"/>
                </a:cubicBezTo>
                <a:cubicBezTo>
                  <a:pt x="1810405" y="2541857"/>
                  <a:pt x="1784518" y="2526876"/>
                  <a:pt x="1768839" y="2503357"/>
                </a:cubicBezTo>
                <a:cubicBezTo>
                  <a:pt x="1758846" y="2488367"/>
                  <a:pt x="1750583" y="2472066"/>
                  <a:pt x="1738859" y="2458387"/>
                </a:cubicBezTo>
                <a:cubicBezTo>
                  <a:pt x="1720464" y="2436926"/>
                  <a:pt x="1698885" y="2418413"/>
                  <a:pt x="1678898" y="2398426"/>
                </a:cubicBezTo>
                <a:cubicBezTo>
                  <a:pt x="1663908" y="2383436"/>
                  <a:pt x="1645686" y="2371095"/>
                  <a:pt x="1633927" y="2353456"/>
                </a:cubicBezTo>
                <a:cubicBezTo>
                  <a:pt x="1584349" y="2279087"/>
                  <a:pt x="1616686" y="2321224"/>
                  <a:pt x="1528996" y="2233534"/>
                </a:cubicBezTo>
                <a:lnTo>
                  <a:pt x="1484026" y="2188564"/>
                </a:lnTo>
                <a:cubicBezTo>
                  <a:pt x="1474032" y="2178571"/>
                  <a:pt x="1465804" y="2166424"/>
                  <a:pt x="1454045" y="2158584"/>
                </a:cubicBezTo>
                <a:cubicBezTo>
                  <a:pt x="1439055" y="2148590"/>
                  <a:pt x="1422633" y="2140467"/>
                  <a:pt x="1409075" y="2128603"/>
                </a:cubicBezTo>
                <a:cubicBezTo>
                  <a:pt x="1382485" y="2105336"/>
                  <a:pt x="1353723" y="2083050"/>
                  <a:pt x="1334124" y="2053652"/>
                </a:cubicBezTo>
                <a:cubicBezTo>
                  <a:pt x="1266325" y="1951952"/>
                  <a:pt x="1299643" y="1989189"/>
                  <a:pt x="1244183" y="1933731"/>
                </a:cubicBezTo>
                <a:cubicBezTo>
                  <a:pt x="1239186" y="1903751"/>
                  <a:pt x="1235154" y="1873594"/>
                  <a:pt x="1229193" y="1843790"/>
                </a:cubicBezTo>
                <a:cubicBezTo>
                  <a:pt x="1217866" y="1787154"/>
                  <a:pt x="1203342" y="1751245"/>
                  <a:pt x="1184223" y="1693888"/>
                </a:cubicBezTo>
                <a:lnTo>
                  <a:pt x="1169232" y="1648918"/>
                </a:lnTo>
                <a:cubicBezTo>
                  <a:pt x="1164235" y="1633928"/>
                  <a:pt x="1165415" y="1615121"/>
                  <a:pt x="1154242" y="1603948"/>
                </a:cubicBezTo>
                <a:lnTo>
                  <a:pt x="1124262" y="1573967"/>
                </a:lnTo>
                <a:cubicBezTo>
                  <a:pt x="1095600" y="1487982"/>
                  <a:pt x="1128676" y="1564863"/>
                  <a:pt x="1079291" y="1499016"/>
                </a:cubicBezTo>
                <a:cubicBezTo>
                  <a:pt x="1057672" y="1470191"/>
                  <a:pt x="1044810" y="1434553"/>
                  <a:pt x="1019331" y="1409075"/>
                </a:cubicBezTo>
                <a:cubicBezTo>
                  <a:pt x="976611" y="1366356"/>
                  <a:pt x="997190" y="1390854"/>
                  <a:pt x="959370" y="1334125"/>
                </a:cubicBezTo>
                <a:cubicBezTo>
                  <a:pt x="928174" y="1209341"/>
                  <a:pt x="966158" y="1332708"/>
                  <a:pt x="914400" y="1229193"/>
                </a:cubicBezTo>
                <a:cubicBezTo>
                  <a:pt x="907334" y="1215060"/>
                  <a:pt x="906475" y="1198356"/>
                  <a:pt x="899409" y="1184223"/>
                </a:cubicBezTo>
                <a:cubicBezTo>
                  <a:pt x="891352" y="1168109"/>
                  <a:pt x="877486" y="1155366"/>
                  <a:pt x="869429" y="1139252"/>
                </a:cubicBezTo>
                <a:cubicBezTo>
                  <a:pt x="862363" y="1125119"/>
                  <a:pt x="861505" y="1108415"/>
                  <a:pt x="854439" y="1094282"/>
                </a:cubicBezTo>
                <a:cubicBezTo>
                  <a:pt x="846382" y="1078168"/>
                  <a:pt x="831776" y="1065774"/>
                  <a:pt x="824459" y="1049311"/>
                </a:cubicBezTo>
                <a:cubicBezTo>
                  <a:pt x="811624" y="1020433"/>
                  <a:pt x="812008" y="985665"/>
                  <a:pt x="794478" y="959370"/>
                </a:cubicBezTo>
                <a:cubicBezTo>
                  <a:pt x="774491" y="929390"/>
                  <a:pt x="759997" y="894907"/>
                  <a:pt x="734518" y="869429"/>
                </a:cubicBezTo>
                <a:cubicBezTo>
                  <a:pt x="724524" y="859436"/>
                  <a:pt x="713017" y="850755"/>
                  <a:pt x="704537" y="839449"/>
                </a:cubicBezTo>
                <a:cubicBezTo>
                  <a:pt x="682918" y="810624"/>
                  <a:pt x="670056" y="774986"/>
                  <a:pt x="644577" y="749508"/>
                </a:cubicBezTo>
                <a:cubicBezTo>
                  <a:pt x="634583" y="739515"/>
                  <a:pt x="623425" y="730564"/>
                  <a:pt x="614596" y="719528"/>
                </a:cubicBezTo>
                <a:cubicBezTo>
                  <a:pt x="603341" y="705460"/>
                  <a:pt x="597355" y="687296"/>
                  <a:pt x="584616" y="674557"/>
                </a:cubicBezTo>
                <a:cubicBezTo>
                  <a:pt x="571877" y="661818"/>
                  <a:pt x="554635" y="654570"/>
                  <a:pt x="539645" y="644577"/>
                </a:cubicBezTo>
                <a:cubicBezTo>
                  <a:pt x="516624" y="610046"/>
                  <a:pt x="501571" y="596012"/>
                  <a:pt x="494675" y="554636"/>
                </a:cubicBezTo>
                <a:cubicBezTo>
                  <a:pt x="486365" y="504773"/>
                  <a:pt x="491051" y="427466"/>
                  <a:pt x="464695" y="374754"/>
                </a:cubicBezTo>
                <a:cubicBezTo>
                  <a:pt x="456638" y="358640"/>
                  <a:pt x="444708" y="344774"/>
                  <a:pt x="434714" y="329784"/>
                </a:cubicBezTo>
                <a:cubicBezTo>
                  <a:pt x="420205" y="286257"/>
                  <a:pt x="421445" y="276827"/>
                  <a:pt x="389744" y="239843"/>
                </a:cubicBezTo>
                <a:cubicBezTo>
                  <a:pt x="371349" y="218382"/>
                  <a:pt x="349770" y="199869"/>
                  <a:pt x="329783" y="179882"/>
                </a:cubicBezTo>
                <a:cubicBezTo>
                  <a:pt x="314793" y="164892"/>
                  <a:pt x="296573" y="152550"/>
                  <a:pt x="284813" y="134911"/>
                </a:cubicBezTo>
                <a:cubicBezTo>
                  <a:pt x="274819" y="119921"/>
                  <a:pt x="267571" y="102680"/>
                  <a:pt x="254832" y="89941"/>
                </a:cubicBezTo>
                <a:cubicBezTo>
                  <a:pt x="242093" y="77202"/>
                  <a:pt x="223541" y="71685"/>
                  <a:pt x="209862" y="59961"/>
                </a:cubicBezTo>
                <a:cubicBezTo>
                  <a:pt x="188401" y="41566"/>
                  <a:pt x="149901" y="0"/>
                  <a:pt x="149901" y="0"/>
                </a:cubicBezTo>
                <a:cubicBezTo>
                  <a:pt x="114924" y="4997"/>
                  <a:pt x="77257" y="640"/>
                  <a:pt x="44970" y="14990"/>
                </a:cubicBezTo>
                <a:cubicBezTo>
                  <a:pt x="22229" y="25097"/>
                  <a:pt x="6651" y="84977"/>
                  <a:pt x="0" y="104931"/>
                </a:cubicBezTo>
                <a:cubicBezTo>
                  <a:pt x="4997" y="169888"/>
                  <a:pt x="6909" y="235157"/>
                  <a:pt x="14990" y="299803"/>
                </a:cubicBezTo>
                <a:cubicBezTo>
                  <a:pt x="16950" y="315482"/>
                  <a:pt x="26552" y="329349"/>
                  <a:pt x="29980" y="344774"/>
                </a:cubicBezTo>
                <a:cubicBezTo>
                  <a:pt x="55137" y="457984"/>
                  <a:pt x="32998" y="428783"/>
                  <a:pt x="74950" y="554636"/>
                </a:cubicBezTo>
                <a:lnTo>
                  <a:pt x="104931" y="644577"/>
                </a:lnTo>
                <a:cubicBezTo>
                  <a:pt x="109928" y="659567"/>
                  <a:pt x="111156" y="676401"/>
                  <a:pt x="119921" y="689548"/>
                </a:cubicBezTo>
                <a:lnTo>
                  <a:pt x="149901" y="734518"/>
                </a:lnTo>
                <a:cubicBezTo>
                  <a:pt x="170087" y="855633"/>
                  <a:pt x="155279" y="795623"/>
                  <a:pt x="194872" y="914400"/>
                </a:cubicBezTo>
                <a:lnTo>
                  <a:pt x="209862" y="959370"/>
                </a:lnTo>
                <a:cubicBezTo>
                  <a:pt x="214859" y="974360"/>
                  <a:pt x="216087" y="991194"/>
                  <a:pt x="224852" y="1004341"/>
                </a:cubicBezTo>
                <a:cubicBezTo>
                  <a:pt x="234845" y="1019331"/>
                  <a:pt x="243578" y="1035243"/>
                  <a:pt x="254832" y="1049311"/>
                </a:cubicBezTo>
                <a:cubicBezTo>
                  <a:pt x="263661" y="1060347"/>
                  <a:pt x="276333" y="1067985"/>
                  <a:pt x="284813" y="1079292"/>
                </a:cubicBezTo>
                <a:cubicBezTo>
                  <a:pt x="306432" y="1108117"/>
                  <a:pt x="324786" y="1139253"/>
                  <a:pt x="344773" y="1169233"/>
                </a:cubicBezTo>
                <a:lnTo>
                  <a:pt x="374754" y="1214203"/>
                </a:lnTo>
                <a:cubicBezTo>
                  <a:pt x="429418" y="1378199"/>
                  <a:pt x="342240" y="1129806"/>
                  <a:pt x="419724" y="1304144"/>
                </a:cubicBezTo>
                <a:cubicBezTo>
                  <a:pt x="458737" y="1391922"/>
                  <a:pt x="434869" y="1409230"/>
                  <a:pt x="509665" y="1484026"/>
                </a:cubicBezTo>
                <a:lnTo>
                  <a:pt x="569626" y="1543987"/>
                </a:lnTo>
                <a:cubicBezTo>
                  <a:pt x="612090" y="1671379"/>
                  <a:pt x="552867" y="1516055"/>
                  <a:pt x="614596" y="1618938"/>
                </a:cubicBezTo>
                <a:cubicBezTo>
                  <a:pt x="622725" y="1632487"/>
                  <a:pt x="622520" y="1649775"/>
                  <a:pt x="629586" y="1663908"/>
                </a:cubicBezTo>
                <a:cubicBezTo>
                  <a:pt x="637643" y="1680022"/>
                  <a:pt x="649573" y="1693889"/>
                  <a:pt x="659567" y="1708879"/>
                </a:cubicBezTo>
                <a:cubicBezTo>
                  <a:pt x="697245" y="1821912"/>
                  <a:pt x="646420" y="1682585"/>
                  <a:pt x="704537" y="1798820"/>
                </a:cubicBezTo>
                <a:cubicBezTo>
                  <a:pt x="743454" y="1876655"/>
                  <a:pt x="690950" y="1815214"/>
                  <a:pt x="749508" y="1873770"/>
                </a:cubicBezTo>
                <a:cubicBezTo>
                  <a:pt x="783957" y="1977119"/>
                  <a:pt x="757142" y="1941365"/>
                  <a:pt x="809468" y="1993692"/>
                </a:cubicBezTo>
                <a:cubicBezTo>
                  <a:pt x="845146" y="2100724"/>
                  <a:pt x="821919" y="2057338"/>
                  <a:pt x="869429" y="2128603"/>
                </a:cubicBezTo>
                <a:lnTo>
                  <a:pt x="899409" y="2218544"/>
                </a:lnTo>
                <a:cubicBezTo>
                  <a:pt x="904406" y="2233534"/>
                  <a:pt x="905635" y="2250368"/>
                  <a:pt x="914400" y="2263515"/>
                </a:cubicBezTo>
                <a:lnTo>
                  <a:pt x="944380" y="2308485"/>
                </a:lnTo>
                <a:cubicBezTo>
                  <a:pt x="954373" y="2338465"/>
                  <a:pt x="952014" y="2376080"/>
                  <a:pt x="974360" y="2398426"/>
                </a:cubicBezTo>
                <a:cubicBezTo>
                  <a:pt x="984354" y="2408420"/>
                  <a:pt x="995861" y="2417100"/>
                  <a:pt x="1004341" y="2428407"/>
                </a:cubicBezTo>
                <a:cubicBezTo>
                  <a:pt x="1025960" y="2457232"/>
                  <a:pt x="1038822" y="2492870"/>
                  <a:pt x="1064301" y="2518348"/>
                </a:cubicBezTo>
                <a:cubicBezTo>
                  <a:pt x="1107021" y="2561067"/>
                  <a:pt x="1086442" y="2536569"/>
                  <a:pt x="1124262" y="2593298"/>
                </a:cubicBezTo>
                <a:cubicBezTo>
                  <a:pt x="1163914" y="2751908"/>
                  <a:pt x="1110079" y="2565136"/>
                  <a:pt x="1169232" y="2698229"/>
                </a:cubicBezTo>
                <a:cubicBezTo>
                  <a:pt x="1182067" y="2727107"/>
                  <a:pt x="1189219" y="2758190"/>
                  <a:pt x="1199213" y="2788170"/>
                </a:cubicBezTo>
                <a:lnTo>
                  <a:pt x="1214203" y="2833141"/>
                </a:lnTo>
                <a:cubicBezTo>
                  <a:pt x="1219200" y="2848131"/>
                  <a:pt x="1225361" y="2862782"/>
                  <a:pt x="1229193" y="2878111"/>
                </a:cubicBezTo>
                <a:cubicBezTo>
                  <a:pt x="1233192" y="2894107"/>
                  <a:pt x="1271948" y="3062165"/>
                  <a:pt x="1289154" y="3087974"/>
                </a:cubicBezTo>
                <a:cubicBezTo>
                  <a:pt x="1326974" y="3144703"/>
                  <a:pt x="1306395" y="3120205"/>
                  <a:pt x="1349114" y="3162925"/>
                </a:cubicBezTo>
                <a:cubicBezTo>
                  <a:pt x="1354111" y="3222886"/>
                  <a:pt x="1352305" y="3283807"/>
                  <a:pt x="1364105" y="3342807"/>
                </a:cubicBezTo>
                <a:cubicBezTo>
                  <a:pt x="1367638" y="3360473"/>
                  <a:pt x="1386028" y="3371663"/>
                  <a:pt x="1394085" y="3387777"/>
                </a:cubicBezTo>
                <a:cubicBezTo>
                  <a:pt x="1401151" y="3401910"/>
                  <a:pt x="1402009" y="3418615"/>
                  <a:pt x="1409075" y="3432748"/>
                </a:cubicBezTo>
                <a:cubicBezTo>
                  <a:pt x="1427985" y="3470568"/>
                  <a:pt x="1441150" y="3479813"/>
                  <a:pt x="1469036" y="3507698"/>
                </a:cubicBezTo>
                <a:cubicBezTo>
                  <a:pt x="1478911" y="3537323"/>
                  <a:pt x="1487589" y="3576505"/>
                  <a:pt x="1514006" y="3597639"/>
                </a:cubicBezTo>
                <a:cubicBezTo>
                  <a:pt x="1526345" y="3607510"/>
                  <a:pt x="1543987" y="3607632"/>
                  <a:pt x="1558977" y="3612629"/>
                </a:cubicBezTo>
                <a:cubicBezTo>
                  <a:pt x="1631369" y="3685024"/>
                  <a:pt x="1543292" y="3593024"/>
                  <a:pt x="1618937" y="3687580"/>
                </a:cubicBezTo>
                <a:cubicBezTo>
                  <a:pt x="1627766" y="3698616"/>
                  <a:pt x="1638924" y="3707567"/>
                  <a:pt x="1648918" y="3717561"/>
                </a:cubicBezTo>
                <a:cubicBezTo>
                  <a:pt x="1653915" y="3732551"/>
                  <a:pt x="1656234" y="3748719"/>
                  <a:pt x="1663908" y="3762531"/>
                </a:cubicBezTo>
                <a:cubicBezTo>
                  <a:pt x="1681406" y="3794028"/>
                  <a:pt x="1712473" y="3818289"/>
                  <a:pt x="1723868" y="3852472"/>
                </a:cubicBezTo>
                <a:cubicBezTo>
                  <a:pt x="1728865" y="3867462"/>
                  <a:pt x="1728988" y="3885104"/>
                  <a:pt x="1738859" y="3897443"/>
                </a:cubicBezTo>
                <a:cubicBezTo>
                  <a:pt x="1750113" y="3911511"/>
                  <a:pt x="1768839" y="3917430"/>
                  <a:pt x="1783829" y="3927423"/>
                </a:cubicBezTo>
                <a:cubicBezTo>
                  <a:pt x="1806090" y="3960815"/>
                  <a:pt x="1813276" y="3977962"/>
                  <a:pt x="1843790" y="4002374"/>
                </a:cubicBezTo>
                <a:cubicBezTo>
                  <a:pt x="1857858" y="4013628"/>
                  <a:pt x="1875081" y="4020630"/>
                  <a:pt x="1888760" y="4032354"/>
                </a:cubicBezTo>
                <a:cubicBezTo>
                  <a:pt x="1910221" y="4050749"/>
                  <a:pt x="1948721" y="4092315"/>
                  <a:pt x="1948721" y="4092315"/>
                </a:cubicBezTo>
                <a:cubicBezTo>
                  <a:pt x="1953718" y="4107305"/>
                  <a:pt x="1954527" y="4124427"/>
                  <a:pt x="1963711" y="4137285"/>
                </a:cubicBezTo>
                <a:cubicBezTo>
                  <a:pt x="2011824" y="4204643"/>
                  <a:pt x="2015824" y="4184972"/>
                  <a:pt x="2068642" y="4227226"/>
                </a:cubicBezTo>
                <a:cubicBezTo>
                  <a:pt x="2079678" y="4236055"/>
                  <a:pt x="2086504" y="4249935"/>
                  <a:pt x="2098623" y="4257207"/>
                </a:cubicBezTo>
                <a:cubicBezTo>
                  <a:pt x="2112172" y="4265337"/>
                  <a:pt x="2129460" y="4265131"/>
                  <a:pt x="2143593" y="4272197"/>
                </a:cubicBezTo>
                <a:cubicBezTo>
                  <a:pt x="2159707" y="4280254"/>
                  <a:pt x="2171308" y="4297000"/>
                  <a:pt x="2188564" y="4302177"/>
                </a:cubicBezTo>
                <a:cubicBezTo>
                  <a:pt x="2222406" y="4312329"/>
                  <a:pt x="2258518" y="4312170"/>
                  <a:pt x="2293495" y="4317167"/>
                </a:cubicBezTo>
                <a:cubicBezTo>
                  <a:pt x="2308485" y="4322164"/>
                  <a:pt x="2324916" y="4324027"/>
                  <a:pt x="2338465" y="4332157"/>
                </a:cubicBezTo>
                <a:cubicBezTo>
                  <a:pt x="2372758" y="4352733"/>
                  <a:pt x="2371645" y="4371737"/>
                  <a:pt x="2383436" y="4407108"/>
                </a:cubicBezTo>
                <a:cubicBezTo>
                  <a:pt x="2523190" y="4389639"/>
                  <a:pt x="2528340" y="4399614"/>
                  <a:pt x="2548327" y="4347148"/>
                </a:cubicBezTo>
                <a:close/>
              </a:path>
            </a:pathLst>
          </a:custGeom>
          <a:noFill/>
          <a:ln w="28575">
            <a:solidFill>
              <a:srgbClr val="7030A0"/>
            </a:solidFill>
            <a:prstDash val="sys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74CF8785-ECA5-D049-9CE3-A0811161C5E9}"/>
              </a:ext>
            </a:extLst>
          </p:cNvPr>
          <p:cNvSpPr txBox="1"/>
          <p:nvPr/>
        </p:nvSpPr>
        <p:spPr>
          <a:xfrm rot="1384284">
            <a:off x="5804941" y="4206554"/>
            <a:ext cx="1315168" cy="338554"/>
          </a:xfrm>
          <a:prstGeom prst="rect">
            <a:avLst/>
          </a:prstGeom>
          <a:noFill/>
        </p:spPr>
        <p:txBody>
          <a:bodyPr wrap="none" rtlCol="0">
            <a:spAutoFit/>
          </a:bodyPr>
          <a:lstStyle/>
          <a:p>
            <a:r>
              <a:rPr lang="es-ES_tradnl" sz="1600" b="1" dirty="0">
                <a:solidFill>
                  <a:srgbClr val="7030A0"/>
                </a:solidFill>
              </a:rPr>
              <a:t>San Andrés</a:t>
            </a:r>
          </a:p>
        </p:txBody>
      </p:sp>
      <p:sp>
        <p:nvSpPr>
          <p:cNvPr id="12" name="TextBox 11">
            <a:extLst>
              <a:ext uri="{FF2B5EF4-FFF2-40B4-BE49-F238E27FC236}">
                <a16:creationId xmlns:a16="http://schemas.microsoft.com/office/drawing/2014/main" id="{A2D0BF83-2740-4145-AE57-8B0288D12CA2}"/>
              </a:ext>
            </a:extLst>
          </p:cNvPr>
          <p:cNvSpPr txBox="1"/>
          <p:nvPr/>
        </p:nvSpPr>
        <p:spPr>
          <a:xfrm rot="3097913">
            <a:off x="5194370" y="3588962"/>
            <a:ext cx="949299" cy="338554"/>
          </a:xfrm>
          <a:prstGeom prst="rect">
            <a:avLst/>
          </a:prstGeom>
          <a:noFill/>
        </p:spPr>
        <p:txBody>
          <a:bodyPr wrap="none" rtlCol="0">
            <a:spAutoFit/>
          </a:bodyPr>
          <a:lstStyle/>
          <a:p>
            <a:r>
              <a:rPr lang="es-ES_tradnl" sz="1600" b="1" dirty="0">
                <a:solidFill>
                  <a:srgbClr val="7030A0"/>
                </a:solidFill>
              </a:rPr>
              <a:t>Falla de</a:t>
            </a:r>
          </a:p>
        </p:txBody>
      </p:sp>
      <p:sp>
        <p:nvSpPr>
          <p:cNvPr id="13" name="TextBox 12">
            <a:extLst>
              <a:ext uri="{FF2B5EF4-FFF2-40B4-BE49-F238E27FC236}">
                <a16:creationId xmlns:a16="http://schemas.microsoft.com/office/drawing/2014/main" id="{225D81C5-4DC2-6340-BB74-0FDCB6F64517}"/>
              </a:ext>
            </a:extLst>
          </p:cNvPr>
          <p:cNvSpPr txBox="1"/>
          <p:nvPr/>
        </p:nvSpPr>
        <p:spPr>
          <a:xfrm rot="3804444">
            <a:off x="5398189" y="3658262"/>
            <a:ext cx="3995709" cy="276999"/>
          </a:xfrm>
          <a:prstGeom prst="rect">
            <a:avLst/>
          </a:prstGeom>
          <a:noFill/>
        </p:spPr>
        <p:txBody>
          <a:bodyPr wrap="none" rtlCol="0">
            <a:spAutoFit/>
          </a:bodyPr>
          <a:lstStyle/>
          <a:p>
            <a:r>
              <a:rPr lang="es-ES_tradnl" altLang="en-US" sz="1200" b="1" dirty="0">
                <a:solidFill>
                  <a:srgbClr val="7030A0"/>
                </a:solidFill>
              </a:rPr>
              <a:t>Paso Walker – Zona de Cizalla del Este de California</a:t>
            </a:r>
            <a:endParaRPr lang="en-US" sz="1200" b="1" dirty="0">
              <a:solidFill>
                <a:srgbClr val="7030A0"/>
              </a:solidFill>
            </a:endParaRPr>
          </a:p>
        </p:txBody>
      </p:sp>
      <p:sp>
        <p:nvSpPr>
          <p:cNvPr id="14" name="TextBox 13">
            <a:extLst>
              <a:ext uri="{FF2B5EF4-FFF2-40B4-BE49-F238E27FC236}">
                <a16:creationId xmlns:a16="http://schemas.microsoft.com/office/drawing/2014/main" id="{245EE9B6-966C-FE46-BCF2-24608BFEE7AA}"/>
              </a:ext>
            </a:extLst>
          </p:cNvPr>
          <p:cNvSpPr txBox="1"/>
          <p:nvPr/>
        </p:nvSpPr>
        <p:spPr>
          <a:xfrm>
            <a:off x="7367552" y="2494002"/>
            <a:ext cx="1776448" cy="553998"/>
          </a:xfrm>
          <a:prstGeom prst="rect">
            <a:avLst/>
          </a:prstGeom>
          <a:noFill/>
        </p:spPr>
        <p:txBody>
          <a:bodyPr wrap="none" rtlCol="0">
            <a:spAutoFit/>
          </a:bodyPr>
          <a:lstStyle/>
          <a:p>
            <a:r>
              <a:rPr lang="es-ES_tradnl" sz="1500" b="1" dirty="0">
                <a:solidFill>
                  <a:srgbClr val="7030A0"/>
                </a:solidFill>
              </a:rPr>
              <a:t>Terremoto</a:t>
            </a:r>
          </a:p>
          <a:p>
            <a:r>
              <a:rPr lang="es-ES_tradnl" sz="1500" b="1" dirty="0">
                <a:solidFill>
                  <a:srgbClr val="7030A0"/>
                </a:solidFill>
              </a:rPr>
              <a:t>24 de Junio, 2020</a:t>
            </a:r>
          </a:p>
        </p:txBody>
      </p:sp>
      <p:sp>
        <p:nvSpPr>
          <p:cNvPr id="15" name="Right Arrow 14">
            <a:extLst>
              <a:ext uri="{FF2B5EF4-FFF2-40B4-BE49-F238E27FC236}">
                <a16:creationId xmlns:a16="http://schemas.microsoft.com/office/drawing/2014/main" id="{29FC676C-1101-1346-B8B4-C08A06CDCE78}"/>
              </a:ext>
            </a:extLst>
          </p:cNvPr>
          <p:cNvSpPr/>
          <p:nvPr/>
        </p:nvSpPr>
        <p:spPr>
          <a:xfrm>
            <a:off x="8251636" y="1425007"/>
            <a:ext cx="663520" cy="439408"/>
          </a:xfrm>
          <a:prstGeom prst="rightArrow">
            <a:avLst/>
          </a:prstGeom>
          <a:solidFill>
            <a:schemeClr val="accent2">
              <a:lumMod val="60000"/>
              <a:lumOff val="40000"/>
            </a:schemeClr>
          </a:solidFill>
          <a:ln>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ight Arrow 15">
            <a:extLst>
              <a:ext uri="{FF2B5EF4-FFF2-40B4-BE49-F238E27FC236}">
                <a16:creationId xmlns:a16="http://schemas.microsoft.com/office/drawing/2014/main" id="{61A17D36-DD95-244D-8768-6544B1017DB6}"/>
              </a:ext>
            </a:extLst>
          </p:cNvPr>
          <p:cNvSpPr/>
          <p:nvPr/>
        </p:nvSpPr>
        <p:spPr>
          <a:xfrm flipH="1">
            <a:off x="7304847" y="1425008"/>
            <a:ext cx="663520" cy="437084"/>
          </a:xfrm>
          <a:prstGeom prst="rightArrow">
            <a:avLst/>
          </a:prstGeom>
          <a:solidFill>
            <a:schemeClr val="accent2">
              <a:lumMod val="60000"/>
              <a:lumOff val="40000"/>
            </a:schemeClr>
          </a:solidFill>
          <a:ln>
            <a:solidFill>
              <a:srgbClr val="FFFF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nvGrpSpPr>
          <p:cNvPr id="24" name="Group 23">
            <a:extLst>
              <a:ext uri="{FF2B5EF4-FFF2-40B4-BE49-F238E27FC236}">
                <a16:creationId xmlns:a16="http://schemas.microsoft.com/office/drawing/2014/main" id="{5BEA5DA7-CDB6-264A-A852-18BB3BAF0F59}"/>
              </a:ext>
            </a:extLst>
          </p:cNvPr>
          <p:cNvGrpSpPr/>
          <p:nvPr/>
        </p:nvGrpSpPr>
        <p:grpSpPr>
          <a:xfrm>
            <a:off x="4773897" y="3018975"/>
            <a:ext cx="557821" cy="513831"/>
            <a:chOff x="4126354" y="3168865"/>
            <a:chExt cx="557821" cy="513831"/>
          </a:xfrm>
        </p:grpSpPr>
        <p:cxnSp>
          <p:nvCxnSpPr>
            <p:cNvPr id="18" name="Straight Connector 17">
              <a:extLst>
                <a:ext uri="{FF2B5EF4-FFF2-40B4-BE49-F238E27FC236}">
                  <a16:creationId xmlns:a16="http://schemas.microsoft.com/office/drawing/2014/main" id="{4CEA67DC-343E-BE42-8DDD-4CBBB0E97FE6}"/>
                </a:ext>
              </a:extLst>
            </p:cNvPr>
            <p:cNvCxnSpPr>
              <a:cxnSpLocks/>
            </p:cNvCxnSpPr>
            <p:nvPr/>
          </p:nvCxnSpPr>
          <p:spPr>
            <a:xfrm rot="21302666" flipH="1" flipV="1">
              <a:off x="4142720" y="3289913"/>
              <a:ext cx="320040" cy="392783"/>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DC9C724E-307E-0041-AC2D-CD4719E73215}"/>
                </a:ext>
              </a:extLst>
            </p:cNvPr>
            <p:cNvCxnSpPr>
              <a:cxnSpLocks/>
            </p:cNvCxnSpPr>
            <p:nvPr/>
          </p:nvCxnSpPr>
          <p:spPr>
            <a:xfrm rot="21302666" flipH="1" flipV="1">
              <a:off x="4361682" y="3168865"/>
              <a:ext cx="320040" cy="392783"/>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8FF7F581-87A1-994C-BF60-A5EA6AF02717}"/>
                </a:ext>
              </a:extLst>
            </p:cNvPr>
            <p:cNvCxnSpPr>
              <a:cxnSpLocks/>
            </p:cNvCxnSpPr>
            <p:nvPr/>
          </p:nvCxnSpPr>
          <p:spPr>
            <a:xfrm flipH="1" flipV="1">
              <a:off x="4126354" y="3304471"/>
              <a:ext cx="9349" cy="188711"/>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95A9F30-F938-2640-8CB2-CFC90D41FAB2}"/>
                </a:ext>
              </a:extLst>
            </p:cNvPr>
            <p:cNvCxnSpPr>
              <a:cxnSpLocks/>
            </p:cNvCxnSpPr>
            <p:nvPr/>
          </p:nvCxnSpPr>
          <p:spPr>
            <a:xfrm flipH="1" flipV="1">
              <a:off x="4674826" y="3365049"/>
              <a:ext cx="9349" cy="188711"/>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grpSp>
      <p:grpSp>
        <p:nvGrpSpPr>
          <p:cNvPr id="25" name="Group 24">
            <a:extLst>
              <a:ext uri="{FF2B5EF4-FFF2-40B4-BE49-F238E27FC236}">
                <a16:creationId xmlns:a16="http://schemas.microsoft.com/office/drawing/2014/main" id="{88FC8E82-9D05-5F47-9A32-0C9681468EA7}"/>
              </a:ext>
            </a:extLst>
          </p:cNvPr>
          <p:cNvGrpSpPr/>
          <p:nvPr/>
        </p:nvGrpSpPr>
        <p:grpSpPr>
          <a:xfrm rot="730175">
            <a:off x="7191802" y="3717229"/>
            <a:ext cx="557821" cy="513831"/>
            <a:chOff x="4126354" y="3168865"/>
            <a:chExt cx="557821" cy="513831"/>
          </a:xfrm>
        </p:grpSpPr>
        <p:cxnSp>
          <p:nvCxnSpPr>
            <p:cNvPr id="26" name="Straight Connector 25">
              <a:extLst>
                <a:ext uri="{FF2B5EF4-FFF2-40B4-BE49-F238E27FC236}">
                  <a16:creationId xmlns:a16="http://schemas.microsoft.com/office/drawing/2014/main" id="{18FAF5C1-E1AC-CA42-930A-101D7132D2F2}"/>
                </a:ext>
              </a:extLst>
            </p:cNvPr>
            <p:cNvCxnSpPr>
              <a:cxnSpLocks/>
            </p:cNvCxnSpPr>
            <p:nvPr/>
          </p:nvCxnSpPr>
          <p:spPr>
            <a:xfrm rot="21302666" flipH="1" flipV="1">
              <a:off x="4142720" y="3289913"/>
              <a:ext cx="320040" cy="392783"/>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643587D2-A65C-B24E-9263-A5689620E547}"/>
                </a:ext>
              </a:extLst>
            </p:cNvPr>
            <p:cNvCxnSpPr>
              <a:cxnSpLocks/>
            </p:cNvCxnSpPr>
            <p:nvPr/>
          </p:nvCxnSpPr>
          <p:spPr>
            <a:xfrm rot="21302666" flipH="1" flipV="1">
              <a:off x="4361682" y="3168865"/>
              <a:ext cx="320040" cy="392783"/>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149D5FC1-EF29-0746-97D1-A31CFC3E3969}"/>
                </a:ext>
              </a:extLst>
            </p:cNvPr>
            <p:cNvCxnSpPr>
              <a:cxnSpLocks/>
            </p:cNvCxnSpPr>
            <p:nvPr/>
          </p:nvCxnSpPr>
          <p:spPr>
            <a:xfrm flipH="1" flipV="1">
              <a:off x="4126354" y="3304471"/>
              <a:ext cx="9349" cy="188711"/>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8D468C0-54C5-DD47-B6D2-E74804DA7D31}"/>
                </a:ext>
              </a:extLst>
            </p:cNvPr>
            <p:cNvCxnSpPr>
              <a:cxnSpLocks/>
            </p:cNvCxnSpPr>
            <p:nvPr/>
          </p:nvCxnSpPr>
          <p:spPr>
            <a:xfrm flipH="1" flipV="1">
              <a:off x="4674826" y="3365049"/>
              <a:ext cx="9349" cy="188711"/>
            </a:xfrm>
            <a:prstGeom prst="line">
              <a:avLst/>
            </a:prstGeom>
            <a:ln w="57150">
              <a:solidFill>
                <a:srgbClr val="FF0000"/>
              </a:solidFill>
            </a:ln>
            <a:effectLst/>
          </p:spPr>
          <p:style>
            <a:lnRef idx="2">
              <a:schemeClr val="accent1"/>
            </a:lnRef>
            <a:fillRef idx="0">
              <a:schemeClr val="accent1"/>
            </a:fillRef>
            <a:effectRef idx="1">
              <a:schemeClr val="accent1"/>
            </a:effectRef>
            <a:fontRef idx="minor">
              <a:schemeClr val="tx1"/>
            </a:fontRef>
          </p:style>
        </p:cxnSp>
      </p:grpSp>
      <p:sp>
        <p:nvSpPr>
          <p:cNvPr id="30" name="TextBox 4">
            <a:extLst>
              <a:ext uri="{FF2B5EF4-FFF2-40B4-BE49-F238E27FC236}">
                <a16:creationId xmlns:a16="http://schemas.microsoft.com/office/drawing/2014/main" id="{9D2971CB-DAED-BE45-99D6-16F5B8CA80DB}"/>
              </a:ext>
            </a:extLst>
          </p:cNvPr>
          <p:cNvSpPr txBox="1">
            <a:spLocks noChangeArrowheads="1"/>
          </p:cNvSpPr>
          <p:nvPr/>
        </p:nvSpPr>
        <p:spPr bwMode="auto">
          <a:xfrm>
            <a:off x="228844" y="1083752"/>
            <a:ext cx="2993710" cy="5262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s-ES_tradnl" altLang="en-US" sz="1600" dirty="0"/>
              <a:t>La mayor parte del movimiento relativo entre las Placas del Pacífico y América del Norte se produce en la Falla de San Andrés. Sin embargo, del 15% al 25% de ese movimiento relativo de la placa ocurre dentro de la región Paso Walker – Zona de cizalla del Este de California. Este sistema de fallas se encuentra al este de las montañas de Sierra Nevada y se extiende hasta el desierto de </a:t>
            </a:r>
            <a:r>
              <a:rPr lang="es-ES_tradnl" altLang="en-US" sz="1600" dirty="0" err="1"/>
              <a:t>Mojave</a:t>
            </a:r>
            <a:r>
              <a:rPr lang="es-ES_tradnl" altLang="en-US" sz="1600" dirty="0"/>
              <a:t>. El Paso Walker – Zona de cizalla del Este de California incluye fallas normales que se adaptan a la extensión de la corteza y fallas de desgarre que son predominantemente lateral derecha.</a:t>
            </a:r>
          </a:p>
        </p:txBody>
      </p:sp>
      <p:sp>
        <p:nvSpPr>
          <p:cNvPr id="31" name="Rectangle 30">
            <a:extLst>
              <a:ext uri="{FF2B5EF4-FFF2-40B4-BE49-F238E27FC236}">
                <a16:creationId xmlns:a16="http://schemas.microsoft.com/office/drawing/2014/main" id="{00CB4F46-9CBA-8243-945F-612815C2098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2" name="Picture 8" descr="IRIS_TMlogo.png">
            <a:extLst>
              <a:ext uri="{FF2B5EF4-FFF2-40B4-BE49-F238E27FC236}">
                <a16:creationId xmlns:a16="http://schemas.microsoft.com/office/drawing/2014/main" id="{FF485ADA-CD47-4B45-B1F7-B1D950D8316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TextBox 32">
            <a:extLst>
              <a:ext uri="{FF2B5EF4-FFF2-40B4-BE49-F238E27FC236}">
                <a16:creationId xmlns:a16="http://schemas.microsoft.com/office/drawing/2014/main" id="{EF0C42D6-7EB2-F14B-B13F-5676422601EA}"/>
              </a:ext>
            </a:extLst>
          </p:cNvPr>
          <p:cNvSpPr txBox="1"/>
          <p:nvPr/>
        </p:nvSpPr>
        <p:spPr>
          <a:xfrm>
            <a:off x="7010400" y="1918676"/>
            <a:ext cx="2132315" cy="584775"/>
          </a:xfrm>
          <a:prstGeom prst="rect">
            <a:avLst/>
          </a:prstGeom>
          <a:noFill/>
        </p:spPr>
        <p:txBody>
          <a:bodyPr wrap="none" rtlCol="0">
            <a:spAutoFit/>
          </a:bodyPr>
          <a:lstStyle/>
          <a:p>
            <a:pPr algn="ctr"/>
            <a:r>
              <a:rPr lang="es-ES_tradnl" sz="1600" b="1" dirty="0">
                <a:solidFill>
                  <a:srgbClr val="B14D3B"/>
                </a:solidFill>
              </a:rPr>
              <a:t>Cuenca y Extensión</a:t>
            </a:r>
          </a:p>
          <a:p>
            <a:pPr algn="ctr"/>
            <a:r>
              <a:rPr lang="es-ES_tradnl" sz="1600" b="1" dirty="0">
                <a:solidFill>
                  <a:srgbClr val="B14D3B"/>
                </a:solidFill>
              </a:rPr>
              <a:t> de la Cordillera</a:t>
            </a:r>
          </a:p>
        </p:txBody>
      </p:sp>
      <p:cxnSp>
        <p:nvCxnSpPr>
          <p:cNvPr id="4" name="Straight Arrow Connector 3">
            <a:extLst>
              <a:ext uri="{FF2B5EF4-FFF2-40B4-BE49-F238E27FC236}">
                <a16:creationId xmlns:a16="http://schemas.microsoft.com/office/drawing/2014/main" id="{5D0B19BE-F734-1345-9BF3-4E2A464981DF}"/>
              </a:ext>
            </a:extLst>
          </p:cNvPr>
          <p:cNvCxnSpPr/>
          <p:nvPr/>
        </p:nvCxnSpPr>
        <p:spPr>
          <a:xfrm flipH="1">
            <a:off x="7161295" y="2956418"/>
            <a:ext cx="352130" cy="232243"/>
          </a:xfrm>
          <a:prstGeom prst="straightConnector1">
            <a:avLst/>
          </a:prstGeom>
          <a:ln w="31750">
            <a:solidFill>
              <a:srgbClr val="7030A0"/>
            </a:solidFill>
            <a:tailEnd type="arrow"/>
          </a:ln>
        </p:spPr>
        <p:style>
          <a:lnRef idx="2">
            <a:schemeClr val="accent1"/>
          </a:lnRef>
          <a:fillRef idx="0">
            <a:schemeClr val="accent1"/>
          </a:fillRef>
          <a:effectRef idx="1">
            <a:schemeClr val="accent1"/>
          </a:effectRef>
          <a:fontRef idx="minor">
            <a:schemeClr val="tx1"/>
          </a:fontRef>
        </p:style>
      </p:cxnSp>
      <p:sp>
        <p:nvSpPr>
          <p:cNvPr id="35" name="Title 1">
            <a:extLst>
              <a:ext uri="{FF2B5EF4-FFF2-40B4-BE49-F238E27FC236}">
                <a16:creationId xmlns:a16="http://schemas.microsoft.com/office/drawing/2014/main" id="{D96D12F5-055E-8F4A-9968-9FCC647FE062}"/>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5,8 CALIFORNIA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24 de Junio, 2020 a las 17:40:49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34" name="TextBox 15">
            <a:extLst>
              <a:ext uri="{FF2B5EF4-FFF2-40B4-BE49-F238E27FC236}">
                <a16:creationId xmlns:a16="http://schemas.microsoft.com/office/drawing/2014/main" id="{CF33FC3B-34D3-B045-ADE9-9706742BDD18}"/>
              </a:ext>
            </a:extLst>
          </p:cNvPr>
          <p:cNvSpPr txBox="1">
            <a:spLocks noChangeArrowheads="1"/>
          </p:cNvSpPr>
          <p:nvPr/>
        </p:nvSpPr>
        <p:spPr bwMode="auto">
          <a:xfrm>
            <a:off x="5175250" y="6550025"/>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200" i="1" dirty="0">
                <a:latin typeface="Arial" panose="020B0604020202020204" pitchFamily="34" charset="0"/>
              </a:rPr>
              <a:t>Imagen Cortesía del Servicio Geológico de los EE.UU.</a:t>
            </a:r>
          </a:p>
        </p:txBody>
      </p:sp>
    </p:spTree>
    <p:extLst>
      <p:ext uri="{BB962C8B-B14F-4D97-AF65-F5344CB8AC3E}">
        <p14:creationId xmlns:p14="http://schemas.microsoft.com/office/powerpoint/2010/main" val="28071502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EC8BDFA-CE12-4968-8008-FE22BB20245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id="{5149D362-9893-4071-997B-66C71F1196C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14">
            <a:extLst>
              <a:ext uri="{FF2B5EF4-FFF2-40B4-BE49-F238E27FC236}">
                <a16:creationId xmlns:a16="http://schemas.microsoft.com/office/drawing/2014/main" id="{F0EC4074-53E2-4CF6-B58B-37AC0C7EAB65}"/>
              </a:ext>
            </a:extLst>
          </p:cNvPr>
          <p:cNvSpPr txBox="1">
            <a:spLocks noChangeArrowheads="1"/>
          </p:cNvSpPr>
          <p:nvPr/>
        </p:nvSpPr>
        <p:spPr bwMode="auto">
          <a:xfrm>
            <a:off x="259636" y="1038342"/>
            <a:ext cx="2569694" cy="3152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lnSpc>
                <a:spcPts val="2000"/>
              </a:lnSpc>
              <a:spcBef>
                <a:spcPct val="0"/>
              </a:spcBef>
              <a:buNone/>
            </a:pPr>
            <a:r>
              <a:rPr lang="es-ES_tradnl" altLang="en-US" sz="1600">
                <a:latin typeface="Arial" panose="020B0604020202020204" pitchFamily="34" charset="0"/>
              </a:rPr>
              <a:t>El mapa en el extremo derecho ilustra las fallas y el grosor de los depósitos de los valles en el Sistema de Valles de la Sierra Este. A la derecha, se muestran detalles de fallas cerca del epicentro. El terremoto M5,8 pudo haber ocurrido en la falla del valle Owens o en la falla del oeste de Inyo.</a:t>
            </a:r>
          </a:p>
        </p:txBody>
      </p:sp>
      <p:sp>
        <p:nvSpPr>
          <p:cNvPr id="14341" name="TextBox 16">
            <a:extLst>
              <a:ext uri="{FF2B5EF4-FFF2-40B4-BE49-F238E27FC236}">
                <a16:creationId xmlns:a16="http://schemas.microsoft.com/office/drawing/2014/main" id="{FAF77AA0-1CAA-4927-A6A8-844FD548AA03}"/>
              </a:ext>
            </a:extLst>
          </p:cNvPr>
          <p:cNvSpPr txBox="1">
            <a:spLocks noChangeArrowheads="1"/>
          </p:cNvSpPr>
          <p:nvPr/>
        </p:nvSpPr>
        <p:spPr bwMode="auto">
          <a:xfrm>
            <a:off x="6248400" y="6581001"/>
            <a:ext cx="274320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eaLnBrk="1" hangingPunct="1">
              <a:spcBef>
                <a:spcPct val="0"/>
              </a:spcBef>
              <a:buFontTx/>
              <a:buNone/>
            </a:pPr>
            <a:r>
              <a:rPr lang="es-ES_tradnl" altLang="en-US" sz="1200" i="1" dirty="0">
                <a:latin typeface="Arial" panose="020B0604020202020204" pitchFamily="34" charset="0"/>
              </a:rPr>
              <a:t>Mapa de Stevens y otros. (2013)</a:t>
            </a:r>
          </a:p>
        </p:txBody>
      </p:sp>
      <p:sp>
        <p:nvSpPr>
          <p:cNvPr id="25" name="TextBox 30">
            <a:extLst>
              <a:ext uri="{FF2B5EF4-FFF2-40B4-BE49-F238E27FC236}">
                <a16:creationId xmlns:a16="http://schemas.microsoft.com/office/drawing/2014/main" id="{BC5C83D6-09E4-4026-8369-96D44E6ED8B9}"/>
              </a:ext>
            </a:extLst>
          </p:cNvPr>
          <p:cNvSpPr txBox="1">
            <a:spLocks noChangeArrowheads="1"/>
          </p:cNvSpPr>
          <p:nvPr/>
        </p:nvSpPr>
        <p:spPr bwMode="auto">
          <a:xfrm>
            <a:off x="5376174" y="1927896"/>
            <a:ext cx="26185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cs typeface="ＭＳ Ｐゴシック" panose="020B0600070205080204" pitchFamily="34" charset="-128"/>
              </a:defRPr>
            </a:lvl9pPr>
          </a:lstStyle>
          <a:p>
            <a:pPr algn="ctr" eaLnBrk="1" hangingPunct="1">
              <a:spcBef>
                <a:spcPct val="0"/>
              </a:spcBef>
              <a:buFontTx/>
              <a:buNone/>
            </a:pPr>
            <a:r>
              <a:rPr lang="en-US" altLang="en-US" sz="1600" dirty="0">
                <a:solidFill>
                  <a:schemeClr val="bg1"/>
                </a:solidFill>
                <a:latin typeface="Arial" panose="020B0604020202020204" pitchFamily="34" charset="0"/>
              </a:rPr>
              <a:t>North American Plate</a:t>
            </a:r>
          </a:p>
        </p:txBody>
      </p:sp>
      <p:pic>
        <p:nvPicPr>
          <p:cNvPr id="2" name="Picture 1">
            <a:extLst>
              <a:ext uri="{FF2B5EF4-FFF2-40B4-BE49-F238E27FC236}">
                <a16:creationId xmlns:a16="http://schemas.microsoft.com/office/drawing/2014/main" id="{1D9C13E5-4728-7544-9FBB-09BEF2563144}"/>
              </a:ext>
            </a:extLst>
          </p:cNvPr>
          <p:cNvPicPr>
            <a:picLocks noChangeAspect="1"/>
          </p:cNvPicPr>
          <p:nvPr/>
        </p:nvPicPr>
        <p:blipFill>
          <a:blip r:embed="rId4"/>
          <a:stretch>
            <a:fillRect/>
          </a:stretch>
        </p:blipFill>
        <p:spPr>
          <a:xfrm>
            <a:off x="5316801" y="364229"/>
            <a:ext cx="3827199" cy="6268168"/>
          </a:xfrm>
          <a:prstGeom prst="rect">
            <a:avLst/>
          </a:prstGeom>
        </p:spPr>
      </p:pic>
      <p:sp>
        <p:nvSpPr>
          <p:cNvPr id="6" name="5-Point Star 5">
            <a:extLst>
              <a:ext uri="{FF2B5EF4-FFF2-40B4-BE49-F238E27FC236}">
                <a16:creationId xmlns:a16="http://schemas.microsoft.com/office/drawing/2014/main" id="{7ED6CCFE-27ED-0E43-9E10-95DFE434F927}"/>
              </a:ext>
            </a:extLst>
          </p:cNvPr>
          <p:cNvSpPr/>
          <p:nvPr/>
        </p:nvSpPr>
        <p:spPr>
          <a:xfrm>
            <a:off x="7086600" y="3129715"/>
            <a:ext cx="228600" cy="228600"/>
          </a:xfrm>
          <a:prstGeom prst="star5">
            <a:avLst/>
          </a:prstGeom>
          <a:solidFill>
            <a:srgbClr val="FF000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1" name="Picture 30">
            <a:extLst>
              <a:ext uri="{FF2B5EF4-FFF2-40B4-BE49-F238E27FC236}">
                <a16:creationId xmlns:a16="http://schemas.microsoft.com/office/drawing/2014/main" id="{153CB857-BA4F-AD49-906D-D24C61826FF0}"/>
              </a:ext>
            </a:extLst>
          </p:cNvPr>
          <p:cNvPicPr>
            <a:picLocks noChangeAspect="1"/>
          </p:cNvPicPr>
          <p:nvPr/>
        </p:nvPicPr>
        <p:blipFill rotWithShape="1">
          <a:blip r:embed="rId5"/>
          <a:srcRect l="8538" t="50000" r="5212" b="24572"/>
          <a:stretch/>
        </p:blipFill>
        <p:spPr>
          <a:xfrm>
            <a:off x="2581729" y="3180395"/>
            <a:ext cx="2978512" cy="987867"/>
          </a:xfrm>
          <a:prstGeom prst="rect">
            <a:avLst/>
          </a:prstGeom>
        </p:spPr>
      </p:pic>
      <p:grpSp>
        <p:nvGrpSpPr>
          <p:cNvPr id="13" name="Group 12">
            <a:extLst>
              <a:ext uri="{FF2B5EF4-FFF2-40B4-BE49-F238E27FC236}">
                <a16:creationId xmlns:a16="http://schemas.microsoft.com/office/drawing/2014/main" id="{EFBECB16-DBA5-4545-A588-F1879A2D10BE}"/>
              </a:ext>
            </a:extLst>
          </p:cNvPr>
          <p:cNvGrpSpPr/>
          <p:nvPr/>
        </p:nvGrpSpPr>
        <p:grpSpPr>
          <a:xfrm>
            <a:off x="2895600" y="1143009"/>
            <a:ext cx="2569694" cy="1808964"/>
            <a:chOff x="2895600" y="1143009"/>
            <a:chExt cx="2569694" cy="1808964"/>
          </a:xfrm>
        </p:grpSpPr>
        <p:pic>
          <p:nvPicPr>
            <p:cNvPr id="11" name="Picture 10">
              <a:extLst>
                <a:ext uri="{FF2B5EF4-FFF2-40B4-BE49-F238E27FC236}">
                  <a16:creationId xmlns:a16="http://schemas.microsoft.com/office/drawing/2014/main" id="{A08B9A06-F94F-ED48-9A79-D50FFC2AA89C}"/>
                </a:ext>
              </a:extLst>
            </p:cNvPr>
            <p:cNvPicPr>
              <a:picLocks noChangeAspect="1"/>
            </p:cNvPicPr>
            <p:nvPr/>
          </p:nvPicPr>
          <p:blipFill rotWithShape="1">
            <a:blip r:embed="rId4"/>
            <a:srcRect l="22492" t="34018" r="40317" b="49996"/>
            <a:stretch/>
          </p:blipFill>
          <p:spPr>
            <a:xfrm>
              <a:off x="2895600" y="1143009"/>
              <a:ext cx="2569694" cy="1808964"/>
            </a:xfrm>
            <a:prstGeom prst="rect">
              <a:avLst/>
            </a:prstGeom>
            <a:ln w="22225">
              <a:solidFill>
                <a:srgbClr val="7030A0"/>
              </a:solidFill>
            </a:ln>
            <a:effectLst>
              <a:outerShdw blurRad="50800" dist="38100" dir="2700000" algn="tl" rotWithShape="0">
                <a:prstClr val="black">
                  <a:alpha val="40000"/>
                </a:prstClr>
              </a:outerShdw>
            </a:effectLst>
          </p:spPr>
        </p:pic>
        <p:sp>
          <p:nvSpPr>
            <p:cNvPr id="32" name="5-Point Star 31">
              <a:extLst>
                <a:ext uri="{FF2B5EF4-FFF2-40B4-BE49-F238E27FC236}">
                  <a16:creationId xmlns:a16="http://schemas.microsoft.com/office/drawing/2014/main" id="{48E64271-BFD9-1743-8C96-EF54EAFE23AF}"/>
                </a:ext>
              </a:extLst>
            </p:cNvPr>
            <p:cNvSpPr/>
            <p:nvPr/>
          </p:nvSpPr>
          <p:spPr>
            <a:xfrm>
              <a:off x="4611071" y="2427673"/>
              <a:ext cx="228600" cy="228600"/>
            </a:xfrm>
            <a:prstGeom prst="star5">
              <a:avLst/>
            </a:prstGeom>
            <a:solidFill>
              <a:srgbClr val="FF000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grpSp>
      <p:sp>
        <p:nvSpPr>
          <p:cNvPr id="12" name="Rectangle 11">
            <a:extLst>
              <a:ext uri="{FF2B5EF4-FFF2-40B4-BE49-F238E27FC236}">
                <a16:creationId xmlns:a16="http://schemas.microsoft.com/office/drawing/2014/main" id="{BCD80237-62D5-CE44-AD57-64203D8B8676}"/>
              </a:ext>
            </a:extLst>
          </p:cNvPr>
          <p:cNvSpPr/>
          <p:nvPr/>
        </p:nvSpPr>
        <p:spPr>
          <a:xfrm>
            <a:off x="6172200" y="2491585"/>
            <a:ext cx="1447800" cy="1020275"/>
          </a:xfrm>
          <a:prstGeom prst="rect">
            <a:avLst/>
          </a:prstGeom>
          <a:noFill/>
          <a:ln w="19050">
            <a:solidFill>
              <a:srgbClr val="7030A0"/>
            </a:solid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4" name="TextBox 33">
            <a:extLst>
              <a:ext uri="{FF2B5EF4-FFF2-40B4-BE49-F238E27FC236}">
                <a16:creationId xmlns:a16="http://schemas.microsoft.com/office/drawing/2014/main" id="{494C209D-B09F-834F-995A-2C310F43ABED}"/>
              </a:ext>
            </a:extLst>
          </p:cNvPr>
          <p:cNvSpPr txBox="1"/>
          <p:nvPr/>
        </p:nvSpPr>
        <p:spPr>
          <a:xfrm>
            <a:off x="2971800" y="752865"/>
            <a:ext cx="2571538" cy="338554"/>
          </a:xfrm>
          <a:prstGeom prst="rect">
            <a:avLst/>
          </a:prstGeom>
          <a:noFill/>
        </p:spPr>
        <p:txBody>
          <a:bodyPr wrap="none" rtlCol="0">
            <a:spAutoFit/>
          </a:bodyPr>
          <a:lstStyle/>
          <a:p>
            <a:r>
              <a:rPr lang="es-ES_tradnl" sz="1600" b="1" dirty="0">
                <a:solidFill>
                  <a:srgbClr val="7030A0"/>
                </a:solidFill>
              </a:rPr>
              <a:t>M5,8  24 de Junio, 2020.</a:t>
            </a:r>
          </a:p>
        </p:txBody>
      </p:sp>
      <p:sp>
        <p:nvSpPr>
          <p:cNvPr id="29" name="Left Arrow 28">
            <a:extLst>
              <a:ext uri="{FF2B5EF4-FFF2-40B4-BE49-F238E27FC236}">
                <a16:creationId xmlns:a16="http://schemas.microsoft.com/office/drawing/2014/main" id="{9D0C5E2B-ED28-8041-B379-0499C463E406}"/>
              </a:ext>
            </a:extLst>
          </p:cNvPr>
          <p:cNvSpPr/>
          <p:nvPr/>
        </p:nvSpPr>
        <p:spPr>
          <a:xfrm>
            <a:off x="5486398" y="2586734"/>
            <a:ext cx="646729" cy="320342"/>
          </a:xfrm>
          <a:prstGeom prst="leftArrow">
            <a:avLst/>
          </a:prstGeom>
          <a:gradFill flip="none" rotWithShape="1">
            <a:gsLst>
              <a:gs pos="0">
                <a:srgbClr val="7030A0"/>
              </a:gs>
              <a:gs pos="100000">
                <a:schemeClr val="accent1">
                  <a:tint val="50000"/>
                  <a:shade val="100000"/>
                  <a:satMod val="350000"/>
                </a:schemeClr>
              </a:gs>
            </a:gsLst>
            <a:lin ang="0" scaled="1"/>
            <a:tileRec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7" name="5-Point Star 36">
            <a:extLst>
              <a:ext uri="{FF2B5EF4-FFF2-40B4-BE49-F238E27FC236}">
                <a16:creationId xmlns:a16="http://schemas.microsoft.com/office/drawing/2014/main" id="{3EB91F93-F0B8-C649-AD37-BD54604F63CC}"/>
              </a:ext>
            </a:extLst>
          </p:cNvPr>
          <p:cNvSpPr/>
          <p:nvPr/>
        </p:nvSpPr>
        <p:spPr>
          <a:xfrm>
            <a:off x="2743200" y="798373"/>
            <a:ext cx="228600" cy="228600"/>
          </a:xfrm>
          <a:prstGeom prst="star5">
            <a:avLst/>
          </a:prstGeom>
          <a:solidFill>
            <a:srgbClr val="FF000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33" name="TextBox 32">
            <a:extLst>
              <a:ext uri="{FF2B5EF4-FFF2-40B4-BE49-F238E27FC236}">
                <a16:creationId xmlns:a16="http://schemas.microsoft.com/office/drawing/2014/main" id="{239E26B0-1A55-3648-BDF8-F1C35AD47809}"/>
              </a:ext>
            </a:extLst>
          </p:cNvPr>
          <p:cNvSpPr txBox="1"/>
          <p:nvPr/>
        </p:nvSpPr>
        <p:spPr>
          <a:xfrm>
            <a:off x="304799" y="4191000"/>
            <a:ext cx="5160495" cy="2554545"/>
          </a:xfrm>
          <a:prstGeom prst="rect">
            <a:avLst/>
          </a:prstGeom>
          <a:noFill/>
        </p:spPr>
        <p:txBody>
          <a:bodyPr wrap="square" rtlCol="0">
            <a:spAutoFit/>
          </a:bodyPr>
          <a:lstStyle/>
          <a:p>
            <a:r>
              <a:rPr lang="es-ES_tradnl" altLang="en-US" sz="1600"/>
              <a:t>El corte transversal a lo largo de la línea D - D del mapa se muestra en la parte superior. Unos 2.000 metros de sedimento llenaron el Valle Owens cuando el bloque de la corteza que formaba el suelo del valle se precipitó debido a fallas normales sobre las fallas del Valle Owens y el Este de Inyo. Ambas fallas son fallas compuestas que con una combinación de desplazamiento normal y de desgarre lateral derecho. Esa combinación de desplazamientos es consistente con el mecanismo focal del terremoto del 24 de Junio.</a:t>
            </a:r>
          </a:p>
        </p:txBody>
      </p:sp>
      <p:sp>
        <p:nvSpPr>
          <p:cNvPr id="19" name="Title 1">
            <a:extLst>
              <a:ext uri="{FF2B5EF4-FFF2-40B4-BE49-F238E27FC236}">
                <a16:creationId xmlns:a16="http://schemas.microsoft.com/office/drawing/2014/main" id="{D892E1B0-ACC7-424D-84E7-5FF3ED5D9D5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s-ES_tradnl"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s-ES_tradnl"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 5,8 CALIFORNIA</a:t>
            </a:r>
            <a:br>
              <a:rPr lang="es-ES_tradnl"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s-ES_tradnl"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Miércoles, 24 de Junio, 2020 a las 17:40:49 UTC </a:t>
            </a:r>
            <a:endParaRPr lang="es-ES_tradnl"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8346884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12377</TotalTime>
  <Words>1613</Words>
  <Application>Microsoft Office PowerPoint</Application>
  <PresentationFormat>On-screen Show (4:3)</PresentationFormat>
  <Paragraphs>118</Paragraphs>
  <Slides>12</Slides>
  <Notes>11</Notes>
  <HiddenSlides>0</HiddenSlides>
  <MMClips>2</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12</vt:i4>
      </vt:variant>
    </vt:vector>
  </HeadingPairs>
  <TitlesOfParts>
    <vt:vector size="16"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tkb</cp:lastModifiedBy>
  <cp:revision>1020</cp:revision>
  <cp:lastPrinted>2018-01-24T02:26:23Z</cp:lastPrinted>
  <dcterms:created xsi:type="dcterms:W3CDTF">2009-05-31T20:07:40Z</dcterms:created>
  <dcterms:modified xsi:type="dcterms:W3CDTF">2020-07-01T04:25:10Z</dcterms:modified>
</cp:coreProperties>
</file>