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305" r:id="rId3"/>
    <p:sldId id="412" r:id="rId4"/>
    <p:sldId id="365" r:id="rId5"/>
    <p:sldId id="409" r:id="rId6"/>
    <p:sldId id="414" r:id="rId7"/>
    <p:sldId id="415" r:id="rId8"/>
    <p:sldId id="416" r:id="rId9"/>
    <p:sldId id="367" r:id="rId10"/>
    <p:sldId id="413" r:id="rId11"/>
    <p:sldId id="378"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4737" autoAdjust="0"/>
  </p:normalViewPr>
  <p:slideViewPr>
    <p:cSldViewPr showGuides="1">
      <p:cViewPr>
        <p:scale>
          <a:sx n="70" d="100"/>
          <a:sy n="70" d="100"/>
        </p:scale>
        <p:origin x="144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7/16/2020</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dirty="0"/>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7620E4E5-210A-2941-84BA-6406B9E7CE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9011CED5-879F-5943-B8DD-34E618E6E2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18436" name="Slide Number Placeholder 3">
            <a:extLst>
              <a:ext uri="{FF2B5EF4-FFF2-40B4-BE49-F238E27FC236}">
                <a16:creationId xmlns:a16="http://schemas.microsoft.com/office/drawing/2014/main" id="{AC2D1C4F-877C-DE4C-BAD8-A1BF149C46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D6DE3DE-4CFD-074F-9239-FB51A77AA9A2}"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22E5EAEF-917F-4EEC-B194-D3CAB48773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339B4ED9-4E26-42BF-A552-3CC39A9CE4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solidFill>
                  <a:srgbClr val="393996"/>
                </a:solidFill>
                <a:ea typeface="ＭＳ Ｐゴシック" panose="020B0600070205080204" pitchFamily="34" charset="-128"/>
              </a:rPr>
              <a:t>Relevant Animation:</a:t>
            </a:r>
          </a:p>
          <a:p>
            <a:pPr eaLnBrk="1" hangingPunct="1">
              <a:spcBef>
                <a:spcPct val="0"/>
              </a:spcBef>
            </a:pPr>
            <a:r>
              <a:rPr lang="en-US" altLang="en-US" dirty="0">
                <a:ea typeface="ＭＳ Ｐゴシック" panose="020B0600070205080204" pitchFamily="34" charset="-128"/>
              </a:rPr>
              <a:t>South America – Earthquakes and Tectonics</a:t>
            </a:r>
            <a:r>
              <a:rPr lang="en-US" altLang="en-US">
                <a:ea typeface="ＭＳ Ｐゴシック" panose="020B0600070205080204" pitchFamily="34" charset="-128"/>
              </a:rPr>
              <a:t>:  </a:t>
            </a:r>
            <a:r>
              <a:rPr lang="en-US" sz="1200" b="0" i="0" kern="120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https://www.iris.edu/hq/inclass/animation/236</a:t>
            </a:r>
            <a:endParaRPr lang="en-US" altLang="en-US" dirty="0">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00159A9-2D21-47E0-943F-E76B49ADA1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AAEAE80-0952-4473-AD7E-2AF4A0292976}" type="slidenum">
              <a:rPr lang="en-US" altLang="en-US" sz="1200" smtClean="0">
                <a:latin typeface="Calibri" panose="020F0502020204030204" pitchFamily="34" charset="0"/>
              </a:rPr>
              <a:pPr/>
              <a:t>4</a:t>
            </a:fld>
            <a:endParaRPr lang="en-US" altLang="en-US"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5</a:t>
            </a:fld>
            <a:endParaRPr lang="en-US" altLang="en-US" sz="1200" dirty="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6</a:t>
            </a:fld>
            <a:endParaRPr lang="en-US" altLang="en-US" dirty="0">
              <a:solidFill>
                <a:srgbClr val="000000"/>
              </a:solidFill>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a:t>Reference: </a:t>
            </a:r>
            <a:r>
              <a:rPr lang="en-US" sz="1200" kern="1200" dirty="0">
                <a:solidFill>
                  <a:schemeClr val="tx1"/>
                </a:solidFill>
                <a:effectLst/>
                <a:latin typeface="+mn-lt"/>
                <a:ea typeface="ＭＳ Ｐゴシック" panose="020B0600070205080204" pitchFamily="34" charset="-128"/>
                <a:cs typeface="MS PGothic" charset="0"/>
              </a:rPr>
              <a:t>Holm, R.J., Rosenbaum, G, and Richards, S.W., 2016. Post 8 Ma reconstruction of Papua New Guinea and Solomon Islands: Microplate tectonics in a convergent plate boundary setting in Earth-Science Reviews, v. 156, pp. 66-81.</a:t>
            </a:r>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7</a:t>
            </a:fld>
            <a:endParaRPr lang="en-US" altLang="en-US" sz="1200" dirty="0">
              <a:latin typeface="Calibri" panose="020F0502020204030204" pitchFamily="34" charset="0"/>
            </a:endParaRPr>
          </a:p>
        </p:txBody>
      </p:sp>
    </p:spTree>
    <p:extLst>
      <p:ext uri="{BB962C8B-B14F-4D97-AF65-F5344CB8AC3E}">
        <p14:creationId xmlns:p14="http://schemas.microsoft.com/office/powerpoint/2010/main" val="4186950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8</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sz="1400" dirty="0"/>
              <a:t>Travel-time Curves: How are they created? </a:t>
            </a:r>
            <a:r>
              <a:rPr lang="en-US" sz="1400" dirty="0">
                <a:hlinkClick r:id="rId3"/>
              </a:rPr>
              <a:t>https://www.iris.edu/hq/inclass/animation/traveltime_curves_how_they_are_created</a:t>
            </a:r>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7/16/2020</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7/16/2020</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7/16/2020</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7/16/2020</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7/16/2020</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7/16/2020</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7/16/2020</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7/16/2020</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7/16/2020</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7/16/2020</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7/16/2020</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7/16/2020</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7/16/2020</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601E2F-2899-47AE-B738-E3262E1400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7789" y="2895600"/>
            <a:ext cx="5009115" cy="3499603"/>
          </a:xfrm>
          <a:prstGeom prst="rect">
            <a:avLst/>
          </a:prstGeom>
        </p:spPr>
      </p:pic>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64643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n-US" altLang="en-US" sz="1800" dirty="0">
                <a:latin typeface="Arial" panose="020B0604020202020204" pitchFamily="34" charset="0"/>
                <a:cs typeface="Arial" panose="020B0604020202020204" pitchFamily="34" charset="0"/>
              </a:rPr>
              <a:t>A magnitude 7.0 earthquake occurred 194.1 km (120.6 miles) NNE of Port Moresby, National Capital, Papua New Guinea at a depth of 79.8 km (50 miles). </a:t>
            </a:r>
          </a:p>
          <a:p>
            <a:pPr>
              <a:spcBef>
                <a:spcPct val="0"/>
              </a:spcBef>
              <a:buFont typeface="Arial" panose="020B0604020202020204" pitchFamily="34" charset="0"/>
              <a:buNone/>
            </a:pPr>
            <a:endParaRPr lang="en-US" altLang="en-US" sz="1800" dirty="0">
              <a:latin typeface="Arial" panose="020B0604020202020204" pitchFamily="34" charset="0"/>
              <a:cs typeface="Arial" panose="020B0604020202020204" pitchFamily="34" charset="0"/>
            </a:endParaRPr>
          </a:p>
          <a:p>
            <a:pPr>
              <a:spcBef>
                <a:spcPct val="0"/>
              </a:spcBef>
              <a:buFontTx/>
              <a:buNone/>
            </a:pPr>
            <a:r>
              <a:rPr lang="en-US" altLang="en-US" sz="1800" dirty="0">
                <a:latin typeface="Arial" panose="020B0604020202020204" pitchFamily="34" charset="0"/>
                <a:cs typeface="Arial" panose="020B0604020202020204" pitchFamily="34" charset="0"/>
              </a:rPr>
              <a:t>There are no immediate reports of damage.</a:t>
            </a:r>
          </a:p>
        </p:txBody>
      </p:sp>
      <p:pic>
        <p:nvPicPr>
          <p:cNvPr id="27654" name="Picture 1">
            <a:extLst>
              <a:ext uri="{FF2B5EF4-FFF2-40B4-BE49-F238E27FC236}">
                <a16:creationId xmlns:a16="http://schemas.microsoft.com/office/drawing/2014/main" id="{EF03FCEA-A602-6647-ACA1-6E8EA241404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088" y="3367047"/>
            <a:ext cx="33385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a:extLst>
              <a:ext uri="{FF2B5EF4-FFF2-40B4-BE49-F238E27FC236}">
                <a16:creationId xmlns:a16="http://schemas.microsoft.com/office/drawing/2014/main" id="{5EF1E316-2BFD-7145-AFA5-AA779C6473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29437" y="681038"/>
            <a:ext cx="16811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grpSp>
        <p:nvGrpSpPr>
          <p:cNvPr id="27657" name="Group 1">
            <a:extLst>
              <a:ext uri="{FF2B5EF4-FFF2-40B4-BE49-F238E27FC236}">
                <a16:creationId xmlns:a16="http://schemas.microsoft.com/office/drawing/2014/main" id="{F11E7D83-3E2A-8846-8234-8057BA0CC633}"/>
              </a:ext>
            </a:extLst>
          </p:cNvPr>
          <p:cNvGrpSpPr>
            <a:grpSpLocks/>
          </p:cNvGrpSpPr>
          <p:nvPr/>
        </p:nvGrpSpPr>
        <p:grpSpPr bwMode="auto">
          <a:xfrm>
            <a:off x="4274078" y="4343400"/>
            <a:ext cx="3561643" cy="607114"/>
            <a:chOff x="4258105" y="4762674"/>
            <a:chExt cx="3562430" cy="606886"/>
          </a:xfrm>
        </p:grpSpPr>
        <p:sp>
          <p:nvSpPr>
            <p:cNvPr id="6" name="TextBox 5">
              <a:extLst>
                <a:ext uri="{FF2B5EF4-FFF2-40B4-BE49-F238E27FC236}">
                  <a16:creationId xmlns:a16="http://schemas.microsoft.com/office/drawing/2014/main" id="{45E389A0-A96B-4599-B61A-3DAC09E0B2EB}"/>
                </a:ext>
              </a:extLst>
            </p:cNvPr>
            <p:cNvSpPr txBox="1"/>
            <p:nvPr/>
          </p:nvSpPr>
          <p:spPr>
            <a:xfrm>
              <a:off x="4258105" y="4762674"/>
              <a:ext cx="1448120" cy="253821"/>
            </a:xfrm>
            <a:prstGeom prst="rect">
              <a:avLst/>
            </a:prstGeom>
            <a:noFill/>
          </p:spPr>
          <p:txBody>
            <a:bodyPr wrap="square">
              <a:spAutoFit/>
            </a:bodyPr>
            <a:lstStyle/>
            <a:p>
              <a:pPr>
                <a:defRPr/>
              </a:pPr>
              <a:r>
                <a:rPr lang="en-US" sz="1050" dirty="0">
                  <a:solidFill>
                    <a:schemeClr val="bg2"/>
                  </a:solidFill>
                  <a:latin typeface="Arial" charset="0"/>
                  <a:ea typeface="MS PGothic" charset="0"/>
                  <a:cs typeface="MS PGothic" charset="0"/>
                </a:rPr>
                <a:t>Papua New Guinea</a:t>
              </a:r>
            </a:p>
          </p:txBody>
        </p:sp>
        <p:sp>
          <p:nvSpPr>
            <p:cNvPr id="14" name="TextBox 13">
              <a:extLst>
                <a:ext uri="{FF2B5EF4-FFF2-40B4-BE49-F238E27FC236}">
                  <a16:creationId xmlns:a16="http://schemas.microsoft.com/office/drawing/2014/main" id="{1018B376-25EB-4CC5-B166-C83E814547F3}"/>
                </a:ext>
              </a:extLst>
            </p:cNvPr>
            <p:cNvSpPr txBox="1"/>
            <p:nvPr/>
          </p:nvSpPr>
          <p:spPr>
            <a:xfrm>
              <a:off x="6524848" y="5093439"/>
              <a:ext cx="1295687" cy="276121"/>
            </a:xfrm>
            <a:prstGeom prst="rect">
              <a:avLst/>
            </a:prstGeom>
            <a:noFill/>
          </p:spPr>
          <p:txBody>
            <a:bodyPr>
              <a:spAutoFit/>
            </a:bodyPr>
            <a:lstStyle/>
            <a:p>
              <a:pPr>
                <a:defRPr/>
              </a:pPr>
              <a:r>
                <a:rPr lang="en-US" sz="1200" i="1" dirty="0">
                  <a:solidFill>
                    <a:schemeClr val="tx2">
                      <a:lumMod val="40000"/>
                      <a:lumOff val="60000"/>
                    </a:schemeClr>
                  </a:solidFill>
                  <a:latin typeface="Times New Roman"/>
                  <a:ea typeface="MS PGothic" charset="0"/>
                  <a:cs typeface="Times New Roman"/>
                </a:rPr>
                <a:t>Solomon Sea</a:t>
              </a:r>
            </a:p>
          </p:txBody>
        </p:sp>
      </p:grpSp>
      <p:cxnSp>
        <p:nvCxnSpPr>
          <p:cNvPr id="7" name="Straight Connector 6">
            <a:extLst>
              <a:ext uri="{FF2B5EF4-FFF2-40B4-BE49-F238E27FC236}">
                <a16:creationId xmlns:a16="http://schemas.microsoft.com/office/drawing/2014/main" id="{F1B01DBD-6824-43B6-B8D8-CED73D0B756C}"/>
              </a:ext>
            </a:extLst>
          </p:cNvPr>
          <p:cNvCxnSpPr>
            <a:cxnSpLocks/>
          </p:cNvCxnSpPr>
          <p:nvPr/>
        </p:nvCxnSpPr>
        <p:spPr>
          <a:xfrm flipV="1">
            <a:off x="1859486" y="2895693"/>
            <a:ext cx="2088303" cy="1195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9ACEA0-4127-4435-9AE6-4BCD8A7E0765}"/>
              </a:ext>
            </a:extLst>
          </p:cNvPr>
          <p:cNvCxnSpPr/>
          <p:nvPr/>
        </p:nvCxnSpPr>
        <p:spPr>
          <a:xfrm>
            <a:off x="1859486" y="4603158"/>
            <a:ext cx="2073519" cy="17612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3"/>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AA6CBE2-C668-714B-9819-DEEF6A9F1BB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7411" name="Picture 12" descr="scale.jpg">
            <a:extLst>
              <a:ext uri="{FF2B5EF4-FFF2-40B4-BE49-F238E27FC236}">
                <a16:creationId xmlns:a16="http://schemas.microsoft.com/office/drawing/2014/main" id="{B17FD7CF-D3C3-E646-9B33-EC20F4F472F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98462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Box 13">
            <a:extLst>
              <a:ext uri="{FF2B5EF4-FFF2-40B4-BE49-F238E27FC236}">
                <a16:creationId xmlns:a16="http://schemas.microsoft.com/office/drawing/2014/main" id="{DB65E238-5F87-6449-BE8F-53537834A973}"/>
              </a:ext>
            </a:extLst>
          </p:cNvPr>
          <p:cNvSpPr txBox="1">
            <a:spLocks noChangeArrowheads="1"/>
          </p:cNvSpPr>
          <p:nvPr/>
        </p:nvSpPr>
        <p:spPr bwMode="auto">
          <a:xfrm>
            <a:off x="271463" y="3633788"/>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latin typeface="Arial" panose="020B0604020202020204" pitchFamily="34" charset="0"/>
              </a:rPr>
              <a:t>Modified Mercalli Intensity</a:t>
            </a:r>
          </a:p>
        </p:txBody>
      </p:sp>
      <p:sp>
        <p:nvSpPr>
          <p:cNvPr id="17413" name="TextBox 14">
            <a:extLst>
              <a:ext uri="{FF2B5EF4-FFF2-40B4-BE49-F238E27FC236}">
                <a16:creationId xmlns:a16="http://schemas.microsoft.com/office/drawing/2014/main" id="{F6D34B06-E0B4-B245-88E5-A1F127A9414D}"/>
              </a:ext>
            </a:extLst>
          </p:cNvPr>
          <p:cNvSpPr txBox="1">
            <a:spLocks noChangeArrowheads="1"/>
          </p:cNvSpPr>
          <p:nvPr/>
        </p:nvSpPr>
        <p:spPr bwMode="auto">
          <a:xfrm>
            <a:off x="2541588" y="3419475"/>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latin typeface="Arial" panose="020B0604020202020204" pitchFamily="34" charset="0"/>
              </a:rPr>
              <a:t>Perceived </a:t>
            </a:r>
          </a:p>
          <a:p>
            <a:pPr algn="ctr" eaLnBrk="1" hangingPunct="1">
              <a:spcBef>
                <a:spcPct val="0"/>
              </a:spcBef>
              <a:spcAft>
                <a:spcPts val="600"/>
              </a:spcAft>
              <a:buFontTx/>
              <a:buNone/>
            </a:pPr>
            <a:r>
              <a:rPr lang="en-US" altLang="en-US" sz="1400" b="1">
                <a:latin typeface="Arial" panose="020B0604020202020204" pitchFamily="34" charset="0"/>
              </a:rPr>
              <a:t>  Shaking</a:t>
            </a:r>
          </a:p>
          <a:p>
            <a:pPr algn="ctr" eaLnBrk="1" hangingPunct="1">
              <a:spcBef>
                <a:spcPct val="0"/>
              </a:spcBef>
              <a:spcAft>
                <a:spcPts val="400"/>
              </a:spcAft>
              <a:buFontTx/>
              <a:buNone/>
            </a:pPr>
            <a:r>
              <a:rPr lang="en-US" altLang="en-US"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a:latin typeface="Arial" panose="020B0604020202020204" pitchFamily="34" charset="0"/>
              </a:rPr>
              <a:t>Moderate</a:t>
            </a:r>
          </a:p>
          <a:p>
            <a:pPr algn="ctr" eaLnBrk="1" hangingPunct="1">
              <a:spcBef>
                <a:spcPct val="0"/>
              </a:spcBef>
              <a:spcAft>
                <a:spcPts val="400"/>
              </a:spcAft>
              <a:buFontTx/>
              <a:buNone/>
            </a:pPr>
            <a:r>
              <a:rPr lang="en-US" altLang="en-US" sz="1400">
                <a:latin typeface="Arial" panose="020B0604020202020204" pitchFamily="34" charset="0"/>
              </a:rPr>
              <a:t>Light</a:t>
            </a:r>
          </a:p>
          <a:p>
            <a:pPr algn="ctr" eaLnBrk="1" hangingPunct="1">
              <a:spcBef>
                <a:spcPct val="0"/>
              </a:spcBef>
              <a:spcAft>
                <a:spcPts val="400"/>
              </a:spcAft>
              <a:buFontTx/>
              <a:buNone/>
            </a:pPr>
            <a:r>
              <a:rPr lang="en-US" altLang="en-US" sz="1400">
                <a:latin typeface="Arial" panose="020B0604020202020204" pitchFamily="34" charset="0"/>
              </a:rPr>
              <a:t>Weak</a:t>
            </a:r>
          </a:p>
          <a:p>
            <a:pPr algn="ctr" eaLnBrk="1" hangingPunct="1">
              <a:spcBef>
                <a:spcPct val="0"/>
              </a:spcBef>
              <a:spcAft>
                <a:spcPts val="400"/>
              </a:spcAft>
              <a:buFontTx/>
              <a:buNone/>
            </a:pPr>
            <a:r>
              <a:rPr lang="en-US" altLang="en-US" sz="1400">
                <a:latin typeface="Arial" panose="020B0604020202020204" pitchFamily="34" charset="0"/>
              </a:rPr>
              <a:t>Not Felt</a:t>
            </a:r>
          </a:p>
          <a:p>
            <a:pPr eaLnBrk="1" hangingPunct="1">
              <a:spcBef>
                <a:spcPct val="0"/>
              </a:spcBef>
              <a:buFontTx/>
              <a:buNone/>
            </a:pPr>
            <a:endParaRPr lang="en-US" altLang="en-US" sz="1800">
              <a:latin typeface="Arial" panose="020B0604020202020204" pitchFamily="34" charset="0"/>
            </a:endParaRPr>
          </a:p>
        </p:txBody>
      </p:sp>
      <p:sp>
        <p:nvSpPr>
          <p:cNvPr id="17414" name="TextBox 15">
            <a:extLst>
              <a:ext uri="{FF2B5EF4-FFF2-40B4-BE49-F238E27FC236}">
                <a16:creationId xmlns:a16="http://schemas.microsoft.com/office/drawing/2014/main" id="{85C4FF76-9A01-AC4C-9946-8520FE7C3AB1}"/>
              </a:ext>
            </a:extLst>
          </p:cNvPr>
          <p:cNvSpPr txBox="1">
            <a:spLocks noChangeArrowheads="1"/>
          </p:cNvSpPr>
          <p:nvPr/>
        </p:nvSpPr>
        <p:spPr bwMode="auto">
          <a:xfrm>
            <a:off x="4267200" y="6308725"/>
            <a:ext cx="480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dirty="0">
                <a:latin typeface="Arial" panose="020B0604020202020204" pitchFamily="34" charset="0"/>
              </a:rPr>
              <a:t>USGS Estimated shaking intensity from M 7.0 Earthquake</a:t>
            </a:r>
          </a:p>
        </p:txBody>
      </p:sp>
      <p:sp>
        <p:nvSpPr>
          <p:cNvPr id="17415" name="TextBox 15">
            <a:extLst>
              <a:ext uri="{FF2B5EF4-FFF2-40B4-BE49-F238E27FC236}">
                <a16:creationId xmlns:a16="http://schemas.microsoft.com/office/drawing/2014/main" id="{4A86C5D5-54F3-1544-9D14-258A00C54270}"/>
              </a:ext>
            </a:extLst>
          </p:cNvPr>
          <p:cNvSpPr txBox="1">
            <a:spLocks noChangeArrowheads="1"/>
          </p:cNvSpPr>
          <p:nvPr/>
        </p:nvSpPr>
        <p:spPr bwMode="auto">
          <a:xfrm>
            <a:off x="242888" y="1143000"/>
            <a:ext cx="35179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a:latin typeface="Arial" panose="020B0604020202020204" pitchFamily="34" charset="0"/>
              </a:rPr>
              <a:t>The Modified-Mercalli Intensity</a:t>
            </a:r>
          </a:p>
          <a:p>
            <a:pPr eaLnBrk="1" hangingPunct="1">
              <a:spcBef>
                <a:spcPct val="0"/>
              </a:spcBef>
              <a:buFontTx/>
              <a:buNone/>
            </a:pPr>
            <a:r>
              <a:rPr lang="en-US" altLang="en-US" sz="1800">
                <a:latin typeface="Arial" panose="020B0604020202020204" pitchFamily="34" charset="0"/>
              </a:rPr>
              <a:t>scale is a twelve-stage scale, from I to XII, that indicates the severity of ground shaking. </a:t>
            </a:r>
          </a:p>
          <a:p>
            <a:pPr eaLnBrk="1" hangingPunct="1">
              <a:spcBef>
                <a:spcPct val="0"/>
              </a:spcBef>
              <a:buFontTx/>
              <a:buNone/>
            </a:pPr>
            <a:endParaRPr lang="en-US" altLang="en-US" sz="1800">
              <a:latin typeface="Arial" panose="020B0604020202020204" pitchFamily="34" charset="0"/>
            </a:endParaRPr>
          </a:p>
          <a:p>
            <a:pPr eaLnBrk="1" hangingPunct="1">
              <a:spcBef>
                <a:spcPct val="0"/>
              </a:spcBef>
              <a:buFontTx/>
              <a:buNone/>
            </a:pPr>
            <a:r>
              <a:rPr lang="en-US" altLang="en-US" sz="1800">
                <a:latin typeface="Arial" panose="020B0604020202020204" pitchFamily="34" charset="0"/>
              </a:rPr>
              <a:t>The area near the epicenter experienced very strong shaking.</a:t>
            </a:r>
          </a:p>
        </p:txBody>
      </p:sp>
      <p:pic>
        <p:nvPicPr>
          <p:cNvPr id="17416" name="Picture 8" descr="IRIS_TMlogo.png">
            <a:extLst>
              <a:ext uri="{FF2B5EF4-FFF2-40B4-BE49-F238E27FC236}">
                <a16:creationId xmlns:a16="http://schemas.microsoft.com/office/drawing/2014/main" id="{A715543B-FAC0-1A4C-8646-E4D4FDBF467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Box 15">
            <a:extLst>
              <a:ext uri="{FF2B5EF4-FFF2-40B4-BE49-F238E27FC236}">
                <a16:creationId xmlns:a16="http://schemas.microsoft.com/office/drawing/2014/main" id="{72D33874-6B30-6D4E-A18E-0713A5A41AF5}"/>
              </a:ext>
            </a:extLst>
          </p:cNvPr>
          <p:cNvSpPr txBox="1">
            <a:spLocks noChangeArrowheads="1"/>
          </p:cNvSpPr>
          <p:nvPr/>
        </p:nvSpPr>
        <p:spPr bwMode="auto">
          <a:xfrm>
            <a:off x="152400" y="6397625"/>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pic>
        <p:nvPicPr>
          <p:cNvPr id="3" name="Picture 2">
            <a:extLst>
              <a:ext uri="{FF2B5EF4-FFF2-40B4-BE49-F238E27FC236}">
                <a16:creationId xmlns:a16="http://schemas.microsoft.com/office/drawing/2014/main" id="{1CD6A543-026E-4D97-99B6-6F69349682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1276" y="1122297"/>
            <a:ext cx="5122523" cy="5139597"/>
          </a:xfrm>
          <a:prstGeom prst="rect">
            <a:avLst/>
          </a:prstGeom>
        </p:spPr>
      </p:pic>
      <p:sp>
        <p:nvSpPr>
          <p:cNvPr id="15" name="Title 1">
            <a:extLst>
              <a:ext uri="{FF2B5EF4-FFF2-40B4-BE49-F238E27FC236}">
                <a16:creationId xmlns:a16="http://schemas.microsoft.com/office/drawing/2014/main" id="{57B0A19E-AACF-44E2-840D-147B43D71B6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91378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20,000 people were exposed to very strong shaking from this earthquake.</a:t>
            </a:r>
          </a:p>
        </p:txBody>
      </p:sp>
      <p:pic>
        <p:nvPicPr>
          <p:cNvPr id="3" name="Picture 2">
            <a:extLst>
              <a:ext uri="{FF2B5EF4-FFF2-40B4-BE49-F238E27FC236}">
                <a16:creationId xmlns:a16="http://schemas.microsoft.com/office/drawing/2014/main" id="{2993BC12-EB09-43A0-99B0-74FC671551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196131"/>
            <a:ext cx="4296406" cy="4290269"/>
          </a:xfrm>
          <a:prstGeom prst="rect">
            <a:avLst/>
          </a:prstGeom>
        </p:spPr>
      </p:pic>
      <p:pic>
        <p:nvPicPr>
          <p:cNvPr id="10" name="Picture 9">
            <a:extLst>
              <a:ext uri="{FF2B5EF4-FFF2-40B4-BE49-F238E27FC236}">
                <a16:creationId xmlns:a16="http://schemas.microsoft.com/office/drawing/2014/main" id="{F36DDDBF-79E3-4002-9212-124AABBF78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894" y="2895600"/>
            <a:ext cx="2315306" cy="3916224"/>
          </a:xfrm>
          <a:prstGeom prst="rect">
            <a:avLst/>
          </a:prstGeom>
        </p:spPr>
      </p:pic>
      <p:sp>
        <p:nvSpPr>
          <p:cNvPr id="17" name="Title 1">
            <a:extLst>
              <a:ext uri="{FF2B5EF4-FFF2-40B4-BE49-F238E27FC236}">
                <a16:creationId xmlns:a16="http://schemas.microsoft.com/office/drawing/2014/main" id="{CFFA1CBC-A305-47DE-86EF-3035DC575E5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7">
            <a:extLst>
              <a:ext uri="{FF2B5EF4-FFF2-40B4-BE49-F238E27FC236}">
                <a16:creationId xmlns:a16="http://schemas.microsoft.com/office/drawing/2014/main" id="{42FB2C92-780E-4B06-BC3B-D2314CFEF736}"/>
              </a:ext>
            </a:extLst>
          </p:cNvPr>
          <p:cNvSpPr txBox="1">
            <a:spLocks noChangeArrowheads="1"/>
          </p:cNvSpPr>
          <p:nvPr/>
        </p:nvSpPr>
        <p:spPr bwMode="auto">
          <a:xfrm>
            <a:off x="274638" y="1066800"/>
            <a:ext cx="8675687" cy="135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None/>
            </a:pPr>
            <a:r>
              <a:rPr lang="en-US" altLang="en-US" sz="1600" dirty="0">
                <a:latin typeface="Arial" panose="020B0604020202020204" pitchFamily="34" charset="0"/>
              </a:rPr>
              <a:t>The Solomon and Vanuatu Islands, southeast of Papua New Guinea, are subduction-related features caused by the subduction of the Australian Plate beneath the greater Pacific Plate. It is a seismically active area of frequent large earthquakes. Basically the earthquakes are caused by the northeasterly movement of the Australian Plate as it dives beneath the Pacific Plate, but there are variations along the plate boundary</a:t>
            </a:r>
          </a:p>
        </p:txBody>
      </p:sp>
      <p:sp>
        <p:nvSpPr>
          <p:cNvPr id="15" name="Rectangle 14">
            <a:extLst>
              <a:ext uri="{FF2B5EF4-FFF2-40B4-BE49-F238E27FC236}">
                <a16:creationId xmlns:a16="http://schemas.microsoft.com/office/drawing/2014/main" id="{E5E33ADE-5245-49FF-8DB4-13A623B9E76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13316" name="Picture 8" descr="IRIS_TMlogo.png">
            <a:extLst>
              <a:ext uri="{FF2B5EF4-FFF2-40B4-BE49-F238E27FC236}">
                <a16:creationId xmlns:a16="http://schemas.microsoft.com/office/drawing/2014/main" id="{FFAC231B-0FCF-4557-BB14-4B35D64299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2">
            <a:extLst>
              <a:ext uri="{FF2B5EF4-FFF2-40B4-BE49-F238E27FC236}">
                <a16:creationId xmlns:a16="http://schemas.microsoft.com/office/drawing/2014/main" id="{DC3EA550-26A4-48D0-AD2C-795DE17DB36B}"/>
              </a:ext>
            </a:extLst>
          </p:cNvPr>
          <p:cNvSpPr txBox="1">
            <a:spLocks noChangeArrowheads="1"/>
          </p:cNvSpPr>
          <p:nvPr/>
        </p:nvSpPr>
        <p:spPr bwMode="auto">
          <a:xfrm>
            <a:off x="6705600" y="5334000"/>
            <a:ext cx="2049194"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Animation exploring plate tectonics and earthquakes of the Australian – Pacific Plate boundary region.</a:t>
            </a:r>
          </a:p>
        </p:txBody>
      </p:sp>
      <p:pic>
        <p:nvPicPr>
          <p:cNvPr id="3" name="SolomonVanuatuFirst 30sec">
            <a:hlinkClick r:id="" action="ppaction://media"/>
            <a:extLst>
              <a:ext uri="{FF2B5EF4-FFF2-40B4-BE49-F238E27FC236}">
                <a16:creationId xmlns:a16="http://schemas.microsoft.com/office/drawing/2014/main" id="{08627B41-E5A9-487D-B119-DC6AC178954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338665" y="2514600"/>
            <a:ext cx="5290735" cy="3968052"/>
          </a:xfrm>
          <a:prstGeom prst="rect">
            <a:avLst/>
          </a:prstGeom>
        </p:spPr>
      </p:pic>
      <p:sp>
        <p:nvSpPr>
          <p:cNvPr id="8" name="Title 1">
            <a:extLst>
              <a:ext uri="{FF2B5EF4-FFF2-40B4-BE49-F238E27FC236}">
                <a16:creationId xmlns:a16="http://schemas.microsoft.com/office/drawing/2014/main" id="{A09E2042-DF98-41E7-9095-8EFDE73EABB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69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dirty="0">
              <a:solidFill>
                <a:srgbClr val="FFFFFF"/>
              </a:solidFill>
              <a:latin typeface="Calibri" panose="020F0502020204030204" pitchFamily="34" charset="0"/>
            </a:endParaRPr>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14">
            <a:extLst>
              <a:ext uri="{FF2B5EF4-FFF2-40B4-BE49-F238E27FC236}">
                <a16:creationId xmlns:a16="http://schemas.microsoft.com/office/drawing/2014/main" id="{8D861CB5-9C67-9A49-A73E-ADF148DBDD9C}"/>
              </a:ext>
            </a:extLst>
          </p:cNvPr>
          <p:cNvSpPr txBox="1">
            <a:spLocks noChangeArrowheads="1"/>
          </p:cNvSpPr>
          <p:nvPr/>
        </p:nvSpPr>
        <p:spPr bwMode="auto">
          <a:xfrm>
            <a:off x="6031604" y="914400"/>
            <a:ext cx="312102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latin typeface="Arial" panose="020B0604020202020204" pitchFamily="34" charset="0"/>
              </a:rPr>
              <a:t>Arrows on the map below show motions relative to the Australian Plate.  The red star shows the location of the July 17</a:t>
            </a:r>
            <a:r>
              <a:rPr lang="en-US" altLang="en-US" sz="1400" baseline="30000" dirty="0">
                <a:latin typeface="Arial" panose="020B0604020202020204" pitchFamily="34" charset="0"/>
              </a:rPr>
              <a:t>th</a:t>
            </a:r>
            <a:r>
              <a:rPr lang="en-US" altLang="en-US" sz="1400" dirty="0">
                <a:latin typeface="Arial" panose="020B0604020202020204" pitchFamily="34" charset="0"/>
              </a:rPr>
              <a:t> earthquake.  This earthquake occurred on the northeast side of the Papuan Peninsula where the Australian Plate subducts .</a:t>
            </a:r>
          </a:p>
        </p:txBody>
      </p:sp>
      <p:pic>
        <p:nvPicPr>
          <p:cNvPr id="33797" name="Picture 1">
            <a:extLst>
              <a:ext uri="{FF2B5EF4-FFF2-40B4-BE49-F238E27FC236}">
                <a16:creationId xmlns:a16="http://schemas.microsoft.com/office/drawing/2014/main" id="{EA1812BB-B111-F445-85C8-D91C43C2D3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990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A8758DAC-3CE1-BB42-A943-951D0316AC8B}"/>
              </a:ext>
            </a:extLst>
          </p:cNvPr>
          <p:cNvSpPr/>
          <p:nvPr/>
        </p:nvSpPr>
        <p:spPr>
          <a:xfrm>
            <a:off x="1066800" y="2971800"/>
            <a:ext cx="304800" cy="366713"/>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dirty="0">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3716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113FB6-AFC6-C04A-B256-D8B687EE8596}"/>
              </a:ext>
            </a:extLst>
          </p:cNvPr>
          <p:cNvCxnSpPr/>
          <p:nvPr/>
        </p:nvCxnSpPr>
        <p:spPr>
          <a:xfrm>
            <a:off x="1371600" y="3338513"/>
            <a:ext cx="4070350" cy="3213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851" name="Picture 2">
            <a:extLst>
              <a:ext uri="{FF2B5EF4-FFF2-40B4-BE49-F238E27FC236}">
                <a16:creationId xmlns:a16="http://schemas.microsoft.com/office/drawing/2014/main" id="{A4D025B6-B5CF-437F-B8D0-3FCF9B99B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25" y="2730500"/>
            <a:ext cx="3586163" cy="3827463"/>
          </a:xfrm>
          <a:prstGeom prst="rect">
            <a:avLst/>
          </a:prstGeom>
          <a:noFill/>
          <a:ln w="9525">
            <a:solidFill>
              <a:schemeClr val="tx1"/>
            </a:solidFill>
            <a:miter lim="800000"/>
            <a:headEnd/>
            <a:tailEnd/>
          </a:ln>
          <a:effectLst>
            <a:outerShdw blurRad="50800" dist="38100" dir="10800000" algn="r" rotWithShape="0">
              <a:srgbClr val="808080">
                <a:alpha val="39998"/>
              </a:srgbClr>
            </a:outerShdw>
          </a:effectLst>
          <a:extLst>
            <a:ext uri="{909E8E84-426E-40DD-AFC4-6F175D3DCCD1}">
              <a14:hiddenFill xmlns:a14="http://schemas.microsoft.com/office/drawing/2010/main">
                <a:solidFill>
                  <a:schemeClr val="accent1"/>
                </a:solidFill>
              </a14:hiddenFill>
            </a:ext>
          </a:extLst>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5410200" y="6551613"/>
            <a:ext cx="3810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200" i="1" dirty="0">
                <a:solidFill>
                  <a:srgbClr val="000000"/>
                </a:solidFill>
                <a:latin typeface="Arial" panose="020B0604020202020204" pitchFamily="34" charset="0"/>
              </a:rPr>
              <a:t>Image courtesy OSU; </a:t>
            </a:r>
            <a:r>
              <a:rPr lang="es-VE" altLang="en-US" sz="1200" i="1">
                <a:latin typeface="Arial" panose="020B0604020202020204" pitchFamily="34" charset="0"/>
              </a:rPr>
              <a:t>simplified from Hamilton (1979)</a:t>
            </a:r>
            <a:r>
              <a:rPr lang="en-US" altLang="en-US" sz="1200" i="1" dirty="0">
                <a:latin typeface="Arial" panose="020B0604020202020204" pitchFamily="34" charset="0"/>
              </a:rPr>
              <a:t> </a:t>
            </a:r>
          </a:p>
        </p:txBody>
      </p:sp>
      <p:sp>
        <p:nvSpPr>
          <p:cNvPr id="8" name="5-Point Star 7">
            <a:extLst>
              <a:ext uri="{FF2B5EF4-FFF2-40B4-BE49-F238E27FC236}">
                <a16:creationId xmlns:a16="http://schemas.microsoft.com/office/drawing/2014/main" id="{4B20B596-D564-8647-8D55-FEB38471B2E5}"/>
              </a:ext>
            </a:extLst>
          </p:cNvPr>
          <p:cNvSpPr>
            <a:spLocks noChangeAspect="1"/>
          </p:cNvSpPr>
          <p:nvPr/>
        </p:nvSpPr>
        <p:spPr>
          <a:xfrm>
            <a:off x="6781800" y="5029200"/>
            <a:ext cx="274320" cy="274320"/>
          </a:xfrm>
          <a:prstGeom prst="star5">
            <a:avLst/>
          </a:prstGeom>
          <a:solidFill>
            <a:srgbClr val="FF0000"/>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350838" y="4906963"/>
            <a:ext cx="4678362" cy="1815882"/>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In the region of Papua New Guinea, the Pacific Plate converges with the Australian Plate at a rate of 9.5 cm/yr.  The Australian Plate is broken into microplates that accommodate its convergence with and subduction beneath the Pacific Plate.  Earthquakes in this region are generally associated with the large-scale convergence of these two major plates and with complex interactions of the associated microplates.  </a:t>
            </a:r>
          </a:p>
        </p:txBody>
      </p:sp>
      <p:sp>
        <p:nvSpPr>
          <p:cNvPr id="13" name="Title 1">
            <a:extLst>
              <a:ext uri="{FF2B5EF4-FFF2-40B4-BE49-F238E27FC236}">
                <a16:creationId xmlns:a16="http://schemas.microsoft.com/office/drawing/2014/main" id="{92AD57A1-4A40-47B9-9219-E8917F148BC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981449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58A9621-BAC4-044F-BD4E-E314F200E620}"/>
              </a:ext>
            </a:extLst>
          </p:cNvPr>
          <p:cNvPicPr>
            <a:picLocks noChangeAspect="1"/>
          </p:cNvPicPr>
          <p:nvPr/>
        </p:nvPicPr>
        <p:blipFill>
          <a:blip r:embed="rId3"/>
          <a:stretch>
            <a:fillRect/>
          </a:stretch>
        </p:blipFill>
        <p:spPr>
          <a:xfrm>
            <a:off x="1562100" y="1003299"/>
            <a:ext cx="7406640" cy="4776952"/>
          </a:xfrm>
          <a:prstGeom prst="rect">
            <a:avLst/>
          </a:prstGeom>
        </p:spPr>
      </p:pic>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674880" y="6006946"/>
            <a:ext cx="822960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This seismicity map covers the same region as the microplate tectonic map of the previous slide. Locations of the 5000 most recent earthquakes are shown.  </a:t>
            </a:r>
          </a:p>
          <a:p>
            <a:pPr eaLnBrk="1" hangingPunct="1">
              <a:lnSpc>
                <a:spcPts val="1800"/>
              </a:lnSpc>
              <a:spcBef>
                <a:spcPct val="0"/>
              </a:spcBef>
              <a:buFont typeface="Arial" panose="020B0604020202020204" pitchFamily="34" charset="0"/>
              <a:buNone/>
            </a:pPr>
            <a:endParaRPr lang="en-US" altLang="en-US" sz="1800" dirty="0">
              <a:latin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5652658" y="5718616"/>
            <a:ext cx="34913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i="1" dirty="0">
                <a:latin typeface="Arial" panose="020B0604020202020204" pitchFamily="34" charset="0"/>
              </a:rPr>
              <a:t>Map created with the IRIS Earthquake Browser</a:t>
            </a:r>
          </a:p>
        </p:txBody>
      </p:sp>
      <p:grpSp>
        <p:nvGrpSpPr>
          <p:cNvPr id="7" name="Group 6">
            <a:extLst>
              <a:ext uri="{FF2B5EF4-FFF2-40B4-BE49-F238E27FC236}">
                <a16:creationId xmlns:a16="http://schemas.microsoft.com/office/drawing/2014/main" id="{4A189D91-0D76-4588-A5C3-77414DC8877B}"/>
              </a:ext>
            </a:extLst>
          </p:cNvPr>
          <p:cNvGrpSpPr/>
          <p:nvPr/>
        </p:nvGrpSpPr>
        <p:grpSpPr>
          <a:xfrm>
            <a:off x="1935466" y="1316591"/>
            <a:ext cx="6594085" cy="3767557"/>
            <a:chOff x="1894025" y="4942538"/>
            <a:chExt cx="6451085" cy="3456852"/>
          </a:xfrm>
        </p:grpSpPr>
        <p:sp>
          <p:nvSpPr>
            <p:cNvPr id="14348" name="TextBox 16">
              <a:extLst>
                <a:ext uri="{FF2B5EF4-FFF2-40B4-BE49-F238E27FC236}">
                  <a16:creationId xmlns:a16="http://schemas.microsoft.com/office/drawing/2014/main" id="{F00EE421-5F4B-49C2-BA37-A099232852A7}"/>
                </a:ext>
              </a:extLst>
            </p:cNvPr>
            <p:cNvSpPr txBox="1">
              <a:spLocks noChangeArrowheads="1"/>
            </p:cNvSpPr>
            <p:nvPr/>
          </p:nvSpPr>
          <p:spPr bwMode="auto">
            <a:xfrm>
              <a:off x="3708548" y="6121163"/>
              <a:ext cx="2102061" cy="25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South Bismarck Microplate</a:t>
              </a:r>
            </a:p>
          </p:txBody>
        </p:sp>
        <p:sp>
          <p:nvSpPr>
            <p:cNvPr id="14349" name="TextBox 16">
              <a:extLst>
                <a:ext uri="{FF2B5EF4-FFF2-40B4-BE49-F238E27FC236}">
                  <a16:creationId xmlns:a16="http://schemas.microsoft.com/office/drawing/2014/main" id="{11C1B9C9-C9C2-4201-AE7F-04DC4E4EE544}"/>
                </a:ext>
              </a:extLst>
            </p:cNvPr>
            <p:cNvSpPr txBox="1">
              <a:spLocks noChangeArrowheads="1"/>
            </p:cNvSpPr>
            <p:nvPr/>
          </p:nvSpPr>
          <p:spPr bwMode="auto">
            <a:xfrm>
              <a:off x="3263664" y="5177270"/>
              <a:ext cx="2102062" cy="25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North Bismarck Microplate</a:t>
              </a:r>
            </a:p>
          </p:txBody>
        </p:sp>
        <p:sp>
          <p:nvSpPr>
            <p:cNvPr id="14345" name="TextBox 16">
              <a:extLst>
                <a:ext uri="{FF2B5EF4-FFF2-40B4-BE49-F238E27FC236}">
                  <a16:creationId xmlns:a16="http://schemas.microsoft.com/office/drawing/2014/main" id="{58332FE9-1E1E-46AE-AEBC-945D177ADAAB}"/>
                </a:ext>
              </a:extLst>
            </p:cNvPr>
            <p:cNvSpPr txBox="1">
              <a:spLocks noChangeArrowheads="1"/>
            </p:cNvSpPr>
            <p:nvPr/>
          </p:nvSpPr>
          <p:spPr bwMode="auto">
            <a:xfrm>
              <a:off x="6490910" y="49425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dirty="0">
                  <a:solidFill>
                    <a:schemeClr val="bg1"/>
                  </a:solidFill>
                  <a:latin typeface="Arial" panose="020B0604020202020204" pitchFamily="34" charset="0"/>
                </a:rPr>
                <a:t>Pacific Plate </a:t>
              </a:r>
            </a:p>
          </p:txBody>
        </p:sp>
        <p:sp>
          <p:nvSpPr>
            <p:cNvPr id="14346" name="TextBox 16">
              <a:extLst>
                <a:ext uri="{FF2B5EF4-FFF2-40B4-BE49-F238E27FC236}">
                  <a16:creationId xmlns:a16="http://schemas.microsoft.com/office/drawing/2014/main" id="{CCE08CA1-4752-4948-BAF7-51D949418958}"/>
                </a:ext>
              </a:extLst>
            </p:cNvPr>
            <p:cNvSpPr txBox="1">
              <a:spLocks noChangeArrowheads="1"/>
            </p:cNvSpPr>
            <p:nvPr/>
          </p:nvSpPr>
          <p:spPr bwMode="auto">
            <a:xfrm>
              <a:off x="6038881" y="7257767"/>
              <a:ext cx="1522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dirty="0">
                  <a:solidFill>
                    <a:schemeClr val="bg1"/>
                  </a:solidFill>
                  <a:latin typeface="Arial" panose="020B0604020202020204" pitchFamily="34" charset="0"/>
                </a:rPr>
                <a:t>Solomon Sea</a:t>
              </a:r>
            </a:p>
            <a:p>
              <a:pPr algn="ctr" eaLnBrk="1" hangingPunct="1">
                <a:spcBef>
                  <a:spcPct val="0"/>
                </a:spcBef>
                <a:buFontTx/>
                <a:buNone/>
              </a:pPr>
              <a:r>
                <a:rPr lang="en-US" altLang="en-US" sz="1200" dirty="0">
                  <a:solidFill>
                    <a:schemeClr val="bg1"/>
                  </a:solidFill>
                  <a:latin typeface="Arial" panose="020B0604020202020204" pitchFamily="34" charset="0"/>
                </a:rPr>
                <a:t>Plate</a:t>
              </a:r>
            </a:p>
          </p:txBody>
        </p:sp>
        <p:sp>
          <p:nvSpPr>
            <p:cNvPr id="14343" name="TextBox 9">
              <a:extLst>
                <a:ext uri="{FF2B5EF4-FFF2-40B4-BE49-F238E27FC236}">
                  <a16:creationId xmlns:a16="http://schemas.microsoft.com/office/drawing/2014/main" id="{65FD14FC-801B-4664-B330-355299615A15}"/>
                </a:ext>
              </a:extLst>
            </p:cNvPr>
            <p:cNvSpPr txBox="1">
              <a:spLocks noChangeArrowheads="1"/>
            </p:cNvSpPr>
            <p:nvPr/>
          </p:nvSpPr>
          <p:spPr bwMode="auto">
            <a:xfrm rot="20466964">
              <a:off x="5285336" y="7025365"/>
              <a:ext cx="4905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New</a:t>
              </a:r>
              <a:endParaRPr lang="en-US" altLang="en-US" sz="1200" dirty="0">
                <a:latin typeface="Arial" panose="020B0604020202020204" pitchFamily="34" charset="0"/>
              </a:endParaRPr>
            </a:p>
          </p:txBody>
        </p:sp>
        <p:sp>
          <p:nvSpPr>
            <p:cNvPr id="14344" name="TextBox 11">
              <a:extLst>
                <a:ext uri="{FF2B5EF4-FFF2-40B4-BE49-F238E27FC236}">
                  <a16:creationId xmlns:a16="http://schemas.microsoft.com/office/drawing/2014/main" id="{AC709A48-1392-49D2-8D3D-3F356F70C1DA}"/>
                </a:ext>
              </a:extLst>
            </p:cNvPr>
            <p:cNvSpPr txBox="1">
              <a:spLocks noChangeArrowheads="1"/>
            </p:cNvSpPr>
            <p:nvPr/>
          </p:nvSpPr>
          <p:spPr bwMode="auto">
            <a:xfrm rot="21286130">
              <a:off x="6412789" y="6572823"/>
              <a:ext cx="6556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Trench</a:t>
              </a:r>
              <a:endParaRPr lang="en-US" altLang="en-US" sz="1200" dirty="0">
                <a:latin typeface="Arial" panose="020B0604020202020204" pitchFamily="34" charset="0"/>
              </a:endParaRPr>
            </a:p>
          </p:txBody>
        </p:sp>
        <p:sp>
          <p:nvSpPr>
            <p:cNvPr id="14347" name="TextBox 9">
              <a:extLst>
                <a:ext uri="{FF2B5EF4-FFF2-40B4-BE49-F238E27FC236}">
                  <a16:creationId xmlns:a16="http://schemas.microsoft.com/office/drawing/2014/main" id="{E2CC27FD-7BB0-4A1C-B962-54584F4E06B2}"/>
                </a:ext>
              </a:extLst>
            </p:cNvPr>
            <p:cNvSpPr txBox="1">
              <a:spLocks noChangeArrowheads="1"/>
            </p:cNvSpPr>
            <p:nvPr/>
          </p:nvSpPr>
          <p:spPr bwMode="auto">
            <a:xfrm rot="19898597">
              <a:off x="5756706" y="6776640"/>
              <a:ext cx="619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dirty="0">
                  <a:solidFill>
                    <a:schemeClr val="bg1"/>
                  </a:solidFill>
                  <a:latin typeface="Arial" panose="020B0604020202020204" pitchFamily="34" charset="0"/>
                </a:rPr>
                <a:t>Britain</a:t>
              </a:r>
              <a:endParaRPr lang="en-US" altLang="en-US" sz="1200" dirty="0">
                <a:latin typeface="Arial" panose="020B0604020202020204" pitchFamily="34" charset="0"/>
              </a:endParaRPr>
            </a:p>
          </p:txBody>
        </p:sp>
        <p:sp>
          <p:nvSpPr>
            <p:cNvPr id="14342" name="TextBox 30">
              <a:extLst>
                <a:ext uri="{FF2B5EF4-FFF2-40B4-BE49-F238E27FC236}">
                  <a16:creationId xmlns:a16="http://schemas.microsoft.com/office/drawing/2014/main" id="{9F82D874-EA03-4396-9E30-87AA9A1871EE}"/>
                </a:ext>
              </a:extLst>
            </p:cNvPr>
            <p:cNvSpPr txBox="1">
              <a:spLocks noChangeArrowheads="1"/>
            </p:cNvSpPr>
            <p:nvPr/>
          </p:nvSpPr>
          <p:spPr bwMode="auto">
            <a:xfrm>
              <a:off x="1894025" y="8061252"/>
              <a:ext cx="2362201"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dirty="0">
                  <a:solidFill>
                    <a:schemeClr val="bg1"/>
                  </a:solidFill>
                  <a:latin typeface="Arial" panose="020B0604020202020204" pitchFamily="34" charset="0"/>
                </a:rPr>
                <a:t>Australian Plate</a:t>
              </a:r>
            </a:p>
          </p:txBody>
        </p:sp>
      </p:grpSp>
      <p:sp>
        <p:nvSpPr>
          <p:cNvPr id="8" name="TextBox 7">
            <a:extLst>
              <a:ext uri="{FF2B5EF4-FFF2-40B4-BE49-F238E27FC236}">
                <a16:creationId xmlns:a16="http://schemas.microsoft.com/office/drawing/2014/main" id="{B1FACCC3-9D65-4D02-9AD6-874E5642E85D}"/>
              </a:ext>
            </a:extLst>
          </p:cNvPr>
          <p:cNvSpPr txBox="1"/>
          <p:nvPr/>
        </p:nvSpPr>
        <p:spPr>
          <a:xfrm>
            <a:off x="3968950" y="4942313"/>
            <a:ext cx="1327846" cy="523220"/>
          </a:xfrm>
          <a:prstGeom prst="rect">
            <a:avLst/>
          </a:prstGeom>
          <a:noFill/>
        </p:spPr>
        <p:txBody>
          <a:bodyPr wrap="square" rtlCol="0">
            <a:spAutoFit/>
          </a:bodyPr>
          <a:lstStyle/>
          <a:p>
            <a:r>
              <a:rPr lang="en-US" sz="1400" b="1" dirty="0">
                <a:solidFill>
                  <a:srgbClr val="FF0000"/>
                </a:solidFill>
              </a:rPr>
              <a:t>July 17, 2020</a:t>
            </a:r>
          </a:p>
          <a:p>
            <a:r>
              <a:rPr lang="en-US" sz="1400" b="1" dirty="0">
                <a:solidFill>
                  <a:srgbClr val="FF0000"/>
                </a:solidFill>
              </a:rPr>
              <a:t>Earthquake</a:t>
            </a:r>
          </a:p>
        </p:txBody>
      </p:sp>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H="1">
            <a:off x="4677187" y="4239508"/>
            <a:ext cx="321605" cy="767311"/>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1123927" y="3762922"/>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1">
            <a:extLst>
              <a:ext uri="{FF2B5EF4-FFF2-40B4-BE49-F238E27FC236}">
                <a16:creationId xmlns:a16="http://schemas.microsoft.com/office/drawing/2014/main" id="{EE604B43-6A67-4787-8BA8-A3A17C1DC98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8387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dirty="0">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2192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681059" y="5396805"/>
            <a:ext cx="8224044" cy="1384995"/>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The map above shows microplates and structures in the Papua New Guinea - Solomon Sea region with the location of the July 17</a:t>
            </a:r>
            <a:r>
              <a:rPr lang="en-US" altLang="en-US" sz="1400" baseline="30000" dirty="0">
                <a:latin typeface="Arial" panose="020B0604020202020204" pitchFamily="34" charset="0"/>
              </a:rPr>
              <a:t>th</a:t>
            </a:r>
            <a:r>
              <a:rPr lang="en-US" altLang="en-US" sz="1400" dirty="0">
                <a:latin typeface="Arial" panose="020B0604020202020204" pitchFamily="34" charset="0"/>
              </a:rPr>
              <a:t> earthquake indicated by the red star.  At the New Britain trench, the Australian and Solomon Sea plates subduct beneath the South Bismarck microplate.  The focal mechanism of the May 17</a:t>
            </a:r>
            <a:r>
              <a:rPr lang="en-US" altLang="en-US" sz="1400" baseline="30000" dirty="0">
                <a:latin typeface="Arial" panose="020B0604020202020204" pitchFamily="34" charset="0"/>
              </a:rPr>
              <a:t>th</a:t>
            </a:r>
            <a:r>
              <a:rPr lang="en-US" altLang="en-US" sz="1400" dirty="0">
                <a:latin typeface="Arial" panose="020B0604020202020204" pitchFamily="34" charset="0"/>
              </a:rPr>
              <a:t> earthquake indicates that it was produced by thrust faulting.  Given the epicenter location, depth of 80 km, and thrust-faulting mechanism, this earthquake most likely occurred within the Australian Plate as it begins to subduct beneath the South Bismarck microplate.</a:t>
            </a:r>
          </a:p>
        </p:txBody>
      </p:sp>
      <p:pic>
        <p:nvPicPr>
          <p:cNvPr id="3" name="Picture 2">
            <a:extLst>
              <a:ext uri="{FF2B5EF4-FFF2-40B4-BE49-F238E27FC236}">
                <a16:creationId xmlns:a16="http://schemas.microsoft.com/office/drawing/2014/main" id="{F5F3388B-379A-FD4D-AD8C-F49FBBAE3D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917" y="847598"/>
            <a:ext cx="6400800" cy="4495967"/>
          </a:xfrm>
          <a:prstGeom prst="rect">
            <a:avLst/>
          </a:prstGeom>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5105400" y="4824595"/>
            <a:ext cx="2021301" cy="307777"/>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s-VE" altLang="en-US" sz="1400" i="1">
                <a:latin typeface="Arial" panose="020B0604020202020204" pitchFamily="34" charset="0"/>
              </a:rPr>
              <a:t>From Holm, et al. 2016</a:t>
            </a:r>
            <a:r>
              <a:rPr lang="en-US" altLang="en-US" sz="1400" i="1" dirty="0">
                <a:latin typeface="Arial" panose="020B0604020202020204" pitchFamily="34" charset="0"/>
              </a:rPr>
              <a:t> </a:t>
            </a:r>
          </a:p>
        </p:txBody>
      </p:sp>
      <p:sp>
        <p:nvSpPr>
          <p:cNvPr id="15" name="5-Point Star 14">
            <a:extLst>
              <a:ext uri="{FF2B5EF4-FFF2-40B4-BE49-F238E27FC236}">
                <a16:creationId xmlns:a16="http://schemas.microsoft.com/office/drawing/2014/main" id="{F0B79E6A-0B13-7C4A-B282-AC61659BDF62}"/>
              </a:ext>
            </a:extLst>
          </p:cNvPr>
          <p:cNvSpPr>
            <a:spLocks noChangeAspect="1"/>
          </p:cNvSpPr>
          <p:nvPr/>
        </p:nvSpPr>
        <p:spPr>
          <a:xfrm>
            <a:off x="3117215" y="3610499"/>
            <a:ext cx="274320" cy="274320"/>
          </a:xfrm>
          <a:prstGeom prst="star5">
            <a:avLst/>
          </a:prstGeom>
          <a:solidFill>
            <a:srgbClr val="FF0000"/>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980CC66A-C3C1-584A-9BDF-AAC30C6843B7}"/>
              </a:ext>
            </a:extLst>
          </p:cNvPr>
          <p:cNvCxnSpPr/>
          <p:nvPr/>
        </p:nvCxnSpPr>
        <p:spPr>
          <a:xfrm>
            <a:off x="7290697" y="1219200"/>
            <a:ext cx="60960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78ACCC3C-8CC6-2E46-AB77-01656251E31C}"/>
              </a:ext>
            </a:extLst>
          </p:cNvPr>
          <p:cNvGrpSpPr/>
          <p:nvPr/>
        </p:nvGrpSpPr>
        <p:grpSpPr>
          <a:xfrm rot="14004485" flipH="1">
            <a:off x="7377453" y="1333343"/>
            <a:ext cx="274320" cy="137160"/>
            <a:chOff x="7963183" y="1234440"/>
            <a:chExt cx="274320" cy="137160"/>
          </a:xfrm>
        </p:grpSpPr>
        <p:cxnSp>
          <p:nvCxnSpPr>
            <p:cNvPr id="18" name="Straight Connector 17">
              <a:extLst>
                <a:ext uri="{FF2B5EF4-FFF2-40B4-BE49-F238E27FC236}">
                  <a16:creationId xmlns:a16="http://schemas.microsoft.com/office/drawing/2014/main" id="{A8AE41FF-77F6-A545-B70D-E6A7AC0FC54C}"/>
                </a:ext>
              </a:extLst>
            </p:cNvPr>
            <p:cNvCxnSpPr>
              <a:cxnSpLocks noChangeAspect="1"/>
            </p:cNvCxnSpPr>
            <p:nvPr/>
          </p:nvCxnSpPr>
          <p:spPr>
            <a:xfrm>
              <a:off x="7963183" y="1234440"/>
              <a:ext cx="27432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E6A911C-3C9E-674D-9010-CE3089F5E291}"/>
                </a:ext>
              </a:extLst>
            </p:cNvPr>
            <p:cNvCxnSpPr>
              <a:cxnSpLocks noChangeAspect="1"/>
            </p:cNvCxnSpPr>
            <p:nvPr/>
          </p:nvCxnSpPr>
          <p:spPr>
            <a:xfrm>
              <a:off x="8229600" y="1299156"/>
              <a:ext cx="7903" cy="72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723C2044-C88F-B949-9047-30A868797D84}"/>
              </a:ext>
            </a:extLst>
          </p:cNvPr>
          <p:cNvGrpSpPr/>
          <p:nvPr/>
        </p:nvGrpSpPr>
        <p:grpSpPr>
          <a:xfrm rot="13936024" flipV="1">
            <a:off x="7442215" y="1353719"/>
            <a:ext cx="274320" cy="137160"/>
            <a:chOff x="7963183" y="1234440"/>
            <a:chExt cx="274320" cy="137160"/>
          </a:xfrm>
        </p:grpSpPr>
        <p:cxnSp>
          <p:nvCxnSpPr>
            <p:cNvPr id="26" name="Straight Connector 25">
              <a:extLst>
                <a:ext uri="{FF2B5EF4-FFF2-40B4-BE49-F238E27FC236}">
                  <a16:creationId xmlns:a16="http://schemas.microsoft.com/office/drawing/2014/main" id="{B7732190-48BF-654E-8DFF-2B7A9E81B5F2}"/>
                </a:ext>
              </a:extLst>
            </p:cNvPr>
            <p:cNvCxnSpPr>
              <a:cxnSpLocks noChangeAspect="1"/>
            </p:cNvCxnSpPr>
            <p:nvPr/>
          </p:nvCxnSpPr>
          <p:spPr>
            <a:xfrm>
              <a:off x="7963183" y="1234440"/>
              <a:ext cx="27432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67ADC2-2576-7B41-96A0-2E9CE2E0B580}"/>
                </a:ext>
              </a:extLst>
            </p:cNvPr>
            <p:cNvCxnSpPr>
              <a:cxnSpLocks noChangeAspect="1"/>
            </p:cNvCxnSpPr>
            <p:nvPr/>
          </p:nvCxnSpPr>
          <p:spPr>
            <a:xfrm>
              <a:off x="8229600" y="1299156"/>
              <a:ext cx="7903" cy="72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a:extLst>
              <a:ext uri="{FF2B5EF4-FFF2-40B4-BE49-F238E27FC236}">
                <a16:creationId xmlns:a16="http://schemas.microsoft.com/office/drawing/2014/main" id="{CA13F886-7FD1-8046-850A-C6D1D8F879CB}"/>
              </a:ext>
            </a:extLst>
          </p:cNvPr>
          <p:cNvCxnSpPr>
            <a:cxnSpLocks/>
          </p:cNvCxnSpPr>
          <p:nvPr/>
        </p:nvCxnSpPr>
        <p:spPr>
          <a:xfrm flipV="1">
            <a:off x="7239000" y="1876382"/>
            <a:ext cx="7620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riangle 21">
            <a:extLst>
              <a:ext uri="{FF2B5EF4-FFF2-40B4-BE49-F238E27FC236}">
                <a16:creationId xmlns:a16="http://schemas.microsoft.com/office/drawing/2014/main" id="{AC50DD7F-BFBC-2344-BC27-C7D2D2E9860E}"/>
              </a:ext>
            </a:extLst>
          </p:cNvPr>
          <p:cNvSpPr/>
          <p:nvPr/>
        </p:nvSpPr>
        <p:spPr>
          <a:xfrm rot="20760665">
            <a:off x="7386996" y="1770847"/>
            <a:ext cx="77871" cy="8575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5B3F43B4-4707-6941-9FEC-A662B386FC62}"/>
              </a:ext>
            </a:extLst>
          </p:cNvPr>
          <p:cNvSpPr/>
          <p:nvPr/>
        </p:nvSpPr>
        <p:spPr>
          <a:xfrm rot="20760665">
            <a:off x="7802921" y="1691472"/>
            <a:ext cx="77871" cy="8575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A965390D-5950-C242-A7D7-F478723BA755}"/>
              </a:ext>
            </a:extLst>
          </p:cNvPr>
          <p:cNvSpPr txBox="1"/>
          <p:nvPr/>
        </p:nvSpPr>
        <p:spPr>
          <a:xfrm>
            <a:off x="7801801" y="1340242"/>
            <a:ext cx="1342199" cy="276999"/>
          </a:xfrm>
          <a:prstGeom prst="rect">
            <a:avLst/>
          </a:prstGeom>
          <a:noFill/>
        </p:spPr>
        <p:txBody>
          <a:bodyPr wrap="square" rtlCol="0">
            <a:spAutoFit/>
          </a:bodyPr>
          <a:lstStyle/>
          <a:p>
            <a:r>
              <a:rPr lang="en-US" altLang="en-US" sz="1200" dirty="0"/>
              <a:t>Strike-slip </a:t>
            </a:r>
            <a:r>
              <a:rPr lang="en-US" sz="1200" dirty="0"/>
              <a:t>Fault</a:t>
            </a:r>
          </a:p>
        </p:txBody>
      </p:sp>
      <p:sp>
        <p:nvSpPr>
          <p:cNvPr id="37" name="TextBox 36">
            <a:extLst>
              <a:ext uri="{FF2B5EF4-FFF2-40B4-BE49-F238E27FC236}">
                <a16:creationId xmlns:a16="http://schemas.microsoft.com/office/drawing/2014/main" id="{A47D8F85-693D-D94B-8DD5-0CDACC4FB619}"/>
              </a:ext>
            </a:extLst>
          </p:cNvPr>
          <p:cNvSpPr txBox="1"/>
          <p:nvPr/>
        </p:nvSpPr>
        <p:spPr>
          <a:xfrm>
            <a:off x="7969171" y="1719631"/>
            <a:ext cx="1002338" cy="276999"/>
          </a:xfrm>
          <a:prstGeom prst="rect">
            <a:avLst/>
          </a:prstGeom>
          <a:noFill/>
        </p:spPr>
        <p:txBody>
          <a:bodyPr wrap="square" rtlCol="0">
            <a:spAutoFit/>
          </a:bodyPr>
          <a:lstStyle/>
          <a:p>
            <a:r>
              <a:rPr lang="en-US" altLang="en-US" sz="1200" dirty="0"/>
              <a:t>Thrust </a:t>
            </a:r>
            <a:r>
              <a:rPr lang="en-US" sz="1200" dirty="0"/>
              <a:t>Fault</a:t>
            </a:r>
          </a:p>
        </p:txBody>
      </p:sp>
      <p:sp>
        <p:nvSpPr>
          <p:cNvPr id="38" name="TextBox 37">
            <a:extLst>
              <a:ext uri="{FF2B5EF4-FFF2-40B4-BE49-F238E27FC236}">
                <a16:creationId xmlns:a16="http://schemas.microsoft.com/office/drawing/2014/main" id="{EDED32A1-3505-9A49-83E6-6FE8E69689D1}"/>
              </a:ext>
            </a:extLst>
          </p:cNvPr>
          <p:cNvSpPr txBox="1"/>
          <p:nvPr/>
        </p:nvSpPr>
        <p:spPr>
          <a:xfrm>
            <a:off x="7284109" y="2346450"/>
            <a:ext cx="1687400" cy="1015663"/>
          </a:xfrm>
          <a:prstGeom prst="rect">
            <a:avLst/>
          </a:prstGeom>
          <a:noFill/>
        </p:spPr>
        <p:txBody>
          <a:bodyPr wrap="square" rtlCol="0">
            <a:spAutoFit/>
          </a:bodyPr>
          <a:lstStyle/>
          <a:p>
            <a:endParaRPr lang="en-US" altLang="en-US" sz="1200" dirty="0"/>
          </a:p>
          <a:p>
            <a:r>
              <a:rPr lang="en-US" sz="1200" dirty="0"/>
              <a:t>NB New Britain</a:t>
            </a:r>
          </a:p>
          <a:p>
            <a:endParaRPr lang="en-US" sz="1200" dirty="0"/>
          </a:p>
          <a:p>
            <a:r>
              <a:rPr lang="en-US" sz="1200" dirty="0"/>
              <a:t>GP Gazelle Peninsula</a:t>
            </a:r>
          </a:p>
          <a:p>
            <a:endParaRPr lang="en-US" sz="1200" dirty="0"/>
          </a:p>
        </p:txBody>
      </p:sp>
      <p:sp>
        <p:nvSpPr>
          <p:cNvPr id="29" name="TextBox 28">
            <a:extLst>
              <a:ext uri="{FF2B5EF4-FFF2-40B4-BE49-F238E27FC236}">
                <a16:creationId xmlns:a16="http://schemas.microsoft.com/office/drawing/2014/main" id="{8B183458-8F7B-A04D-A76A-73A08E220ABA}"/>
              </a:ext>
            </a:extLst>
          </p:cNvPr>
          <p:cNvSpPr txBox="1"/>
          <p:nvPr/>
        </p:nvSpPr>
        <p:spPr>
          <a:xfrm>
            <a:off x="1354393" y="4003513"/>
            <a:ext cx="1327846" cy="523220"/>
          </a:xfrm>
          <a:prstGeom prst="rect">
            <a:avLst/>
          </a:prstGeom>
          <a:noFill/>
        </p:spPr>
        <p:txBody>
          <a:bodyPr wrap="square" rtlCol="0">
            <a:spAutoFit/>
          </a:bodyPr>
          <a:lstStyle/>
          <a:p>
            <a:r>
              <a:rPr lang="en-US" sz="1400" b="1" dirty="0">
                <a:solidFill>
                  <a:srgbClr val="FF0000"/>
                </a:solidFill>
              </a:rPr>
              <a:t>July 17, 2020</a:t>
            </a:r>
          </a:p>
          <a:p>
            <a:r>
              <a:rPr lang="en-US" sz="1400" b="1" dirty="0">
                <a:solidFill>
                  <a:srgbClr val="FF0000"/>
                </a:solidFill>
              </a:rPr>
              <a:t>Earthquake</a:t>
            </a:r>
          </a:p>
        </p:txBody>
      </p:sp>
      <p:cxnSp>
        <p:nvCxnSpPr>
          <p:cNvPr id="30" name="Straight Connector 29">
            <a:extLst>
              <a:ext uri="{FF2B5EF4-FFF2-40B4-BE49-F238E27FC236}">
                <a16:creationId xmlns:a16="http://schemas.microsoft.com/office/drawing/2014/main" id="{88863199-00EA-4A41-BD83-7BDF4323483F}"/>
              </a:ext>
            </a:extLst>
          </p:cNvPr>
          <p:cNvCxnSpPr>
            <a:cxnSpLocks/>
          </p:cNvCxnSpPr>
          <p:nvPr/>
        </p:nvCxnSpPr>
        <p:spPr>
          <a:xfrm flipH="1">
            <a:off x="2533578" y="3759422"/>
            <a:ext cx="731050" cy="505701"/>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itle 1">
            <a:extLst>
              <a:ext uri="{FF2B5EF4-FFF2-40B4-BE49-F238E27FC236}">
                <a16:creationId xmlns:a16="http://schemas.microsoft.com/office/drawing/2014/main" id="{ED325321-B47E-4F4B-8CF3-85F0E938AB9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613948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3379618" y="5891212"/>
            <a:ext cx="561198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W-phase Moment Tensor Solution</a:t>
            </a:r>
            <a:endParaRPr lang="en-US" altLang="en-US" sz="180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317500" y="1101725"/>
            <a:ext cx="83693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a:p>
            <a:endParaRPr lang="en-US" altLang="en-US" sz="1600" dirty="0"/>
          </a:p>
          <a:p>
            <a:r>
              <a:rPr lang="en-US" altLang="en-US" sz="1600" dirty="0"/>
              <a:t>This earthquake occurred as a result of oblique</a:t>
            </a:r>
          </a:p>
          <a:p>
            <a:r>
              <a:rPr lang="en-US" altLang="en-US" sz="1600" dirty="0"/>
              <a:t>strike-slip/thrust faulting, having components of</a:t>
            </a:r>
          </a:p>
          <a:p>
            <a:r>
              <a:rPr lang="en-US" altLang="en-US" sz="1600" dirty="0"/>
              <a:t>both motions.</a:t>
            </a:r>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205859"/>
            <a:ext cx="3276600" cy="1585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4CC01EA9-8ED2-4582-8999-3154DC64EB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951" y="3508474"/>
            <a:ext cx="2985029" cy="2892326"/>
          </a:xfrm>
          <a:prstGeom prst="rect">
            <a:avLst/>
          </a:prstGeom>
        </p:spPr>
      </p:pic>
      <p:pic>
        <p:nvPicPr>
          <p:cNvPr id="13" name="Picture 10" descr="focal.png">
            <a:extLst>
              <a:ext uri="{FF2B5EF4-FFF2-40B4-BE49-F238E27FC236}">
                <a16:creationId xmlns:a16="http://schemas.microsoft.com/office/drawing/2014/main" id="{1A2E3A65-A790-4946-BF82-01066811F89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04096" y="2592946"/>
            <a:ext cx="3505200" cy="1549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6BB6EC06-0DAC-4B90-BF37-BFB192362A0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763496-2992-3344-BA87-F5E4DD07A703}"/>
              </a:ext>
            </a:extLst>
          </p:cNvPr>
          <p:cNvPicPr>
            <a:picLocks noChangeAspect="1"/>
          </p:cNvPicPr>
          <p:nvPr/>
        </p:nvPicPr>
        <p:blipFill>
          <a:blip r:embed="rId3"/>
          <a:stretch>
            <a:fillRect/>
          </a:stretch>
        </p:blipFill>
        <p:spPr>
          <a:xfrm>
            <a:off x="1385235" y="935761"/>
            <a:ext cx="7315200" cy="5846039"/>
          </a:xfrm>
          <a:prstGeom prst="rect">
            <a:avLst/>
          </a:prstGeom>
        </p:spPr>
      </p:pic>
      <p:sp>
        <p:nvSpPr>
          <p:cNvPr id="7" name="Rectangle 6">
            <a:extLst>
              <a:ext uri="{FF2B5EF4-FFF2-40B4-BE49-F238E27FC236}">
                <a16:creationId xmlns:a16="http://schemas.microsoft.com/office/drawing/2014/main" id="{1CC78859-7D82-1D4B-A6AD-6162321EA606}"/>
              </a:ext>
            </a:extLst>
          </p:cNvPr>
          <p:cNvSpPr/>
          <p:nvPr/>
        </p:nvSpPr>
        <p:spPr>
          <a:xfrm>
            <a:off x="6599317" y="5776800"/>
            <a:ext cx="2030334" cy="62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2CDE52E-C98A-F94C-AFC7-6F6DE3E0CF6B}"/>
              </a:ext>
            </a:extLst>
          </p:cNvPr>
          <p:cNvSpPr/>
          <p:nvPr/>
        </p:nvSpPr>
        <p:spPr>
          <a:xfrm>
            <a:off x="3652615" y="730325"/>
            <a:ext cx="370682" cy="2882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E70AA79-CF73-D848-8EB8-BDEF825D7004}"/>
              </a:ext>
            </a:extLst>
          </p:cNvPr>
          <p:cNvSpPr/>
          <p:nvPr/>
        </p:nvSpPr>
        <p:spPr>
          <a:xfrm>
            <a:off x="7304087" y="753515"/>
            <a:ext cx="1584383" cy="9430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EC3581-61BB-4042-897F-83227DC0550E}"/>
              </a:ext>
            </a:extLst>
          </p:cNvPr>
          <p:cNvSpPr/>
          <p:nvPr/>
        </p:nvSpPr>
        <p:spPr>
          <a:xfrm>
            <a:off x="2851481" y="1692948"/>
            <a:ext cx="270528" cy="2882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4">
            <a:extLst>
              <a:ext uri="{FF2B5EF4-FFF2-40B4-BE49-F238E27FC236}">
                <a16:creationId xmlns:a16="http://schemas.microsoft.com/office/drawing/2014/main" id="{8E0F2CC5-82B2-A44B-98E3-7E3729CBD530}"/>
              </a:ext>
            </a:extLst>
          </p:cNvPr>
          <p:cNvSpPr txBox="1">
            <a:spLocks noChangeArrowheads="1"/>
          </p:cNvSpPr>
          <p:nvPr/>
        </p:nvSpPr>
        <p:spPr bwMode="auto">
          <a:xfrm>
            <a:off x="2057400" y="2942905"/>
            <a:ext cx="6858000"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Following the earthquake, it </a:t>
            </a:r>
            <a:r>
              <a:rPr lang="en-US" altLang="en-US" sz="1400" dirty="0">
                <a:latin typeface="Arial" panose="020B0604020202020204" pitchFamily="34" charset="0"/>
              </a:rPr>
              <a:t>took 13 minutes and 18 seconds for </a:t>
            </a:r>
            <a:r>
              <a:rPr lang="en-US" altLang="en-US" sz="1400" dirty="0">
                <a:solidFill>
                  <a:srgbClr val="000000"/>
                </a:solidFill>
                <a:latin typeface="Arial" panose="020B0604020202020204" pitchFamily="34" charset="0"/>
              </a:rPr>
              <a:t>the </a:t>
            </a:r>
            <a:br>
              <a:rPr lang="en-US" altLang="en-US" sz="1400" dirty="0">
                <a:solidFill>
                  <a:srgbClr val="000000"/>
                </a:solidFill>
                <a:latin typeface="Arial" panose="020B0604020202020204" pitchFamily="34" charset="0"/>
              </a:rPr>
            </a:br>
            <a:r>
              <a:rPr lang="en-US" altLang="en-US" sz="1400" dirty="0">
                <a:solidFill>
                  <a:srgbClr val="000000"/>
                </a:solidFill>
                <a:latin typeface="Arial" panose="020B0604020202020204" pitchFamily="34" charset="0"/>
              </a:rPr>
              <a:t>compressional P waves to travel a curved path through the mantle to Bend, Oregon.</a:t>
            </a:r>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2078038" y="5038967"/>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n-US" altLang="en-US" sz="1400" dirty="0">
                <a:solidFill>
                  <a:srgbClr val="000000"/>
                </a:solidFill>
                <a:latin typeface="Arial" panose="020B0604020202020204" pitchFamily="34" charset="0"/>
              </a:rPr>
              <a:t>Surface waves traveled the 10,683 km (6638 miles) along the perimeter of the Earth from the earthquake to the recording station. </a:t>
            </a:r>
            <a:r>
              <a:rPr lang="en-US" altLang="en-US" sz="1400" dirty="0">
                <a:latin typeface="Arial" panose="020B0604020202020204" pitchFamily="34" charset="0"/>
              </a:rPr>
              <a:t>The surface waves began to arrive in Bend about 47 minutes after </a:t>
            </a:r>
            <a:r>
              <a:rPr lang="en-US" altLang="en-US" sz="1400" dirty="0">
                <a:solidFill>
                  <a:srgbClr val="000000"/>
                </a:solidFill>
                <a:latin typeface="Arial" panose="020B0604020202020204" pitchFamily="34" charset="0"/>
              </a:rPr>
              <a:t>the earthquake occurred</a:t>
            </a:r>
            <a:r>
              <a:rPr lang="en-US" altLang="en-US" sz="1400" dirty="0">
                <a:latin typeface="Arial" panose="020B0604020202020204" pitchFamily="34" charset="0"/>
              </a:rPr>
              <a:t>. </a:t>
            </a:r>
            <a:r>
              <a:rPr lang="en-US" altLang="en-US" sz="1400" dirty="0">
                <a:solidFill>
                  <a:srgbClr val="000000"/>
                </a:solidFill>
                <a:latin typeface="Arial" panose="020B0604020202020204" pitchFamily="34" charset="0"/>
              </a:rPr>
              <a:t> </a:t>
            </a:r>
          </a:p>
        </p:txBody>
      </p:sp>
      <p:sp>
        <p:nvSpPr>
          <p:cNvPr id="37896" name="TextBox 9">
            <a:extLst>
              <a:ext uri="{FF2B5EF4-FFF2-40B4-BE49-F238E27FC236}">
                <a16:creationId xmlns:a16="http://schemas.microsoft.com/office/drawing/2014/main" id="{5CF8E6D4-90C5-004B-88F9-38B0BA3386B7}"/>
              </a:ext>
            </a:extLst>
          </p:cNvPr>
          <p:cNvSpPr txBox="1">
            <a:spLocks noChangeArrowheads="1"/>
          </p:cNvSpPr>
          <p:nvPr/>
        </p:nvSpPr>
        <p:spPr bwMode="auto">
          <a:xfrm>
            <a:off x="2057400" y="4340062"/>
            <a:ext cx="68580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S waves are shear </a:t>
            </a:r>
            <a:r>
              <a:rPr lang="en-US" altLang="en-US" sz="1400" dirty="0">
                <a:latin typeface="Arial" panose="020B0604020202020204" pitchFamily="34" charset="0"/>
              </a:rPr>
              <a:t>waves that follow the same path through the mantle as P waves.  S waves took 24 minutes and 30 seconds to </a:t>
            </a:r>
            <a:r>
              <a:rPr lang="en-US" altLang="en-US" sz="1400" dirty="0">
                <a:solidFill>
                  <a:srgbClr val="000000"/>
                </a:solidFill>
                <a:latin typeface="Arial" panose="020B0604020202020204" pitchFamily="34" charset="0"/>
              </a:rPr>
              <a:t>travel from the earthquake to Bend.</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3004865" y="1352786"/>
            <a:ext cx="376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6641803" y="1541911"/>
            <a:ext cx="2152650" cy="368300"/>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22" name="Rectangle 21">
            <a:extLst>
              <a:ext uri="{FF2B5EF4-FFF2-40B4-BE49-F238E27FC236}">
                <a16:creationId xmlns:a16="http://schemas.microsoft.com/office/drawing/2014/main" id="{5FD27CAF-1FC4-A040-B18E-C7E412BE8B09}"/>
              </a:ext>
            </a:extLst>
          </p:cNvPr>
          <p:cNvSpPr/>
          <p:nvPr/>
        </p:nvSpPr>
        <p:spPr>
          <a:xfrm>
            <a:off x="3346451" y="1023196"/>
            <a:ext cx="1585912" cy="15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4261179" y="1357447"/>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S</a:t>
            </a:r>
          </a:p>
        </p:txBody>
      </p:sp>
      <p:sp>
        <p:nvSpPr>
          <p:cNvPr id="21" name="TextBox 4">
            <a:extLst>
              <a:ext uri="{FF2B5EF4-FFF2-40B4-BE49-F238E27FC236}">
                <a16:creationId xmlns:a16="http://schemas.microsoft.com/office/drawing/2014/main" id="{6C62E7D1-1377-7C41-9D7C-5E1869D70330}"/>
              </a:ext>
            </a:extLst>
          </p:cNvPr>
          <p:cNvSpPr txBox="1">
            <a:spLocks noChangeArrowheads="1"/>
          </p:cNvSpPr>
          <p:nvPr/>
        </p:nvSpPr>
        <p:spPr bwMode="auto">
          <a:xfrm>
            <a:off x="3534487" y="1253255"/>
            <a:ext cx="559675"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dirty="0">
                <a:latin typeface="Arial" panose="020B0604020202020204" pitchFamily="34" charset="0"/>
              </a:rPr>
              <a:t>PP</a:t>
            </a:r>
          </a:p>
        </p:txBody>
      </p:sp>
      <p:sp>
        <p:nvSpPr>
          <p:cNvPr id="25" name="Rectangle 24">
            <a:extLst>
              <a:ext uri="{FF2B5EF4-FFF2-40B4-BE49-F238E27FC236}">
                <a16:creationId xmlns:a16="http://schemas.microsoft.com/office/drawing/2014/main" id="{41D3D50A-0907-3E45-B30B-30386B3A64CE}"/>
              </a:ext>
            </a:extLst>
          </p:cNvPr>
          <p:cNvSpPr/>
          <p:nvPr/>
        </p:nvSpPr>
        <p:spPr>
          <a:xfrm>
            <a:off x="3007492" y="753515"/>
            <a:ext cx="370682" cy="4291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18AF162-8FA2-F646-9334-571729274219}"/>
              </a:ext>
            </a:extLst>
          </p:cNvPr>
          <p:cNvSpPr/>
          <p:nvPr/>
        </p:nvSpPr>
        <p:spPr>
          <a:xfrm>
            <a:off x="3950422" y="1459119"/>
            <a:ext cx="370682" cy="4291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2375835" y="784387"/>
            <a:ext cx="6332538" cy="522288"/>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10,683 km (6638 miles, 96.2°) from the location of this earthquake. </a:t>
            </a:r>
          </a:p>
        </p:txBody>
      </p:sp>
      <p:sp>
        <p:nvSpPr>
          <p:cNvPr id="27" name="TextBox 5">
            <a:extLst>
              <a:ext uri="{FF2B5EF4-FFF2-40B4-BE49-F238E27FC236}">
                <a16:creationId xmlns:a16="http://schemas.microsoft.com/office/drawing/2014/main" id="{C6FE6CA4-BF8F-3B45-8453-2EE3A7583FA5}"/>
              </a:ext>
            </a:extLst>
          </p:cNvPr>
          <p:cNvSpPr txBox="1">
            <a:spLocks noChangeArrowheads="1"/>
          </p:cNvSpPr>
          <p:nvPr/>
        </p:nvSpPr>
        <p:spPr bwMode="auto">
          <a:xfrm>
            <a:off x="2919413" y="3641156"/>
            <a:ext cx="5133975" cy="523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Arial" panose="020B0604020202020204" pitchFamily="34" charset="0"/>
              </a:rPr>
              <a:t>PP is a compressional wave that bounced off the surface midway between the earthquake and the recording station</a:t>
            </a:r>
            <a:r>
              <a:rPr lang="en-US" altLang="ja-JP" sz="1400" dirty="0">
                <a:latin typeface="Arial" panose="020B0604020202020204" pitchFamily="34" charset="0"/>
              </a:rPr>
              <a:t>.</a:t>
            </a:r>
            <a:endParaRPr lang="en-US" altLang="en-US" sz="1400" dirty="0">
              <a:latin typeface="Arial" panose="020B0604020202020204" pitchFamily="34" charset="0"/>
            </a:endParaRPr>
          </a:p>
        </p:txBody>
      </p:sp>
      <p:sp>
        <p:nvSpPr>
          <p:cNvPr id="28" name="Title 1">
            <a:extLst>
              <a:ext uri="{FF2B5EF4-FFF2-40B4-BE49-F238E27FC236}">
                <a16:creationId xmlns:a16="http://schemas.microsoft.com/office/drawing/2014/main" id="{EA132E25-8846-4883-8151-DC839EFFE48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Friday,  July 17, 2020 at 02:50:23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621266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10309</TotalTime>
  <Words>1356</Words>
  <Application>Microsoft Office PowerPoint</Application>
  <PresentationFormat>On-screen Show (4:3)</PresentationFormat>
  <Paragraphs>123</Paragraphs>
  <Slides>10</Slides>
  <Notes>10</Notes>
  <HiddenSlides>0</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791</cp:revision>
  <cp:lastPrinted>2013-04-07T18:50:57Z</cp:lastPrinted>
  <dcterms:created xsi:type="dcterms:W3CDTF">2009-05-31T20:07:40Z</dcterms:created>
  <dcterms:modified xsi:type="dcterms:W3CDTF">2020-07-17T06:09:08Z</dcterms:modified>
</cp:coreProperties>
</file>