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305" r:id="rId3"/>
    <p:sldId id="412" r:id="rId4"/>
    <p:sldId id="365" r:id="rId5"/>
    <p:sldId id="409" r:id="rId6"/>
    <p:sldId id="414" r:id="rId7"/>
    <p:sldId id="415" r:id="rId8"/>
    <p:sldId id="416" r:id="rId9"/>
    <p:sldId id="367" r:id="rId10"/>
    <p:sldId id="413" r:id="rId11"/>
    <p:sldId id="378"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1" autoAdjust="0"/>
    <p:restoredTop sz="80093" autoAdjust="0"/>
  </p:normalViewPr>
  <p:slideViewPr>
    <p:cSldViewPr showGuides="1">
      <p:cViewPr>
        <p:scale>
          <a:sx n="90" d="100"/>
          <a:sy n="90" d="100"/>
        </p:scale>
        <p:origin x="2368" y="1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7/21/20</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extLst>
      <p:ext uri="{BB962C8B-B14F-4D97-AF65-F5344CB8AC3E}">
        <p14:creationId xmlns:p14="http://schemas.microsoft.com/office/powerpoint/2010/main" val="55847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earthquake_intens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ris.edu/hq/inclass/animation/23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iris.edu/hq/inclass/animation/traveltime_curves_how_they_are_created"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977501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7620E4E5-210A-2941-84BA-6406B9E7CE5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9011CED5-879F-5943-B8DD-34E618E6E2C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a:t>Escalas de intensidad de movimiento fueron desarrolladas para estandarizar las mediciones y facilitar la comparación de diferentes terremotos. La modificación de la escala de intensidad de  </a:t>
            </a:r>
            <a:r>
              <a:rPr lang="es-ES" altLang="en-US" err="1"/>
              <a:t>Marcelli</a:t>
            </a:r>
            <a:r>
              <a:rPr lang="es-ES" altLang="en-US"/>
              <a:t> es una escala de doce niveles, numeradas del  I al XII. Los números bajos representan los niveles de movimientos imperceptibles, XII representa destrucción total.</a:t>
            </a:r>
          </a:p>
        </p:txBody>
      </p:sp>
      <p:sp>
        <p:nvSpPr>
          <p:cNvPr id="18436" name="Slide Number Placeholder 3">
            <a:extLst>
              <a:ext uri="{FF2B5EF4-FFF2-40B4-BE49-F238E27FC236}">
                <a16:creationId xmlns:a16="http://schemas.microsoft.com/office/drawing/2014/main" id="{AC2D1C4F-877C-DE4C-BAD8-A1BF149C46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4D6DE3DE-4CFD-074F-9239-FB51A77AA9A2}"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6400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_tradnl" altLang="en-US" b="0" i="0" noProof="0">
                <a:latin typeface="Arial" panose="020B0604020202020204" pitchFamily="34" charset="0"/>
                <a:cs typeface="Arial" panose="020B0604020202020204" pitchFamily="34" charset="0"/>
              </a:rPr>
              <a:t>El  mapa localizador del Servicio Geológico de los EE.UU. (USGS PAGER)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s-ES_tradnl" altLang="en-US" b="1" noProof="0"/>
          </a:p>
          <a:p>
            <a:r>
              <a:rPr lang="es-ES_tradnl" sz="1200" b="1" kern="1200">
                <a:solidFill>
                  <a:schemeClr val="tx1"/>
                </a:solidFill>
                <a:effectLst/>
                <a:latin typeface="+mn-lt"/>
                <a:ea typeface="ＭＳ Ｐゴシック" panose="020B0600070205080204" pitchFamily="34" charset="-128"/>
                <a:cs typeface="MS PGothic" charset="0"/>
              </a:rPr>
              <a:t>Animación Relevante: </a:t>
            </a:r>
            <a:endParaRPr lang="en-US" sz="1200" kern="1200">
              <a:solidFill>
                <a:schemeClr val="tx1"/>
              </a:solidFill>
              <a:effectLst/>
              <a:latin typeface="+mn-lt"/>
              <a:ea typeface="ＭＳ Ｐゴシック" panose="020B0600070205080204" pitchFamily="34" charset="-128"/>
              <a:cs typeface="MS PGothic" charset="0"/>
            </a:endParaRPr>
          </a:p>
          <a:p>
            <a:r>
              <a:rPr lang="es-ES_tradnl" sz="1200" kern="1200">
                <a:solidFill>
                  <a:schemeClr val="tx1"/>
                </a:solidFill>
                <a:effectLst/>
                <a:latin typeface="+mn-lt"/>
                <a:ea typeface="ＭＳ Ｐゴシック" panose="020B0600070205080204" pitchFamily="34" charset="-128"/>
                <a:cs typeface="MS PGothic" charset="0"/>
              </a:rPr>
              <a:t>Intensidad de Terremotos:  </a:t>
            </a:r>
            <a:r>
              <a:rPr lang="es-ES_tradnl" sz="1200" u="sng" kern="1200">
                <a:solidFill>
                  <a:schemeClr val="tx1"/>
                </a:solidFill>
                <a:effectLst/>
                <a:latin typeface="+mn-lt"/>
                <a:ea typeface="ＭＳ Ｐゴシック" panose="020B0600070205080204" pitchFamily="34" charset="-128"/>
                <a:cs typeface="MS PGothic" charset="0"/>
                <a:hlinkClick r:id="rId3"/>
              </a:rPr>
              <a:t>https://www.iris.edu/hq/inclass/animation/earthquake_intensity</a:t>
            </a:r>
            <a:endParaRPr lang="en-US" sz="1200" kern="1200">
              <a:solidFill>
                <a:schemeClr val="tx1"/>
              </a:solidFill>
              <a:effectLst/>
              <a:latin typeface="+mn-lt"/>
              <a:ea typeface="ＭＳ Ｐゴシック" panose="020B0600070205080204" pitchFamily="34" charset="-128"/>
              <a:cs typeface="MS PGothic" charset="0"/>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98271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22E5EAEF-917F-4EEC-B194-D3CAB48773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339B4ED9-4E26-42BF-A552-3CC39A9CE4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_tradnl" altLang="en-US" b="1" noProof="0">
                <a:solidFill>
                  <a:srgbClr val="393996"/>
                </a:solidFill>
                <a:ea typeface="ＭＳ Ｐゴシック" panose="020B0600070205080204" pitchFamily="34" charset="-128"/>
              </a:rPr>
              <a:t>Animación relevante:</a:t>
            </a:r>
          </a:p>
          <a:p>
            <a:pPr eaLnBrk="1" hangingPunct="1">
              <a:spcBef>
                <a:spcPct val="0"/>
              </a:spcBef>
            </a:pPr>
            <a:r>
              <a:rPr lang="es-ES_tradnl" altLang="en-US" b="0" noProof="0">
                <a:solidFill>
                  <a:srgbClr val="393996"/>
                </a:solidFill>
                <a:ea typeface="ＭＳ Ｐゴシック" panose="020B0600070205080204" pitchFamily="34" charset="-128"/>
              </a:rPr>
              <a:t>América del Sur - Terremotos y tectónicas: </a:t>
            </a:r>
            <a:r>
              <a:rPr lang="es-ES_tradnl" sz="1200" b="0" i="0" kern="1200" noProof="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https://www.iris.edu/hq/inclass/animation/236</a:t>
            </a:r>
            <a:endParaRPr lang="es-ES_tradnl" altLang="en-US" noProof="0">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00159A9-2D21-47E0-943F-E76B49ADA1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AAEAE80-0952-4473-AD7E-2AF4A0292976}" type="slidenum">
              <a:rPr lang="en-US" altLang="en-US" sz="1200" smtClean="0">
                <a:latin typeface="Calibri" panose="020F0502020204030204" pitchFamily="34" charset="0"/>
              </a:rPr>
              <a:pPr/>
              <a:t>4</a:t>
            </a:fld>
            <a:endParaRPr lang="en-US" altLang="en-US" sz="1200">
              <a:latin typeface="Calibri" panose="020F0502020204030204" pitchFamily="34" charset="0"/>
            </a:endParaRPr>
          </a:p>
        </p:txBody>
      </p:sp>
    </p:spTree>
    <p:extLst>
      <p:ext uri="{BB962C8B-B14F-4D97-AF65-F5344CB8AC3E}">
        <p14:creationId xmlns:p14="http://schemas.microsoft.com/office/powerpoint/2010/main" val="9829759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5</a:t>
            </a:fld>
            <a:endParaRPr lang="en-US" altLang="en-US" sz="1200">
              <a:latin typeface="Calibri" panose="020F0502020204030204" pitchFamily="34" charset="0"/>
            </a:endParaRPr>
          </a:p>
        </p:txBody>
      </p:sp>
    </p:spTree>
    <p:extLst>
      <p:ext uri="{BB962C8B-B14F-4D97-AF65-F5344CB8AC3E}">
        <p14:creationId xmlns:p14="http://schemas.microsoft.com/office/powerpoint/2010/main" val="1552839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a:solidFill>
                  <a:srgbClr val="393996"/>
                </a:solidFill>
              </a:rPr>
              <a:t>Explorando la Sismicidad:</a:t>
            </a:r>
          </a:p>
          <a:p>
            <a:r>
              <a:rPr lang="es-ES_tradnl" altLang="en-US" noProof="0"/>
              <a:t>Navegador Interactivo de Terremotos — Mapa Mundial o visualizador 3D </a:t>
            </a:r>
            <a:r>
              <a:rPr lang="es-ES_tradnl" altLang="en-US" sz="1100" noProof="0">
                <a:hlinkClick r:id="rId3"/>
              </a:rPr>
              <a:t>http://www.iris.edu/ieb</a:t>
            </a:r>
            <a:endParaRPr lang="es-ES_tradnl" altLang="en-US" sz="1400" noProof="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6</a:t>
            </a:fld>
            <a:endParaRPr lang="en-US" alt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763347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noProof="0" dirty="0"/>
              <a:t>Referencia: </a:t>
            </a:r>
            <a:r>
              <a:rPr lang="es-ES_tradnl" altLang="en-US" noProof="0" dirty="0" err="1"/>
              <a:t>Holm</a:t>
            </a:r>
            <a:r>
              <a:rPr lang="es-ES_tradnl" altLang="en-US" noProof="0" dirty="0"/>
              <a:t>, RJ, </a:t>
            </a:r>
            <a:r>
              <a:rPr lang="es-ES_tradnl" altLang="en-US" noProof="0" dirty="0" err="1"/>
              <a:t>Rosenbaum</a:t>
            </a:r>
            <a:r>
              <a:rPr lang="es-ES_tradnl" altLang="en-US" noProof="0" dirty="0"/>
              <a:t>, G, y Richards, SW, 2016. Reconstrucción post 8 </a:t>
            </a:r>
            <a:r>
              <a:rPr lang="es-ES_tradnl" altLang="en-US" noProof="0" dirty="0" err="1"/>
              <a:t>Ma</a:t>
            </a:r>
            <a:r>
              <a:rPr lang="es-ES_tradnl" altLang="en-US" noProof="0" dirty="0"/>
              <a:t> de Papúa Nueva Guinea y las Islas Salomón: Tectónica de </a:t>
            </a:r>
            <a:r>
              <a:rPr lang="es-ES_tradnl" altLang="en-US" noProof="0" dirty="0" err="1"/>
              <a:t>microplacas</a:t>
            </a:r>
            <a:r>
              <a:rPr lang="es-ES_tradnl" altLang="en-US" noProof="0" dirty="0"/>
              <a:t> en una configuración de límite de placa convergente en </a:t>
            </a:r>
            <a:r>
              <a:rPr lang="es-ES_tradnl" altLang="en-US" noProof="0" dirty="0" err="1"/>
              <a:t>Earth-Science</a:t>
            </a:r>
            <a:r>
              <a:rPr lang="es-ES_tradnl" altLang="en-US" noProof="0" dirty="0"/>
              <a:t> </a:t>
            </a:r>
            <a:r>
              <a:rPr lang="es-ES_tradnl" altLang="en-US" noProof="0" dirty="0" err="1"/>
              <a:t>Reviews</a:t>
            </a:r>
            <a:r>
              <a:rPr lang="es-ES_tradnl" altLang="en-US" noProof="0" dirty="0"/>
              <a:t>, v. 156, pp. 66 -81.</a:t>
            </a:r>
            <a:endParaRPr lang="es-ES_tradnl" sz="1200" kern="1200" noProof="0" dirty="0">
              <a:solidFill>
                <a:schemeClr val="tx1"/>
              </a:solidFill>
              <a:effectLst/>
              <a:latin typeface="+mn-lt"/>
              <a:ea typeface="ＭＳ Ｐゴシック" panose="020B0600070205080204" pitchFamily="34" charset="-128"/>
              <a:cs typeface="MS PGothic"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kern="1200" dirty="0">
              <a:solidFill>
                <a:schemeClr val="tx1"/>
              </a:solidFill>
              <a:effectLst/>
              <a:latin typeface="+mn-lt"/>
              <a:ea typeface="ＭＳ Ｐゴシック" panose="020B0600070205080204" pitchFamily="34" charset="-128"/>
              <a:cs typeface="MS PGothic" charset="0"/>
            </a:endParaRPr>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7</a:t>
            </a:fld>
            <a:endParaRPr lang="en-US" altLang="en-US" sz="1200">
              <a:latin typeface="Calibri" panose="020F0502020204030204" pitchFamily="34" charset="0"/>
            </a:endParaRPr>
          </a:p>
        </p:txBody>
      </p:sp>
    </p:spTree>
    <p:extLst>
      <p:ext uri="{BB962C8B-B14F-4D97-AF65-F5344CB8AC3E}">
        <p14:creationId xmlns:p14="http://schemas.microsoft.com/office/powerpoint/2010/main" val="4186950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600" dirty="0">
              <a:latin typeface="Arial" panose="020B0604020202020204" pitchFamily="34" charset="0"/>
              <a:cs typeface="Arial" panose="020B0604020202020204" pitchFamily="34" charset="0"/>
            </a:endParaRPr>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8</a:t>
            </a:fld>
            <a:endParaRPr lang="en-US" altLang="en-US">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5656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altLang="en-US" b="1" dirty="0">
                <a:solidFill>
                  <a:srgbClr val="393996"/>
                </a:solidFill>
              </a:rPr>
              <a:t>Animación Relevante:</a:t>
            </a:r>
          </a:p>
          <a:p>
            <a:pPr marL="0" marR="0">
              <a:spcBef>
                <a:spcPts val="0"/>
              </a:spcBef>
              <a:spcAft>
                <a:spcPts val="0"/>
              </a:spcAft>
            </a:pPr>
            <a:r>
              <a:rPr lang="es-ES" altLang="en-US" b="0" dirty="0">
                <a:solidFill>
                  <a:srgbClr val="393996"/>
                </a:solidFill>
              </a:rPr>
              <a:t>Curvas Tiempo de Viaje: Como son creadas? </a:t>
            </a:r>
            <a:r>
              <a:rPr lang="es-ES"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https://www.iris.edu/hq/inclass/animation/traveltime_curves_how_they_are_created</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altLang="en-US" dirty="0"/>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9</a:t>
            </a:fld>
            <a:endParaRPr lang="en-US" altLang="en-US">
              <a:solidFill>
                <a:srgbClr val="000000"/>
              </a:solidFill>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978846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7/21/20</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7/21/20</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7/21/20</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7/21/20</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7/21/20</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7/21/20</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7/21/20</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7/21/20</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7/21/20</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7/21/20</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7/21/20</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7/21/20</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7/21/20</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hyperlink" Target="http://www.iris.edu/hq/retm"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601E2F-2899-47AE-B738-E3262E1400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7789" y="2895600"/>
            <a:ext cx="5009115" cy="3499603"/>
          </a:xfrm>
          <a:prstGeom prst="rect">
            <a:avLst/>
          </a:prstGeom>
        </p:spPr>
      </p:pic>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64643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s-ES" altLang="en-US" sz="1800" dirty="0">
                <a:latin typeface="Arial" panose="020B0604020202020204" pitchFamily="34" charset="0"/>
                <a:cs typeface="Arial" panose="020B0604020202020204" pitchFamily="34" charset="0"/>
              </a:rPr>
              <a:t>Un terremoto de magnitud 7,0 ocurrió 194,1 km (120,6 millas) NNE de Puerto Moresby, Capital Nacional, Papúa Nueva Guinea a una profundidad de 79,8 km (50 millas).</a:t>
            </a:r>
          </a:p>
          <a:p>
            <a:pPr>
              <a:spcBef>
                <a:spcPct val="0"/>
              </a:spcBef>
              <a:buNone/>
            </a:pPr>
            <a:endParaRPr lang="es-ES" altLang="en-US" sz="1800" dirty="0">
              <a:latin typeface="Arial" panose="020B0604020202020204" pitchFamily="34" charset="0"/>
              <a:cs typeface="Arial" panose="020B0604020202020204" pitchFamily="34" charset="0"/>
            </a:endParaRPr>
          </a:p>
          <a:p>
            <a:pPr>
              <a:spcBef>
                <a:spcPct val="0"/>
              </a:spcBef>
              <a:buNone/>
            </a:pPr>
            <a:r>
              <a:rPr lang="es-ES" altLang="en-US" sz="1800" dirty="0">
                <a:latin typeface="Arial" panose="020B0604020202020204" pitchFamily="34" charset="0"/>
                <a:cs typeface="Arial" panose="020B0604020202020204" pitchFamily="34" charset="0"/>
              </a:rPr>
              <a:t>No hay informes inmediatos de daños.</a:t>
            </a:r>
            <a:endParaRPr lang="en-US" altLang="en-US" sz="1800" dirty="0">
              <a:latin typeface="Arial" panose="020B0604020202020204" pitchFamily="34" charset="0"/>
              <a:cs typeface="Arial" panose="020B0604020202020204" pitchFamily="34" charset="0"/>
            </a:endParaRPr>
          </a:p>
        </p:txBody>
      </p:sp>
      <p:pic>
        <p:nvPicPr>
          <p:cNvPr id="27654" name="Picture 1">
            <a:extLst>
              <a:ext uri="{FF2B5EF4-FFF2-40B4-BE49-F238E27FC236}">
                <a16:creationId xmlns:a16="http://schemas.microsoft.com/office/drawing/2014/main" id="{EF03FCEA-A602-6647-ACA1-6E8EA241404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088" y="3367047"/>
            <a:ext cx="33385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a:extLst>
              <a:ext uri="{FF2B5EF4-FFF2-40B4-BE49-F238E27FC236}">
                <a16:creationId xmlns:a16="http://schemas.microsoft.com/office/drawing/2014/main" id="{5EF1E316-2BFD-7145-AFA5-AA779C6473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929437" y="681038"/>
            <a:ext cx="16811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grpSp>
        <p:nvGrpSpPr>
          <p:cNvPr id="27657" name="Group 1">
            <a:extLst>
              <a:ext uri="{FF2B5EF4-FFF2-40B4-BE49-F238E27FC236}">
                <a16:creationId xmlns:a16="http://schemas.microsoft.com/office/drawing/2014/main" id="{F11E7D83-3E2A-8846-8234-8057BA0CC633}"/>
              </a:ext>
            </a:extLst>
          </p:cNvPr>
          <p:cNvGrpSpPr>
            <a:grpSpLocks/>
          </p:cNvGrpSpPr>
          <p:nvPr/>
        </p:nvGrpSpPr>
        <p:grpSpPr bwMode="auto">
          <a:xfrm>
            <a:off x="4274078" y="4343405"/>
            <a:ext cx="3561643" cy="607889"/>
            <a:chOff x="4258105" y="4762674"/>
            <a:chExt cx="3562430" cy="607660"/>
          </a:xfrm>
        </p:grpSpPr>
        <p:sp>
          <p:nvSpPr>
            <p:cNvPr id="6" name="TextBox 5">
              <a:extLst>
                <a:ext uri="{FF2B5EF4-FFF2-40B4-BE49-F238E27FC236}">
                  <a16:creationId xmlns:a16="http://schemas.microsoft.com/office/drawing/2014/main" id="{45E389A0-A96B-4599-B61A-3DAC09E0B2EB}"/>
                </a:ext>
              </a:extLst>
            </p:cNvPr>
            <p:cNvSpPr txBox="1"/>
            <p:nvPr/>
          </p:nvSpPr>
          <p:spPr>
            <a:xfrm>
              <a:off x="4258105" y="4762674"/>
              <a:ext cx="1669891" cy="253821"/>
            </a:xfrm>
            <a:prstGeom prst="rect">
              <a:avLst/>
            </a:prstGeom>
            <a:noFill/>
          </p:spPr>
          <p:txBody>
            <a:bodyPr wrap="square">
              <a:spAutoFit/>
            </a:bodyPr>
            <a:lstStyle/>
            <a:p>
              <a:pPr>
                <a:defRPr/>
              </a:pPr>
              <a:r>
                <a:rPr lang="es-ES_tradnl" sz="1050" dirty="0">
                  <a:solidFill>
                    <a:schemeClr val="bg2"/>
                  </a:solidFill>
                  <a:latin typeface="Arial" charset="0"/>
                  <a:ea typeface="MS PGothic" charset="0"/>
                  <a:cs typeface="MS PGothic" charset="0"/>
                </a:rPr>
                <a:t>Papúa Nueva Guinea</a:t>
              </a:r>
            </a:p>
          </p:txBody>
        </p:sp>
        <p:sp>
          <p:nvSpPr>
            <p:cNvPr id="14" name="TextBox 13">
              <a:extLst>
                <a:ext uri="{FF2B5EF4-FFF2-40B4-BE49-F238E27FC236}">
                  <a16:creationId xmlns:a16="http://schemas.microsoft.com/office/drawing/2014/main" id="{1018B376-25EB-4CC5-B166-C83E814547F3}"/>
                </a:ext>
              </a:extLst>
            </p:cNvPr>
            <p:cNvSpPr txBox="1"/>
            <p:nvPr/>
          </p:nvSpPr>
          <p:spPr>
            <a:xfrm>
              <a:off x="6524848" y="5093439"/>
              <a:ext cx="1295687" cy="276895"/>
            </a:xfrm>
            <a:prstGeom prst="rect">
              <a:avLst/>
            </a:prstGeom>
            <a:noFill/>
          </p:spPr>
          <p:txBody>
            <a:bodyPr>
              <a:spAutoFit/>
            </a:bodyPr>
            <a:lstStyle/>
            <a:p>
              <a:pPr>
                <a:defRPr/>
              </a:pPr>
              <a:r>
                <a:rPr lang="es-ES_tradnl" sz="1200" i="1" dirty="0">
                  <a:solidFill>
                    <a:schemeClr val="tx2">
                      <a:lumMod val="40000"/>
                      <a:lumOff val="60000"/>
                    </a:schemeClr>
                  </a:solidFill>
                  <a:latin typeface="Times New Roman"/>
                  <a:ea typeface="MS PGothic" charset="0"/>
                  <a:cs typeface="Times New Roman"/>
                </a:rPr>
                <a:t>Mar de Salomón</a:t>
              </a:r>
            </a:p>
          </p:txBody>
        </p:sp>
      </p:grpSp>
      <p:cxnSp>
        <p:nvCxnSpPr>
          <p:cNvPr id="7" name="Straight Connector 6">
            <a:extLst>
              <a:ext uri="{FF2B5EF4-FFF2-40B4-BE49-F238E27FC236}">
                <a16:creationId xmlns:a16="http://schemas.microsoft.com/office/drawing/2014/main" id="{F1B01DBD-6824-43B6-B8D8-CED73D0B756C}"/>
              </a:ext>
            </a:extLst>
          </p:cNvPr>
          <p:cNvCxnSpPr>
            <a:cxnSpLocks/>
          </p:cNvCxnSpPr>
          <p:nvPr/>
        </p:nvCxnSpPr>
        <p:spPr>
          <a:xfrm flipV="1">
            <a:off x="1859486" y="2895693"/>
            <a:ext cx="2088303" cy="1195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49ACEA0-4127-4435-9AE6-4BCD8A7E0765}"/>
              </a:ext>
            </a:extLst>
          </p:cNvPr>
          <p:cNvCxnSpPr/>
          <p:nvPr/>
        </p:nvCxnSpPr>
        <p:spPr>
          <a:xfrm>
            <a:off x="1859486" y="4603158"/>
            <a:ext cx="2073519" cy="17612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26DCCECC-4534-E44E-A11C-AFDDED8E1907}"/>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AA6CBE2-C668-714B-9819-DEEF6A9F1BB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7411" name="Picture 12" descr="scale.jpg">
            <a:extLst>
              <a:ext uri="{FF2B5EF4-FFF2-40B4-BE49-F238E27FC236}">
                <a16:creationId xmlns:a16="http://schemas.microsoft.com/office/drawing/2014/main" id="{B17FD7CF-D3C3-E646-9B33-EC20F4F472F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98462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TextBox 15">
            <a:extLst>
              <a:ext uri="{FF2B5EF4-FFF2-40B4-BE49-F238E27FC236}">
                <a16:creationId xmlns:a16="http://schemas.microsoft.com/office/drawing/2014/main" id="{4A86C5D5-54F3-1544-9D14-258A00C54270}"/>
              </a:ext>
            </a:extLst>
          </p:cNvPr>
          <p:cNvSpPr txBox="1">
            <a:spLocks noChangeArrowheads="1"/>
          </p:cNvSpPr>
          <p:nvPr/>
        </p:nvSpPr>
        <p:spPr bwMode="auto">
          <a:xfrm>
            <a:off x="242888" y="950655"/>
            <a:ext cx="3608388"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_tradnl" sz="160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p>
          <a:p>
            <a:pPr eaLnBrk="1" hangingPunct="1">
              <a:spcBef>
                <a:spcPct val="0"/>
              </a:spcBef>
              <a:buFontTx/>
              <a:buNone/>
            </a:pPr>
            <a:endParaRPr lang="en-US" altLang="en-US" sz="1600">
              <a:latin typeface="Arial" panose="020B0604020202020204" pitchFamily="34" charset="0"/>
            </a:endParaRPr>
          </a:p>
          <a:p>
            <a:pPr eaLnBrk="1" hangingPunct="1">
              <a:spcBef>
                <a:spcPct val="0"/>
              </a:spcBef>
              <a:buNone/>
            </a:pPr>
            <a:r>
              <a:rPr lang="es-ES_tradnl" altLang="es-VE" sz="1600">
                <a:latin typeface="Arial" panose="020B0604020202020204" pitchFamily="34" charset="0"/>
              </a:rPr>
              <a:t>Las áreas mas cercanas al epicentro experimentaron movimientos muy fuertes como consecuencia de este terremoto.</a:t>
            </a:r>
          </a:p>
        </p:txBody>
      </p:sp>
      <p:pic>
        <p:nvPicPr>
          <p:cNvPr id="17416" name="Picture 8" descr="IRIS_TMlogo.png">
            <a:extLst>
              <a:ext uri="{FF2B5EF4-FFF2-40B4-BE49-F238E27FC236}">
                <a16:creationId xmlns:a16="http://schemas.microsoft.com/office/drawing/2014/main" id="{A715543B-FAC0-1A4C-8646-E4D4FDBF467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1CD6A543-026E-4D97-99B6-6F69349682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1276" y="1122297"/>
            <a:ext cx="5122523" cy="5139597"/>
          </a:xfrm>
          <a:prstGeom prst="rect">
            <a:avLst/>
          </a:prstGeom>
        </p:spPr>
      </p:pic>
      <p:sp>
        <p:nvSpPr>
          <p:cNvPr id="12"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
        <p:nvSpPr>
          <p:cNvPr id="13" name="TextBox 13">
            <a:extLst>
              <a:ext uri="{FF2B5EF4-FFF2-40B4-BE49-F238E27FC236}">
                <a16:creationId xmlns:a16="http://schemas.microsoft.com/office/drawing/2014/main" id="{B0DED50D-7444-8243-80EC-AE769D139C48}"/>
              </a:ext>
            </a:extLst>
          </p:cNvPr>
          <p:cNvSpPr txBox="1">
            <a:spLocks noChangeArrowheads="1"/>
          </p:cNvSpPr>
          <p:nvPr/>
        </p:nvSpPr>
        <p:spPr bwMode="auto">
          <a:xfrm>
            <a:off x="271463" y="36861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200" b="1">
                <a:latin typeface="Arial" panose="020B0604020202020204" pitchFamily="34" charset="0"/>
              </a:rPr>
              <a:t>Intensidad de Mercalli modificada</a:t>
            </a:r>
          </a:p>
        </p:txBody>
      </p:sp>
      <p:sp>
        <p:nvSpPr>
          <p:cNvPr id="14" name="TextBox 13">
            <a:extLst>
              <a:ext uri="{FF2B5EF4-FFF2-40B4-BE49-F238E27FC236}">
                <a16:creationId xmlns:a16="http://schemas.microsoft.com/office/drawing/2014/main" id="{B68BDD9C-7068-A646-BBE1-330283CDC488}"/>
              </a:ext>
            </a:extLst>
          </p:cNvPr>
          <p:cNvSpPr txBox="1">
            <a:spLocks noChangeArrowheads="1"/>
          </p:cNvSpPr>
          <p:nvPr/>
        </p:nvSpPr>
        <p:spPr bwMode="auto">
          <a:xfrm>
            <a:off x="2576513" y="3527425"/>
            <a:ext cx="1538287"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VE" altLang="en-US" sz="1400" b="1">
                <a:latin typeface="Arial" panose="020B0604020202020204" pitchFamily="34" charset="0"/>
              </a:rPr>
              <a:t>Percibida </a:t>
            </a:r>
          </a:p>
          <a:p>
            <a:pPr algn="ctr" eaLnBrk="1" hangingPunct="1">
              <a:spcBef>
                <a:spcPct val="0"/>
              </a:spcBef>
              <a:spcAft>
                <a:spcPts val="600"/>
              </a:spcAft>
              <a:buFontTx/>
              <a:buNone/>
            </a:pPr>
            <a:r>
              <a:rPr lang="es-VE" altLang="en-US" sz="1400" b="1">
                <a:latin typeface="Arial" panose="020B0604020202020204" pitchFamily="34" charset="0"/>
              </a:rPr>
              <a:t> Temblor</a:t>
            </a:r>
          </a:p>
          <a:p>
            <a:pPr algn="ctr" eaLnBrk="1" hangingPunct="1">
              <a:spcBef>
                <a:spcPct val="0"/>
              </a:spcBef>
              <a:spcAft>
                <a:spcPts val="400"/>
              </a:spcAft>
              <a:buFontTx/>
              <a:buNone/>
            </a:pPr>
            <a:r>
              <a:rPr lang="es-VE" altLang="en-US" sz="1400" b="1">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a:latin typeface="Arial" panose="020B0604020202020204" pitchFamily="34" charset="0"/>
              </a:rPr>
              <a:t>Moderado</a:t>
            </a:r>
          </a:p>
          <a:p>
            <a:pPr algn="ctr" eaLnBrk="1" hangingPunct="1">
              <a:spcBef>
                <a:spcPct val="0"/>
              </a:spcBef>
              <a:spcAft>
                <a:spcPts val="400"/>
              </a:spcAft>
              <a:buFontTx/>
              <a:buNone/>
            </a:pPr>
            <a:r>
              <a:rPr lang="es-VE" altLang="en-US" sz="1400">
                <a:latin typeface="Arial" panose="020B0604020202020204" pitchFamily="34" charset="0"/>
              </a:rPr>
              <a:t>Ligero</a:t>
            </a:r>
          </a:p>
          <a:p>
            <a:pPr algn="ctr" eaLnBrk="1" hangingPunct="1">
              <a:spcBef>
                <a:spcPct val="0"/>
              </a:spcBef>
              <a:spcAft>
                <a:spcPts val="400"/>
              </a:spcAft>
              <a:buFontTx/>
              <a:buNone/>
            </a:pPr>
            <a:r>
              <a:rPr lang="es-VE" altLang="en-US" sz="1400">
                <a:latin typeface="Arial" panose="020B0604020202020204" pitchFamily="34" charset="0"/>
              </a:rPr>
              <a:t>Débil</a:t>
            </a:r>
          </a:p>
          <a:p>
            <a:pPr algn="ctr" eaLnBrk="1" hangingPunct="1">
              <a:spcBef>
                <a:spcPct val="0"/>
              </a:spcBef>
              <a:spcAft>
                <a:spcPts val="400"/>
              </a:spcAft>
              <a:buFontTx/>
              <a:buNone/>
            </a:pPr>
            <a:r>
              <a:rPr lang="es-VE" altLang="en-US" sz="1400">
                <a:latin typeface="Arial" panose="020B0604020202020204" pitchFamily="34" charset="0"/>
              </a:rPr>
              <a:t>Imperceptible</a:t>
            </a:r>
            <a:endParaRPr lang="es-VE" altLang="en-US" sz="1800">
              <a:latin typeface="Arial" panose="020B0604020202020204" pitchFamily="34" charset="0"/>
            </a:endParaRPr>
          </a:p>
        </p:txBody>
      </p:sp>
      <p:sp>
        <p:nvSpPr>
          <p:cNvPr id="15" name="TextBox 14">
            <a:extLst>
              <a:ext uri="{FF2B5EF4-FFF2-40B4-BE49-F238E27FC236}">
                <a16:creationId xmlns:a16="http://schemas.microsoft.com/office/drawing/2014/main" id="{AD621B5B-5914-0F44-A49B-29CA998F9C44}"/>
              </a:ext>
            </a:extLst>
          </p:cNvPr>
          <p:cNvSpPr txBox="1">
            <a:spLocks noChangeArrowheads="1"/>
          </p:cNvSpPr>
          <p:nvPr/>
        </p:nvSpPr>
        <p:spPr bwMode="auto">
          <a:xfrm>
            <a:off x="152400" y="6550025"/>
            <a:ext cx="480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200" i="1">
                <a:latin typeface="Arial" panose="020B0604020202020204" pitchFamily="34" charset="0"/>
              </a:rPr>
              <a:t>Imagen Cortesía del Servicio Geológico de los EE.UU.</a:t>
            </a:r>
          </a:p>
        </p:txBody>
      </p:sp>
      <p:sp>
        <p:nvSpPr>
          <p:cNvPr id="16" name="TextBox 15">
            <a:extLst>
              <a:ext uri="{FF2B5EF4-FFF2-40B4-BE49-F238E27FC236}">
                <a16:creationId xmlns:a16="http://schemas.microsoft.com/office/drawing/2014/main" id="{3E45672A-66BA-B94F-AE70-78ADCA244DB2}"/>
              </a:ext>
            </a:extLst>
          </p:cNvPr>
          <p:cNvSpPr txBox="1">
            <a:spLocks noChangeArrowheads="1"/>
          </p:cNvSpPr>
          <p:nvPr/>
        </p:nvSpPr>
        <p:spPr bwMode="auto">
          <a:xfrm>
            <a:off x="3962400" y="6308725"/>
            <a:ext cx="51752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s-VE" altLang="en-US" sz="1400" i="1">
                <a:latin typeface="Arial" panose="020B0604020202020204" pitchFamily="34" charset="0"/>
              </a:rPr>
              <a:t>USGS Intensidad de Movimiento Estimada del Terremoto M 7,0</a:t>
            </a:r>
            <a:endParaRPr lang="en-US" altLang="es-VE" sz="1400" i="1">
              <a:latin typeface="Arial" panose="020B0604020202020204" pitchFamily="34" charset="0"/>
            </a:endParaRPr>
          </a:p>
        </p:txBody>
      </p:sp>
    </p:spTree>
    <p:extLst>
      <p:ext uri="{BB962C8B-B14F-4D97-AF65-F5344CB8AC3E}">
        <p14:creationId xmlns:p14="http://schemas.microsoft.com/office/powerpoint/2010/main" val="391378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2993BC12-EB09-43A0-99B0-74FC671551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1196131"/>
            <a:ext cx="4296406" cy="4290269"/>
          </a:xfrm>
          <a:prstGeom prst="rect">
            <a:avLst/>
          </a:prstGeom>
        </p:spPr>
      </p:pic>
      <p:pic>
        <p:nvPicPr>
          <p:cNvPr id="10" name="Picture 9">
            <a:extLst>
              <a:ext uri="{FF2B5EF4-FFF2-40B4-BE49-F238E27FC236}">
                <a16:creationId xmlns:a16="http://schemas.microsoft.com/office/drawing/2014/main" id="{F36DDDBF-79E3-4002-9212-124AABBF78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8894" y="2895600"/>
            <a:ext cx="2315306" cy="3916224"/>
          </a:xfrm>
          <a:prstGeom prst="rect">
            <a:avLst/>
          </a:prstGeom>
        </p:spPr>
      </p:pic>
      <p:sp>
        <p:nvSpPr>
          <p:cNvPr id="11"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20">
            <a:extLst>
              <a:ext uri="{FF2B5EF4-FFF2-40B4-BE49-F238E27FC236}">
                <a16:creationId xmlns:a16="http://schemas.microsoft.com/office/drawing/2014/main" id="{2EC758A9-A8B6-164A-B2C3-430AFDE5E3D0}"/>
              </a:ext>
            </a:extLst>
          </p:cNvPr>
          <p:cNvSpPr txBox="1">
            <a:spLocks noChangeArrowheads="1"/>
          </p:cNvSpPr>
          <p:nvPr/>
        </p:nvSpPr>
        <p:spPr bwMode="auto">
          <a:xfrm>
            <a:off x="3333750" y="5521325"/>
            <a:ext cx="57673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3" name="TextBox 12">
            <a:extLst>
              <a:ext uri="{FF2B5EF4-FFF2-40B4-BE49-F238E27FC236}">
                <a16:creationId xmlns:a16="http://schemas.microsoft.com/office/drawing/2014/main" id="{E3EE5733-B94E-EE48-B69E-76E6FB4D45AA}"/>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a:latin typeface="Arial" panose="020B0604020202020204" pitchFamily="34" charset="0"/>
              </a:rPr>
              <a:t>Imagen Cortesía del Servicio Geológico de los EE.UU.</a:t>
            </a:r>
          </a:p>
        </p:txBody>
      </p:sp>
      <p:sp>
        <p:nvSpPr>
          <p:cNvPr id="14" name="TextBox 18">
            <a:extLst>
              <a:ext uri="{FF2B5EF4-FFF2-40B4-BE49-F238E27FC236}">
                <a16:creationId xmlns:a16="http://schemas.microsoft.com/office/drawing/2014/main" id="{87B7210E-C19D-5F43-B6BF-523AF3538DC3}"/>
              </a:ext>
            </a:extLst>
          </p:cNvPr>
          <p:cNvSpPr txBox="1">
            <a:spLocks noChangeArrowheads="1"/>
          </p:cNvSpPr>
          <p:nvPr/>
        </p:nvSpPr>
        <p:spPr bwMode="auto">
          <a:xfrm>
            <a:off x="242888" y="1095375"/>
            <a:ext cx="440531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buNone/>
              <a:defRPr/>
            </a:pPr>
            <a:r>
              <a:rPr lang="es-ES_tradnl" altLang="en-US" sz="1400">
                <a:latin typeface="Arial" panose="020B0604020202020204" pitchFamily="34" charset="0"/>
                <a:cs typeface="Arial" panose="020B0604020202020204" pitchFamily="34" charset="0"/>
              </a:rPr>
              <a:t>El mapa USGS PAGER muestra la población expuesta a diferentes niveles de Intensidad de Mercalli Modificada (MMI).</a:t>
            </a:r>
          </a:p>
          <a:p>
            <a:pPr eaLnBrk="1" hangingPunct="1">
              <a:spcBef>
                <a:spcPct val="0"/>
              </a:spcBef>
              <a:buFontTx/>
              <a:buNone/>
            </a:pPr>
            <a:endParaRPr lang="en-US" altLang="en-US" sz="1400">
              <a:latin typeface="Arial" panose="020B0604020202020204" pitchFamily="34" charset="0"/>
            </a:endParaRPr>
          </a:p>
          <a:p>
            <a:pPr eaLnBrk="1" hangingPunct="1">
              <a:spcBef>
                <a:spcPct val="0"/>
              </a:spcBef>
              <a:buFontTx/>
              <a:buNone/>
              <a:defRPr/>
            </a:pPr>
            <a:r>
              <a:rPr lang="es-ES_tradnl" altLang="en-US" sz="1400">
                <a:latin typeface="Arial" panose="020B0604020202020204" pitchFamily="34" charset="0"/>
                <a:cs typeface="Arial" panose="020B0604020202020204" pitchFamily="34" charset="0"/>
              </a:rPr>
              <a:t>El Servicio Geológico de los EE.UU estima que más de 20.000 personas fueron expuestas a temblores muy fuertes como consecuencia de este terremoto. </a:t>
            </a:r>
          </a:p>
        </p:txBody>
      </p:sp>
      <p:sp>
        <p:nvSpPr>
          <p:cNvPr id="15" name="TextBox 15">
            <a:extLst>
              <a:ext uri="{FF2B5EF4-FFF2-40B4-BE49-F238E27FC236}">
                <a16:creationId xmlns:a16="http://schemas.microsoft.com/office/drawing/2014/main" id="{E1F59F84-EE28-AC44-9609-611ADF34E697}"/>
              </a:ext>
            </a:extLst>
          </p:cNvPr>
          <p:cNvSpPr txBox="1">
            <a:spLocks noChangeArrowheads="1"/>
          </p:cNvSpPr>
          <p:nvPr/>
        </p:nvSpPr>
        <p:spPr bwMode="auto">
          <a:xfrm>
            <a:off x="4953000" y="655638"/>
            <a:ext cx="411956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spcBef>
                <a:spcPct val="0"/>
              </a:spcBef>
              <a:buFontTx/>
              <a:buNone/>
            </a:pPr>
            <a:r>
              <a:rPr lang="es-VE" altLang="en-US" sz="1600" i="1">
                <a:latin typeface="Arial" panose="020B0604020202020204" pitchFamily="34" charset="0"/>
              </a:rPr>
              <a:t>USGS PAGER </a:t>
            </a:r>
          </a:p>
          <a:p>
            <a:pPr algn="r">
              <a:spcBef>
                <a:spcPct val="0"/>
              </a:spcBef>
              <a:buFontTx/>
              <a:buNone/>
            </a:pPr>
            <a:r>
              <a:rPr lang="es-VE" altLang="en-US" sz="1400" i="1">
                <a:latin typeface="Arial" panose="020B0604020202020204" pitchFamily="34" charset="0"/>
              </a:rPr>
              <a:t>Población Expuesta a los Movimientos Telúricos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5E33ADE-5245-49FF-8DB4-13A623B9E76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13316" name="Picture 8" descr="IRIS_TMlogo.png">
            <a:extLst>
              <a:ext uri="{FF2B5EF4-FFF2-40B4-BE49-F238E27FC236}">
                <a16:creationId xmlns:a16="http://schemas.microsoft.com/office/drawing/2014/main" id="{FFAC231B-0FCF-4557-BB14-4B35D64299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SolomonVanuatuFirst 30sec">
            <a:hlinkClick r:id="" action="ppaction://media"/>
            <a:extLst>
              <a:ext uri="{FF2B5EF4-FFF2-40B4-BE49-F238E27FC236}">
                <a16:creationId xmlns:a16="http://schemas.microsoft.com/office/drawing/2014/main" id="{08627B41-E5A9-487D-B119-DC6AC1789543}"/>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338665" y="2514600"/>
            <a:ext cx="5290735" cy="3968052"/>
          </a:xfrm>
          <a:prstGeom prst="rect">
            <a:avLst/>
          </a:prstGeom>
        </p:spPr>
      </p:pic>
      <p:sp>
        <p:nvSpPr>
          <p:cNvPr id="9"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
        <p:nvSpPr>
          <p:cNvPr id="10" name="TextBox 7">
            <a:extLst>
              <a:ext uri="{FF2B5EF4-FFF2-40B4-BE49-F238E27FC236}">
                <a16:creationId xmlns:a16="http://schemas.microsoft.com/office/drawing/2014/main" id="{42FB2C92-780E-4B06-BC3B-D2314CFEF736}"/>
              </a:ext>
            </a:extLst>
          </p:cNvPr>
          <p:cNvSpPr txBox="1">
            <a:spLocks noChangeArrowheads="1"/>
          </p:cNvSpPr>
          <p:nvPr/>
        </p:nvSpPr>
        <p:spPr bwMode="auto">
          <a:xfrm>
            <a:off x="274638" y="914400"/>
            <a:ext cx="867568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600"/>
              <a:t>Las Islas Salomón y Vanuatu son características relacionadas con la subducción causadas por la subducción de la Placa Australiana debajo de la Placa del Pacífico. Es un área sísmicamente activa donde terremotos de gran escala ocurren frecuentemente. Esta animación aborda tanto los terremotos de subducción, como un componente lateral entre las cadenas de islas. Básicamente, los terremotos son causados por el movimiento del noreste de la Placa Australiana mientras se sumerge debajo de la Placa del Pacífico, pero existen variaciones a lo largo del límite de la placa.</a:t>
            </a:r>
            <a:endParaRPr lang="en-US" sz="1600"/>
          </a:p>
        </p:txBody>
      </p:sp>
      <p:sp>
        <p:nvSpPr>
          <p:cNvPr id="11" name="TextBox 2">
            <a:extLst>
              <a:ext uri="{FF2B5EF4-FFF2-40B4-BE49-F238E27FC236}">
                <a16:creationId xmlns:a16="http://schemas.microsoft.com/office/drawing/2014/main" id="{DC3EA550-26A4-48D0-AD2C-795DE17DB36B}"/>
              </a:ext>
            </a:extLst>
          </p:cNvPr>
          <p:cNvSpPr txBox="1">
            <a:spLocks noChangeArrowheads="1"/>
          </p:cNvSpPr>
          <p:nvPr/>
        </p:nvSpPr>
        <p:spPr bwMode="auto">
          <a:xfrm>
            <a:off x="6705600" y="5181600"/>
            <a:ext cx="204919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400">
                <a:latin typeface="Arial" panose="020B0604020202020204" pitchFamily="34" charset="0"/>
                <a:cs typeface="Arial" panose="020B0604020202020204" pitchFamily="34" charset="0"/>
              </a:rPr>
              <a:t>Animación que explora la tectónica de placas y los terremotos en la región del limite de Placa Australia - Pacífico.</a:t>
            </a:r>
            <a:endParaRPr lang="en-US" sz="140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769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14">
            <a:extLst>
              <a:ext uri="{FF2B5EF4-FFF2-40B4-BE49-F238E27FC236}">
                <a16:creationId xmlns:a16="http://schemas.microsoft.com/office/drawing/2014/main" id="{8D861CB5-9C67-9A49-A73E-ADF148DBDD9C}"/>
              </a:ext>
            </a:extLst>
          </p:cNvPr>
          <p:cNvSpPr txBox="1">
            <a:spLocks noChangeArrowheads="1"/>
          </p:cNvSpPr>
          <p:nvPr/>
        </p:nvSpPr>
        <p:spPr bwMode="auto">
          <a:xfrm>
            <a:off x="6031604" y="914400"/>
            <a:ext cx="312102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a:latin typeface="Arial" panose="020B0604020202020204" pitchFamily="34" charset="0"/>
              </a:rPr>
              <a:t>Las flechas en el mapa de la parte inferior muestran movimientos relativos a la Placa Australiana. La estrella roja muestra la ubicación del terremoto del 17 de Julio. Este terremoto ocurrió en el lado noreste de la Península de Papúa, donde se subduce la Placa Australiana.</a:t>
            </a:r>
          </a:p>
        </p:txBody>
      </p:sp>
      <p:pic>
        <p:nvPicPr>
          <p:cNvPr id="33797" name="Picture 1">
            <a:extLst>
              <a:ext uri="{FF2B5EF4-FFF2-40B4-BE49-F238E27FC236}">
                <a16:creationId xmlns:a16="http://schemas.microsoft.com/office/drawing/2014/main" id="{EA1812BB-B111-F445-85C8-D91C43C2D3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990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A8758DAC-3CE1-BB42-A943-951D0316AC8B}"/>
              </a:ext>
            </a:extLst>
          </p:cNvPr>
          <p:cNvSpPr/>
          <p:nvPr/>
        </p:nvSpPr>
        <p:spPr>
          <a:xfrm>
            <a:off x="1066800" y="2971800"/>
            <a:ext cx="304800" cy="366713"/>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3716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113FB6-AFC6-C04A-B256-D8B687EE8596}"/>
              </a:ext>
            </a:extLst>
          </p:cNvPr>
          <p:cNvCxnSpPr/>
          <p:nvPr/>
        </p:nvCxnSpPr>
        <p:spPr>
          <a:xfrm>
            <a:off x="1371600" y="3338513"/>
            <a:ext cx="4070350" cy="3213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851" name="Picture 2">
            <a:extLst>
              <a:ext uri="{FF2B5EF4-FFF2-40B4-BE49-F238E27FC236}">
                <a16:creationId xmlns:a16="http://schemas.microsoft.com/office/drawing/2014/main" id="{A4D025B6-B5CF-437F-B8D0-3FCF9B99B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25" y="2730500"/>
            <a:ext cx="3586163" cy="3827463"/>
          </a:xfrm>
          <a:prstGeom prst="rect">
            <a:avLst/>
          </a:prstGeom>
          <a:noFill/>
          <a:ln w="9525">
            <a:solidFill>
              <a:schemeClr val="tx1"/>
            </a:solidFill>
            <a:miter lim="800000"/>
            <a:headEnd/>
            <a:tailEnd/>
          </a:ln>
          <a:effectLst>
            <a:outerShdw blurRad="50800" dist="38100" dir="10800000" algn="r" rotWithShape="0">
              <a:srgbClr val="808080">
                <a:alpha val="39998"/>
              </a:srgbClr>
            </a:outerShdw>
          </a:effectLst>
          <a:extLst>
            <a:ext uri="{909E8E84-426E-40DD-AFC4-6F175D3DCCD1}">
              <a14:hiddenFill xmlns:a14="http://schemas.microsoft.com/office/drawing/2010/main">
                <a:solidFill>
                  <a:schemeClr val="accent1"/>
                </a:solidFill>
              </a14:hiddenFill>
            </a:ext>
          </a:extLst>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5105400" y="6551613"/>
            <a:ext cx="41148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200" i="1">
                <a:solidFill>
                  <a:srgbClr val="000000"/>
                </a:solidFill>
                <a:latin typeface="Arial" panose="020B0604020202020204" pitchFamily="34" charset="0"/>
              </a:rPr>
              <a:t>Imagen cortesía de OSU; simplificado de Hamilton (1979)</a:t>
            </a:r>
            <a:endParaRPr lang="es-ES_tradnl" altLang="en-US" sz="1200" i="1">
              <a:latin typeface="Arial" panose="020B0604020202020204" pitchFamily="34" charset="0"/>
            </a:endParaRPr>
          </a:p>
        </p:txBody>
      </p:sp>
      <p:sp>
        <p:nvSpPr>
          <p:cNvPr id="8" name="5-Point Star 7">
            <a:extLst>
              <a:ext uri="{FF2B5EF4-FFF2-40B4-BE49-F238E27FC236}">
                <a16:creationId xmlns:a16="http://schemas.microsoft.com/office/drawing/2014/main" id="{4B20B596-D564-8647-8D55-FEB38471B2E5}"/>
              </a:ext>
            </a:extLst>
          </p:cNvPr>
          <p:cNvSpPr>
            <a:spLocks noChangeAspect="1"/>
          </p:cNvSpPr>
          <p:nvPr/>
        </p:nvSpPr>
        <p:spPr>
          <a:xfrm>
            <a:off x="6781800" y="5029200"/>
            <a:ext cx="274320" cy="274320"/>
          </a:xfrm>
          <a:prstGeom prst="star5">
            <a:avLst/>
          </a:prstGeom>
          <a:solidFill>
            <a:srgbClr val="FF0000"/>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350838" y="4906963"/>
            <a:ext cx="4678362" cy="1754326"/>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350">
                <a:latin typeface="Arial" panose="020B0604020202020204" pitchFamily="34" charset="0"/>
              </a:rPr>
              <a:t>En la región de Papúa Nueva Guinea, la Placa del Pacífico converge con la Placa Australiana a una velocidad de 9,5 cm/año. La Placa Australiana se divide en microplacas que se ajustan a su convergencia y subducción debajo de la Placa del Pacífico. Los terremotos en esta región generalmente están asociados con la convergencia a gran escala de estas dos placas principales y con interacciones complejas de las microplacas asociadas.</a:t>
            </a:r>
          </a:p>
        </p:txBody>
      </p:sp>
      <p:sp>
        <p:nvSpPr>
          <p:cNvPr id="14"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2981449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58A9621-BAC4-044F-BD4E-E314F200E620}"/>
              </a:ext>
            </a:extLst>
          </p:cNvPr>
          <p:cNvPicPr>
            <a:picLocks noChangeAspect="1"/>
          </p:cNvPicPr>
          <p:nvPr/>
        </p:nvPicPr>
        <p:blipFill>
          <a:blip r:embed="rId3"/>
          <a:stretch>
            <a:fillRect/>
          </a:stretch>
        </p:blipFill>
        <p:spPr>
          <a:xfrm>
            <a:off x="1562100" y="1003299"/>
            <a:ext cx="7406640" cy="4776952"/>
          </a:xfrm>
          <a:prstGeom prst="rect">
            <a:avLst/>
          </a:prstGeom>
        </p:spPr>
      </p:pic>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B1FACCC3-9D65-4D02-9AD6-874E5642E85D}"/>
              </a:ext>
            </a:extLst>
          </p:cNvPr>
          <p:cNvSpPr txBox="1"/>
          <p:nvPr/>
        </p:nvSpPr>
        <p:spPr>
          <a:xfrm>
            <a:off x="3847846" y="5029095"/>
            <a:ext cx="1656305" cy="523220"/>
          </a:xfrm>
          <a:prstGeom prst="rect">
            <a:avLst/>
          </a:prstGeom>
          <a:noFill/>
        </p:spPr>
        <p:txBody>
          <a:bodyPr wrap="square" rtlCol="0">
            <a:spAutoFit/>
          </a:bodyPr>
          <a:lstStyle/>
          <a:p>
            <a:r>
              <a:rPr lang="es-ES_tradnl" sz="1400" b="1">
                <a:solidFill>
                  <a:srgbClr val="FF0000"/>
                </a:solidFill>
              </a:rPr>
              <a:t>17 de Julio, 2020</a:t>
            </a:r>
          </a:p>
          <a:p>
            <a:r>
              <a:rPr lang="es-ES_tradnl" sz="1400" b="1">
                <a:solidFill>
                  <a:srgbClr val="FF0000"/>
                </a:solidFill>
              </a:rPr>
              <a:t>Terremoto</a:t>
            </a:r>
          </a:p>
        </p:txBody>
      </p:sp>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H="1">
            <a:off x="4677187" y="4239508"/>
            <a:ext cx="321605" cy="767311"/>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1123927" y="3762922"/>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
        <p:nvSpPr>
          <p:cNvPr id="22" name="TextBox 30">
            <a:extLst>
              <a:ext uri="{FF2B5EF4-FFF2-40B4-BE49-F238E27FC236}">
                <a16:creationId xmlns:a16="http://schemas.microsoft.com/office/drawing/2014/main" id="{5E9204AC-4780-7F42-B4F7-780CC924F1DC}"/>
              </a:ext>
            </a:extLst>
          </p:cNvPr>
          <p:cNvSpPr txBox="1">
            <a:spLocks noChangeArrowheads="1"/>
          </p:cNvSpPr>
          <p:nvPr/>
        </p:nvSpPr>
        <p:spPr bwMode="auto">
          <a:xfrm>
            <a:off x="2136423" y="4767899"/>
            <a:ext cx="24145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600">
                <a:solidFill>
                  <a:schemeClr val="bg1"/>
                </a:solidFill>
                <a:latin typeface="Arial" panose="020B0604020202020204" pitchFamily="34" charset="0"/>
              </a:rPr>
              <a:t>Placa Australiana</a:t>
            </a:r>
          </a:p>
        </p:txBody>
      </p:sp>
      <p:sp>
        <p:nvSpPr>
          <p:cNvPr id="23" name="TextBox 16">
            <a:extLst>
              <a:ext uri="{FF2B5EF4-FFF2-40B4-BE49-F238E27FC236}">
                <a16:creationId xmlns:a16="http://schemas.microsoft.com/office/drawing/2014/main" id="{7ED9B8AF-C1D3-E746-BF4C-1CD990A8B083}"/>
              </a:ext>
            </a:extLst>
          </p:cNvPr>
          <p:cNvSpPr txBox="1">
            <a:spLocks noChangeArrowheads="1"/>
          </p:cNvSpPr>
          <p:nvPr/>
        </p:nvSpPr>
        <p:spPr bwMode="auto">
          <a:xfrm>
            <a:off x="6903320" y="1150938"/>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400">
                <a:solidFill>
                  <a:schemeClr val="bg1"/>
                </a:solidFill>
                <a:latin typeface="Arial" panose="020B0604020202020204" pitchFamily="34" charset="0"/>
              </a:rPr>
              <a:t>Placa del Pacífico</a:t>
            </a:r>
          </a:p>
        </p:txBody>
      </p:sp>
      <p:sp>
        <p:nvSpPr>
          <p:cNvPr id="24" name="TextBox 16">
            <a:extLst>
              <a:ext uri="{FF2B5EF4-FFF2-40B4-BE49-F238E27FC236}">
                <a16:creationId xmlns:a16="http://schemas.microsoft.com/office/drawing/2014/main" id="{3F55DC2E-E3AA-7D4B-B18E-FF321C9D135A}"/>
              </a:ext>
            </a:extLst>
          </p:cNvPr>
          <p:cNvSpPr txBox="1">
            <a:spLocks noChangeArrowheads="1"/>
          </p:cNvSpPr>
          <p:nvPr/>
        </p:nvSpPr>
        <p:spPr bwMode="auto">
          <a:xfrm>
            <a:off x="2322964" y="1319828"/>
            <a:ext cx="2247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a:solidFill>
                  <a:schemeClr val="bg1"/>
                </a:solidFill>
                <a:latin typeface="Arial" panose="020B0604020202020204" pitchFamily="34" charset="0"/>
              </a:rPr>
              <a:t>Placa de  Bismarck del Norte</a:t>
            </a:r>
          </a:p>
        </p:txBody>
      </p:sp>
      <p:sp>
        <p:nvSpPr>
          <p:cNvPr id="25" name="TextBox 9">
            <a:extLst>
              <a:ext uri="{FF2B5EF4-FFF2-40B4-BE49-F238E27FC236}">
                <a16:creationId xmlns:a16="http://schemas.microsoft.com/office/drawing/2014/main" id="{A1484362-AE29-084E-AFB3-6C91E76FD791}"/>
              </a:ext>
            </a:extLst>
          </p:cNvPr>
          <p:cNvSpPr txBox="1">
            <a:spLocks noChangeArrowheads="1"/>
          </p:cNvSpPr>
          <p:nvPr/>
        </p:nvSpPr>
        <p:spPr bwMode="auto">
          <a:xfrm rot="20206883">
            <a:off x="5850516" y="3317203"/>
            <a:ext cx="62709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a:solidFill>
                  <a:schemeClr val="bg1"/>
                </a:solidFill>
                <a:latin typeface="Arial" panose="020B0604020202020204" pitchFamily="34" charset="0"/>
              </a:rPr>
              <a:t>Nueva</a:t>
            </a:r>
            <a:endParaRPr lang="en-US" altLang="en-US" sz="1200">
              <a:latin typeface="Arial" panose="020B0604020202020204" pitchFamily="34" charset="0"/>
            </a:endParaRPr>
          </a:p>
        </p:txBody>
      </p:sp>
      <p:sp>
        <p:nvSpPr>
          <p:cNvPr id="26" name="TextBox 11">
            <a:extLst>
              <a:ext uri="{FF2B5EF4-FFF2-40B4-BE49-F238E27FC236}">
                <a16:creationId xmlns:a16="http://schemas.microsoft.com/office/drawing/2014/main" id="{79DADC65-D750-8042-AA28-89FB775782CE}"/>
              </a:ext>
            </a:extLst>
          </p:cNvPr>
          <p:cNvSpPr txBox="1">
            <a:spLocks noChangeArrowheads="1"/>
          </p:cNvSpPr>
          <p:nvPr/>
        </p:nvSpPr>
        <p:spPr bwMode="auto">
          <a:xfrm rot="20584189">
            <a:off x="5180036" y="3505183"/>
            <a:ext cx="7393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s-ES_tradnl" altLang="en-US" sz="1200">
                <a:solidFill>
                  <a:schemeClr val="bg1"/>
                </a:solidFill>
                <a:latin typeface="Arial" panose="020B0604020202020204" pitchFamily="34" charset="0"/>
              </a:rPr>
              <a:t>Fosa de</a:t>
            </a:r>
            <a:endParaRPr lang="es-ES_tradnl" altLang="en-US" sz="1200">
              <a:latin typeface="Arial" panose="020B0604020202020204" pitchFamily="34" charset="0"/>
            </a:endParaRPr>
          </a:p>
        </p:txBody>
      </p:sp>
      <p:sp>
        <p:nvSpPr>
          <p:cNvPr id="27" name="TextBox 9">
            <a:extLst>
              <a:ext uri="{FF2B5EF4-FFF2-40B4-BE49-F238E27FC236}">
                <a16:creationId xmlns:a16="http://schemas.microsoft.com/office/drawing/2014/main" id="{A3A9AAD1-49C2-2148-BA49-FEC68225F49C}"/>
              </a:ext>
            </a:extLst>
          </p:cNvPr>
          <p:cNvSpPr txBox="1">
            <a:spLocks noChangeArrowheads="1"/>
          </p:cNvSpPr>
          <p:nvPr/>
        </p:nvSpPr>
        <p:spPr bwMode="auto">
          <a:xfrm rot="19797772">
            <a:off x="6345791" y="3048805"/>
            <a:ext cx="7216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s-ES_tradnl" altLang="en-US" sz="1200">
                <a:solidFill>
                  <a:schemeClr val="bg1"/>
                </a:solidFill>
                <a:latin typeface="Arial" panose="020B0604020202020204" pitchFamily="34" charset="0"/>
              </a:rPr>
              <a:t>Bretaña</a:t>
            </a:r>
            <a:endParaRPr lang="es-ES_tradnl" altLang="en-US" sz="1200">
              <a:latin typeface="Arial" panose="020B0604020202020204" pitchFamily="34" charset="0"/>
            </a:endParaRPr>
          </a:p>
        </p:txBody>
      </p:sp>
      <p:sp>
        <p:nvSpPr>
          <p:cNvPr id="28" name="TextBox 16">
            <a:extLst>
              <a:ext uri="{FF2B5EF4-FFF2-40B4-BE49-F238E27FC236}">
                <a16:creationId xmlns:a16="http://schemas.microsoft.com/office/drawing/2014/main" id="{8AE97B26-80D5-E445-8AD6-8EEF7A0149F1}"/>
              </a:ext>
            </a:extLst>
          </p:cNvPr>
          <p:cNvSpPr txBox="1">
            <a:spLocks noChangeArrowheads="1"/>
          </p:cNvSpPr>
          <p:nvPr/>
        </p:nvSpPr>
        <p:spPr bwMode="auto">
          <a:xfrm>
            <a:off x="3964904" y="2543328"/>
            <a:ext cx="20018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a:solidFill>
                  <a:schemeClr val="bg1"/>
                </a:solidFill>
                <a:latin typeface="Arial" panose="020B0604020202020204" pitchFamily="34" charset="0"/>
              </a:rPr>
              <a:t>Placa de Bismarck del Sur</a:t>
            </a:r>
          </a:p>
        </p:txBody>
      </p:sp>
      <p:sp>
        <p:nvSpPr>
          <p:cNvPr id="29" name="TextBox 16">
            <a:extLst>
              <a:ext uri="{FF2B5EF4-FFF2-40B4-BE49-F238E27FC236}">
                <a16:creationId xmlns:a16="http://schemas.microsoft.com/office/drawing/2014/main" id="{9A940AF0-3E68-FD45-8F5B-0559D20D2DC7}"/>
              </a:ext>
            </a:extLst>
          </p:cNvPr>
          <p:cNvSpPr txBox="1">
            <a:spLocks noChangeArrowheads="1"/>
          </p:cNvSpPr>
          <p:nvPr/>
        </p:nvSpPr>
        <p:spPr bwMode="auto">
          <a:xfrm>
            <a:off x="5738659" y="4084367"/>
            <a:ext cx="15224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200">
                <a:solidFill>
                  <a:schemeClr val="bg1"/>
                </a:solidFill>
                <a:latin typeface="Arial" panose="020B0604020202020204" pitchFamily="34" charset="0"/>
              </a:rPr>
              <a:t>Placa del Mar de  Salomón</a:t>
            </a:r>
          </a:p>
        </p:txBody>
      </p:sp>
      <p:sp>
        <p:nvSpPr>
          <p:cNvPr id="30" name="TextBox 16">
            <a:extLst>
              <a:ext uri="{FF2B5EF4-FFF2-40B4-BE49-F238E27FC236}">
                <a16:creationId xmlns:a16="http://schemas.microsoft.com/office/drawing/2014/main" id="{A8945AF9-B25C-7743-9732-6DDAD1AB042F}"/>
              </a:ext>
            </a:extLst>
          </p:cNvPr>
          <p:cNvSpPr txBox="1">
            <a:spLocks noChangeArrowheads="1"/>
          </p:cNvSpPr>
          <p:nvPr/>
        </p:nvSpPr>
        <p:spPr bwMode="auto">
          <a:xfrm>
            <a:off x="5334000" y="5786735"/>
            <a:ext cx="36825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None/>
            </a:pPr>
            <a:r>
              <a:rPr lang="es-ES_tradnl" altLang="en-US" sz="1200" i="1">
                <a:latin typeface="Arial" panose="020B0604020202020204" pitchFamily="34" charset="0"/>
              </a:rPr>
              <a:t>Mapa creado con el navegador de terremotos IRIS. </a:t>
            </a:r>
          </a:p>
          <a:p>
            <a:pPr eaLnBrk="1" hangingPunct="1">
              <a:spcBef>
                <a:spcPct val="0"/>
              </a:spcBef>
              <a:buFontTx/>
              <a:buNone/>
            </a:pPr>
            <a:endParaRPr lang="es-ES_tradnl" altLang="en-US" sz="1200" i="1">
              <a:latin typeface="Arial" panose="020B0604020202020204" pitchFamily="34" charset="0"/>
            </a:endParaRPr>
          </a:p>
        </p:txBody>
      </p:sp>
      <p:sp>
        <p:nvSpPr>
          <p:cNvPr id="31" name="TextBox 14">
            <a:extLst>
              <a:ext uri="{FF2B5EF4-FFF2-40B4-BE49-F238E27FC236}">
                <a16:creationId xmlns:a16="http://schemas.microsoft.com/office/drawing/2014/main" id="{001E310E-F47D-794D-8EAF-5B508A326C22}"/>
              </a:ext>
            </a:extLst>
          </p:cNvPr>
          <p:cNvSpPr txBox="1">
            <a:spLocks noChangeArrowheads="1"/>
          </p:cNvSpPr>
          <p:nvPr/>
        </p:nvSpPr>
        <p:spPr bwMode="auto">
          <a:xfrm>
            <a:off x="685800" y="6019800"/>
            <a:ext cx="822960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s-ES_tradnl" altLang="en-US" sz="1800">
                <a:latin typeface="Arial" panose="020B0604020202020204" pitchFamily="34" charset="0"/>
              </a:rPr>
              <a:t>Este mapa de sismicidad cubre la misma región que el mapa tectónico de </a:t>
            </a:r>
            <a:r>
              <a:rPr lang="es-ES_tradnl" altLang="en-US" sz="1800" err="1">
                <a:latin typeface="Arial" panose="020B0604020202020204" pitchFamily="34" charset="0"/>
              </a:rPr>
              <a:t>microplacas</a:t>
            </a:r>
            <a:r>
              <a:rPr lang="es-ES_tradnl" altLang="en-US" sz="1800">
                <a:latin typeface="Arial" panose="020B0604020202020204" pitchFamily="34" charset="0"/>
              </a:rPr>
              <a:t> de la diapositiva anterior. Se muestran las ubicaciones de los 5,000 terremotos más recientes.</a:t>
            </a:r>
          </a:p>
        </p:txBody>
      </p:sp>
    </p:spTree>
    <p:extLst>
      <p:ext uri="{BB962C8B-B14F-4D97-AF65-F5344CB8AC3E}">
        <p14:creationId xmlns:p14="http://schemas.microsoft.com/office/powerpoint/2010/main" val="38387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s-ES_tradnl" altLang="en-US">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2192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681059" y="5396805"/>
            <a:ext cx="8158141" cy="1492716"/>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300" dirty="0">
                <a:latin typeface="Arial" panose="020B0604020202020204" pitchFamily="34" charset="0"/>
              </a:rPr>
              <a:t>El mapa de la parte superior muestra </a:t>
            </a:r>
            <a:r>
              <a:rPr lang="es-ES_tradnl" altLang="en-US" sz="1300" dirty="0" err="1">
                <a:latin typeface="Arial" panose="020B0604020202020204" pitchFamily="34" charset="0"/>
              </a:rPr>
              <a:t>microplacas</a:t>
            </a:r>
            <a:r>
              <a:rPr lang="es-ES_tradnl" altLang="en-US" sz="1300" dirty="0">
                <a:latin typeface="Arial" panose="020B0604020202020204" pitchFamily="34" charset="0"/>
              </a:rPr>
              <a:t> y estructuras en la región de Papúa Nueva Guinea y el Mar de Salomón con la ubicación del terremoto del 17 de Julio indicado por la estrella roja. En la Fosa de Nueva Bretaña, las Placas del Mar de Australia y Salomón se </a:t>
            </a:r>
            <a:r>
              <a:rPr lang="es-ES_tradnl" altLang="en-US" sz="1300" dirty="0" err="1">
                <a:latin typeface="Arial" panose="020B0604020202020204" pitchFamily="34" charset="0"/>
              </a:rPr>
              <a:t>subducen</a:t>
            </a:r>
            <a:r>
              <a:rPr lang="es-ES_tradnl" altLang="en-US" sz="1300" dirty="0">
                <a:latin typeface="Arial" panose="020B0604020202020204" pitchFamily="34" charset="0"/>
              </a:rPr>
              <a:t> debajo de la </a:t>
            </a:r>
            <a:r>
              <a:rPr lang="es-ES_tradnl" altLang="en-US" sz="1300" dirty="0" err="1">
                <a:latin typeface="Arial" panose="020B0604020202020204" pitchFamily="34" charset="0"/>
              </a:rPr>
              <a:t>microplaca</a:t>
            </a:r>
            <a:r>
              <a:rPr lang="es-ES_tradnl" altLang="en-US" sz="1300" dirty="0">
                <a:latin typeface="Arial" panose="020B0604020202020204" pitchFamily="34" charset="0"/>
              </a:rPr>
              <a:t> del sur de Bismarck. El mecanismo focal del terremoto del 17 de Mayo indica que fue producido por fallas de empuje. Dada la ubicación del epicentro, la profundidad de 80 km y el mecanismo de falla de empuje, este terremoto probablemente ocurrió dentro de la Placa de Australia cuando comienza a </a:t>
            </a:r>
            <a:r>
              <a:rPr lang="es-ES_tradnl" altLang="en-US" sz="1300" dirty="0" err="1">
                <a:latin typeface="Arial" panose="020B0604020202020204" pitchFamily="34" charset="0"/>
              </a:rPr>
              <a:t>subducir</a:t>
            </a:r>
            <a:r>
              <a:rPr lang="es-ES_tradnl" altLang="en-US" sz="1300" dirty="0">
                <a:latin typeface="Arial" panose="020B0604020202020204" pitchFamily="34" charset="0"/>
              </a:rPr>
              <a:t> debajo de la </a:t>
            </a:r>
            <a:r>
              <a:rPr lang="es-ES_tradnl" altLang="en-US" sz="1300" dirty="0" err="1">
                <a:latin typeface="Arial" panose="020B0604020202020204" pitchFamily="34" charset="0"/>
              </a:rPr>
              <a:t>microplaca</a:t>
            </a:r>
            <a:r>
              <a:rPr lang="es-ES_tradnl" altLang="en-US" sz="1300" dirty="0">
                <a:latin typeface="Arial" panose="020B0604020202020204" pitchFamily="34" charset="0"/>
              </a:rPr>
              <a:t> de Bismarck del Sur.</a:t>
            </a:r>
          </a:p>
        </p:txBody>
      </p:sp>
      <p:pic>
        <p:nvPicPr>
          <p:cNvPr id="3" name="Picture 2">
            <a:extLst>
              <a:ext uri="{FF2B5EF4-FFF2-40B4-BE49-F238E27FC236}">
                <a16:creationId xmlns:a16="http://schemas.microsoft.com/office/drawing/2014/main" id="{F5F3388B-379A-FD4D-AD8C-F49FBBAE3D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3917" y="847598"/>
            <a:ext cx="6400800" cy="4495967"/>
          </a:xfrm>
          <a:prstGeom prst="rect">
            <a:avLst/>
          </a:prstGeom>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4953000" y="4824595"/>
            <a:ext cx="2173701" cy="307777"/>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s-ES_tradnl" altLang="en-US" sz="1400" i="1">
                <a:latin typeface="Arial" panose="020B0604020202020204" pitchFamily="34" charset="0"/>
              </a:rPr>
              <a:t>Por  Holm, y otros. 2016 </a:t>
            </a:r>
          </a:p>
        </p:txBody>
      </p:sp>
      <p:sp>
        <p:nvSpPr>
          <p:cNvPr id="15" name="5-Point Star 14">
            <a:extLst>
              <a:ext uri="{FF2B5EF4-FFF2-40B4-BE49-F238E27FC236}">
                <a16:creationId xmlns:a16="http://schemas.microsoft.com/office/drawing/2014/main" id="{F0B79E6A-0B13-7C4A-B282-AC61659BDF62}"/>
              </a:ext>
            </a:extLst>
          </p:cNvPr>
          <p:cNvSpPr>
            <a:spLocks noChangeAspect="1"/>
          </p:cNvSpPr>
          <p:nvPr/>
        </p:nvSpPr>
        <p:spPr>
          <a:xfrm>
            <a:off x="3117215" y="3610499"/>
            <a:ext cx="274320" cy="274320"/>
          </a:xfrm>
          <a:prstGeom prst="star5">
            <a:avLst/>
          </a:prstGeom>
          <a:solidFill>
            <a:srgbClr val="FF0000"/>
          </a:solid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_tradnl"/>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a:extLst>
              <a:ext uri="{FF2B5EF4-FFF2-40B4-BE49-F238E27FC236}">
                <a16:creationId xmlns:a16="http://schemas.microsoft.com/office/drawing/2014/main" id="{980CC66A-C3C1-584A-9BDF-AAC30C6843B7}"/>
              </a:ext>
            </a:extLst>
          </p:cNvPr>
          <p:cNvCxnSpPr/>
          <p:nvPr/>
        </p:nvCxnSpPr>
        <p:spPr>
          <a:xfrm>
            <a:off x="7290697" y="1219200"/>
            <a:ext cx="60960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78ACCC3C-8CC6-2E46-AB77-01656251E31C}"/>
              </a:ext>
            </a:extLst>
          </p:cNvPr>
          <p:cNvGrpSpPr/>
          <p:nvPr/>
        </p:nvGrpSpPr>
        <p:grpSpPr>
          <a:xfrm rot="14004485" flipH="1">
            <a:off x="7377453" y="1333343"/>
            <a:ext cx="274320" cy="137160"/>
            <a:chOff x="7963183" y="1234440"/>
            <a:chExt cx="274320" cy="137160"/>
          </a:xfrm>
        </p:grpSpPr>
        <p:cxnSp>
          <p:nvCxnSpPr>
            <p:cNvPr id="18" name="Straight Connector 17">
              <a:extLst>
                <a:ext uri="{FF2B5EF4-FFF2-40B4-BE49-F238E27FC236}">
                  <a16:creationId xmlns:a16="http://schemas.microsoft.com/office/drawing/2014/main" id="{A8AE41FF-77F6-A545-B70D-E6A7AC0FC54C}"/>
                </a:ext>
              </a:extLst>
            </p:cNvPr>
            <p:cNvCxnSpPr>
              <a:cxnSpLocks noChangeAspect="1"/>
            </p:cNvCxnSpPr>
            <p:nvPr/>
          </p:nvCxnSpPr>
          <p:spPr>
            <a:xfrm>
              <a:off x="7963183" y="1234440"/>
              <a:ext cx="27432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E6A911C-3C9E-674D-9010-CE3089F5E291}"/>
                </a:ext>
              </a:extLst>
            </p:cNvPr>
            <p:cNvCxnSpPr>
              <a:cxnSpLocks noChangeAspect="1"/>
            </p:cNvCxnSpPr>
            <p:nvPr/>
          </p:nvCxnSpPr>
          <p:spPr>
            <a:xfrm>
              <a:off x="8229600" y="1299156"/>
              <a:ext cx="7903" cy="72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723C2044-C88F-B949-9047-30A868797D84}"/>
              </a:ext>
            </a:extLst>
          </p:cNvPr>
          <p:cNvGrpSpPr/>
          <p:nvPr/>
        </p:nvGrpSpPr>
        <p:grpSpPr>
          <a:xfrm rot="13936024" flipV="1">
            <a:off x="7442215" y="1353719"/>
            <a:ext cx="274320" cy="137160"/>
            <a:chOff x="7963183" y="1234440"/>
            <a:chExt cx="274320" cy="137160"/>
          </a:xfrm>
        </p:grpSpPr>
        <p:cxnSp>
          <p:nvCxnSpPr>
            <p:cNvPr id="26" name="Straight Connector 25">
              <a:extLst>
                <a:ext uri="{FF2B5EF4-FFF2-40B4-BE49-F238E27FC236}">
                  <a16:creationId xmlns:a16="http://schemas.microsoft.com/office/drawing/2014/main" id="{B7732190-48BF-654E-8DFF-2B7A9E81B5F2}"/>
                </a:ext>
              </a:extLst>
            </p:cNvPr>
            <p:cNvCxnSpPr>
              <a:cxnSpLocks noChangeAspect="1"/>
            </p:cNvCxnSpPr>
            <p:nvPr/>
          </p:nvCxnSpPr>
          <p:spPr>
            <a:xfrm>
              <a:off x="7963183" y="1234440"/>
              <a:ext cx="274320" cy="1371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967ADC2-2576-7B41-96A0-2E9CE2E0B580}"/>
                </a:ext>
              </a:extLst>
            </p:cNvPr>
            <p:cNvCxnSpPr>
              <a:cxnSpLocks noChangeAspect="1"/>
            </p:cNvCxnSpPr>
            <p:nvPr/>
          </p:nvCxnSpPr>
          <p:spPr>
            <a:xfrm>
              <a:off x="8229600" y="1299156"/>
              <a:ext cx="7903" cy="72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8" name="Straight Connector 27">
            <a:extLst>
              <a:ext uri="{FF2B5EF4-FFF2-40B4-BE49-F238E27FC236}">
                <a16:creationId xmlns:a16="http://schemas.microsoft.com/office/drawing/2014/main" id="{CA13F886-7FD1-8046-850A-C6D1D8F879CB}"/>
              </a:ext>
            </a:extLst>
          </p:cNvPr>
          <p:cNvCxnSpPr>
            <a:cxnSpLocks/>
          </p:cNvCxnSpPr>
          <p:nvPr/>
        </p:nvCxnSpPr>
        <p:spPr>
          <a:xfrm flipV="1">
            <a:off x="7239000" y="1876382"/>
            <a:ext cx="762000" cy="152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riangle 21">
            <a:extLst>
              <a:ext uri="{FF2B5EF4-FFF2-40B4-BE49-F238E27FC236}">
                <a16:creationId xmlns:a16="http://schemas.microsoft.com/office/drawing/2014/main" id="{AC50DD7F-BFBC-2344-BC27-C7D2D2E9860E}"/>
              </a:ext>
            </a:extLst>
          </p:cNvPr>
          <p:cNvSpPr/>
          <p:nvPr/>
        </p:nvSpPr>
        <p:spPr>
          <a:xfrm rot="20760665">
            <a:off x="7386996" y="1770847"/>
            <a:ext cx="77871" cy="8575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Triangle 34">
            <a:extLst>
              <a:ext uri="{FF2B5EF4-FFF2-40B4-BE49-F238E27FC236}">
                <a16:creationId xmlns:a16="http://schemas.microsoft.com/office/drawing/2014/main" id="{5B3F43B4-4707-6941-9FEC-A662B386FC62}"/>
              </a:ext>
            </a:extLst>
          </p:cNvPr>
          <p:cNvSpPr/>
          <p:nvPr/>
        </p:nvSpPr>
        <p:spPr>
          <a:xfrm rot="20760665">
            <a:off x="7802921" y="1691472"/>
            <a:ext cx="77871" cy="85754"/>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TextBox 22">
            <a:extLst>
              <a:ext uri="{FF2B5EF4-FFF2-40B4-BE49-F238E27FC236}">
                <a16:creationId xmlns:a16="http://schemas.microsoft.com/office/drawing/2014/main" id="{A965390D-5950-C242-A7D7-F478723BA755}"/>
              </a:ext>
            </a:extLst>
          </p:cNvPr>
          <p:cNvSpPr txBox="1"/>
          <p:nvPr/>
        </p:nvSpPr>
        <p:spPr>
          <a:xfrm>
            <a:off x="7801801" y="1340242"/>
            <a:ext cx="1342199" cy="276999"/>
          </a:xfrm>
          <a:prstGeom prst="rect">
            <a:avLst/>
          </a:prstGeom>
          <a:noFill/>
        </p:spPr>
        <p:txBody>
          <a:bodyPr wrap="square" rtlCol="0">
            <a:spAutoFit/>
          </a:bodyPr>
          <a:lstStyle/>
          <a:p>
            <a:r>
              <a:rPr lang="es-ES_tradnl" sz="1200"/>
              <a:t>Falla Lateral</a:t>
            </a:r>
          </a:p>
        </p:txBody>
      </p:sp>
      <p:sp>
        <p:nvSpPr>
          <p:cNvPr id="37" name="TextBox 36">
            <a:extLst>
              <a:ext uri="{FF2B5EF4-FFF2-40B4-BE49-F238E27FC236}">
                <a16:creationId xmlns:a16="http://schemas.microsoft.com/office/drawing/2014/main" id="{A47D8F85-693D-D94B-8DD5-0CDACC4FB619}"/>
              </a:ext>
            </a:extLst>
          </p:cNvPr>
          <p:cNvSpPr txBox="1"/>
          <p:nvPr/>
        </p:nvSpPr>
        <p:spPr>
          <a:xfrm>
            <a:off x="7969171" y="1719631"/>
            <a:ext cx="1002338" cy="461665"/>
          </a:xfrm>
          <a:prstGeom prst="rect">
            <a:avLst/>
          </a:prstGeom>
          <a:noFill/>
        </p:spPr>
        <p:txBody>
          <a:bodyPr wrap="square" rtlCol="0">
            <a:spAutoFit/>
          </a:bodyPr>
          <a:lstStyle/>
          <a:p>
            <a:r>
              <a:rPr lang="es-ES_tradnl" altLang="en-US" sz="1200"/>
              <a:t>Falla de Empuje</a:t>
            </a:r>
            <a:endParaRPr lang="es-ES_tradnl" sz="1200"/>
          </a:p>
        </p:txBody>
      </p:sp>
      <p:sp>
        <p:nvSpPr>
          <p:cNvPr id="38" name="TextBox 37">
            <a:extLst>
              <a:ext uri="{FF2B5EF4-FFF2-40B4-BE49-F238E27FC236}">
                <a16:creationId xmlns:a16="http://schemas.microsoft.com/office/drawing/2014/main" id="{EDED32A1-3505-9A49-83E6-6FE8E69689D1}"/>
              </a:ext>
            </a:extLst>
          </p:cNvPr>
          <p:cNvSpPr txBox="1"/>
          <p:nvPr/>
        </p:nvSpPr>
        <p:spPr>
          <a:xfrm>
            <a:off x="7284109" y="2346450"/>
            <a:ext cx="1687400" cy="1200329"/>
          </a:xfrm>
          <a:prstGeom prst="rect">
            <a:avLst/>
          </a:prstGeom>
          <a:noFill/>
        </p:spPr>
        <p:txBody>
          <a:bodyPr wrap="square" rtlCol="0">
            <a:spAutoFit/>
          </a:bodyPr>
          <a:lstStyle/>
          <a:p>
            <a:endParaRPr lang="es-ES_tradnl" altLang="en-US" sz="1200"/>
          </a:p>
          <a:p>
            <a:r>
              <a:rPr lang="es-ES_tradnl" sz="1200"/>
              <a:t>NB Nueva Bretaña</a:t>
            </a:r>
          </a:p>
          <a:p>
            <a:endParaRPr lang="es-ES_tradnl" sz="1200"/>
          </a:p>
          <a:p>
            <a:r>
              <a:rPr lang="es-ES_tradnl" sz="1200"/>
              <a:t>GP Peninsula de Gazelle</a:t>
            </a:r>
          </a:p>
          <a:p>
            <a:endParaRPr lang="es-ES_tradnl" sz="1200"/>
          </a:p>
        </p:txBody>
      </p:sp>
      <p:sp>
        <p:nvSpPr>
          <p:cNvPr id="29" name="TextBox 28">
            <a:extLst>
              <a:ext uri="{FF2B5EF4-FFF2-40B4-BE49-F238E27FC236}">
                <a16:creationId xmlns:a16="http://schemas.microsoft.com/office/drawing/2014/main" id="{8B183458-8F7B-A04D-A76A-73A08E220ABA}"/>
              </a:ext>
            </a:extLst>
          </p:cNvPr>
          <p:cNvSpPr txBox="1"/>
          <p:nvPr/>
        </p:nvSpPr>
        <p:spPr>
          <a:xfrm>
            <a:off x="1318741" y="4241310"/>
            <a:ext cx="1617407" cy="523220"/>
          </a:xfrm>
          <a:prstGeom prst="rect">
            <a:avLst/>
          </a:prstGeom>
          <a:noFill/>
        </p:spPr>
        <p:txBody>
          <a:bodyPr wrap="square" rtlCol="0">
            <a:spAutoFit/>
          </a:bodyPr>
          <a:lstStyle/>
          <a:p>
            <a:r>
              <a:rPr lang="es-ES_tradnl" sz="1400" b="1">
                <a:solidFill>
                  <a:srgbClr val="FF0000"/>
                </a:solidFill>
              </a:rPr>
              <a:t>17 de Julio, 2020</a:t>
            </a:r>
          </a:p>
          <a:p>
            <a:r>
              <a:rPr lang="es-ES_tradnl" sz="1400" b="1">
                <a:solidFill>
                  <a:srgbClr val="FF0000"/>
                </a:solidFill>
              </a:rPr>
              <a:t>Terremoto</a:t>
            </a:r>
          </a:p>
        </p:txBody>
      </p:sp>
      <p:cxnSp>
        <p:nvCxnSpPr>
          <p:cNvPr id="30" name="Straight Connector 29">
            <a:extLst>
              <a:ext uri="{FF2B5EF4-FFF2-40B4-BE49-F238E27FC236}">
                <a16:creationId xmlns:a16="http://schemas.microsoft.com/office/drawing/2014/main" id="{88863199-00EA-4A41-BD83-7BDF4323483F}"/>
              </a:ext>
            </a:extLst>
          </p:cNvPr>
          <p:cNvCxnSpPr>
            <a:cxnSpLocks/>
          </p:cNvCxnSpPr>
          <p:nvPr/>
        </p:nvCxnSpPr>
        <p:spPr>
          <a:xfrm flipH="1">
            <a:off x="2533578" y="3759422"/>
            <a:ext cx="731050" cy="505701"/>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6139480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3379618" y="5891212"/>
            <a:ext cx="561198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de tensión de compresión mínima. El eje de presión (P) refleja la máxima dirección de esfuerzo de compresión.</a:t>
            </a:r>
            <a:endParaRPr lang="es-ES_tradnl" altLang="en-US" sz="18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317500" y="950655"/>
            <a:ext cx="8369300"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s-ES_tradnl" altLang="en-US" sz="1600" dirty="0"/>
              <a:t>El mecanismo focal es cómo los sismólogos trazan las orientaciones de estrés 3-D de un terremoto. Debido a que un terremoto ocurre como deslizamiento en una falla, genera ondas primarias en cuadrantes donde el primer pulso es compresivo (sombreado) y cuadrantes donde el primer pulso es extensivo (blanco). La orientación de estos cuadrantes determinada a partir de las ondas sísmicas registradas identifica el tipo de falla que produjo el terremoto. </a:t>
            </a:r>
          </a:p>
          <a:p>
            <a:endParaRPr lang="es-ES_tradnl" altLang="en-US" sz="1600" dirty="0"/>
          </a:p>
          <a:p>
            <a:r>
              <a:rPr lang="es-ES_tradnl" altLang="en-US" sz="1600" dirty="0"/>
              <a:t>Este terremoto ocurrió como resultado de un </a:t>
            </a:r>
          </a:p>
          <a:p>
            <a:r>
              <a:rPr lang="es-ES_tradnl" altLang="en-US" sz="1600" dirty="0"/>
              <a:t>fallado lateral/empuje oblicuo, que tienen</a:t>
            </a:r>
          </a:p>
          <a:p>
            <a:r>
              <a:rPr lang="es-ES_tradnl" altLang="en-US" sz="1600" dirty="0"/>
              <a:t> componentes de ambos movimientos.</a:t>
            </a:r>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205859"/>
            <a:ext cx="3276600" cy="1585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4CC01EA9-8ED2-4582-8999-3154DC64EB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951" y="3508474"/>
            <a:ext cx="2985029" cy="2892326"/>
          </a:xfrm>
          <a:prstGeom prst="rect">
            <a:avLst/>
          </a:prstGeom>
        </p:spPr>
      </p:pic>
      <p:pic>
        <p:nvPicPr>
          <p:cNvPr id="13" name="Picture 10" descr="focal.png">
            <a:extLst>
              <a:ext uri="{FF2B5EF4-FFF2-40B4-BE49-F238E27FC236}">
                <a16:creationId xmlns:a16="http://schemas.microsoft.com/office/drawing/2014/main" id="{1A2E3A65-A790-4946-BF82-01066811F89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04096" y="2592946"/>
            <a:ext cx="3505200" cy="1549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VE"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VE" sz="2400" b="1">
                <a:solidFill>
                  <a:schemeClr val="tx2">
                    <a:satMod val="130000"/>
                  </a:schemeClr>
                </a:solidFill>
                <a:effectLst>
                  <a:outerShdw blurRad="50000" dist="30000" dir="5400000" algn="tl" rotWithShape="0">
                    <a:srgbClr val="000000">
                      <a:alpha val="30000"/>
                    </a:srgbClr>
                  </a:outerShdw>
                </a:effectLst>
                <a:ea typeface="+mj-ea"/>
              </a:rPr>
              <a:t>Magnitud </a:t>
            </a:r>
            <a:r>
              <a:rPr lang="es-VE"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VE" sz="4300" b="1">
                <a:solidFill>
                  <a:schemeClr val="tx2">
                    <a:satMod val="130000"/>
                  </a:schemeClr>
                </a:solidFill>
                <a:effectLst>
                  <a:outerShdw blurRad="50000" dist="30000" dir="5400000" algn="tl" rotWithShape="0">
                    <a:srgbClr val="000000">
                      <a:alpha val="30000"/>
                    </a:srgbClr>
                  </a:outerShdw>
                </a:effectLst>
                <a:ea typeface="+mj-ea"/>
              </a:rPr>
            </a:br>
            <a:r>
              <a:rPr lang="es-VE"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VE">
              <a:solidFill>
                <a:schemeClr val="tx2">
                  <a:satMod val="130000"/>
                </a:schemeClr>
              </a:solidFill>
              <a:effectLst>
                <a:outerShdw blurRad="50000" dist="30000" dir="5400000" algn="tl" rotWithShape="0">
                  <a:srgbClr val="000000">
                    <a:alpha val="30000"/>
                  </a:srgbClr>
                </a:outerShdw>
              </a:effectLst>
              <a:ea typeface="+mj-ea"/>
            </a:endParaRPr>
          </a:p>
        </p:txBody>
      </p:sp>
      <p:sp>
        <p:nvSpPr>
          <p:cNvPr id="14" name="TextBox 13">
            <a:extLst>
              <a:ext uri="{FF2B5EF4-FFF2-40B4-BE49-F238E27FC236}">
                <a16:creationId xmlns:a16="http://schemas.microsoft.com/office/drawing/2014/main" id="{FC2D4C95-11F8-A24F-81E0-6B22C9774F34}"/>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sp>
        <p:nvSpPr>
          <p:cNvPr id="17" name="TextBox 11">
            <a:extLst>
              <a:ext uri="{FF2B5EF4-FFF2-40B4-BE49-F238E27FC236}">
                <a16:creationId xmlns:a16="http://schemas.microsoft.com/office/drawing/2014/main" id="{522DFFD4-101F-424F-8862-BDC993284249}"/>
              </a:ext>
            </a:extLst>
          </p:cNvPr>
          <p:cNvSpPr txBox="1">
            <a:spLocks noChangeArrowheads="1"/>
          </p:cNvSpPr>
          <p:nvPr/>
        </p:nvSpPr>
        <p:spPr bwMode="auto">
          <a:xfrm>
            <a:off x="304800" y="6353175"/>
            <a:ext cx="37163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200" dirty="0">
                <a:latin typeface="Arial" panose="020B0604020202020204" pitchFamily="34" charset="0"/>
              </a:rPr>
              <a:t>Fase W Solución Tensor  Momento </a:t>
            </a:r>
          </a:p>
          <a:p>
            <a:pPr eaLnBrk="1" hangingPunct="1">
              <a:spcBef>
                <a:spcPct val="0"/>
              </a:spcBef>
              <a:buFontTx/>
              <a:buNone/>
            </a:pPr>
            <a:r>
              <a:rPr lang="es-ES" altLang="en-US" sz="1200" dirty="0">
                <a:latin typeface="Arial" panose="020B0604020202020204" pitchFamily="34" charset="0"/>
              </a:rPr>
              <a:t>Sísmico, USGS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1763496-2992-3344-BA87-F5E4DD07A703}"/>
              </a:ext>
            </a:extLst>
          </p:cNvPr>
          <p:cNvPicPr>
            <a:picLocks noChangeAspect="1"/>
          </p:cNvPicPr>
          <p:nvPr/>
        </p:nvPicPr>
        <p:blipFill>
          <a:blip r:embed="rId3"/>
          <a:stretch>
            <a:fillRect/>
          </a:stretch>
        </p:blipFill>
        <p:spPr>
          <a:xfrm>
            <a:off x="1385235" y="935761"/>
            <a:ext cx="7315200" cy="5846039"/>
          </a:xfrm>
          <a:prstGeom prst="rect">
            <a:avLst/>
          </a:prstGeom>
        </p:spPr>
      </p:pic>
      <p:sp>
        <p:nvSpPr>
          <p:cNvPr id="7" name="Rectangle 6">
            <a:extLst>
              <a:ext uri="{FF2B5EF4-FFF2-40B4-BE49-F238E27FC236}">
                <a16:creationId xmlns:a16="http://schemas.microsoft.com/office/drawing/2014/main" id="{1CC78859-7D82-1D4B-A6AD-6162321EA606}"/>
              </a:ext>
            </a:extLst>
          </p:cNvPr>
          <p:cNvSpPr/>
          <p:nvPr/>
        </p:nvSpPr>
        <p:spPr>
          <a:xfrm>
            <a:off x="6599317" y="5776800"/>
            <a:ext cx="2030334" cy="62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9" name="Rectangle 8">
            <a:extLst>
              <a:ext uri="{FF2B5EF4-FFF2-40B4-BE49-F238E27FC236}">
                <a16:creationId xmlns:a16="http://schemas.microsoft.com/office/drawing/2014/main" id="{52CDE52E-C98A-F94C-AFC7-6F6DE3E0CF6B}"/>
              </a:ext>
            </a:extLst>
          </p:cNvPr>
          <p:cNvSpPr/>
          <p:nvPr/>
        </p:nvSpPr>
        <p:spPr>
          <a:xfrm>
            <a:off x="3652615" y="730325"/>
            <a:ext cx="370682" cy="2882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3" name="Rectangle 22">
            <a:extLst>
              <a:ext uri="{FF2B5EF4-FFF2-40B4-BE49-F238E27FC236}">
                <a16:creationId xmlns:a16="http://schemas.microsoft.com/office/drawing/2014/main" id="{AE70AA79-CF73-D848-8EB8-BDEF825D7004}"/>
              </a:ext>
            </a:extLst>
          </p:cNvPr>
          <p:cNvSpPr/>
          <p:nvPr/>
        </p:nvSpPr>
        <p:spPr>
          <a:xfrm>
            <a:off x="7304087" y="753515"/>
            <a:ext cx="1584383" cy="9430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4" name="Rectangle 23">
            <a:extLst>
              <a:ext uri="{FF2B5EF4-FFF2-40B4-BE49-F238E27FC236}">
                <a16:creationId xmlns:a16="http://schemas.microsoft.com/office/drawing/2014/main" id="{89EC3581-61BB-4042-897F-83227DC0550E}"/>
              </a:ext>
            </a:extLst>
          </p:cNvPr>
          <p:cNvSpPr/>
          <p:nvPr/>
        </p:nvSpPr>
        <p:spPr>
          <a:xfrm>
            <a:off x="2851481" y="1692948"/>
            <a:ext cx="270528" cy="28825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s-ES_tradnl"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4">
            <a:extLst>
              <a:ext uri="{FF2B5EF4-FFF2-40B4-BE49-F238E27FC236}">
                <a16:creationId xmlns:a16="http://schemas.microsoft.com/office/drawing/2014/main" id="{8E0F2CC5-82B2-A44B-98E3-7E3729CBD530}"/>
              </a:ext>
            </a:extLst>
          </p:cNvPr>
          <p:cNvSpPr txBox="1">
            <a:spLocks noChangeArrowheads="1"/>
          </p:cNvSpPr>
          <p:nvPr/>
        </p:nvSpPr>
        <p:spPr bwMode="auto">
          <a:xfrm>
            <a:off x="2057400" y="2942905"/>
            <a:ext cx="6858000"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Después del terremoto, las ondas P de compresión tardaron 13 minutos y 18 segundos en recorrer una trayectoria curva a través del manto hasta Bend, Oregón.</a:t>
            </a:r>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2078038" y="5038967"/>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None/>
            </a:pPr>
            <a:r>
              <a:rPr lang="es-ES_tradnl" altLang="en-US" sz="1400">
                <a:solidFill>
                  <a:srgbClr val="000000"/>
                </a:solidFill>
                <a:latin typeface="Arial" panose="020B0604020202020204" pitchFamily="34" charset="0"/>
              </a:rPr>
              <a:t>Las ondas de superficie recorrieron los 10683 km (6638 millas) a lo largo del perímetro de la Tierra desde el terremoto hasta la estación de registro. Las ondas superficiales comenzaron a llegar a Bend unos 47 minutos después del terremoto.</a:t>
            </a:r>
          </a:p>
        </p:txBody>
      </p:sp>
      <p:sp>
        <p:nvSpPr>
          <p:cNvPr id="37896" name="TextBox 9">
            <a:extLst>
              <a:ext uri="{FF2B5EF4-FFF2-40B4-BE49-F238E27FC236}">
                <a16:creationId xmlns:a16="http://schemas.microsoft.com/office/drawing/2014/main" id="{5CF8E6D4-90C5-004B-88F9-38B0BA3386B7}"/>
              </a:ext>
            </a:extLst>
          </p:cNvPr>
          <p:cNvSpPr txBox="1">
            <a:spLocks noChangeArrowheads="1"/>
          </p:cNvSpPr>
          <p:nvPr/>
        </p:nvSpPr>
        <p:spPr bwMode="auto">
          <a:xfrm>
            <a:off x="2057400" y="4340062"/>
            <a:ext cx="6858000"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Las ondas S son ondas de corte que siguen el mismo camino a través del manto que las ondas P. Las ondas S tardaron 24 minutos y 30 segundos en viajar desde el terremoto hasta Bend.</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3004865" y="1352786"/>
            <a:ext cx="376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P</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943600" y="1541911"/>
            <a:ext cx="2850853" cy="369332"/>
          </a:xfrm>
          <a:prstGeom prst="rect">
            <a:avLst/>
          </a:prstGeom>
          <a:solidFill>
            <a:schemeClr val="bg1"/>
          </a:solidFill>
        </p:spPr>
        <p:txBody>
          <a:bodyPr wrap="square">
            <a:spAutoFit/>
          </a:bodyPr>
          <a:lstStyle/>
          <a:p>
            <a:pPr eaLnBrk="1" hangingPunct="1">
              <a:defRPr/>
            </a:pPr>
            <a:r>
              <a:rPr lang="es-ES_tradnl" spc="200">
                <a:latin typeface="Arial" charset="0"/>
                <a:ea typeface="MS PGothic" charset="-128"/>
              </a:rPr>
              <a:t>Ondas de Seperficie</a:t>
            </a:r>
          </a:p>
        </p:txBody>
      </p:sp>
      <p:sp>
        <p:nvSpPr>
          <p:cNvPr id="22" name="Rectangle 21">
            <a:extLst>
              <a:ext uri="{FF2B5EF4-FFF2-40B4-BE49-F238E27FC236}">
                <a16:creationId xmlns:a16="http://schemas.microsoft.com/office/drawing/2014/main" id="{5FD27CAF-1FC4-A040-B18E-C7E412BE8B09}"/>
              </a:ext>
            </a:extLst>
          </p:cNvPr>
          <p:cNvSpPr/>
          <p:nvPr/>
        </p:nvSpPr>
        <p:spPr>
          <a:xfrm>
            <a:off x="3346451" y="1023196"/>
            <a:ext cx="1585912" cy="152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4261179" y="1357447"/>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S</a:t>
            </a:r>
          </a:p>
        </p:txBody>
      </p:sp>
      <p:sp>
        <p:nvSpPr>
          <p:cNvPr id="21" name="TextBox 4">
            <a:extLst>
              <a:ext uri="{FF2B5EF4-FFF2-40B4-BE49-F238E27FC236}">
                <a16:creationId xmlns:a16="http://schemas.microsoft.com/office/drawing/2014/main" id="{6C62E7D1-1377-7C41-9D7C-5E1869D70330}"/>
              </a:ext>
            </a:extLst>
          </p:cNvPr>
          <p:cNvSpPr txBox="1">
            <a:spLocks noChangeArrowheads="1"/>
          </p:cNvSpPr>
          <p:nvPr/>
        </p:nvSpPr>
        <p:spPr bwMode="auto">
          <a:xfrm>
            <a:off x="3534487" y="1253255"/>
            <a:ext cx="559675"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800" b="1">
                <a:latin typeface="Arial" panose="020B0604020202020204" pitchFamily="34" charset="0"/>
              </a:rPr>
              <a:t>PP</a:t>
            </a:r>
          </a:p>
        </p:txBody>
      </p:sp>
      <p:sp>
        <p:nvSpPr>
          <p:cNvPr id="25" name="Rectangle 24">
            <a:extLst>
              <a:ext uri="{FF2B5EF4-FFF2-40B4-BE49-F238E27FC236}">
                <a16:creationId xmlns:a16="http://schemas.microsoft.com/office/drawing/2014/main" id="{41D3D50A-0907-3E45-B30B-30386B3A64CE}"/>
              </a:ext>
            </a:extLst>
          </p:cNvPr>
          <p:cNvSpPr/>
          <p:nvPr/>
        </p:nvSpPr>
        <p:spPr>
          <a:xfrm>
            <a:off x="3007492" y="753515"/>
            <a:ext cx="370682" cy="4291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26" name="Rectangle 25">
            <a:extLst>
              <a:ext uri="{FF2B5EF4-FFF2-40B4-BE49-F238E27FC236}">
                <a16:creationId xmlns:a16="http://schemas.microsoft.com/office/drawing/2014/main" id="{018AF162-8FA2-F646-9334-571729274219}"/>
              </a:ext>
            </a:extLst>
          </p:cNvPr>
          <p:cNvSpPr/>
          <p:nvPr/>
        </p:nvSpPr>
        <p:spPr>
          <a:xfrm>
            <a:off x="3950422" y="1459119"/>
            <a:ext cx="370682" cy="4291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2375835" y="784387"/>
            <a:ext cx="6418618" cy="523220"/>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a:solidFill>
                  <a:srgbClr val="000000"/>
                </a:solidFill>
                <a:latin typeface="Arial" panose="020B0604020202020204" pitchFamily="34" charset="0"/>
              </a:rPr>
              <a:t>El registro del terremoto en Bend, Oregón (BNOR) se ilustra a continuación. Bend está a 10683 km (6638 millas, 96.2 °) de la ubicación de este terremoto.</a:t>
            </a:r>
          </a:p>
        </p:txBody>
      </p:sp>
      <p:sp>
        <p:nvSpPr>
          <p:cNvPr id="27" name="TextBox 5">
            <a:extLst>
              <a:ext uri="{FF2B5EF4-FFF2-40B4-BE49-F238E27FC236}">
                <a16:creationId xmlns:a16="http://schemas.microsoft.com/office/drawing/2014/main" id="{C6FE6CA4-BF8F-3B45-8453-2EE3A7583FA5}"/>
              </a:ext>
            </a:extLst>
          </p:cNvPr>
          <p:cNvSpPr txBox="1">
            <a:spLocks noChangeArrowheads="1"/>
          </p:cNvSpPr>
          <p:nvPr/>
        </p:nvSpPr>
        <p:spPr bwMode="auto">
          <a:xfrm>
            <a:off x="2919413" y="3641156"/>
            <a:ext cx="5133975" cy="523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400">
                <a:latin typeface="Arial" panose="020B0604020202020204" pitchFamily="34" charset="0"/>
              </a:rPr>
              <a:t>PP es una onda de compresión que rebota en la superficie a mitad de camino entre el terremoto y la estación de registro.</a:t>
            </a:r>
          </a:p>
        </p:txBody>
      </p:sp>
      <p:sp>
        <p:nvSpPr>
          <p:cNvPr id="29"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PAPÚA NUEVA GUINEA</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Viernes, 17 de Julio, 2020 a las 02:50:23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extLst>
      <p:ext uri="{BB962C8B-B14F-4D97-AF65-F5344CB8AC3E}">
        <p14:creationId xmlns:p14="http://schemas.microsoft.com/office/powerpoint/2010/main" val="3621266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10727</TotalTime>
  <Words>1582</Words>
  <Application>Microsoft Macintosh PowerPoint</Application>
  <PresentationFormat>On-screen Show (4:3)</PresentationFormat>
  <Paragraphs>120</Paragraphs>
  <Slides>10</Slides>
  <Notes>10</Notes>
  <HiddenSlides>0</HiddenSlides>
  <MMClips>1</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ＭＳ Ｐゴシック</vt:lpstr>
      <vt:lpstr>ＭＳ Ｐゴシック</vt:lpstr>
      <vt:lpstr>Arial</vt:lpstr>
      <vt:lpstr>Calibri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811</cp:revision>
  <cp:lastPrinted>2013-04-07T18:50:57Z</cp:lastPrinted>
  <dcterms:created xsi:type="dcterms:W3CDTF">2009-05-31T20:07:40Z</dcterms:created>
  <dcterms:modified xsi:type="dcterms:W3CDTF">2020-07-22T05:43:44Z</dcterms:modified>
</cp:coreProperties>
</file>