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5"/>
  </p:notesMasterIdLst>
  <p:handoutMasterIdLst>
    <p:handoutMasterId r:id="rId16"/>
  </p:handoutMasterIdLst>
  <p:sldIdLst>
    <p:sldId id="377" r:id="rId3"/>
    <p:sldId id="385" r:id="rId4"/>
    <p:sldId id="386" r:id="rId5"/>
    <p:sldId id="420" r:id="rId6"/>
    <p:sldId id="424" r:id="rId7"/>
    <p:sldId id="427" r:id="rId8"/>
    <p:sldId id="429" r:id="rId9"/>
    <p:sldId id="428" r:id="rId10"/>
    <p:sldId id="412" r:id="rId11"/>
    <p:sldId id="425" r:id="rId12"/>
    <p:sldId id="418" r:id="rId13"/>
    <p:sldId id="373"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8" autoAdjust="0"/>
    <p:restoredTop sz="87973" autoAdjust="0"/>
  </p:normalViewPr>
  <p:slideViewPr>
    <p:cSldViewPr>
      <p:cViewPr varScale="1">
        <p:scale>
          <a:sx n="68" d="100"/>
          <a:sy n="68" d="100"/>
        </p:scale>
        <p:origin x="145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8F43F-EB6F-4F46-88F5-7EFCDC2A9175}"/>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3F8887BD-663C-4CF7-90AE-3C385B23FA70}"/>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387E9515-EC40-4E80-8FD5-2F98E14B6DB2}" type="datetimeFigureOut">
              <a:rPr lang="en-US"/>
              <a:pPr>
                <a:defRPr/>
              </a:pPr>
              <a:t>7/22/2020</a:t>
            </a:fld>
            <a:endParaRPr lang="en-US"/>
          </a:p>
        </p:txBody>
      </p:sp>
      <p:sp>
        <p:nvSpPr>
          <p:cNvPr id="4" name="Footer Placeholder 3">
            <a:extLst>
              <a:ext uri="{FF2B5EF4-FFF2-40B4-BE49-F238E27FC236}">
                <a16:creationId xmlns:a16="http://schemas.microsoft.com/office/drawing/2014/main" id="{3604F14E-8A19-44EF-BA8E-EEB3622B1758}"/>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3C93EBDE-EA24-489D-BC6D-115BC8D759D6}"/>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171E6D3-1D5A-4138-9AC3-D3DFBD8F38DD}"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35BE4D-ECE6-416B-86D9-947DF3A1836F}"/>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6908972-4E07-4A5B-B5A9-48BFEC3F3F3A}"/>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cs typeface="Arial" panose="020B0604020202020204" pitchFamily="34" charset="0"/>
              </a:defRPr>
            </a:lvl1pPr>
          </a:lstStyle>
          <a:p>
            <a:fld id="{9F04ADBE-73C3-4E74-BEE2-754618E912B4}" type="datetimeFigureOut">
              <a:rPr lang="en-US" altLang="en-US"/>
              <a:pPr/>
              <a:t>7/22/2020</a:t>
            </a:fld>
            <a:endParaRPr lang="en-US" altLang="en-US"/>
          </a:p>
        </p:txBody>
      </p:sp>
      <p:sp>
        <p:nvSpPr>
          <p:cNvPr id="4" name="Slide Image Placeholder 3">
            <a:extLst>
              <a:ext uri="{FF2B5EF4-FFF2-40B4-BE49-F238E27FC236}">
                <a16:creationId xmlns:a16="http://schemas.microsoft.com/office/drawing/2014/main" id="{3D7CE628-0874-49D1-BB48-67E4E0137E6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7E5122F9-51F0-4F08-9345-89DDCCE2965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AA8F791-EEA5-40BF-827D-572E391FFD5F}"/>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B2303DE-DA68-44DC-A402-938250D5F3C6}"/>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fld id="{C9D76C7B-0545-4A07-9FA9-6DB6D8A99A2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20C6781B-03F8-4849-81FA-1955C1CA79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id="{6FDD6653-725B-4FB4-BA7E-2C66A3CCFC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8675" name="Slide Number Placeholder 3">
            <a:extLst>
              <a:ext uri="{FF2B5EF4-FFF2-40B4-BE49-F238E27FC236}">
                <a16:creationId xmlns:a16="http://schemas.microsoft.com/office/drawing/2014/main" id="{07D1591C-522C-4865-AAA0-62366A5007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BB32C007-794B-478B-B4C4-BD1D8605D7BB}" type="slidenum">
              <a:rPr lang="en-US" altLang="en-US" sz="130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11</a:t>
            </a:fld>
            <a:endParaRPr lang="en-US" altLang="en-US" sz="13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a:extLst>
              <a:ext uri="{FF2B5EF4-FFF2-40B4-BE49-F238E27FC236}">
                <a16:creationId xmlns:a16="http://schemas.microsoft.com/office/drawing/2014/main" id="{7CB8AEA6-236C-4A5C-8DE2-5033B781EA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a:extLst>
              <a:ext uri="{FF2B5EF4-FFF2-40B4-BE49-F238E27FC236}">
                <a16:creationId xmlns:a16="http://schemas.microsoft.com/office/drawing/2014/main" id="{B4B6E619-B2BE-4EC9-842D-1D37C3B609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9155" name="Slide Number Placeholder 3">
            <a:extLst>
              <a:ext uri="{FF2B5EF4-FFF2-40B4-BE49-F238E27FC236}">
                <a16:creationId xmlns:a16="http://schemas.microsoft.com/office/drawing/2014/main" id="{34B6EC1F-A9A9-4C89-96D9-185AFDE870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43B398FF-410F-435E-8211-FD2E8BCC1D8F}" type="slidenum">
              <a:rPr lang="en-US" altLang="en-US" sz="1300"/>
              <a:pPr>
                <a:spcBef>
                  <a:spcPct val="0"/>
                </a:spcBef>
              </a:pPr>
              <a:t>12</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D1FF3566-335D-41A9-AF29-6C4C8A05CD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AEAF18FA-B6B9-4611-984D-83AC504696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Relevant animation: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Earthquake Intensity </a:t>
            </a:r>
            <a:r>
              <a:rPr lang="en-US" dirty="0">
                <a:hlinkClick r:id="rId3"/>
              </a:rPr>
              <a:t>https://www.iris.edu/hq/inclass/animation/earthquake_intensity</a:t>
            </a:r>
            <a:r>
              <a:rPr lang="en-US" dirty="0"/>
              <a:t> </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dirty="0"/>
          </a:p>
          <a:p>
            <a:pPr eaLnBrk="1" hangingPunct="1">
              <a:spcBef>
                <a:spcPct val="0"/>
              </a:spcBef>
            </a:pPr>
            <a:endParaRPr lang="en-US" altLang="en-US" dirty="0"/>
          </a:p>
        </p:txBody>
      </p:sp>
      <p:sp>
        <p:nvSpPr>
          <p:cNvPr id="30723" name="Slide Number Placeholder 3">
            <a:extLst>
              <a:ext uri="{FF2B5EF4-FFF2-40B4-BE49-F238E27FC236}">
                <a16:creationId xmlns:a16="http://schemas.microsoft.com/office/drawing/2014/main" id="{95D3FAF6-4038-47A9-8620-4B2CEBF028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95D763-B200-4062-96ED-57A40E4F002E}" type="slidenum">
              <a:rPr lang="en-US" altLang="en-US">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BB21FB3E-57FA-4854-B825-D5316CEC22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a:extLst>
              <a:ext uri="{FF2B5EF4-FFF2-40B4-BE49-F238E27FC236}">
                <a16:creationId xmlns:a16="http://schemas.microsoft.com/office/drawing/2014/main" id="{4CB6D905-3659-49E4-9E0A-2A0347C8C3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32771" name="Slide Number Placeholder 3">
            <a:extLst>
              <a:ext uri="{FF2B5EF4-FFF2-40B4-BE49-F238E27FC236}">
                <a16:creationId xmlns:a16="http://schemas.microsoft.com/office/drawing/2014/main" id="{C61BA8BB-2C9B-4F1A-994B-CD15E1B8D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82A3B55C-FF41-4114-9C0F-664845701EC3}" type="slidenum">
              <a:rPr lang="en-US" altLang="en-US" sz="130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149A3413-1106-1B48-920A-630E02F95E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a:extLst>
              <a:ext uri="{FF2B5EF4-FFF2-40B4-BE49-F238E27FC236}">
                <a16:creationId xmlns:a16="http://schemas.microsoft.com/office/drawing/2014/main" id="{28D894B8-070F-3A45-ACD6-3FE9CF428AA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solidFill>
                  <a:srgbClr val="393996"/>
                </a:solidFill>
              </a:rPr>
              <a:t>Relevant Animations:</a:t>
            </a:r>
          </a:p>
          <a:p>
            <a:pPr eaLnBrk="1" hangingPunct="1">
              <a:spcBef>
                <a:spcPct val="0"/>
              </a:spcBef>
            </a:pPr>
            <a:r>
              <a:rPr lang="en-US" altLang="en-US" dirty="0"/>
              <a:t>Alaska – Tectonics and Earthquakes:  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alaska_tectonics_and_earthquakes</a:t>
            </a:r>
            <a:r>
              <a:rPr lang="en-US" altLang="en-US" dirty="0"/>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Alaska: The Great Alaska Earthquake of 1964: </a:t>
            </a:r>
            <a:r>
              <a:rPr lang="en-US" dirty="0">
                <a:hlinkClick r:id="rId3"/>
              </a:rPr>
              <a:t>https://www.iris.edu/hq/inclass/animation/alaska_the_great_alaska_earthquake_of_1964</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dirty="0"/>
          </a:p>
        </p:txBody>
      </p:sp>
      <p:sp>
        <p:nvSpPr>
          <p:cNvPr id="43011" name="Slide Number Placeholder 3">
            <a:extLst>
              <a:ext uri="{FF2B5EF4-FFF2-40B4-BE49-F238E27FC236}">
                <a16:creationId xmlns:a16="http://schemas.microsoft.com/office/drawing/2014/main" id="{AF2E0D70-CAA5-1B48-9437-A42B7EB5BF6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B6E95B2-E575-934F-A64E-64D08DD7EECF}"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D76C7B-0545-4A07-9FA9-6DB6D8A99A29}" type="slidenum">
              <a:rPr lang="en-US" altLang="en-US" smtClean="0"/>
              <a:pPr/>
              <a:t>6</a:t>
            </a:fld>
            <a:endParaRPr lang="en-US" altLang="en-US"/>
          </a:p>
        </p:txBody>
      </p:sp>
    </p:spTree>
    <p:extLst>
      <p:ext uri="{BB962C8B-B14F-4D97-AF65-F5344CB8AC3E}">
        <p14:creationId xmlns:p14="http://schemas.microsoft.com/office/powerpoint/2010/main" val="1072287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7</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a:extLst>
              <a:ext uri="{FF2B5EF4-FFF2-40B4-BE49-F238E27FC236}">
                <a16:creationId xmlns:a16="http://schemas.microsoft.com/office/drawing/2014/main" id="{4AC4D43F-56B7-4C30-9EC8-4D16661D7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a:extLst>
              <a:ext uri="{FF2B5EF4-FFF2-40B4-BE49-F238E27FC236}">
                <a16:creationId xmlns:a16="http://schemas.microsoft.com/office/drawing/2014/main" id="{34B63AFD-D0AC-4824-AAE2-CD6BCE474E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Relevant animation: Earthquake: Foreshock—Mainshock—Aftershock </a:t>
            </a:r>
            <a:r>
              <a:rPr lang="en-US" altLang="en-US">
                <a:hlinkClick r:id="rId3"/>
              </a:rPr>
              <a:t>https://www.iris.edu/hq/inclass/animation/earthquake_foreshockmainshockaftershock</a:t>
            </a:r>
            <a:r>
              <a:rPr lang="en-US" altLang="en-US"/>
              <a:t> </a:t>
            </a:r>
          </a:p>
          <a:p>
            <a:pPr eaLnBrk="1" hangingPunct="1">
              <a:spcBef>
                <a:spcPct val="0"/>
              </a:spcBef>
            </a:pPr>
            <a:endParaRPr lang="en-US" altLang="en-US"/>
          </a:p>
        </p:txBody>
      </p:sp>
      <p:sp>
        <p:nvSpPr>
          <p:cNvPr id="18435" name="Slide Number Placeholder 3">
            <a:extLst>
              <a:ext uri="{FF2B5EF4-FFF2-40B4-BE49-F238E27FC236}">
                <a16:creationId xmlns:a16="http://schemas.microsoft.com/office/drawing/2014/main" id="{980FCEE6-D8ED-4039-9E4B-5B96F8671A4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EA3E6E9-357C-4924-BB13-5E3253800BBA}" type="slidenum">
              <a:rPr lang="en-US" altLang="en-US" sz="1300"/>
              <a:pPr>
                <a:spcBef>
                  <a:spcPct val="0"/>
                </a:spcBef>
              </a:pPr>
              <a:t>8</a:t>
            </a:fld>
            <a:endParaRPr lang="en-US" altLang="en-US" sz="1300"/>
          </a:p>
        </p:txBody>
      </p:sp>
    </p:spTree>
    <p:extLst>
      <p:ext uri="{BB962C8B-B14F-4D97-AF65-F5344CB8AC3E}">
        <p14:creationId xmlns:p14="http://schemas.microsoft.com/office/powerpoint/2010/main" val="437414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rPr>
              <a:t>Relevant Animation:</a:t>
            </a:r>
          </a:p>
          <a:p>
            <a:r>
              <a:rPr lang="en-US" altLang="en-US" sz="1000">
                <a:latin typeface="Arial" panose="020B0604020202020204" pitchFamily="34" charset="0"/>
              </a:rPr>
              <a:t>Understanding focal mechanisms http://www.iris.edu/hq/programs/education_and_outreach/animations/25</a:t>
            </a:r>
          </a:p>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9</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01604991-C334-834F-9355-94B4547C43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34874695-700D-0148-A66E-33499F31A8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sz="1400"/>
              <a:t>Where do travel-time curves come from? </a:t>
            </a:r>
            <a:r>
              <a:rPr lang="en-US" altLang="en-US">
                <a:hlinkClick r:id="rId3"/>
              </a:rPr>
              <a:t>http://www.iris.edu/hq/programs/education_and_outreach/animations#K</a:t>
            </a:r>
            <a:endParaRPr lang="en-US" altLang="en-US"/>
          </a:p>
        </p:txBody>
      </p:sp>
      <p:sp>
        <p:nvSpPr>
          <p:cNvPr id="16387" name="Slide Number Placeholder 3">
            <a:extLst>
              <a:ext uri="{FF2B5EF4-FFF2-40B4-BE49-F238E27FC236}">
                <a16:creationId xmlns:a16="http://schemas.microsoft.com/office/drawing/2014/main" id="{C4C48F36-4F33-FB41-B276-926D3BF202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BE9D09B-B5C1-4240-9FA3-371F0AFB4B98}" type="slidenum">
              <a:rPr lang="en-US" altLang="en-US">
                <a:solidFill>
                  <a:srgbClr val="000000"/>
                </a:solidFill>
                <a:latin typeface="Calibri" panose="020F0502020204030204" pitchFamily="34" charset="0"/>
              </a:rPr>
              <a:pPr/>
              <a:t>10</a:t>
            </a:fld>
            <a:endParaRPr lang="en-US" altLang="en-US">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E148EDE-9119-42CE-8675-506F45E7CE50}"/>
              </a:ext>
            </a:extLst>
          </p:cNvPr>
          <p:cNvSpPr>
            <a:spLocks noGrp="1"/>
          </p:cNvSpPr>
          <p:nvPr>
            <p:ph type="dt" sz="half" idx="10"/>
          </p:nvPr>
        </p:nvSpPr>
        <p:spPr/>
        <p:txBody>
          <a:bodyPr/>
          <a:lstStyle>
            <a:lvl1pPr>
              <a:defRPr/>
            </a:lvl1pPr>
          </a:lstStyle>
          <a:p>
            <a:fld id="{50E6DED7-E869-4ECA-8FA3-BDF74084F24E}" type="datetimeFigureOut">
              <a:rPr lang="en-US" altLang="en-US"/>
              <a:pPr/>
              <a:t>7/22/2020</a:t>
            </a:fld>
            <a:endParaRPr lang="en-US" altLang="en-US"/>
          </a:p>
        </p:txBody>
      </p:sp>
      <p:sp>
        <p:nvSpPr>
          <p:cNvPr id="5" name="Footer Placeholder 4">
            <a:extLst>
              <a:ext uri="{FF2B5EF4-FFF2-40B4-BE49-F238E27FC236}">
                <a16:creationId xmlns:a16="http://schemas.microsoft.com/office/drawing/2014/main" id="{7DCE3872-7185-4533-9D9A-8D19E1BA47B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3548A69-4B07-45FB-AC29-8FC6354143FA}"/>
              </a:ext>
            </a:extLst>
          </p:cNvPr>
          <p:cNvSpPr>
            <a:spLocks noGrp="1"/>
          </p:cNvSpPr>
          <p:nvPr>
            <p:ph type="sldNum" sz="quarter" idx="12"/>
          </p:nvPr>
        </p:nvSpPr>
        <p:spPr/>
        <p:txBody>
          <a:bodyPr/>
          <a:lstStyle>
            <a:lvl1pPr>
              <a:defRPr/>
            </a:lvl1pPr>
          </a:lstStyle>
          <a:p>
            <a:fld id="{7167E739-A090-4420-BC86-243C1E733718}" type="slidenum">
              <a:rPr lang="en-US" altLang="en-US"/>
              <a:pPr/>
              <a:t>‹#›</a:t>
            </a:fld>
            <a:endParaRPr lang="en-US" altLang="en-US"/>
          </a:p>
        </p:txBody>
      </p:sp>
    </p:spTree>
    <p:extLst>
      <p:ext uri="{BB962C8B-B14F-4D97-AF65-F5344CB8AC3E}">
        <p14:creationId xmlns:p14="http://schemas.microsoft.com/office/powerpoint/2010/main" val="98772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2D17FE-22D5-4708-AA8C-ACAE1D25FB80}"/>
              </a:ext>
            </a:extLst>
          </p:cNvPr>
          <p:cNvSpPr>
            <a:spLocks noGrp="1"/>
          </p:cNvSpPr>
          <p:nvPr>
            <p:ph type="dt" sz="half" idx="10"/>
          </p:nvPr>
        </p:nvSpPr>
        <p:spPr/>
        <p:txBody>
          <a:bodyPr/>
          <a:lstStyle>
            <a:lvl1pPr>
              <a:defRPr/>
            </a:lvl1pPr>
          </a:lstStyle>
          <a:p>
            <a:fld id="{2F9A33F8-16CB-4D98-8E3B-960A7CC93502}" type="datetimeFigureOut">
              <a:rPr lang="en-US" altLang="en-US"/>
              <a:pPr/>
              <a:t>7/22/2020</a:t>
            </a:fld>
            <a:endParaRPr lang="en-US" altLang="en-US"/>
          </a:p>
        </p:txBody>
      </p:sp>
      <p:sp>
        <p:nvSpPr>
          <p:cNvPr id="5" name="Footer Placeholder 4">
            <a:extLst>
              <a:ext uri="{FF2B5EF4-FFF2-40B4-BE49-F238E27FC236}">
                <a16:creationId xmlns:a16="http://schemas.microsoft.com/office/drawing/2014/main" id="{2C760207-75D5-4094-86D2-70FCA9F439F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F2E3603-7C3B-4A62-BD9E-784A08FBC6D6}"/>
              </a:ext>
            </a:extLst>
          </p:cNvPr>
          <p:cNvSpPr>
            <a:spLocks noGrp="1"/>
          </p:cNvSpPr>
          <p:nvPr>
            <p:ph type="sldNum" sz="quarter" idx="12"/>
          </p:nvPr>
        </p:nvSpPr>
        <p:spPr/>
        <p:txBody>
          <a:bodyPr/>
          <a:lstStyle>
            <a:lvl1pPr>
              <a:defRPr/>
            </a:lvl1pPr>
          </a:lstStyle>
          <a:p>
            <a:fld id="{540FC0B3-6DA8-4549-8E18-6C092C5AB410}" type="slidenum">
              <a:rPr lang="en-US" altLang="en-US"/>
              <a:pPr/>
              <a:t>‹#›</a:t>
            </a:fld>
            <a:endParaRPr lang="en-US" altLang="en-US"/>
          </a:p>
        </p:txBody>
      </p:sp>
    </p:spTree>
    <p:extLst>
      <p:ext uri="{BB962C8B-B14F-4D97-AF65-F5344CB8AC3E}">
        <p14:creationId xmlns:p14="http://schemas.microsoft.com/office/powerpoint/2010/main" val="3820793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133CDC-21B9-4BAA-81D9-7C55CE6AC6E8}"/>
              </a:ext>
            </a:extLst>
          </p:cNvPr>
          <p:cNvSpPr>
            <a:spLocks noGrp="1"/>
          </p:cNvSpPr>
          <p:nvPr>
            <p:ph type="dt" sz="half" idx="10"/>
          </p:nvPr>
        </p:nvSpPr>
        <p:spPr/>
        <p:txBody>
          <a:bodyPr/>
          <a:lstStyle>
            <a:lvl1pPr>
              <a:defRPr/>
            </a:lvl1pPr>
          </a:lstStyle>
          <a:p>
            <a:fld id="{B5D75001-B2F7-48D1-B88D-7C0B22F20D5A}" type="datetimeFigureOut">
              <a:rPr lang="en-US" altLang="en-US"/>
              <a:pPr/>
              <a:t>7/22/2020</a:t>
            </a:fld>
            <a:endParaRPr lang="en-US" altLang="en-US"/>
          </a:p>
        </p:txBody>
      </p:sp>
      <p:sp>
        <p:nvSpPr>
          <p:cNvPr id="5" name="Footer Placeholder 4">
            <a:extLst>
              <a:ext uri="{FF2B5EF4-FFF2-40B4-BE49-F238E27FC236}">
                <a16:creationId xmlns:a16="http://schemas.microsoft.com/office/drawing/2014/main" id="{AD2016F0-8D1A-4DA3-AA46-72ACC3ACEC8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35FDD50-4573-432D-B404-CBB715A433F9}"/>
              </a:ext>
            </a:extLst>
          </p:cNvPr>
          <p:cNvSpPr>
            <a:spLocks noGrp="1"/>
          </p:cNvSpPr>
          <p:nvPr>
            <p:ph type="sldNum" sz="quarter" idx="12"/>
          </p:nvPr>
        </p:nvSpPr>
        <p:spPr/>
        <p:txBody>
          <a:bodyPr/>
          <a:lstStyle>
            <a:lvl1pPr>
              <a:defRPr/>
            </a:lvl1pPr>
          </a:lstStyle>
          <a:p>
            <a:fld id="{2187A256-CE9F-42FD-93B7-4F2CFE818302}" type="slidenum">
              <a:rPr lang="en-US" altLang="en-US"/>
              <a:pPr/>
              <a:t>‹#›</a:t>
            </a:fld>
            <a:endParaRPr lang="en-US" altLang="en-US"/>
          </a:p>
        </p:txBody>
      </p:sp>
    </p:spTree>
    <p:extLst>
      <p:ext uri="{BB962C8B-B14F-4D97-AF65-F5344CB8AC3E}">
        <p14:creationId xmlns:p14="http://schemas.microsoft.com/office/powerpoint/2010/main" val="3997891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0BBF34EF-716F-4CD5-89E7-02C8A1AE8C8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35B7846-7E3C-4572-A071-F5B7BD16E63D}" type="datetimeFigureOut">
              <a:rPr lang="en-US" altLang="en-US"/>
              <a:pPr/>
              <a:t>7/22/2020</a:t>
            </a:fld>
            <a:endParaRPr lang="en-US" altLang="en-US"/>
          </a:p>
        </p:txBody>
      </p:sp>
      <p:sp>
        <p:nvSpPr>
          <p:cNvPr id="5" name="Footer Placeholder 4">
            <a:extLst>
              <a:ext uri="{FF2B5EF4-FFF2-40B4-BE49-F238E27FC236}">
                <a16:creationId xmlns:a16="http://schemas.microsoft.com/office/drawing/2014/main" id="{9BFB41B6-AC7E-4173-ABFD-23C88BBF332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0784D9F1-0F2E-4FBA-8EB0-33FFAC00043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2C992E29-3065-4AF1-A62E-6CE9CA9798DE}" type="slidenum">
              <a:rPr lang="en-US" altLang="en-US"/>
              <a:pPr/>
              <a:t>‹#›</a:t>
            </a:fld>
            <a:endParaRPr lang="en-US" altLang="en-US"/>
          </a:p>
        </p:txBody>
      </p:sp>
    </p:spTree>
    <p:extLst>
      <p:ext uri="{BB962C8B-B14F-4D97-AF65-F5344CB8AC3E}">
        <p14:creationId xmlns:p14="http://schemas.microsoft.com/office/powerpoint/2010/main" val="513251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336D22-7940-4635-A8BF-D9C6F76B29A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07B8B5B-7DC1-4843-B5E6-A4D59FC54D38}" type="datetimeFigureOut">
              <a:rPr lang="en-US" altLang="en-US"/>
              <a:pPr/>
              <a:t>7/22/2020</a:t>
            </a:fld>
            <a:endParaRPr lang="en-US" altLang="en-US"/>
          </a:p>
        </p:txBody>
      </p:sp>
      <p:sp>
        <p:nvSpPr>
          <p:cNvPr id="5" name="Footer Placeholder 4">
            <a:extLst>
              <a:ext uri="{FF2B5EF4-FFF2-40B4-BE49-F238E27FC236}">
                <a16:creationId xmlns:a16="http://schemas.microsoft.com/office/drawing/2014/main" id="{007E4A7F-03C5-470D-A3F3-C22F9EF3D3B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A9365934-E7B4-4B4A-BEC8-C4AD7BEBE47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49C4B80F-E2FD-46E4-8542-5335F3D0F8D7}" type="slidenum">
              <a:rPr lang="en-US" altLang="en-US"/>
              <a:pPr/>
              <a:t>‹#›</a:t>
            </a:fld>
            <a:endParaRPr lang="en-US" altLang="en-US"/>
          </a:p>
        </p:txBody>
      </p:sp>
    </p:spTree>
    <p:extLst>
      <p:ext uri="{BB962C8B-B14F-4D97-AF65-F5344CB8AC3E}">
        <p14:creationId xmlns:p14="http://schemas.microsoft.com/office/powerpoint/2010/main" val="2839261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187FF3-67FF-4C12-900D-9AFE3B04384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AB24361F-9E2C-4DD5-97DF-4D9FF61AA7B9}" type="datetimeFigureOut">
              <a:rPr lang="en-US" altLang="en-US"/>
              <a:pPr/>
              <a:t>7/22/2020</a:t>
            </a:fld>
            <a:endParaRPr lang="en-US" altLang="en-US"/>
          </a:p>
        </p:txBody>
      </p:sp>
      <p:sp>
        <p:nvSpPr>
          <p:cNvPr id="5" name="Footer Placeholder 4">
            <a:extLst>
              <a:ext uri="{FF2B5EF4-FFF2-40B4-BE49-F238E27FC236}">
                <a16:creationId xmlns:a16="http://schemas.microsoft.com/office/drawing/2014/main" id="{BB28A4A4-7CDB-4ABC-9147-FFC2C70C7A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28EEFB5C-6111-49D2-AD1D-E41DA7DFBBB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802DC7D1-C60B-450E-BF63-73B5DB362E36}" type="slidenum">
              <a:rPr lang="en-US" altLang="en-US"/>
              <a:pPr/>
              <a:t>‹#›</a:t>
            </a:fld>
            <a:endParaRPr lang="en-US" altLang="en-US"/>
          </a:p>
        </p:txBody>
      </p:sp>
    </p:spTree>
    <p:extLst>
      <p:ext uri="{BB962C8B-B14F-4D97-AF65-F5344CB8AC3E}">
        <p14:creationId xmlns:p14="http://schemas.microsoft.com/office/powerpoint/2010/main" val="40925476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A1BE73-50CD-40FF-8BAA-A671A35858A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D91E7437-92B5-474B-93ED-7E2546C76DA3}" type="datetimeFigureOut">
              <a:rPr lang="en-US" altLang="en-US"/>
              <a:pPr/>
              <a:t>7/22/2020</a:t>
            </a:fld>
            <a:endParaRPr lang="en-US" altLang="en-US"/>
          </a:p>
        </p:txBody>
      </p:sp>
      <p:sp>
        <p:nvSpPr>
          <p:cNvPr id="6" name="Footer Placeholder 5">
            <a:extLst>
              <a:ext uri="{FF2B5EF4-FFF2-40B4-BE49-F238E27FC236}">
                <a16:creationId xmlns:a16="http://schemas.microsoft.com/office/drawing/2014/main" id="{F6EEAF3D-DCA5-42AE-B35B-40479CCA0CAB}"/>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9BAA0232-6912-4825-A4AA-3838C619D20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9A1710DE-83D4-48E2-80C0-F60A5420385D}" type="slidenum">
              <a:rPr lang="en-US" altLang="en-US"/>
              <a:pPr/>
              <a:t>‹#›</a:t>
            </a:fld>
            <a:endParaRPr lang="en-US" altLang="en-US"/>
          </a:p>
        </p:txBody>
      </p:sp>
    </p:spTree>
    <p:extLst>
      <p:ext uri="{BB962C8B-B14F-4D97-AF65-F5344CB8AC3E}">
        <p14:creationId xmlns:p14="http://schemas.microsoft.com/office/powerpoint/2010/main" val="784495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57BF8BD-9455-4FAD-8288-E07FDB5965F4}"/>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0D0218-BCCE-483A-8B56-3AEF872E79E2}" type="datetimeFigureOut">
              <a:rPr lang="en-US" altLang="en-US"/>
              <a:pPr/>
              <a:t>7/22/2020</a:t>
            </a:fld>
            <a:endParaRPr lang="en-US" altLang="en-US"/>
          </a:p>
        </p:txBody>
      </p:sp>
      <p:sp>
        <p:nvSpPr>
          <p:cNvPr id="8" name="Footer Placeholder 7">
            <a:extLst>
              <a:ext uri="{FF2B5EF4-FFF2-40B4-BE49-F238E27FC236}">
                <a16:creationId xmlns:a16="http://schemas.microsoft.com/office/drawing/2014/main" id="{F0D98BFD-4012-47E0-8D18-C73E5A20810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9" name="Slide Number Placeholder 8">
            <a:extLst>
              <a:ext uri="{FF2B5EF4-FFF2-40B4-BE49-F238E27FC236}">
                <a16:creationId xmlns:a16="http://schemas.microsoft.com/office/drawing/2014/main" id="{48D872C0-7107-4A53-946E-1A2A125F272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3C5F17BD-CA0D-49F8-AA75-5A13C871E193}" type="slidenum">
              <a:rPr lang="en-US" altLang="en-US"/>
              <a:pPr/>
              <a:t>‹#›</a:t>
            </a:fld>
            <a:endParaRPr lang="en-US" altLang="en-US"/>
          </a:p>
        </p:txBody>
      </p:sp>
    </p:spTree>
    <p:extLst>
      <p:ext uri="{BB962C8B-B14F-4D97-AF65-F5344CB8AC3E}">
        <p14:creationId xmlns:p14="http://schemas.microsoft.com/office/powerpoint/2010/main" val="1785805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677009-096B-41C1-A2AD-DDC2D809492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E28FC5-0139-47E9-8E7C-699C4B2D429D}" type="datetimeFigureOut">
              <a:rPr lang="en-US" altLang="en-US"/>
              <a:pPr/>
              <a:t>7/22/2020</a:t>
            </a:fld>
            <a:endParaRPr lang="en-US" altLang="en-US"/>
          </a:p>
        </p:txBody>
      </p:sp>
      <p:sp>
        <p:nvSpPr>
          <p:cNvPr id="4" name="Footer Placeholder 3">
            <a:extLst>
              <a:ext uri="{FF2B5EF4-FFF2-40B4-BE49-F238E27FC236}">
                <a16:creationId xmlns:a16="http://schemas.microsoft.com/office/drawing/2014/main" id="{443BD023-5A68-4918-9E72-CBEDC8D2D32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5" name="Slide Number Placeholder 4">
            <a:extLst>
              <a:ext uri="{FF2B5EF4-FFF2-40B4-BE49-F238E27FC236}">
                <a16:creationId xmlns:a16="http://schemas.microsoft.com/office/drawing/2014/main" id="{315F04E4-A782-4071-BA2D-7FF5715E110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CB151B89-E93A-4B50-A3C1-9CDBEE01B2C0}" type="slidenum">
              <a:rPr lang="en-US" altLang="en-US"/>
              <a:pPr/>
              <a:t>‹#›</a:t>
            </a:fld>
            <a:endParaRPr lang="en-US" altLang="en-US"/>
          </a:p>
        </p:txBody>
      </p:sp>
    </p:spTree>
    <p:extLst>
      <p:ext uri="{BB962C8B-B14F-4D97-AF65-F5344CB8AC3E}">
        <p14:creationId xmlns:p14="http://schemas.microsoft.com/office/powerpoint/2010/main" val="10427071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6A40C-2B84-444B-B0D6-8ABD1A75D1D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13A8D8F-81E6-4823-B7F7-2B01BE522B15}" type="datetimeFigureOut">
              <a:rPr lang="en-US" altLang="en-US"/>
              <a:pPr/>
              <a:t>7/22/2020</a:t>
            </a:fld>
            <a:endParaRPr lang="en-US" altLang="en-US"/>
          </a:p>
        </p:txBody>
      </p:sp>
      <p:sp>
        <p:nvSpPr>
          <p:cNvPr id="3" name="Footer Placeholder 2">
            <a:extLst>
              <a:ext uri="{FF2B5EF4-FFF2-40B4-BE49-F238E27FC236}">
                <a16:creationId xmlns:a16="http://schemas.microsoft.com/office/drawing/2014/main" id="{51289FB3-ECDE-4283-8E3C-2E1AD17338B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4" name="Slide Number Placeholder 3">
            <a:extLst>
              <a:ext uri="{FF2B5EF4-FFF2-40B4-BE49-F238E27FC236}">
                <a16:creationId xmlns:a16="http://schemas.microsoft.com/office/drawing/2014/main" id="{DAF51CDF-4B94-4830-87A5-14459D74265A}"/>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F6A3AFF9-9E77-4A90-86D3-627711AEB4D8}" type="slidenum">
              <a:rPr lang="en-US" altLang="en-US"/>
              <a:pPr/>
              <a:t>‹#›</a:t>
            </a:fld>
            <a:endParaRPr lang="en-US" altLang="en-US"/>
          </a:p>
        </p:txBody>
      </p:sp>
    </p:spTree>
    <p:extLst>
      <p:ext uri="{BB962C8B-B14F-4D97-AF65-F5344CB8AC3E}">
        <p14:creationId xmlns:p14="http://schemas.microsoft.com/office/powerpoint/2010/main" val="2661095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680224A4-CCAE-4D1B-870E-DC02E3A32C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5ADFA722-F04F-4FF3-8CC3-241BFF2EAB66}" type="datetimeFigureOut">
              <a:rPr lang="en-US" altLang="en-US"/>
              <a:pPr/>
              <a:t>7/22/2020</a:t>
            </a:fld>
            <a:endParaRPr lang="en-US" altLang="en-US"/>
          </a:p>
        </p:txBody>
      </p:sp>
      <p:sp>
        <p:nvSpPr>
          <p:cNvPr id="6" name="Footer Placeholder 5">
            <a:extLst>
              <a:ext uri="{FF2B5EF4-FFF2-40B4-BE49-F238E27FC236}">
                <a16:creationId xmlns:a16="http://schemas.microsoft.com/office/drawing/2014/main" id="{E36A94ED-91EB-4D5A-98A2-F05375EAD8E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F4B23B8F-D855-401A-BA61-96D7FADE4F6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E4B010A4-CACE-4FF5-8033-6969B0070DAE}" type="slidenum">
              <a:rPr lang="en-US" altLang="en-US"/>
              <a:pPr/>
              <a:t>‹#›</a:t>
            </a:fld>
            <a:endParaRPr lang="en-US" altLang="en-US"/>
          </a:p>
        </p:txBody>
      </p:sp>
    </p:spTree>
    <p:extLst>
      <p:ext uri="{BB962C8B-B14F-4D97-AF65-F5344CB8AC3E}">
        <p14:creationId xmlns:p14="http://schemas.microsoft.com/office/powerpoint/2010/main" val="40478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3AEA6-DE1D-4CD1-AD90-8AE04B244ED0}"/>
              </a:ext>
            </a:extLst>
          </p:cNvPr>
          <p:cNvSpPr>
            <a:spLocks noGrp="1"/>
          </p:cNvSpPr>
          <p:nvPr>
            <p:ph type="dt" sz="half" idx="10"/>
          </p:nvPr>
        </p:nvSpPr>
        <p:spPr/>
        <p:txBody>
          <a:bodyPr/>
          <a:lstStyle>
            <a:lvl1pPr>
              <a:defRPr/>
            </a:lvl1pPr>
          </a:lstStyle>
          <a:p>
            <a:fld id="{AED0E07F-E57E-42BA-89DD-5DD5A1A9AEE2}" type="datetimeFigureOut">
              <a:rPr lang="en-US" altLang="en-US"/>
              <a:pPr/>
              <a:t>7/22/2020</a:t>
            </a:fld>
            <a:endParaRPr lang="en-US" altLang="en-US"/>
          </a:p>
        </p:txBody>
      </p:sp>
      <p:sp>
        <p:nvSpPr>
          <p:cNvPr id="5" name="Footer Placeholder 4">
            <a:extLst>
              <a:ext uri="{FF2B5EF4-FFF2-40B4-BE49-F238E27FC236}">
                <a16:creationId xmlns:a16="http://schemas.microsoft.com/office/drawing/2014/main" id="{758600E2-44BB-491D-AA13-A05B515342A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23BFCD-E316-4647-911D-E433D7B8989B}"/>
              </a:ext>
            </a:extLst>
          </p:cNvPr>
          <p:cNvSpPr>
            <a:spLocks noGrp="1"/>
          </p:cNvSpPr>
          <p:nvPr>
            <p:ph type="sldNum" sz="quarter" idx="12"/>
          </p:nvPr>
        </p:nvSpPr>
        <p:spPr/>
        <p:txBody>
          <a:bodyPr/>
          <a:lstStyle>
            <a:lvl1pPr>
              <a:defRPr/>
            </a:lvl1pPr>
          </a:lstStyle>
          <a:p>
            <a:fld id="{9FE1C543-62F0-4CF9-938D-7D6BE19AFCC9}" type="slidenum">
              <a:rPr lang="en-US" altLang="en-US"/>
              <a:pPr/>
              <a:t>‹#›</a:t>
            </a:fld>
            <a:endParaRPr lang="en-US" altLang="en-US"/>
          </a:p>
        </p:txBody>
      </p:sp>
    </p:spTree>
    <p:extLst>
      <p:ext uri="{BB962C8B-B14F-4D97-AF65-F5344CB8AC3E}">
        <p14:creationId xmlns:p14="http://schemas.microsoft.com/office/powerpoint/2010/main" val="26678285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3E2D224-B3A8-4B6F-B757-DB2471BB630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238F4876-F830-44BE-A6C5-A285D75370B7}" type="datetimeFigureOut">
              <a:rPr lang="en-US" altLang="en-US"/>
              <a:pPr/>
              <a:t>7/22/2020</a:t>
            </a:fld>
            <a:endParaRPr lang="en-US" altLang="en-US"/>
          </a:p>
        </p:txBody>
      </p:sp>
      <p:sp>
        <p:nvSpPr>
          <p:cNvPr id="6" name="Footer Placeholder 5">
            <a:extLst>
              <a:ext uri="{FF2B5EF4-FFF2-40B4-BE49-F238E27FC236}">
                <a16:creationId xmlns:a16="http://schemas.microsoft.com/office/drawing/2014/main" id="{5EDCEF32-64C4-4F91-AE55-C9C7D3AFA24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E5C02B53-DFB4-4115-B97B-F93D0381D5F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2FD2527-65F5-4279-954B-728399AC76F6}" type="slidenum">
              <a:rPr lang="en-US" altLang="en-US"/>
              <a:pPr/>
              <a:t>‹#›</a:t>
            </a:fld>
            <a:endParaRPr lang="en-US" altLang="en-US"/>
          </a:p>
        </p:txBody>
      </p:sp>
    </p:spTree>
    <p:extLst>
      <p:ext uri="{BB962C8B-B14F-4D97-AF65-F5344CB8AC3E}">
        <p14:creationId xmlns:p14="http://schemas.microsoft.com/office/powerpoint/2010/main" val="3623672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4E4F80-46B6-4F6B-A05D-D47AFB060FF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7E63A41-8034-4B37-A970-692FBBAD5E6E}" type="datetimeFigureOut">
              <a:rPr lang="en-US" altLang="en-US"/>
              <a:pPr/>
              <a:t>7/22/2020</a:t>
            </a:fld>
            <a:endParaRPr lang="en-US" altLang="en-US"/>
          </a:p>
        </p:txBody>
      </p:sp>
      <p:sp>
        <p:nvSpPr>
          <p:cNvPr id="5" name="Footer Placeholder 4">
            <a:extLst>
              <a:ext uri="{FF2B5EF4-FFF2-40B4-BE49-F238E27FC236}">
                <a16:creationId xmlns:a16="http://schemas.microsoft.com/office/drawing/2014/main" id="{0F56D116-6239-4A70-8A07-6E0D42A17AD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9BAA669-6402-4BC4-81EE-3268C6455B9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14E4D30-A41F-4CD8-B71A-F1E1E6D34605}" type="slidenum">
              <a:rPr lang="en-US" altLang="en-US"/>
              <a:pPr/>
              <a:t>‹#›</a:t>
            </a:fld>
            <a:endParaRPr lang="en-US" altLang="en-US"/>
          </a:p>
        </p:txBody>
      </p:sp>
    </p:spTree>
    <p:extLst>
      <p:ext uri="{BB962C8B-B14F-4D97-AF65-F5344CB8AC3E}">
        <p14:creationId xmlns:p14="http://schemas.microsoft.com/office/powerpoint/2010/main" val="26200612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5B25A0-9D1F-472E-87EB-F6443B84875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C0A22D53-045C-481E-8D0C-8C2C7FFCD070}" type="datetimeFigureOut">
              <a:rPr lang="en-US" altLang="en-US"/>
              <a:pPr/>
              <a:t>7/22/2020</a:t>
            </a:fld>
            <a:endParaRPr lang="en-US" altLang="en-US"/>
          </a:p>
        </p:txBody>
      </p:sp>
      <p:sp>
        <p:nvSpPr>
          <p:cNvPr id="5" name="Footer Placeholder 4">
            <a:extLst>
              <a:ext uri="{FF2B5EF4-FFF2-40B4-BE49-F238E27FC236}">
                <a16:creationId xmlns:a16="http://schemas.microsoft.com/office/drawing/2014/main" id="{13DF228E-FDED-4F09-B87B-54A4CE90DED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C10D52A-D74C-498B-93C5-A20A5CDDAAE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556DEE49-89AF-4544-83DC-034B0494442A}" type="slidenum">
              <a:rPr lang="en-US" altLang="en-US"/>
              <a:pPr/>
              <a:t>‹#›</a:t>
            </a:fld>
            <a:endParaRPr lang="en-US" altLang="en-US"/>
          </a:p>
        </p:txBody>
      </p:sp>
    </p:spTree>
    <p:extLst>
      <p:ext uri="{BB962C8B-B14F-4D97-AF65-F5344CB8AC3E}">
        <p14:creationId xmlns:p14="http://schemas.microsoft.com/office/powerpoint/2010/main" val="3608496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90BFFC-6586-496C-A5B3-899B8A02C294}"/>
              </a:ext>
            </a:extLst>
          </p:cNvPr>
          <p:cNvSpPr>
            <a:spLocks noGrp="1"/>
          </p:cNvSpPr>
          <p:nvPr>
            <p:ph type="dt" sz="half" idx="10"/>
          </p:nvPr>
        </p:nvSpPr>
        <p:spPr/>
        <p:txBody>
          <a:bodyPr/>
          <a:lstStyle>
            <a:lvl1pPr>
              <a:defRPr/>
            </a:lvl1pPr>
          </a:lstStyle>
          <a:p>
            <a:fld id="{82E64068-5DD6-4055-9FCE-689B4502C962}" type="datetimeFigureOut">
              <a:rPr lang="en-US" altLang="en-US"/>
              <a:pPr/>
              <a:t>7/22/2020</a:t>
            </a:fld>
            <a:endParaRPr lang="en-US" altLang="en-US"/>
          </a:p>
        </p:txBody>
      </p:sp>
      <p:sp>
        <p:nvSpPr>
          <p:cNvPr id="5" name="Footer Placeholder 4">
            <a:extLst>
              <a:ext uri="{FF2B5EF4-FFF2-40B4-BE49-F238E27FC236}">
                <a16:creationId xmlns:a16="http://schemas.microsoft.com/office/drawing/2014/main" id="{43AE43A0-3071-4C0F-A031-C27FB491C24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62B225-C19C-4F97-BF07-5D66E22AB77F}"/>
              </a:ext>
            </a:extLst>
          </p:cNvPr>
          <p:cNvSpPr>
            <a:spLocks noGrp="1"/>
          </p:cNvSpPr>
          <p:nvPr>
            <p:ph type="sldNum" sz="quarter" idx="12"/>
          </p:nvPr>
        </p:nvSpPr>
        <p:spPr/>
        <p:txBody>
          <a:bodyPr/>
          <a:lstStyle>
            <a:lvl1pPr>
              <a:defRPr/>
            </a:lvl1pPr>
          </a:lstStyle>
          <a:p>
            <a:fld id="{BFB9964B-854A-49A4-916D-25CF97DBF436}" type="slidenum">
              <a:rPr lang="en-US" altLang="en-US"/>
              <a:pPr/>
              <a:t>‹#›</a:t>
            </a:fld>
            <a:endParaRPr lang="en-US" altLang="en-US"/>
          </a:p>
        </p:txBody>
      </p:sp>
    </p:spTree>
    <p:extLst>
      <p:ext uri="{BB962C8B-B14F-4D97-AF65-F5344CB8AC3E}">
        <p14:creationId xmlns:p14="http://schemas.microsoft.com/office/powerpoint/2010/main" val="2965253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C2A9787-0C9F-41A8-A7A0-C44EC0E6587C}"/>
              </a:ext>
            </a:extLst>
          </p:cNvPr>
          <p:cNvSpPr>
            <a:spLocks noGrp="1"/>
          </p:cNvSpPr>
          <p:nvPr>
            <p:ph type="dt" sz="half" idx="10"/>
          </p:nvPr>
        </p:nvSpPr>
        <p:spPr/>
        <p:txBody>
          <a:bodyPr/>
          <a:lstStyle>
            <a:lvl1pPr>
              <a:defRPr/>
            </a:lvl1pPr>
          </a:lstStyle>
          <a:p>
            <a:fld id="{BD1D05D5-5AF9-4A19-9BAA-AC7D7457E214}" type="datetimeFigureOut">
              <a:rPr lang="en-US" altLang="en-US"/>
              <a:pPr/>
              <a:t>7/22/2020</a:t>
            </a:fld>
            <a:endParaRPr lang="en-US" altLang="en-US"/>
          </a:p>
        </p:txBody>
      </p:sp>
      <p:sp>
        <p:nvSpPr>
          <p:cNvPr id="6" name="Footer Placeholder 4">
            <a:extLst>
              <a:ext uri="{FF2B5EF4-FFF2-40B4-BE49-F238E27FC236}">
                <a16:creationId xmlns:a16="http://schemas.microsoft.com/office/drawing/2014/main" id="{4465FAA6-E370-4E56-BF1F-8B7E55B1B02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14ECDB4-188B-452F-A747-6B9D417BB4EB}"/>
              </a:ext>
            </a:extLst>
          </p:cNvPr>
          <p:cNvSpPr>
            <a:spLocks noGrp="1"/>
          </p:cNvSpPr>
          <p:nvPr>
            <p:ph type="sldNum" sz="quarter" idx="12"/>
          </p:nvPr>
        </p:nvSpPr>
        <p:spPr/>
        <p:txBody>
          <a:bodyPr/>
          <a:lstStyle>
            <a:lvl1pPr>
              <a:defRPr/>
            </a:lvl1pPr>
          </a:lstStyle>
          <a:p>
            <a:fld id="{E05ECF77-FBC7-4856-AF90-55AE44194C29}" type="slidenum">
              <a:rPr lang="en-US" altLang="en-US"/>
              <a:pPr/>
              <a:t>‹#›</a:t>
            </a:fld>
            <a:endParaRPr lang="en-US" altLang="en-US"/>
          </a:p>
        </p:txBody>
      </p:sp>
    </p:spTree>
    <p:extLst>
      <p:ext uri="{BB962C8B-B14F-4D97-AF65-F5344CB8AC3E}">
        <p14:creationId xmlns:p14="http://schemas.microsoft.com/office/powerpoint/2010/main" val="3879222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EFFB485-4A4E-405D-B858-DC4D85DE1F42}"/>
              </a:ext>
            </a:extLst>
          </p:cNvPr>
          <p:cNvSpPr>
            <a:spLocks noGrp="1"/>
          </p:cNvSpPr>
          <p:nvPr>
            <p:ph type="dt" sz="half" idx="10"/>
          </p:nvPr>
        </p:nvSpPr>
        <p:spPr/>
        <p:txBody>
          <a:bodyPr/>
          <a:lstStyle>
            <a:lvl1pPr>
              <a:defRPr/>
            </a:lvl1pPr>
          </a:lstStyle>
          <a:p>
            <a:fld id="{5D7561D9-451E-45AF-9DE7-84D7D9E6D24C}" type="datetimeFigureOut">
              <a:rPr lang="en-US" altLang="en-US"/>
              <a:pPr/>
              <a:t>7/22/2020</a:t>
            </a:fld>
            <a:endParaRPr lang="en-US" altLang="en-US"/>
          </a:p>
        </p:txBody>
      </p:sp>
      <p:sp>
        <p:nvSpPr>
          <p:cNvPr id="8" name="Footer Placeholder 4">
            <a:extLst>
              <a:ext uri="{FF2B5EF4-FFF2-40B4-BE49-F238E27FC236}">
                <a16:creationId xmlns:a16="http://schemas.microsoft.com/office/drawing/2014/main" id="{E428640B-5426-495E-903A-49361888BA3F}"/>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EEA9FDA9-BE43-4B75-B155-95DD61F823F3}"/>
              </a:ext>
            </a:extLst>
          </p:cNvPr>
          <p:cNvSpPr>
            <a:spLocks noGrp="1"/>
          </p:cNvSpPr>
          <p:nvPr>
            <p:ph type="sldNum" sz="quarter" idx="12"/>
          </p:nvPr>
        </p:nvSpPr>
        <p:spPr/>
        <p:txBody>
          <a:bodyPr/>
          <a:lstStyle>
            <a:lvl1pPr>
              <a:defRPr/>
            </a:lvl1pPr>
          </a:lstStyle>
          <a:p>
            <a:fld id="{F047D16E-1991-4C07-8CAE-66662DA320F3}" type="slidenum">
              <a:rPr lang="en-US" altLang="en-US"/>
              <a:pPr/>
              <a:t>‹#›</a:t>
            </a:fld>
            <a:endParaRPr lang="en-US" altLang="en-US"/>
          </a:p>
        </p:txBody>
      </p:sp>
    </p:spTree>
    <p:extLst>
      <p:ext uri="{BB962C8B-B14F-4D97-AF65-F5344CB8AC3E}">
        <p14:creationId xmlns:p14="http://schemas.microsoft.com/office/powerpoint/2010/main" val="3298366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C12B9E5-4938-4A2B-82E7-B455965D2F57}"/>
              </a:ext>
            </a:extLst>
          </p:cNvPr>
          <p:cNvSpPr>
            <a:spLocks noGrp="1"/>
          </p:cNvSpPr>
          <p:nvPr>
            <p:ph type="dt" sz="half" idx="10"/>
          </p:nvPr>
        </p:nvSpPr>
        <p:spPr/>
        <p:txBody>
          <a:bodyPr/>
          <a:lstStyle>
            <a:lvl1pPr>
              <a:defRPr/>
            </a:lvl1pPr>
          </a:lstStyle>
          <a:p>
            <a:fld id="{E0BDD4E5-AE39-4511-94F3-5BD7F2B9A664}" type="datetimeFigureOut">
              <a:rPr lang="en-US" altLang="en-US"/>
              <a:pPr/>
              <a:t>7/22/2020</a:t>
            </a:fld>
            <a:endParaRPr lang="en-US" altLang="en-US"/>
          </a:p>
        </p:txBody>
      </p:sp>
      <p:sp>
        <p:nvSpPr>
          <p:cNvPr id="4" name="Footer Placeholder 4">
            <a:extLst>
              <a:ext uri="{FF2B5EF4-FFF2-40B4-BE49-F238E27FC236}">
                <a16:creationId xmlns:a16="http://schemas.microsoft.com/office/drawing/2014/main" id="{B1E9FFBB-F5C8-4F35-AF48-63209C61953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E1B9D1-DA49-4A44-83D5-3816A2BF8658}"/>
              </a:ext>
            </a:extLst>
          </p:cNvPr>
          <p:cNvSpPr>
            <a:spLocks noGrp="1"/>
          </p:cNvSpPr>
          <p:nvPr>
            <p:ph type="sldNum" sz="quarter" idx="12"/>
          </p:nvPr>
        </p:nvSpPr>
        <p:spPr/>
        <p:txBody>
          <a:bodyPr/>
          <a:lstStyle>
            <a:lvl1pPr>
              <a:defRPr/>
            </a:lvl1pPr>
          </a:lstStyle>
          <a:p>
            <a:fld id="{BDB078AE-3149-4617-A445-70209CE83DB2}" type="slidenum">
              <a:rPr lang="en-US" altLang="en-US"/>
              <a:pPr/>
              <a:t>‹#›</a:t>
            </a:fld>
            <a:endParaRPr lang="en-US" altLang="en-US"/>
          </a:p>
        </p:txBody>
      </p:sp>
    </p:spTree>
    <p:extLst>
      <p:ext uri="{BB962C8B-B14F-4D97-AF65-F5344CB8AC3E}">
        <p14:creationId xmlns:p14="http://schemas.microsoft.com/office/powerpoint/2010/main" val="2073249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515C7D9-C7BA-474E-A50D-3FB5C46D2EFC}"/>
              </a:ext>
            </a:extLst>
          </p:cNvPr>
          <p:cNvSpPr>
            <a:spLocks noGrp="1"/>
          </p:cNvSpPr>
          <p:nvPr>
            <p:ph type="dt" sz="half" idx="10"/>
          </p:nvPr>
        </p:nvSpPr>
        <p:spPr/>
        <p:txBody>
          <a:bodyPr/>
          <a:lstStyle>
            <a:lvl1pPr>
              <a:defRPr/>
            </a:lvl1pPr>
          </a:lstStyle>
          <a:p>
            <a:fld id="{1C39344C-56B4-4E73-967F-3165992378CF}" type="datetimeFigureOut">
              <a:rPr lang="en-US" altLang="en-US"/>
              <a:pPr/>
              <a:t>7/22/2020</a:t>
            </a:fld>
            <a:endParaRPr lang="en-US" altLang="en-US"/>
          </a:p>
        </p:txBody>
      </p:sp>
      <p:sp>
        <p:nvSpPr>
          <p:cNvPr id="3" name="Footer Placeholder 4">
            <a:extLst>
              <a:ext uri="{FF2B5EF4-FFF2-40B4-BE49-F238E27FC236}">
                <a16:creationId xmlns:a16="http://schemas.microsoft.com/office/drawing/2014/main" id="{4E1403B0-B650-4515-B27D-F5C032E55CA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7713208-9DFF-4EE1-BD17-F422D2F7B90F}"/>
              </a:ext>
            </a:extLst>
          </p:cNvPr>
          <p:cNvSpPr>
            <a:spLocks noGrp="1"/>
          </p:cNvSpPr>
          <p:nvPr>
            <p:ph type="sldNum" sz="quarter" idx="12"/>
          </p:nvPr>
        </p:nvSpPr>
        <p:spPr/>
        <p:txBody>
          <a:bodyPr/>
          <a:lstStyle>
            <a:lvl1pPr>
              <a:defRPr/>
            </a:lvl1pPr>
          </a:lstStyle>
          <a:p>
            <a:fld id="{03D74B85-062E-432D-95D9-6ABC3541327C}" type="slidenum">
              <a:rPr lang="en-US" altLang="en-US"/>
              <a:pPr/>
              <a:t>‹#›</a:t>
            </a:fld>
            <a:endParaRPr lang="en-US" altLang="en-US"/>
          </a:p>
        </p:txBody>
      </p:sp>
    </p:spTree>
    <p:extLst>
      <p:ext uri="{BB962C8B-B14F-4D97-AF65-F5344CB8AC3E}">
        <p14:creationId xmlns:p14="http://schemas.microsoft.com/office/powerpoint/2010/main" val="3474312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06EA7BB-FDE0-4483-B731-F2B8D94F0C19}"/>
              </a:ext>
            </a:extLst>
          </p:cNvPr>
          <p:cNvSpPr>
            <a:spLocks noGrp="1"/>
          </p:cNvSpPr>
          <p:nvPr>
            <p:ph type="dt" sz="half" idx="10"/>
          </p:nvPr>
        </p:nvSpPr>
        <p:spPr/>
        <p:txBody>
          <a:bodyPr/>
          <a:lstStyle>
            <a:lvl1pPr>
              <a:defRPr/>
            </a:lvl1pPr>
          </a:lstStyle>
          <a:p>
            <a:fld id="{8A8919B4-5C94-44DE-8897-95C77764F8CB}" type="datetimeFigureOut">
              <a:rPr lang="en-US" altLang="en-US"/>
              <a:pPr/>
              <a:t>7/22/2020</a:t>
            </a:fld>
            <a:endParaRPr lang="en-US" altLang="en-US"/>
          </a:p>
        </p:txBody>
      </p:sp>
      <p:sp>
        <p:nvSpPr>
          <p:cNvPr id="6" name="Footer Placeholder 4">
            <a:extLst>
              <a:ext uri="{FF2B5EF4-FFF2-40B4-BE49-F238E27FC236}">
                <a16:creationId xmlns:a16="http://schemas.microsoft.com/office/drawing/2014/main" id="{1528CDAD-DA3D-4CD1-811F-8F13B389CC0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BC1EFDC-4FDC-4D4D-BDBE-9A11CB35688A}"/>
              </a:ext>
            </a:extLst>
          </p:cNvPr>
          <p:cNvSpPr>
            <a:spLocks noGrp="1"/>
          </p:cNvSpPr>
          <p:nvPr>
            <p:ph type="sldNum" sz="quarter" idx="12"/>
          </p:nvPr>
        </p:nvSpPr>
        <p:spPr/>
        <p:txBody>
          <a:bodyPr/>
          <a:lstStyle>
            <a:lvl1pPr>
              <a:defRPr/>
            </a:lvl1pPr>
          </a:lstStyle>
          <a:p>
            <a:fld id="{23315039-6ADA-411F-BA2E-6958C895FBC1}" type="slidenum">
              <a:rPr lang="en-US" altLang="en-US"/>
              <a:pPr/>
              <a:t>‹#›</a:t>
            </a:fld>
            <a:endParaRPr lang="en-US" altLang="en-US"/>
          </a:p>
        </p:txBody>
      </p:sp>
    </p:spTree>
    <p:extLst>
      <p:ext uri="{BB962C8B-B14F-4D97-AF65-F5344CB8AC3E}">
        <p14:creationId xmlns:p14="http://schemas.microsoft.com/office/powerpoint/2010/main" val="1647242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A118D46-B372-4D42-A5D4-6A6998C431B2}"/>
              </a:ext>
            </a:extLst>
          </p:cNvPr>
          <p:cNvSpPr>
            <a:spLocks noGrp="1"/>
          </p:cNvSpPr>
          <p:nvPr>
            <p:ph type="dt" sz="half" idx="10"/>
          </p:nvPr>
        </p:nvSpPr>
        <p:spPr/>
        <p:txBody>
          <a:bodyPr/>
          <a:lstStyle>
            <a:lvl1pPr>
              <a:defRPr/>
            </a:lvl1pPr>
          </a:lstStyle>
          <a:p>
            <a:fld id="{B793BD38-01BC-452C-9E91-E97DE14DF8EB}" type="datetimeFigureOut">
              <a:rPr lang="en-US" altLang="en-US"/>
              <a:pPr/>
              <a:t>7/22/2020</a:t>
            </a:fld>
            <a:endParaRPr lang="en-US" altLang="en-US"/>
          </a:p>
        </p:txBody>
      </p:sp>
      <p:sp>
        <p:nvSpPr>
          <p:cNvPr id="6" name="Footer Placeholder 4">
            <a:extLst>
              <a:ext uri="{FF2B5EF4-FFF2-40B4-BE49-F238E27FC236}">
                <a16:creationId xmlns:a16="http://schemas.microsoft.com/office/drawing/2014/main" id="{FCD3E8E8-F5DF-4AC0-A2C0-1AD3736594C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EBA658F-8D51-4DBD-ACD1-F56FD3B29BB7}"/>
              </a:ext>
            </a:extLst>
          </p:cNvPr>
          <p:cNvSpPr>
            <a:spLocks noGrp="1"/>
          </p:cNvSpPr>
          <p:nvPr>
            <p:ph type="sldNum" sz="quarter" idx="12"/>
          </p:nvPr>
        </p:nvSpPr>
        <p:spPr/>
        <p:txBody>
          <a:bodyPr/>
          <a:lstStyle>
            <a:lvl1pPr>
              <a:defRPr/>
            </a:lvl1pPr>
          </a:lstStyle>
          <a:p>
            <a:fld id="{29E5A4B9-CF8E-4B50-B998-A41478DDA504}" type="slidenum">
              <a:rPr lang="en-US" altLang="en-US"/>
              <a:pPr/>
              <a:t>‹#›</a:t>
            </a:fld>
            <a:endParaRPr lang="en-US" altLang="en-US"/>
          </a:p>
        </p:txBody>
      </p:sp>
    </p:spTree>
    <p:extLst>
      <p:ext uri="{BB962C8B-B14F-4D97-AF65-F5344CB8AC3E}">
        <p14:creationId xmlns:p14="http://schemas.microsoft.com/office/powerpoint/2010/main" val="3556989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F5E142F-8CC3-4186-8DB0-6E928DFEBAB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1ABE556-5113-4378-8746-142CEFE850C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4F8D44D-4DF2-46E7-8A97-7AF6878C6546}"/>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cs typeface="Arial" panose="020B0604020202020204" pitchFamily="34" charset="0"/>
              </a:defRPr>
            </a:lvl1pPr>
          </a:lstStyle>
          <a:p>
            <a:fld id="{61A4FFA8-C411-4FE9-94DF-14A768DD013B}" type="datetimeFigureOut">
              <a:rPr lang="en-US" altLang="en-US"/>
              <a:pPr/>
              <a:t>7/22/2020</a:t>
            </a:fld>
            <a:endParaRPr lang="en-US" altLang="en-US"/>
          </a:p>
        </p:txBody>
      </p:sp>
      <p:sp>
        <p:nvSpPr>
          <p:cNvPr id="5" name="Footer Placeholder 4">
            <a:extLst>
              <a:ext uri="{FF2B5EF4-FFF2-40B4-BE49-F238E27FC236}">
                <a16:creationId xmlns:a16="http://schemas.microsoft.com/office/drawing/2014/main" id="{70420C20-BAFC-46EE-8573-DCD0965716A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459E8DBD-EE87-4186-9527-DC28CF6D779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9F2CF79F-9B23-4158-AF0C-86FB386C4A1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82" r:id="rId1"/>
    <p:sldLayoutId id="2147484983" r:id="rId2"/>
    <p:sldLayoutId id="2147484984" r:id="rId3"/>
    <p:sldLayoutId id="2147484985" r:id="rId4"/>
    <p:sldLayoutId id="2147484986" r:id="rId5"/>
    <p:sldLayoutId id="2147484987" r:id="rId6"/>
    <p:sldLayoutId id="2147484988" r:id="rId7"/>
    <p:sldLayoutId id="2147484989" r:id="rId8"/>
    <p:sldLayoutId id="2147484990" r:id="rId9"/>
    <p:sldLayoutId id="2147484991" r:id="rId10"/>
    <p:sldLayoutId id="2147484992"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A74CC251-DC2F-4BF4-B30D-56A030C9B5D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B8980BD2-FA63-493C-A979-59C8C269835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12C1641-B6FD-47EE-A09F-F9C88342A518}"/>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F63D431-DC78-4B54-95A8-ED56F0CE3185}" type="datetimeFigureOut">
              <a:rPr lang="en-US"/>
              <a:pPr>
                <a:defRPr/>
              </a:pPr>
              <a:t>7/22/2020</a:t>
            </a:fld>
            <a:endParaRPr lang="en-US"/>
          </a:p>
        </p:txBody>
      </p:sp>
      <p:sp>
        <p:nvSpPr>
          <p:cNvPr id="5" name="Footer Placeholder 4">
            <a:extLst>
              <a:ext uri="{FF2B5EF4-FFF2-40B4-BE49-F238E27FC236}">
                <a16:creationId xmlns:a16="http://schemas.microsoft.com/office/drawing/2014/main" id="{54E1208A-CFC6-41F7-B3E2-519897D4A24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81039D0-7C6E-4F11-B7D9-91B22169501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fld id="{53172FEF-B8C6-4F7A-A887-21C244F0947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9.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13.xml"/><Relationship Id="rId7" Type="http://schemas.openxmlformats.org/officeDocument/2006/relationships/image" Target="../media/image11.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4.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hyperlink" Target="http://ds.iris.edu/ieb/" TargetMode="External"/><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CDB49E0-CCA1-4D42-B355-BD955CD9ED0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0" name="Picture 8" descr="IRIS_TMlogo.png">
            <a:extLst>
              <a:ext uri="{FF2B5EF4-FFF2-40B4-BE49-F238E27FC236}">
                <a16:creationId xmlns:a16="http://schemas.microsoft.com/office/drawing/2014/main" id="{EE83D4CF-B610-48F6-B3C9-E8EE92051B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14">
            <a:extLst>
              <a:ext uri="{FF2B5EF4-FFF2-40B4-BE49-F238E27FC236}">
                <a16:creationId xmlns:a16="http://schemas.microsoft.com/office/drawing/2014/main" id="{8E544ABC-F3C5-46F8-B6CE-FF23D2FEB67B}"/>
              </a:ext>
            </a:extLst>
          </p:cNvPr>
          <p:cNvSpPr txBox="1">
            <a:spLocks noChangeArrowheads="1"/>
          </p:cNvSpPr>
          <p:nvPr/>
        </p:nvSpPr>
        <p:spPr bwMode="auto">
          <a:xfrm>
            <a:off x="341313" y="1142286"/>
            <a:ext cx="3468687"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Tx/>
              <a:buNone/>
            </a:pPr>
            <a:r>
              <a:rPr lang="en-US" altLang="en-US" sz="1800" dirty="0">
                <a:latin typeface="Arial" panose="020B0604020202020204" pitchFamily="34" charset="0"/>
              </a:rPr>
              <a:t>A magnitude 7.8 earthquake occurred in Alaska near </a:t>
            </a:r>
            <a:r>
              <a:rPr lang="en-US" altLang="en-US" sz="1800" dirty="0" err="1">
                <a:latin typeface="Arial" panose="020B0604020202020204" pitchFamily="34" charset="0"/>
              </a:rPr>
              <a:t>Simeonof</a:t>
            </a:r>
            <a:r>
              <a:rPr lang="en-US" altLang="en-US" sz="1800" dirty="0">
                <a:latin typeface="Arial" panose="020B0604020202020204" pitchFamily="34" charset="0"/>
              </a:rPr>
              <a:t> Island at a depth of 28 km. There are no immediate reports of damage or fatalities. </a:t>
            </a:r>
          </a:p>
          <a:p>
            <a:pPr>
              <a:spcBef>
                <a:spcPct val="0"/>
              </a:spcBef>
              <a:buFontTx/>
              <a:buNone/>
            </a:pPr>
            <a:endParaRPr lang="en-US" altLang="en-US" sz="1800" dirty="0">
              <a:latin typeface="Arial" panose="020B0604020202020204" pitchFamily="34" charset="0"/>
            </a:endParaRPr>
          </a:p>
          <a:p>
            <a:pPr>
              <a:spcBef>
                <a:spcPct val="0"/>
              </a:spcBef>
              <a:buNone/>
            </a:pPr>
            <a:r>
              <a:rPr lang="en-US" altLang="en-US" sz="1800" dirty="0">
                <a:latin typeface="Arial" panose="020B0604020202020204" pitchFamily="34" charset="0"/>
              </a:rPr>
              <a:t>A tsunami warning initially was issued for south Alaska and the Alaska Peninsula, but was canceled by early Wednesday.</a:t>
            </a:r>
          </a:p>
          <a:p>
            <a:pPr>
              <a:spcBef>
                <a:spcPct val="0"/>
              </a:spcBef>
              <a:buNone/>
            </a:pPr>
            <a:endParaRPr lang="en-US" altLang="en-US" sz="1800" dirty="0">
              <a:latin typeface="Arial" panose="020B0604020202020204" pitchFamily="34" charset="0"/>
            </a:endParaRPr>
          </a:p>
          <a:p>
            <a:pPr>
              <a:spcBef>
                <a:spcPct val="0"/>
              </a:spcBef>
              <a:buNone/>
            </a:pPr>
            <a:r>
              <a:rPr lang="en-US" altLang="en-US" sz="1800" dirty="0">
                <a:latin typeface="Arial" panose="020B0604020202020204" pitchFamily="34" charset="0"/>
              </a:rPr>
              <a:t>Strong shaking was reported on the peninsula. Light to weak shaking was reported around Kodiak, about 300 miles northeast of the earthquake, and in Anchorage, about 530 miles northeast of the earthquake.</a:t>
            </a:r>
          </a:p>
          <a:p>
            <a:pPr>
              <a:spcBef>
                <a:spcPct val="0"/>
              </a:spcBef>
              <a:buNone/>
            </a:pPr>
            <a:endParaRPr lang="en-US" altLang="en-US" sz="1800" dirty="0">
              <a:latin typeface="Arial" panose="020B0604020202020204" pitchFamily="34" charset="0"/>
            </a:endParaRPr>
          </a:p>
        </p:txBody>
      </p:sp>
      <p:sp>
        <p:nvSpPr>
          <p:cNvPr id="11"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7.8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22, 2020 at 06:12:44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6" name="Picture 5">
            <a:extLst>
              <a:ext uri="{FF2B5EF4-FFF2-40B4-BE49-F238E27FC236}">
                <a16:creationId xmlns:a16="http://schemas.microsoft.com/office/drawing/2014/main" id="{E038D5CB-88CA-4E98-BEDA-A5498EBBF9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0280" y="1257098"/>
            <a:ext cx="4792042" cy="521990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2F6885B-7B77-CA4E-98B9-6F46D2B79347}"/>
              </a:ext>
            </a:extLst>
          </p:cNvPr>
          <p:cNvPicPr>
            <a:picLocks noChangeAspect="1"/>
          </p:cNvPicPr>
          <p:nvPr/>
        </p:nvPicPr>
        <p:blipFill>
          <a:blip r:embed="rId3"/>
          <a:stretch>
            <a:fillRect/>
          </a:stretch>
        </p:blipFill>
        <p:spPr>
          <a:xfrm>
            <a:off x="1442244" y="911941"/>
            <a:ext cx="7315200" cy="5909615"/>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E403A2D4-ECE4-9E4E-838E-E36F33AB7D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8" name="TextBox 4">
            <a:extLst>
              <a:ext uri="{FF2B5EF4-FFF2-40B4-BE49-F238E27FC236}">
                <a16:creationId xmlns:a16="http://schemas.microsoft.com/office/drawing/2014/main" id="{9D72C0E6-7D53-D047-8C52-F412C484420E}"/>
              </a:ext>
            </a:extLst>
          </p:cNvPr>
          <p:cNvSpPr txBox="1">
            <a:spLocks noChangeArrowheads="1"/>
          </p:cNvSpPr>
          <p:nvPr/>
        </p:nvSpPr>
        <p:spPr bwMode="auto">
          <a:xfrm flipH="1">
            <a:off x="3905958" y="1293854"/>
            <a:ext cx="304886" cy="3815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8BC75CCE-1F97-DA45-AFFF-4058F80F27BF}"/>
              </a:ext>
            </a:extLst>
          </p:cNvPr>
          <p:cNvSpPr txBox="1">
            <a:spLocks noChangeArrowheads="1"/>
          </p:cNvSpPr>
          <p:nvPr/>
        </p:nvSpPr>
        <p:spPr bwMode="auto">
          <a:xfrm>
            <a:off x="5752307" y="1294150"/>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BDB23BD9-B066-254A-B51D-677838FBACBB}"/>
              </a:ext>
            </a:extLst>
          </p:cNvPr>
          <p:cNvSpPr txBox="1"/>
          <p:nvPr/>
        </p:nvSpPr>
        <p:spPr>
          <a:xfrm>
            <a:off x="6161705" y="2576455"/>
            <a:ext cx="2152650" cy="369887"/>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13" name="TextBox 7">
            <a:extLst>
              <a:ext uri="{FF2B5EF4-FFF2-40B4-BE49-F238E27FC236}">
                <a16:creationId xmlns:a16="http://schemas.microsoft.com/office/drawing/2014/main" id="{4361F9AF-5832-A44D-8C74-9397EDFA2260}"/>
              </a:ext>
            </a:extLst>
          </p:cNvPr>
          <p:cNvSpPr txBox="1">
            <a:spLocks noChangeArrowheads="1"/>
          </p:cNvSpPr>
          <p:nvPr/>
        </p:nvSpPr>
        <p:spPr bwMode="auto">
          <a:xfrm>
            <a:off x="2329060" y="771567"/>
            <a:ext cx="6332538"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2906 km (1806 miles, 26.2°) from the location of this earthquake. </a:t>
            </a:r>
          </a:p>
        </p:txBody>
      </p:sp>
      <p:sp>
        <p:nvSpPr>
          <p:cNvPr id="14" name="TextBox 4">
            <a:extLst>
              <a:ext uri="{FF2B5EF4-FFF2-40B4-BE49-F238E27FC236}">
                <a16:creationId xmlns:a16="http://schemas.microsoft.com/office/drawing/2014/main" id="{11248202-4055-1A41-8EF6-873C7CE9BCB4}"/>
              </a:ext>
            </a:extLst>
          </p:cNvPr>
          <p:cNvSpPr txBox="1">
            <a:spLocks noChangeArrowheads="1"/>
          </p:cNvSpPr>
          <p:nvPr/>
        </p:nvSpPr>
        <p:spPr bwMode="auto">
          <a:xfrm>
            <a:off x="2057598" y="3287312"/>
            <a:ext cx="6875463"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Following the earthquake, it took 5 minutes and 28 seconds for the compressional P waves to travel a curved path through the mantle to Bend, Oregon.</a:t>
            </a:r>
          </a:p>
        </p:txBody>
      </p:sp>
      <p:sp>
        <p:nvSpPr>
          <p:cNvPr id="15" name="TextBox 6">
            <a:extLst>
              <a:ext uri="{FF2B5EF4-FFF2-40B4-BE49-F238E27FC236}">
                <a16:creationId xmlns:a16="http://schemas.microsoft.com/office/drawing/2014/main" id="{4AC4ACF6-F89B-3441-9337-B130F29239B3}"/>
              </a:ext>
            </a:extLst>
          </p:cNvPr>
          <p:cNvSpPr txBox="1">
            <a:spLocks noChangeArrowheads="1"/>
          </p:cNvSpPr>
          <p:nvPr/>
        </p:nvSpPr>
        <p:spPr bwMode="auto">
          <a:xfrm>
            <a:off x="2015529" y="4935930"/>
            <a:ext cx="6959600" cy="73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400" dirty="0">
                <a:latin typeface="Arial" panose="020B0604020202020204" pitchFamily="34" charset="0"/>
              </a:rPr>
              <a:t>Surface waves traveled the 2906 km (1806 miles) along the perimeter of the Earth from the earthquake to the recording station. The surface wave began to arrive in Bend 13 minutes after the earthquake occurred in Alaska.  </a:t>
            </a:r>
          </a:p>
        </p:txBody>
      </p:sp>
      <p:sp>
        <p:nvSpPr>
          <p:cNvPr id="16" name="TextBox 9">
            <a:extLst>
              <a:ext uri="{FF2B5EF4-FFF2-40B4-BE49-F238E27FC236}">
                <a16:creationId xmlns:a16="http://schemas.microsoft.com/office/drawing/2014/main" id="{EAC306F9-4B52-8846-8FB3-FFAEE5A368F5}"/>
              </a:ext>
            </a:extLst>
          </p:cNvPr>
          <p:cNvSpPr txBox="1">
            <a:spLocks noChangeArrowheads="1"/>
          </p:cNvSpPr>
          <p:nvPr/>
        </p:nvSpPr>
        <p:spPr bwMode="auto">
          <a:xfrm>
            <a:off x="2070298" y="4112415"/>
            <a:ext cx="6850063"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S waves are shear waves that follow the same path through the mantle as P waves.  S waves took 9 minutes and 57 seconds to travel from the earthquake to Bend.</a:t>
            </a:r>
          </a:p>
        </p:txBody>
      </p:sp>
      <p:sp>
        <p:nvSpPr>
          <p:cNvPr id="3" name="Rectangle 2">
            <a:extLst>
              <a:ext uri="{FF2B5EF4-FFF2-40B4-BE49-F238E27FC236}">
                <a16:creationId xmlns:a16="http://schemas.microsoft.com/office/drawing/2014/main" id="{F1432F01-68B1-A54F-ADFC-017D7CA252E4}"/>
              </a:ext>
            </a:extLst>
          </p:cNvPr>
          <p:cNvSpPr/>
          <p:nvPr/>
        </p:nvSpPr>
        <p:spPr>
          <a:xfrm>
            <a:off x="7631907" y="1270514"/>
            <a:ext cx="1125537" cy="3296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DAFA6DF-1BE1-DC48-B99C-2078EB7990E5}"/>
              </a:ext>
            </a:extLst>
          </p:cNvPr>
          <p:cNvSpPr/>
          <p:nvPr/>
        </p:nvSpPr>
        <p:spPr>
          <a:xfrm>
            <a:off x="6675261" y="5587204"/>
            <a:ext cx="2002808"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3A10EE1D-CF07-4864-8BE8-6D53408DCDD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7.8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22, 2020 at 06:12:44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4113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30200" y="1093788"/>
            <a:ext cx="2579688" cy="551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As earthquake waves travel along the surface of the Earth, they cause the ground to move. With the earthquake recording stations in </a:t>
            </a:r>
            <a:r>
              <a:rPr lang="en-US" altLang="en-US" sz="1600" dirty="0" err="1">
                <a:latin typeface="Arial" panose="020B0604020202020204" pitchFamily="34" charset="0"/>
              </a:rPr>
              <a:t>EarthScope</a:t>
            </a:r>
            <a:r>
              <a:rPr lang="ja-JP" altLang="en-US" sz="1600" dirty="0">
                <a:latin typeface="Arial" panose="020B0604020202020204" pitchFamily="34" charset="0"/>
              </a:rPr>
              <a:t>’</a:t>
            </a:r>
            <a:r>
              <a:rPr lang="en-US" altLang="ja-JP" sz="1600" dirty="0">
                <a:latin typeface="Arial" panose="020B0604020202020204" pitchFamily="34" charset="0"/>
              </a:rPr>
              <a:t>s Transportable Array, the ground motions can be captured and displayed as a movie, using the actual data recorded from the earthquake.</a:t>
            </a: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circles in the movie represent earthquake recording stations and the color of each circle represents the amplitude, or height, of the earthquake wave detected by the station</a:t>
            </a:r>
            <a:r>
              <a:rPr lang="ja-JP" altLang="en-US" sz="1600" dirty="0">
                <a:latin typeface="Arial" panose="020B0604020202020204" pitchFamily="34" charset="0"/>
              </a:rPr>
              <a:t>’</a:t>
            </a:r>
            <a:r>
              <a:rPr lang="en-US" altLang="ja-JP" sz="1600" dirty="0">
                <a:latin typeface="Arial" panose="020B0604020202020204" pitchFamily="34" charset="0"/>
              </a:rPr>
              <a:t>s seismometer. </a:t>
            </a:r>
            <a:endParaRPr lang="en-US" altLang="en-US" sz="1600" dirty="0">
              <a:latin typeface="Arial" panose="020B0604020202020204" pitchFamily="34" charset="0"/>
            </a:endParaRP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4191000" y="6425625"/>
            <a:ext cx="4876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rPr>
              <a:t>Seismic waves crossing the US recorded by the </a:t>
            </a:r>
            <a:r>
              <a:rPr lang="en-US" altLang="en-US" sz="1400" dirty="0" err="1">
                <a:latin typeface="Arial" panose="020B0604020202020204" pitchFamily="34" charset="0"/>
              </a:rPr>
              <a:t>USArray</a:t>
            </a:r>
            <a:r>
              <a:rPr lang="en-US" altLang="en-US" sz="1400" i="1" dirty="0">
                <a:latin typeface="Arial" panose="020B0604020202020204" pitchFamily="34" charset="0"/>
              </a:rPr>
              <a:t>.</a:t>
            </a:r>
            <a:endParaRPr lang="en-US" altLang="en-US" sz="1800" dirty="0">
              <a:latin typeface="Arial" panose="020B0604020202020204" pitchFamily="34" charset="0"/>
            </a:endParaRPr>
          </a:p>
        </p:txBody>
      </p:sp>
      <p:pic>
        <p:nvPicPr>
          <p:cNvPr id="2" name="GMV_Z_NA_2020_07_22_061242">
            <a:hlinkClick r:id="" action="ppaction://media"/>
            <a:extLst>
              <a:ext uri="{FF2B5EF4-FFF2-40B4-BE49-F238E27FC236}">
                <a16:creationId xmlns:a16="http://schemas.microsoft.com/office/drawing/2014/main" id="{12DC7C97-2113-44F9-A0BD-DCFC85DDAA1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231184" y="832862"/>
            <a:ext cx="5559425" cy="5565867"/>
          </a:xfrm>
          <a:prstGeom prst="rect">
            <a:avLst/>
          </a:prstGeom>
        </p:spPr>
      </p:pic>
      <p:sp>
        <p:nvSpPr>
          <p:cNvPr id="7" name="Title 1">
            <a:extLst>
              <a:ext uri="{FF2B5EF4-FFF2-40B4-BE49-F238E27FC236}">
                <a16:creationId xmlns:a16="http://schemas.microsoft.com/office/drawing/2014/main" id="{69A47D7E-7C04-4842-B1DD-39A12389BDB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7.8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22, 2020 at 06:12:44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0840A8-CBB4-41CB-88A7-E6779D00880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48130" name="TextBox 9">
            <a:extLst>
              <a:ext uri="{FF2B5EF4-FFF2-40B4-BE49-F238E27FC236}">
                <a16:creationId xmlns:a16="http://schemas.microsoft.com/office/drawing/2014/main" id="{88B795D9-26E3-4A3F-89E6-CE9AE2962C52}"/>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48131" name="Picture 1">
            <a:extLst>
              <a:ext uri="{FF2B5EF4-FFF2-40B4-BE49-F238E27FC236}">
                <a16:creationId xmlns:a16="http://schemas.microsoft.com/office/drawing/2014/main" id="{EC01A5FD-AEED-40A6-B654-0117AE7F227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1">
            <a:extLst>
              <a:ext uri="{FF2B5EF4-FFF2-40B4-BE49-F238E27FC236}">
                <a16:creationId xmlns:a16="http://schemas.microsoft.com/office/drawing/2014/main" id="{0CCFB3FA-EE12-43BB-A7DB-1BEF2F07567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extBox 1">
            <a:extLst>
              <a:ext uri="{FF2B5EF4-FFF2-40B4-BE49-F238E27FC236}">
                <a16:creationId xmlns:a16="http://schemas.microsoft.com/office/drawing/2014/main" id="{7C19F9A7-8553-4B89-B951-B64854CC0D55}"/>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48134" name="Picture 1">
            <a:extLst>
              <a:ext uri="{FF2B5EF4-FFF2-40B4-BE49-F238E27FC236}">
                <a16:creationId xmlns:a16="http://schemas.microsoft.com/office/drawing/2014/main" id="{53E03C00-E5AA-460C-8DBC-48B888EE8EF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1DE0F58-3F05-49EF-9414-EF30176E3D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29698" name="Picture 12" descr="scale.jpg">
            <a:extLst>
              <a:ext uri="{FF2B5EF4-FFF2-40B4-BE49-F238E27FC236}">
                <a16:creationId xmlns:a16="http://schemas.microsoft.com/office/drawing/2014/main" id="{A385BDDE-E142-4E81-8199-30C8D4090B9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Box 13">
            <a:extLst>
              <a:ext uri="{FF2B5EF4-FFF2-40B4-BE49-F238E27FC236}">
                <a16:creationId xmlns:a16="http://schemas.microsoft.com/office/drawing/2014/main" id="{8E739D98-7FBA-4703-B607-2E35C1FE256C}"/>
              </a:ext>
            </a:extLst>
          </p:cNvPr>
          <p:cNvSpPr txBox="1">
            <a:spLocks noChangeArrowheads="1"/>
          </p:cNvSpPr>
          <p:nvPr/>
        </p:nvSpPr>
        <p:spPr bwMode="auto">
          <a:xfrm>
            <a:off x="271463" y="3633788"/>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b="1">
                <a:latin typeface="Arial" panose="020B0604020202020204" pitchFamily="34" charset="0"/>
              </a:rPr>
              <a:t>Modified Mercalli Intensity</a:t>
            </a:r>
          </a:p>
        </p:txBody>
      </p:sp>
      <p:sp>
        <p:nvSpPr>
          <p:cNvPr id="29700" name="TextBox 14">
            <a:extLst>
              <a:ext uri="{FF2B5EF4-FFF2-40B4-BE49-F238E27FC236}">
                <a16:creationId xmlns:a16="http://schemas.microsoft.com/office/drawing/2014/main" id="{15BD5CAA-F52D-4F0A-8B8D-406E49FCB88E}"/>
              </a:ext>
            </a:extLst>
          </p:cNvPr>
          <p:cNvSpPr txBox="1">
            <a:spLocks noChangeArrowheads="1"/>
          </p:cNvSpPr>
          <p:nvPr/>
        </p:nvSpPr>
        <p:spPr bwMode="auto">
          <a:xfrm>
            <a:off x="2541588" y="341947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latin typeface="Arial" panose="020B0604020202020204" pitchFamily="34" charset="0"/>
              </a:rPr>
              <a:t>Perceived </a:t>
            </a:r>
          </a:p>
          <a:p>
            <a:pPr algn="ctr" eaLnBrk="1" hangingPunct="1">
              <a:spcBef>
                <a:spcPct val="0"/>
              </a:spcBef>
              <a:spcAft>
                <a:spcPts val="600"/>
              </a:spcAft>
              <a:buFontTx/>
              <a:buNone/>
            </a:pPr>
            <a:r>
              <a:rPr lang="en-US" altLang="en-US" sz="1400" b="1">
                <a:latin typeface="Arial" panose="020B0604020202020204" pitchFamily="34" charset="0"/>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p>
          <a:p>
            <a:pPr eaLnBrk="1" hangingPunct="1">
              <a:spcBef>
                <a:spcPct val="0"/>
              </a:spcBef>
              <a:buFontTx/>
              <a:buNone/>
            </a:pPr>
            <a:endParaRPr lang="en-US" altLang="en-US" sz="1800">
              <a:latin typeface="Arial" panose="020B0604020202020204" pitchFamily="34" charset="0"/>
            </a:endParaRPr>
          </a:p>
        </p:txBody>
      </p:sp>
      <p:sp>
        <p:nvSpPr>
          <p:cNvPr id="29701" name="TextBox 15">
            <a:extLst>
              <a:ext uri="{FF2B5EF4-FFF2-40B4-BE49-F238E27FC236}">
                <a16:creationId xmlns:a16="http://schemas.microsoft.com/office/drawing/2014/main" id="{2E0CDB82-30FB-46CE-8425-BEB343449731}"/>
              </a:ext>
            </a:extLst>
          </p:cNvPr>
          <p:cNvSpPr txBox="1">
            <a:spLocks noChangeArrowheads="1"/>
          </p:cNvSpPr>
          <p:nvPr/>
        </p:nvSpPr>
        <p:spPr bwMode="auto">
          <a:xfrm>
            <a:off x="4267200" y="6334125"/>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USGS Estimated shaking intensity from M 7.8 Earthquake</a:t>
            </a:r>
          </a:p>
        </p:txBody>
      </p:sp>
      <p:sp>
        <p:nvSpPr>
          <p:cNvPr id="29702" name="TextBox 15">
            <a:extLst>
              <a:ext uri="{FF2B5EF4-FFF2-40B4-BE49-F238E27FC236}">
                <a16:creationId xmlns:a16="http://schemas.microsoft.com/office/drawing/2014/main" id="{2FF33FFE-0861-4651-BC2F-8182A70FAD32}"/>
              </a:ext>
            </a:extLst>
          </p:cNvPr>
          <p:cNvSpPr txBox="1">
            <a:spLocks noChangeArrowheads="1"/>
          </p:cNvSpPr>
          <p:nvPr/>
        </p:nvSpPr>
        <p:spPr bwMode="auto">
          <a:xfrm>
            <a:off x="273050" y="1143000"/>
            <a:ext cx="34877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Modified-Mercalli Intensity</a:t>
            </a:r>
          </a:p>
          <a:p>
            <a:pPr eaLnBrk="1" hangingPunct="1">
              <a:spcBef>
                <a:spcPct val="0"/>
              </a:spcBef>
              <a:buFontTx/>
              <a:buNone/>
            </a:pPr>
            <a:r>
              <a:rPr lang="en-US" altLang="en-US" sz="1600" dirty="0">
                <a:latin typeface="Arial" panose="020B0604020202020204" pitchFamily="34" charset="0"/>
              </a:rPr>
              <a:t>scale is a twelve-stage scale, from I to XII, that indicates the severity of ground shaking. Intensity is dependent on the magnitude, depth, bedrock, and location.</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Moderate shaking was felt from this earthquake.</a:t>
            </a:r>
          </a:p>
        </p:txBody>
      </p:sp>
      <p:pic>
        <p:nvPicPr>
          <p:cNvPr id="29703" name="Picture 8" descr="IRIS_TMlogo.png">
            <a:extLst>
              <a:ext uri="{FF2B5EF4-FFF2-40B4-BE49-F238E27FC236}">
                <a16:creationId xmlns:a16="http://schemas.microsoft.com/office/drawing/2014/main" id="{B0C008D7-F904-42C9-BC8D-B95171EDB44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TextBox 15">
            <a:extLst>
              <a:ext uri="{FF2B5EF4-FFF2-40B4-BE49-F238E27FC236}">
                <a16:creationId xmlns:a16="http://schemas.microsoft.com/office/drawing/2014/main" id="{49431FAD-0570-4884-9E4F-7447D47A3D6C}"/>
              </a:ext>
            </a:extLst>
          </p:cNvPr>
          <p:cNvSpPr txBox="1">
            <a:spLocks noChangeArrowheads="1"/>
          </p:cNvSpPr>
          <p:nvPr/>
        </p:nvSpPr>
        <p:spPr bwMode="auto">
          <a:xfrm>
            <a:off x="152400" y="639762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pic>
        <p:nvPicPr>
          <p:cNvPr id="3" name="Picture 2">
            <a:extLst>
              <a:ext uri="{FF2B5EF4-FFF2-40B4-BE49-F238E27FC236}">
                <a16:creationId xmlns:a16="http://schemas.microsoft.com/office/drawing/2014/main" id="{CD57F6B5-8593-4815-A983-3C8DCD0FEE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7637" y="1168207"/>
            <a:ext cx="5110163" cy="5135756"/>
          </a:xfrm>
          <a:prstGeom prst="rect">
            <a:avLst/>
          </a:prstGeom>
        </p:spPr>
      </p:pic>
      <p:sp>
        <p:nvSpPr>
          <p:cNvPr id="11" name="Title 1">
            <a:extLst>
              <a:ext uri="{FF2B5EF4-FFF2-40B4-BE49-F238E27FC236}">
                <a16:creationId xmlns:a16="http://schemas.microsoft.com/office/drawing/2014/main" id="{425BA687-B99F-411D-97D5-9B0604A01B0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7.8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22, 2020 at 06:12:44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E3DB7A-4B2E-47DE-8E6E-495EA42D244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1747" name="Picture 8" descr="IRIS_TMlogo.png">
            <a:extLst>
              <a:ext uri="{FF2B5EF4-FFF2-40B4-BE49-F238E27FC236}">
                <a16:creationId xmlns:a16="http://schemas.microsoft.com/office/drawing/2014/main" id="{2AF15FC0-B514-481E-ABC4-AC6EAD9F1A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Box 18">
            <a:extLst>
              <a:ext uri="{FF2B5EF4-FFF2-40B4-BE49-F238E27FC236}">
                <a16:creationId xmlns:a16="http://schemas.microsoft.com/office/drawing/2014/main" id="{12274FE2-D456-45AF-B0CB-E8A0E8A77483}"/>
              </a:ext>
            </a:extLst>
          </p:cNvPr>
          <p:cNvSpPr txBox="1">
            <a:spLocks noChangeArrowheads="1"/>
          </p:cNvSpPr>
          <p:nvPr/>
        </p:nvSpPr>
        <p:spPr bwMode="auto">
          <a:xfrm>
            <a:off x="304800" y="1123950"/>
            <a:ext cx="3810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one thousand people felt moderate shaking from this earthquake.</a:t>
            </a:r>
          </a:p>
        </p:txBody>
      </p:sp>
      <p:sp>
        <p:nvSpPr>
          <p:cNvPr id="31749" name="TextBox 15">
            <a:extLst>
              <a:ext uri="{FF2B5EF4-FFF2-40B4-BE49-F238E27FC236}">
                <a16:creationId xmlns:a16="http://schemas.microsoft.com/office/drawing/2014/main" id="{784FD121-9A63-4AB6-A802-AAE5B4F6921F}"/>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95E9C8F6-0551-4E8B-A6B8-A04054DC6BB6}"/>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3" name="Picture 2">
            <a:extLst>
              <a:ext uri="{FF2B5EF4-FFF2-40B4-BE49-F238E27FC236}">
                <a16:creationId xmlns:a16="http://schemas.microsoft.com/office/drawing/2014/main" id="{559AC4F8-BE1A-4AC6-A056-802B7E5DF7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733" y="2939833"/>
            <a:ext cx="2328201" cy="3891664"/>
          </a:xfrm>
          <a:prstGeom prst="rect">
            <a:avLst/>
          </a:prstGeom>
        </p:spPr>
      </p:pic>
      <p:pic>
        <p:nvPicPr>
          <p:cNvPr id="6" name="Picture 5">
            <a:extLst>
              <a:ext uri="{FF2B5EF4-FFF2-40B4-BE49-F238E27FC236}">
                <a16:creationId xmlns:a16="http://schemas.microsoft.com/office/drawing/2014/main" id="{20D038D0-32ED-4452-9622-1B5CE91C08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95793" y="990593"/>
            <a:ext cx="4495807" cy="4495807"/>
          </a:xfrm>
          <a:prstGeom prst="rect">
            <a:avLst/>
          </a:prstGeom>
        </p:spPr>
      </p:pic>
      <p:sp>
        <p:nvSpPr>
          <p:cNvPr id="9" name="Title 1">
            <a:extLst>
              <a:ext uri="{FF2B5EF4-FFF2-40B4-BE49-F238E27FC236}">
                <a16:creationId xmlns:a16="http://schemas.microsoft.com/office/drawing/2014/main" id="{946E6248-B7BE-49B3-AA13-369CF354620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7.8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22, 2020 at 06:12:44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FEC1CE-D6DC-4F3F-BFCE-04A775A7C5C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2" name="Picture 8" descr="IRIS_TMlogo.png">
            <a:extLst>
              <a:ext uri="{FF2B5EF4-FFF2-40B4-BE49-F238E27FC236}">
                <a16:creationId xmlns:a16="http://schemas.microsoft.com/office/drawing/2014/main" id="{9C33C335-0C96-4BCB-A889-2B526A6EDD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Box 7">
            <a:extLst>
              <a:ext uri="{FF2B5EF4-FFF2-40B4-BE49-F238E27FC236}">
                <a16:creationId xmlns:a16="http://schemas.microsoft.com/office/drawing/2014/main" id="{F7437FC1-45FF-4B4C-9152-B87F3C7E94B8}"/>
              </a:ext>
            </a:extLst>
          </p:cNvPr>
          <p:cNvSpPr txBox="1">
            <a:spLocks noChangeArrowheads="1"/>
          </p:cNvSpPr>
          <p:nvPr/>
        </p:nvSpPr>
        <p:spPr bwMode="auto">
          <a:xfrm>
            <a:off x="239713" y="5746750"/>
            <a:ext cx="8751887"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a:latin typeface="Arial" panose="020B0604020202020204" pitchFamily="34" charset="0"/>
              </a:rPr>
              <a:t>The Pacific Plate converges with, and subducts beneath the North American Plate and begins its decent into the mantle at the Alaska - Aleutian Trench just south of this earthquake. The rates of relative plate motion range from 5.5 cm/yr in the Gulf of Alaska to 7.8 cm/yr at the western end of the Aleutian Island chain.  The rate of subduction in the location of this earthquake is about 6.5 cm/yr.</a:t>
            </a:r>
          </a:p>
        </p:txBody>
      </p:sp>
      <p:grpSp>
        <p:nvGrpSpPr>
          <p:cNvPr id="15364" name="Group 1">
            <a:extLst>
              <a:ext uri="{FF2B5EF4-FFF2-40B4-BE49-F238E27FC236}">
                <a16:creationId xmlns:a16="http://schemas.microsoft.com/office/drawing/2014/main" id="{460367CC-19A6-44AC-A429-EB318C32C033}"/>
              </a:ext>
            </a:extLst>
          </p:cNvPr>
          <p:cNvGrpSpPr>
            <a:grpSpLocks/>
          </p:cNvGrpSpPr>
          <p:nvPr/>
        </p:nvGrpSpPr>
        <p:grpSpPr bwMode="auto">
          <a:xfrm>
            <a:off x="1371600" y="762000"/>
            <a:ext cx="7315200" cy="4976813"/>
            <a:chOff x="1524000" y="762000"/>
            <a:chExt cx="7315200" cy="4976813"/>
          </a:xfrm>
        </p:grpSpPr>
        <p:grpSp>
          <p:nvGrpSpPr>
            <p:cNvPr id="15365" name="Group 12">
              <a:extLst>
                <a:ext uri="{FF2B5EF4-FFF2-40B4-BE49-F238E27FC236}">
                  <a16:creationId xmlns:a16="http://schemas.microsoft.com/office/drawing/2014/main" id="{F336D9CB-FE76-4066-8DD1-883DCDEA0600}"/>
                </a:ext>
              </a:extLst>
            </p:cNvPr>
            <p:cNvGrpSpPr>
              <a:grpSpLocks/>
            </p:cNvGrpSpPr>
            <p:nvPr/>
          </p:nvGrpSpPr>
          <p:grpSpPr bwMode="auto">
            <a:xfrm>
              <a:off x="1524000" y="762000"/>
              <a:ext cx="7315200" cy="4976813"/>
              <a:chOff x="1524000" y="966622"/>
              <a:chExt cx="7315200" cy="4976978"/>
            </a:xfrm>
          </p:grpSpPr>
          <p:pic>
            <p:nvPicPr>
              <p:cNvPr id="15371" name="Picture 13" descr="Plates&amp;Rates.tiff">
                <a:extLst>
                  <a:ext uri="{FF2B5EF4-FFF2-40B4-BE49-F238E27FC236}">
                    <a16:creationId xmlns:a16="http://schemas.microsoft.com/office/drawing/2014/main" id="{E371456F-7E4B-4276-87C0-3C1F50F494C2}"/>
                  </a:ext>
                </a:extLst>
              </p:cNvPr>
              <p:cNvPicPr>
                <a:picLocks noChangeAspect="1"/>
              </p:cNvPicPr>
              <p:nvPr/>
            </p:nvPicPr>
            <p:blipFill>
              <a:blip r:embed="rId3">
                <a:extLst>
                  <a:ext uri="{28A0092B-C50C-407E-A947-70E740481C1C}">
                    <a14:useLocalDpi xmlns:a14="http://schemas.microsoft.com/office/drawing/2010/main" val="0"/>
                  </a:ext>
                </a:extLst>
              </a:blip>
              <a:srcRect l="1402" t="1855" r="1018" b="1945"/>
              <a:stretch>
                <a:fillRect/>
              </a:stretch>
            </p:blipFill>
            <p:spPr bwMode="auto">
              <a:xfrm>
                <a:off x="1524000" y="966622"/>
                <a:ext cx="7315200" cy="497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4" descr="PlatesLegen.tiff">
                <a:extLst>
                  <a:ext uri="{FF2B5EF4-FFF2-40B4-BE49-F238E27FC236}">
                    <a16:creationId xmlns:a16="http://schemas.microsoft.com/office/drawing/2014/main" id="{040CD48B-0542-4C80-B1B6-E888FF5BC53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1066800"/>
                <a:ext cx="1828800" cy="124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366" name="TextBox 15">
              <a:extLst>
                <a:ext uri="{FF2B5EF4-FFF2-40B4-BE49-F238E27FC236}">
                  <a16:creationId xmlns:a16="http://schemas.microsoft.com/office/drawing/2014/main" id="{42B55354-5FFC-4072-A17C-C90F7B87DEEA}"/>
                </a:ext>
              </a:extLst>
            </p:cNvPr>
            <p:cNvSpPr txBox="1">
              <a:spLocks noChangeArrowheads="1"/>
            </p:cNvSpPr>
            <p:nvPr/>
          </p:nvSpPr>
          <p:spPr bwMode="auto">
            <a:xfrm>
              <a:off x="6601027" y="5156647"/>
              <a:ext cx="1928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2400">
                  <a:solidFill>
                    <a:schemeClr val="bg1"/>
                  </a:solidFill>
                  <a:latin typeface="Arial" panose="020B0604020202020204" pitchFamily="34" charset="0"/>
                </a:rPr>
                <a:t>Pacific Plate</a:t>
              </a:r>
            </a:p>
          </p:txBody>
        </p:sp>
        <p:sp>
          <p:nvSpPr>
            <p:cNvPr id="15367" name="TextBox 16">
              <a:extLst>
                <a:ext uri="{FF2B5EF4-FFF2-40B4-BE49-F238E27FC236}">
                  <a16:creationId xmlns:a16="http://schemas.microsoft.com/office/drawing/2014/main" id="{9660877E-4C83-4CE8-9FFE-CEDD63E9FC6C}"/>
                </a:ext>
              </a:extLst>
            </p:cNvPr>
            <p:cNvSpPr txBox="1">
              <a:spLocks noChangeArrowheads="1"/>
            </p:cNvSpPr>
            <p:nvPr/>
          </p:nvSpPr>
          <p:spPr bwMode="auto">
            <a:xfrm>
              <a:off x="1945962" y="2080495"/>
              <a:ext cx="3517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2400">
                  <a:solidFill>
                    <a:schemeClr val="bg1"/>
                  </a:solidFill>
                  <a:latin typeface="Arial" panose="020B0604020202020204" pitchFamily="34" charset="0"/>
                </a:rPr>
                <a:t>North American Plate</a:t>
              </a:r>
            </a:p>
          </p:txBody>
        </p:sp>
        <p:sp>
          <p:nvSpPr>
            <p:cNvPr id="15368" name="TextBox 17">
              <a:extLst>
                <a:ext uri="{FF2B5EF4-FFF2-40B4-BE49-F238E27FC236}">
                  <a16:creationId xmlns:a16="http://schemas.microsoft.com/office/drawing/2014/main" id="{3CF27016-C2F7-4CCF-93E9-88FA027C3573}"/>
                </a:ext>
              </a:extLst>
            </p:cNvPr>
            <p:cNvSpPr txBox="1">
              <a:spLocks noChangeArrowheads="1"/>
            </p:cNvSpPr>
            <p:nvPr/>
          </p:nvSpPr>
          <p:spPr bwMode="auto">
            <a:xfrm>
              <a:off x="6087348" y="4483250"/>
              <a:ext cx="10999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solidFill>
                    <a:srgbClr val="FF0000"/>
                  </a:solidFill>
                  <a:latin typeface="Arial" panose="020B0604020202020204" pitchFamily="34" charset="0"/>
                </a:rPr>
                <a:t>Earthquake</a:t>
              </a:r>
            </a:p>
          </p:txBody>
        </p:sp>
        <p:cxnSp>
          <p:nvCxnSpPr>
            <p:cNvPr id="20" name="Straight Arrow Connector 19">
              <a:extLst>
                <a:ext uri="{FF2B5EF4-FFF2-40B4-BE49-F238E27FC236}">
                  <a16:creationId xmlns:a16="http://schemas.microsoft.com/office/drawing/2014/main" id="{9E2687EE-51DF-4817-B933-BF12833E68BC}"/>
                </a:ext>
              </a:extLst>
            </p:cNvPr>
            <p:cNvCxnSpPr>
              <a:cxnSpLocks noChangeShapeType="1"/>
            </p:cNvCxnSpPr>
            <p:nvPr/>
          </p:nvCxnSpPr>
          <p:spPr bwMode="auto">
            <a:xfrm flipH="1" flipV="1">
              <a:off x="5781675" y="4124325"/>
              <a:ext cx="809625" cy="398463"/>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p:spPr>
        </p:cxnSp>
        <p:sp>
          <p:nvSpPr>
            <p:cNvPr id="21" name="5-Point Star 20">
              <a:extLst>
                <a:ext uri="{FF2B5EF4-FFF2-40B4-BE49-F238E27FC236}">
                  <a16:creationId xmlns:a16="http://schemas.microsoft.com/office/drawing/2014/main" id="{98D8988D-046F-4E01-845B-A3983FBBD33E}"/>
                </a:ext>
              </a:extLst>
            </p:cNvPr>
            <p:cNvSpPr>
              <a:spLocks/>
            </p:cNvSpPr>
            <p:nvPr/>
          </p:nvSpPr>
          <p:spPr bwMode="auto">
            <a:xfrm>
              <a:off x="5562600" y="4010025"/>
              <a:ext cx="228600" cy="228600"/>
            </a:xfrm>
            <a:custGeom>
              <a:avLst/>
              <a:gdLst>
                <a:gd name="T0" fmla="*/ 0 w 228600"/>
                <a:gd name="T1" fmla="*/ 87317 h 228600"/>
                <a:gd name="T2" fmla="*/ 87318 w 228600"/>
                <a:gd name="T3" fmla="*/ 87318 h 228600"/>
                <a:gd name="T4" fmla="*/ 114300 w 228600"/>
                <a:gd name="T5" fmla="*/ 0 h 228600"/>
                <a:gd name="T6" fmla="*/ 141282 w 228600"/>
                <a:gd name="T7" fmla="*/ 87318 h 228600"/>
                <a:gd name="T8" fmla="*/ 228600 w 228600"/>
                <a:gd name="T9" fmla="*/ 87317 h 228600"/>
                <a:gd name="T10" fmla="*/ 157958 w 228600"/>
                <a:gd name="T11" fmla="*/ 141282 h 228600"/>
                <a:gd name="T12" fmla="*/ 184941 w 228600"/>
                <a:gd name="T13" fmla="*/ 228599 h 228600"/>
                <a:gd name="T14" fmla="*/ 114300 w 228600"/>
                <a:gd name="T15" fmla="*/ 174634 h 228600"/>
                <a:gd name="T16" fmla="*/ 43659 w 228600"/>
                <a:gd name="T17" fmla="*/ 228599 h 228600"/>
                <a:gd name="T18" fmla="*/ 70642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a:noFill/>
            </a:ln>
            <a:effectLst>
              <a:outerShdw blurRad="40000" dist="23000" dir="5400000" rotWithShape="0">
                <a:srgbClr val="000000">
                  <a:alpha val="34998"/>
                </a:srgbClr>
              </a:outerShdw>
            </a:effectLst>
          </p:spPr>
          <p:txBody>
            <a:bodyPr anchor="ctr"/>
            <a:lstStyle/>
            <a:p>
              <a:pPr>
                <a:defRPr/>
              </a:pPr>
              <a:endParaRPr lang="en-US"/>
            </a:p>
          </p:txBody>
        </p:sp>
      </p:grpSp>
      <p:sp>
        <p:nvSpPr>
          <p:cNvPr id="14" name="Title 1">
            <a:extLst>
              <a:ext uri="{FF2B5EF4-FFF2-40B4-BE49-F238E27FC236}">
                <a16:creationId xmlns:a16="http://schemas.microsoft.com/office/drawing/2014/main" id="{32FC823C-14DF-4A67-813F-527469B1ED9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7.8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22, 2020 at 06:12:44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451073757"/>
      </p:ext>
    </p:extLst>
  </p:cSld>
  <p:clrMapOvr>
    <a:masterClrMapping/>
  </p:clrMapOvr>
  <p:transition spd="slow" advClick="0" advTm="12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Box 7">
            <a:extLst>
              <a:ext uri="{FF2B5EF4-FFF2-40B4-BE49-F238E27FC236}">
                <a16:creationId xmlns:a16="http://schemas.microsoft.com/office/drawing/2014/main" id="{4DA92E89-BCF0-FC43-BFA6-92878B9927D7}"/>
              </a:ext>
            </a:extLst>
          </p:cNvPr>
          <p:cNvSpPr txBox="1">
            <a:spLocks noChangeArrowheads="1"/>
          </p:cNvSpPr>
          <p:nvPr/>
        </p:nvSpPr>
        <p:spPr bwMode="auto">
          <a:xfrm>
            <a:off x="274638" y="1056110"/>
            <a:ext cx="8869362" cy="16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n-US" altLang="en-US" sz="1500" dirty="0">
                <a:latin typeface="Arial" panose="020B0604020202020204" pitchFamily="34" charset="0"/>
              </a:rPr>
              <a:t>Large earthquakes are common in Alaska. Today’s earthquake was on the subduction zone megathrust boundary between the Pacific and North American plates. Over the past 50 years, 11 magnitude 7 or greater earthquakes have occurred on the megathrust plate boundary between Kodiak Island and the Rat Islands toward the western end of the Aleutian Islands.  In March of 1964, the magnitude 9.2 Great Alaska earthquake occurred on the subduction zone interface between the two plates beneath Prince William Sound. </a:t>
            </a:r>
          </a:p>
        </p:txBody>
      </p:sp>
      <p:sp>
        <p:nvSpPr>
          <p:cNvPr id="15" name="Rectangle 14">
            <a:extLst>
              <a:ext uri="{FF2B5EF4-FFF2-40B4-BE49-F238E27FC236}">
                <a16:creationId xmlns:a16="http://schemas.microsoft.com/office/drawing/2014/main" id="{263AEBD6-353D-9C40-9981-6BC38CD1F64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41987" name="Picture 8" descr="IRIS_TMlogo.png">
            <a:extLst>
              <a:ext uri="{FF2B5EF4-FFF2-40B4-BE49-F238E27FC236}">
                <a16:creationId xmlns:a16="http://schemas.microsoft.com/office/drawing/2014/main" id="{FE69E262-2FE0-F844-962D-34D030EB41E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TextBox 2">
            <a:extLst>
              <a:ext uri="{FF2B5EF4-FFF2-40B4-BE49-F238E27FC236}">
                <a16:creationId xmlns:a16="http://schemas.microsoft.com/office/drawing/2014/main" id="{A302174A-774B-854D-A2C1-72BB0D8AB804}"/>
              </a:ext>
            </a:extLst>
          </p:cNvPr>
          <p:cNvSpPr txBox="1">
            <a:spLocks noChangeArrowheads="1"/>
          </p:cNvSpPr>
          <p:nvPr/>
        </p:nvSpPr>
        <p:spPr bwMode="auto">
          <a:xfrm>
            <a:off x="6616700" y="5509641"/>
            <a:ext cx="24511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Animation exploring plate tectonics and earthquakes of the Pacific – North American Plate boundary region.</a:t>
            </a:r>
          </a:p>
        </p:txBody>
      </p:sp>
      <p:sp>
        <p:nvSpPr>
          <p:cNvPr id="7" name="Title 1">
            <a:extLst>
              <a:ext uri="{FF2B5EF4-FFF2-40B4-BE49-F238E27FC236}">
                <a16:creationId xmlns:a16="http://schemas.microsoft.com/office/drawing/2014/main" id="{FAC2A099-568A-44CF-929F-9043AC553C6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7.8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22, 2020 at 06:12:44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3" name="AlaskaTectonics_Trailer">
            <a:hlinkClick r:id="" action="ppaction://media"/>
            <a:extLst>
              <a:ext uri="{FF2B5EF4-FFF2-40B4-BE49-F238E27FC236}">
                <a16:creationId xmlns:a16="http://schemas.microsoft.com/office/drawing/2014/main" id="{2BB493B8-1C42-4309-BAE5-02BF8A814B1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81000" y="2819400"/>
            <a:ext cx="6096000" cy="3571875"/>
          </a:xfrm>
          <a:prstGeom prst="rect">
            <a:avLst/>
          </a:prstGeom>
        </p:spPr>
      </p:pic>
    </p:spTree>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14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a:extLst>
              <a:ext uri="{FF2B5EF4-FFF2-40B4-BE49-F238E27FC236}">
                <a16:creationId xmlns:a16="http://schemas.microsoft.com/office/drawing/2014/main" id="{CEDC3F93-4ACD-4E85-AC17-9F9B775957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0588" y="903288"/>
            <a:ext cx="5486400" cy="42751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FE5613B6-C829-461E-A86A-B941EF66434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6387" name="Picture 8" descr="IRIS_TMlogo.png">
            <a:extLst>
              <a:ext uri="{FF2B5EF4-FFF2-40B4-BE49-F238E27FC236}">
                <a16:creationId xmlns:a16="http://schemas.microsoft.com/office/drawing/2014/main" id="{AC78F548-29F2-4CDB-ADFC-2F9BCFF63AE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Box 15">
            <a:extLst>
              <a:ext uri="{FF2B5EF4-FFF2-40B4-BE49-F238E27FC236}">
                <a16:creationId xmlns:a16="http://schemas.microsoft.com/office/drawing/2014/main" id="{5C2D6F72-FADC-460A-929A-4DB8B9DCEB3A}"/>
              </a:ext>
            </a:extLst>
          </p:cNvPr>
          <p:cNvSpPr txBox="1">
            <a:spLocks noChangeArrowheads="1"/>
          </p:cNvSpPr>
          <p:nvPr/>
        </p:nvSpPr>
        <p:spPr bwMode="auto">
          <a:xfrm>
            <a:off x="5029892" y="5966936"/>
            <a:ext cx="312181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Map and animation created from IRIS Earthquake Browser (www.iris.edu/ieb)</a:t>
            </a:r>
            <a:endParaRPr lang="en-US" altLang="en-US" sz="1400" i="1" dirty="0">
              <a:latin typeface="Arial" panose="020B0604020202020204" pitchFamily="34" charset="0"/>
            </a:endParaRPr>
          </a:p>
        </p:txBody>
      </p:sp>
      <p:sp>
        <p:nvSpPr>
          <p:cNvPr id="16389" name="TextBox 9">
            <a:extLst>
              <a:ext uri="{FF2B5EF4-FFF2-40B4-BE49-F238E27FC236}">
                <a16:creationId xmlns:a16="http://schemas.microsoft.com/office/drawing/2014/main" id="{CF3D9D68-F8B6-4B31-BB64-A9AE51D8681F}"/>
              </a:ext>
            </a:extLst>
          </p:cNvPr>
          <p:cNvSpPr txBox="1">
            <a:spLocks noChangeArrowheads="1"/>
          </p:cNvSpPr>
          <p:nvPr/>
        </p:nvSpPr>
        <p:spPr bwMode="auto">
          <a:xfrm>
            <a:off x="239713" y="1095375"/>
            <a:ext cx="3008312"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dirty="0">
                <a:latin typeface="Arial" panose="020B0604020202020204" pitchFamily="34" charset="0"/>
              </a:rPr>
              <a:t>Epicenters of earthquakes of  magnitude 4 or greater are shown on this map of regional seismicity. There have been 10,188 M </a:t>
            </a:r>
            <a:r>
              <a:rPr lang="en-US" altLang="en-US" sz="1600" u="sng" dirty="0">
                <a:latin typeface="Arial" panose="020B0604020202020204" pitchFamily="34" charset="0"/>
              </a:rPr>
              <a:t>&gt; </a:t>
            </a:r>
            <a:r>
              <a:rPr lang="en-US" altLang="en-US" sz="1600" dirty="0">
                <a:latin typeface="Arial" panose="020B0604020202020204" pitchFamily="34" charset="0"/>
              </a:rPr>
              <a:t>4 earthquakes in this area since 1980.</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The cross section below, taken from the 3D function of IRIS’ Interactive Earthquake Browser, is from the area outlined in red surrounding this  earthquake.</a:t>
            </a:r>
          </a:p>
        </p:txBody>
      </p:sp>
      <p:sp>
        <p:nvSpPr>
          <p:cNvPr id="19" name="5-Point Star 18">
            <a:extLst>
              <a:ext uri="{FF2B5EF4-FFF2-40B4-BE49-F238E27FC236}">
                <a16:creationId xmlns:a16="http://schemas.microsoft.com/office/drawing/2014/main" id="{65070274-7A3F-4C84-9B7B-C55F196225A1}"/>
              </a:ext>
            </a:extLst>
          </p:cNvPr>
          <p:cNvSpPr>
            <a:spLocks/>
          </p:cNvSpPr>
          <p:nvPr/>
        </p:nvSpPr>
        <p:spPr bwMode="auto">
          <a:xfrm>
            <a:off x="6151563" y="3733800"/>
            <a:ext cx="249237" cy="249238"/>
          </a:xfrm>
          <a:custGeom>
            <a:avLst/>
            <a:gdLst>
              <a:gd name="T0" fmla="*/ 0 w 304800"/>
              <a:gd name="T1" fmla="*/ 63655 h 304800"/>
              <a:gd name="T2" fmla="*/ 63656 w 304800"/>
              <a:gd name="T3" fmla="*/ 63655 h 304800"/>
              <a:gd name="T4" fmla="*/ 83326 w 304800"/>
              <a:gd name="T5" fmla="*/ 0 h 304800"/>
              <a:gd name="T6" fmla="*/ 102997 w 304800"/>
              <a:gd name="T7" fmla="*/ 63655 h 304800"/>
              <a:gd name="T8" fmla="*/ 166653 w 304800"/>
              <a:gd name="T9" fmla="*/ 63655 h 304800"/>
              <a:gd name="T10" fmla="*/ 115154 w 304800"/>
              <a:gd name="T11" fmla="*/ 102995 h 304800"/>
              <a:gd name="T12" fmla="*/ 134825 w 304800"/>
              <a:gd name="T13" fmla="*/ 166650 h 304800"/>
              <a:gd name="T14" fmla="*/ 83326 w 304800"/>
              <a:gd name="T15" fmla="*/ 127310 h 304800"/>
              <a:gd name="T16" fmla="*/ 31829 w 304800"/>
              <a:gd name="T17" fmla="*/ 166650 h 304800"/>
              <a:gd name="T18" fmla="*/ 51499 w 304800"/>
              <a:gd name="T19" fmla="*/ 102995 h 304800"/>
              <a:gd name="T20" fmla="*/ 0 w 304800"/>
              <a:gd name="T21" fmla="*/ 63655 h 3048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4800" h="304800">
                <a:moveTo>
                  <a:pt x="0" y="116423"/>
                </a:moveTo>
                <a:lnTo>
                  <a:pt x="116424" y="116424"/>
                </a:lnTo>
                <a:lnTo>
                  <a:pt x="152400" y="0"/>
                </a:lnTo>
                <a:lnTo>
                  <a:pt x="188376" y="116424"/>
                </a:lnTo>
                <a:lnTo>
                  <a:pt x="304800" y="116423"/>
                </a:lnTo>
                <a:lnTo>
                  <a:pt x="210611" y="188376"/>
                </a:lnTo>
                <a:lnTo>
                  <a:pt x="246588" y="304799"/>
                </a:lnTo>
                <a:lnTo>
                  <a:pt x="152400" y="232845"/>
                </a:lnTo>
                <a:lnTo>
                  <a:pt x="58212" y="304799"/>
                </a:lnTo>
                <a:lnTo>
                  <a:pt x="94189" y="188376"/>
                </a:lnTo>
                <a:lnTo>
                  <a:pt x="0" y="116423"/>
                </a:lnTo>
                <a:close/>
              </a:path>
            </a:pathLst>
          </a:custGeom>
          <a:solidFill>
            <a:srgbClr val="FF0000"/>
          </a:solidFill>
          <a:ln>
            <a:noFill/>
          </a:ln>
          <a:effectLst>
            <a:outerShdw blurRad="40000" dist="23000" dir="5400000" rotWithShape="0">
              <a:srgbClr val="000000">
                <a:alpha val="34998"/>
              </a:srgbClr>
            </a:outerShdw>
          </a:effectLst>
        </p:spPr>
        <p:txBody>
          <a:bodyPr anchor="ctr"/>
          <a:lstStyle/>
          <a:p>
            <a:pPr>
              <a:defRPr/>
            </a:pPr>
            <a:endParaRPr lang="en-US"/>
          </a:p>
        </p:txBody>
      </p:sp>
      <p:cxnSp>
        <p:nvCxnSpPr>
          <p:cNvPr id="21" name="Straight Arrow Connector 20">
            <a:extLst>
              <a:ext uri="{FF2B5EF4-FFF2-40B4-BE49-F238E27FC236}">
                <a16:creationId xmlns:a16="http://schemas.microsoft.com/office/drawing/2014/main" id="{834CE785-3263-4A19-93DD-1D8D9B3F6875}"/>
              </a:ext>
            </a:extLst>
          </p:cNvPr>
          <p:cNvCxnSpPr>
            <a:cxnSpLocks/>
          </p:cNvCxnSpPr>
          <p:nvPr/>
        </p:nvCxnSpPr>
        <p:spPr>
          <a:xfrm flipH="1" flipV="1">
            <a:off x="6275388" y="3967163"/>
            <a:ext cx="98425" cy="46831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393" name="TextBox 9">
            <a:extLst>
              <a:ext uri="{FF2B5EF4-FFF2-40B4-BE49-F238E27FC236}">
                <a16:creationId xmlns:a16="http://schemas.microsoft.com/office/drawing/2014/main" id="{6EFBE605-20A1-410B-8D9A-4420D8ABD990}"/>
              </a:ext>
            </a:extLst>
          </p:cNvPr>
          <p:cNvSpPr txBox="1">
            <a:spLocks noChangeArrowheads="1"/>
          </p:cNvSpPr>
          <p:nvPr/>
        </p:nvSpPr>
        <p:spPr bwMode="auto">
          <a:xfrm>
            <a:off x="5715000" y="5254823"/>
            <a:ext cx="33281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Past 50 years of seismicity (1980-2020)</a:t>
            </a:r>
          </a:p>
        </p:txBody>
      </p:sp>
      <p:pic>
        <p:nvPicPr>
          <p:cNvPr id="16395" name="Picture 2">
            <a:extLst>
              <a:ext uri="{FF2B5EF4-FFF2-40B4-BE49-F238E27FC236}">
                <a16:creationId xmlns:a16="http://schemas.microsoft.com/office/drawing/2014/main" id="{8C393A71-AD06-4C4D-BC85-8896F980332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9175" y="1736725"/>
            <a:ext cx="1096963" cy="231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6" name="TextBox 5">
            <a:extLst>
              <a:ext uri="{FF2B5EF4-FFF2-40B4-BE49-F238E27FC236}">
                <a16:creationId xmlns:a16="http://schemas.microsoft.com/office/drawing/2014/main" id="{AB65989D-5A27-409F-B9F6-53801C720D54}"/>
              </a:ext>
            </a:extLst>
          </p:cNvPr>
          <p:cNvSpPr txBox="1">
            <a:spLocks noChangeArrowheads="1"/>
          </p:cNvSpPr>
          <p:nvPr/>
        </p:nvSpPr>
        <p:spPr bwMode="auto">
          <a:xfrm>
            <a:off x="5735638" y="4408488"/>
            <a:ext cx="12874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400" b="1">
                <a:solidFill>
                  <a:srgbClr val="FF0000"/>
                </a:solidFill>
              </a:rPr>
              <a:t>July 22, 2020</a:t>
            </a:r>
          </a:p>
        </p:txBody>
      </p:sp>
      <p:sp>
        <p:nvSpPr>
          <p:cNvPr id="22" name="Rectangle 21">
            <a:extLst>
              <a:ext uri="{FF2B5EF4-FFF2-40B4-BE49-F238E27FC236}">
                <a16:creationId xmlns:a16="http://schemas.microsoft.com/office/drawing/2014/main" id="{83891E17-22FA-4CF2-A800-16622F6116BF}"/>
              </a:ext>
            </a:extLst>
          </p:cNvPr>
          <p:cNvSpPr/>
          <p:nvPr/>
        </p:nvSpPr>
        <p:spPr>
          <a:xfrm>
            <a:off x="4989513" y="2876550"/>
            <a:ext cx="2303462" cy="1839913"/>
          </a:xfrm>
          <a:prstGeom prst="rect">
            <a:avLst/>
          </a:prstGeom>
          <a:no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Title 1">
            <a:extLst>
              <a:ext uri="{FF2B5EF4-FFF2-40B4-BE49-F238E27FC236}">
                <a16:creationId xmlns:a16="http://schemas.microsoft.com/office/drawing/2014/main" id="{7FFB80AE-3861-496C-ADB5-84DA4A33CAC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7.8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22, 2020 at 06:12:44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7" name="AlaskaIEB_3D_rotate">
            <a:hlinkClick r:id="" action="ppaction://media"/>
            <a:extLst>
              <a:ext uri="{FF2B5EF4-FFF2-40B4-BE49-F238E27FC236}">
                <a16:creationId xmlns:a16="http://schemas.microsoft.com/office/drawing/2014/main" id="{428513DC-B0BC-4FA5-B041-8C373096E537}"/>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305146" y="4727645"/>
            <a:ext cx="4572000" cy="1905000"/>
          </a:xfrm>
          <a:prstGeom prst="rect">
            <a:avLst/>
          </a:prstGeom>
        </p:spPr>
      </p:pic>
      <p:sp>
        <p:nvSpPr>
          <p:cNvPr id="8" name="TextBox 7">
            <a:extLst>
              <a:ext uri="{FF2B5EF4-FFF2-40B4-BE49-F238E27FC236}">
                <a16:creationId xmlns:a16="http://schemas.microsoft.com/office/drawing/2014/main" id="{2C5D0A93-E5F4-4AEA-9C76-EBD0FA4DC500}"/>
              </a:ext>
            </a:extLst>
          </p:cNvPr>
          <p:cNvSpPr txBox="1"/>
          <p:nvPr/>
        </p:nvSpPr>
        <p:spPr>
          <a:xfrm>
            <a:off x="7319861" y="4435475"/>
            <a:ext cx="1663700" cy="369332"/>
          </a:xfrm>
          <a:prstGeom prst="rect">
            <a:avLst/>
          </a:prstGeom>
          <a:noFill/>
        </p:spPr>
        <p:txBody>
          <a:bodyPr wrap="square" rtlCol="0">
            <a:spAutoFit/>
          </a:bodyPr>
          <a:lstStyle/>
          <a:p>
            <a:r>
              <a:rPr lang="en-US" dirty="0"/>
              <a:t>Pacific Plate</a:t>
            </a:r>
          </a:p>
        </p:txBody>
      </p:sp>
      <p:sp>
        <p:nvSpPr>
          <p:cNvPr id="23" name="TextBox 22">
            <a:extLst>
              <a:ext uri="{FF2B5EF4-FFF2-40B4-BE49-F238E27FC236}">
                <a16:creationId xmlns:a16="http://schemas.microsoft.com/office/drawing/2014/main" id="{F50FAA86-DD78-4D9E-A5B2-B49D215724CF}"/>
              </a:ext>
            </a:extLst>
          </p:cNvPr>
          <p:cNvSpPr txBox="1"/>
          <p:nvPr/>
        </p:nvSpPr>
        <p:spPr>
          <a:xfrm>
            <a:off x="5029892" y="1572910"/>
            <a:ext cx="1619250" cy="923330"/>
          </a:xfrm>
          <a:prstGeom prst="rect">
            <a:avLst/>
          </a:prstGeom>
          <a:noFill/>
        </p:spPr>
        <p:txBody>
          <a:bodyPr wrap="square" rtlCol="0">
            <a:spAutoFit/>
          </a:bodyPr>
          <a:lstStyle/>
          <a:p>
            <a:r>
              <a:rPr lang="en-US" dirty="0"/>
              <a:t>North American Plate</a:t>
            </a:r>
          </a:p>
        </p:txBody>
      </p:sp>
    </p:spTree>
    <p:extLst>
      <p:ext uri="{BB962C8B-B14F-4D97-AF65-F5344CB8AC3E}">
        <p14:creationId xmlns:p14="http://schemas.microsoft.com/office/powerpoint/2010/main" val="1727522098"/>
      </p:ext>
    </p:extLst>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2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04800" y="1021140"/>
            <a:ext cx="869362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This map shows rupture zones from earthquakes along the Aleutian megathrust from 1938-1996.  The “</a:t>
            </a:r>
            <a:r>
              <a:rPr lang="en-US" altLang="en-US" sz="1600" dirty="0" err="1">
                <a:latin typeface="Arial" panose="020B0604020202020204" pitchFamily="34" charset="0"/>
              </a:rPr>
              <a:t>Shumagin</a:t>
            </a:r>
            <a:r>
              <a:rPr lang="en-US" altLang="en-US" sz="1600" dirty="0">
                <a:latin typeface="Arial" panose="020B0604020202020204" pitchFamily="34" charset="0"/>
              </a:rPr>
              <a:t> Gap” is a section of the plate boundary that has not ruptured in a major or great earthquake during this time range.  The July 22 earthquake initiated on the eastern edge of the </a:t>
            </a:r>
            <a:r>
              <a:rPr lang="en-US" altLang="en-US" sz="1600" dirty="0" err="1">
                <a:latin typeface="Arial" panose="020B0604020202020204" pitchFamily="34" charset="0"/>
              </a:rPr>
              <a:t>Shumagin</a:t>
            </a:r>
            <a:r>
              <a:rPr lang="en-US" altLang="en-US" sz="1600" dirty="0">
                <a:latin typeface="Arial" panose="020B0604020202020204" pitchFamily="34" charset="0"/>
              </a:rPr>
              <a:t> Gap and a USGS fault model indicates that faulting progressed into a small portion of the gap.  According to the Alaska Earthquake Center, aftershocks shown in next slide also suggest this earthquake may have ruptured westward into the </a:t>
            </a:r>
            <a:r>
              <a:rPr lang="en-US" altLang="en-US" sz="1600" dirty="0" err="1">
                <a:latin typeface="Arial" panose="020B0604020202020204" pitchFamily="34" charset="0"/>
              </a:rPr>
              <a:t>Shumagin</a:t>
            </a:r>
            <a:r>
              <a:rPr lang="en-US" altLang="en-US" sz="1600" dirty="0">
                <a:latin typeface="Arial" panose="020B0604020202020204" pitchFamily="34" charset="0"/>
              </a:rPr>
              <a:t> Gap.   </a:t>
            </a: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4971773" y="6481088"/>
            <a:ext cx="4096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courtesy of the Alaska Earthquake Center</a:t>
            </a:r>
            <a:endParaRPr lang="en-US" altLang="en-US" sz="1800" dirty="0">
              <a:latin typeface="Arial" panose="020B0604020202020204" pitchFamily="34" charset="0"/>
            </a:endParaRPr>
          </a:p>
        </p:txBody>
      </p:sp>
      <p:pic>
        <p:nvPicPr>
          <p:cNvPr id="5" name="Picture 4">
            <a:extLst>
              <a:ext uri="{FF2B5EF4-FFF2-40B4-BE49-F238E27FC236}">
                <a16:creationId xmlns:a16="http://schemas.microsoft.com/office/drawing/2014/main" id="{7B5F58E9-BFEF-420A-8E9F-A7EAF6A175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74" y="2680252"/>
            <a:ext cx="8700252" cy="3727708"/>
          </a:xfrm>
          <a:prstGeom prst="rect">
            <a:avLst/>
          </a:prstGeom>
        </p:spPr>
      </p:pic>
      <p:sp>
        <p:nvSpPr>
          <p:cNvPr id="7" name="Title 1">
            <a:extLst>
              <a:ext uri="{FF2B5EF4-FFF2-40B4-BE49-F238E27FC236}">
                <a16:creationId xmlns:a16="http://schemas.microsoft.com/office/drawing/2014/main" id="{6234BB59-1E9D-4F9B-97EC-02DD8F7E3DA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7.8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22, 2020 at 06:12:44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71319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6F657F-2516-4FF4-94C4-68AFBE232A9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7410" name="Picture 18" descr="IRIS_TMlogo.png">
            <a:extLst>
              <a:ext uri="{FF2B5EF4-FFF2-40B4-BE49-F238E27FC236}">
                <a16:creationId xmlns:a16="http://schemas.microsoft.com/office/drawing/2014/main" id="{3D683055-6E69-4ED7-AF6A-B98BAAD805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Box 12">
            <a:extLst>
              <a:ext uri="{FF2B5EF4-FFF2-40B4-BE49-F238E27FC236}">
                <a16:creationId xmlns:a16="http://schemas.microsoft.com/office/drawing/2014/main" id="{22184B44-D1DE-48B8-B207-EE5873659C76}"/>
              </a:ext>
            </a:extLst>
          </p:cNvPr>
          <p:cNvSpPr txBox="1">
            <a:spLocks noChangeArrowheads="1"/>
          </p:cNvSpPr>
          <p:nvPr/>
        </p:nvSpPr>
        <p:spPr bwMode="auto">
          <a:xfrm>
            <a:off x="228600" y="1143000"/>
            <a:ext cx="228600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from IRIS’s Earthquake Browser begins with 50 years of earthquakes in the region, then shows aftershocks in the first hours after this earthquake.</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In the hours following the magnitude 7.8, there have been over 30 aftershocks including:</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        No.  Magnitude</a:t>
            </a:r>
          </a:p>
          <a:p>
            <a:pPr lvl="1" eaLnBrk="1" hangingPunct="1">
              <a:lnSpc>
                <a:spcPct val="150000"/>
              </a:lnSpc>
              <a:spcBef>
                <a:spcPct val="0"/>
              </a:spcBef>
              <a:buFontTx/>
              <a:buNone/>
            </a:pPr>
            <a:r>
              <a:rPr lang="en-US" altLang="en-US" sz="1600" dirty="0">
                <a:latin typeface="Arial" panose="020B0604020202020204" pitchFamily="34" charset="0"/>
              </a:rPr>
              <a:t> 1      M 6.1</a:t>
            </a:r>
          </a:p>
          <a:p>
            <a:pPr lvl="1" eaLnBrk="1" hangingPunct="1">
              <a:lnSpc>
                <a:spcPct val="150000"/>
              </a:lnSpc>
              <a:spcBef>
                <a:spcPct val="0"/>
              </a:spcBef>
              <a:buFontTx/>
              <a:buNone/>
            </a:pPr>
            <a:r>
              <a:rPr lang="en-US" altLang="en-US" sz="1600" dirty="0">
                <a:latin typeface="Arial" panose="020B0604020202020204" pitchFamily="34" charset="0"/>
              </a:rPr>
              <a:t> 3      M 5.0–5.8</a:t>
            </a:r>
          </a:p>
          <a:p>
            <a:pPr lvl="1" eaLnBrk="1" hangingPunct="1">
              <a:lnSpc>
                <a:spcPct val="150000"/>
              </a:lnSpc>
              <a:spcBef>
                <a:spcPct val="0"/>
              </a:spcBef>
              <a:buFontTx/>
              <a:buNone/>
            </a:pPr>
            <a:r>
              <a:rPr lang="en-US" altLang="en-US" sz="1600" dirty="0">
                <a:latin typeface="Arial" panose="020B0604020202020204" pitchFamily="34" charset="0"/>
              </a:rPr>
              <a:t>12     M 4.0-4.9</a:t>
            </a:r>
          </a:p>
          <a:p>
            <a:pPr lvl="1" eaLnBrk="1" hangingPunct="1">
              <a:lnSpc>
                <a:spcPct val="150000"/>
              </a:lnSpc>
              <a:spcBef>
                <a:spcPct val="0"/>
              </a:spcBef>
              <a:buFontTx/>
              <a:buNone/>
            </a:pPr>
            <a:r>
              <a:rPr lang="en-US" altLang="en-US" sz="1600" dirty="0">
                <a:latin typeface="Arial" panose="020B0604020202020204" pitchFamily="34" charset="0"/>
              </a:rPr>
              <a:t>15     M 3.0–3.9</a:t>
            </a:r>
          </a:p>
          <a:p>
            <a:pPr eaLnBrk="1" hangingPunct="1">
              <a:spcBef>
                <a:spcPct val="0"/>
              </a:spcBef>
              <a:buFontTx/>
              <a:buNone/>
            </a:pPr>
            <a:r>
              <a:rPr lang="en-US" altLang="en-US" sz="1600" dirty="0">
                <a:solidFill>
                  <a:srgbClr val="FF0000"/>
                </a:solidFill>
                <a:latin typeface="Arial" panose="020B0604020202020204" pitchFamily="34" charset="0"/>
              </a:rPr>
              <a:t> </a:t>
            </a:r>
          </a:p>
        </p:txBody>
      </p:sp>
      <p:sp>
        <p:nvSpPr>
          <p:cNvPr id="17412" name="TextBox 7">
            <a:extLst>
              <a:ext uri="{FF2B5EF4-FFF2-40B4-BE49-F238E27FC236}">
                <a16:creationId xmlns:a16="http://schemas.microsoft.com/office/drawing/2014/main" id="{628FD3FA-A235-4964-A1D0-2C17D2E95F8D}"/>
              </a:ext>
            </a:extLst>
          </p:cNvPr>
          <p:cNvSpPr txBox="1">
            <a:spLocks noChangeArrowheads="1"/>
          </p:cNvSpPr>
          <p:nvPr/>
        </p:nvSpPr>
        <p:spPr bwMode="auto">
          <a:xfrm>
            <a:off x="3470275" y="5757485"/>
            <a:ext cx="5521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Data from IRIS’s Earthquake Browser (</a:t>
            </a:r>
            <a:r>
              <a:rPr lang="en-US" altLang="en-US" sz="1400" dirty="0">
                <a:latin typeface="Arial" panose="020B0604020202020204" pitchFamily="34" charset="0"/>
                <a:hlinkClick r:id="rId6"/>
              </a:rPr>
              <a:t>www.iris.edu/ieb</a:t>
            </a:r>
            <a:r>
              <a:rPr lang="en-US" altLang="en-US" sz="1400" dirty="0">
                <a:latin typeface="Arial" panose="020B0604020202020204" pitchFamily="34" charset="0"/>
              </a:rPr>
              <a:t>)</a:t>
            </a:r>
          </a:p>
        </p:txBody>
      </p:sp>
      <p:sp>
        <p:nvSpPr>
          <p:cNvPr id="7" name="Title 1">
            <a:extLst>
              <a:ext uri="{FF2B5EF4-FFF2-40B4-BE49-F238E27FC236}">
                <a16:creationId xmlns:a16="http://schemas.microsoft.com/office/drawing/2014/main" id="{31BCB5AB-4DC0-41F1-8DB8-8407EAA60B5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7.8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22, 2020 at 06:12:44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Alaska_July22_2020">
            <a:hlinkClick r:id="" action="ppaction://media"/>
            <a:extLst>
              <a:ext uri="{FF2B5EF4-FFF2-40B4-BE49-F238E27FC236}">
                <a16:creationId xmlns:a16="http://schemas.microsoft.com/office/drawing/2014/main" id="{4C73BE93-1750-438D-BFB2-BB65DB8A1CCB}"/>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493602" y="1272684"/>
            <a:ext cx="6398607" cy="4213716"/>
          </a:xfrm>
          <a:prstGeom prst="rect">
            <a:avLst/>
          </a:prstGeom>
        </p:spPr>
      </p:pic>
    </p:spTree>
    <p:extLst>
      <p:ext uri="{BB962C8B-B14F-4D97-AF65-F5344CB8AC3E}">
        <p14:creationId xmlns:p14="http://schemas.microsoft.com/office/powerpoint/2010/main" val="2435151695"/>
      </p:ext>
    </p:extLst>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9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24911" y="2545140"/>
            <a:ext cx="45180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a:latin typeface="Arial" panose="020B0604020202020204" pitchFamily="34" charset="0"/>
              </a:rPr>
              <a:t>In this case, the earthquake location and focal mechanism indicate it was due to thrust faulting on the megathrust boundary between the subducting Pacific Plate and the overriding North American Plate.</a:t>
            </a:r>
          </a:p>
          <a:p>
            <a:pPr eaLnBrk="1" hangingPunct="1">
              <a:spcBef>
                <a:spcPct val="0"/>
              </a:spcBef>
              <a:buFontTx/>
              <a:buNone/>
            </a:pPr>
            <a:endParaRPr lang="en-US" altLang="en-US" sz="1600" dirty="0">
              <a:latin typeface="Arial" panose="020B0604020202020204" pitchFamily="34" charset="0"/>
            </a:endParaRPr>
          </a:p>
        </p:txBody>
      </p:sp>
      <p:sp>
        <p:nvSpPr>
          <p:cNvPr id="35845" name="TextBox 8">
            <a:extLst>
              <a:ext uri="{FF2B5EF4-FFF2-40B4-BE49-F238E27FC236}">
                <a16:creationId xmlns:a16="http://schemas.microsoft.com/office/drawing/2014/main" id="{F7153C2B-89E5-4439-9F38-FDAB50843285}"/>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35847" name="Picture 2">
            <a:extLst>
              <a:ext uri="{FF2B5EF4-FFF2-40B4-BE49-F238E27FC236}">
                <a16:creationId xmlns:a16="http://schemas.microsoft.com/office/drawing/2014/main" id="{DB643657-3302-4496-A860-33888EF03AE3}"/>
              </a:ext>
            </a:extLst>
          </p:cNvPr>
          <p:cNvPicPr>
            <a:picLocks noChangeAspect="1"/>
          </p:cNvPicPr>
          <p:nvPr/>
        </p:nvPicPr>
        <p:blipFill rotWithShape="1">
          <a:blip r:embed="rId4">
            <a:extLst>
              <a:ext uri="{28A0092B-C50C-407E-A947-70E740481C1C}">
                <a14:useLocalDpi xmlns:a14="http://schemas.microsoft.com/office/drawing/2010/main" val="0"/>
              </a:ext>
            </a:extLst>
          </a:blip>
          <a:srcRect t="73271"/>
          <a:stretch/>
        </p:blipFill>
        <p:spPr bwMode="auto">
          <a:xfrm>
            <a:off x="3789916" y="6044683"/>
            <a:ext cx="4518025" cy="584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54E08F08-EFAC-4499-82CE-34729704C7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662" y="2544277"/>
            <a:ext cx="2424738" cy="2390466"/>
          </a:xfrm>
          <a:prstGeom prst="rect">
            <a:avLst/>
          </a:prstGeom>
        </p:spPr>
      </p:pic>
      <p:pic>
        <p:nvPicPr>
          <p:cNvPr id="15" name="Picture 10" descr="focal.png">
            <a:extLst>
              <a:ext uri="{FF2B5EF4-FFF2-40B4-BE49-F238E27FC236}">
                <a16:creationId xmlns:a16="http://schemas.microsoft.com/office/drawing/2014/main" id="{26950A97-E7DB-4A0D-9815-A0EDD4BDEDB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710611" y="4068672"/>
            <a:ext cx="4518025" cy="1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4423D206-34D6-48A9-AB36-D75874AC525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7.8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July 22, 2020 at 06:12:44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11249</TotalTime>
  <Words>1563</Words>
  <Application>Microsoft Office PowerPoint</Application>
  <PresentationFormat>On-screen Show (4:3)</PresentationFormat>
  <Paragraphs>119</Paragraphs>
  <Slides>12</Slides>
  <Notes>11</Notes>
  <HiddenSlides>0</HiddenSlides>
  <MMClips>4</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12</vt:i4>
      </vt:variant>
    </vt:vector>
  </HeadingPairs>
  <TitlesOfParts>
    <vt:vector size="16"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889</cp:revision>
  <cp:lastPrinted>2018-01-24T02:26:23Z</cp:lastPrinted>
  <dcterms:created xsi:type="dcterms:W3CDTF">2009-05-31T20:07:40Z</dcterms:created>
  <dcterms:modified xsi:type="dcterms:W3CDTF">2020-07-23T02:30:41Z</dcterms:modified>
</cp:coreProperties>
</file>