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4101" r:id="rId2"/>
  </p:sldMasterIdLst>
  <p:notesMasterIdLst>
    <p:notesMasterId r:id="rId15"/>
  </p:notesMasterIdLst>
  <p:handoutMasterIdLst>
    <p:handoutMasterId r:id="rId16"/>
  </p:handoutMasterIdLst>
  <p:sldIdLst>
    <p:sldId id="377" r:id="rId3"/>
    <p:sldId id="385" r:id="rId4"/>
    <p:sldId id="386" r:id="rId5"/>
    <p:sldId id="420" r:id="rId6"/>
    <p:sldId id="424" r:id="rId7"/>
    <p:sldId id="427" r:id="rId8"/>
    <p:sldId id="429" r:id="rId9"/>
    <p:sldId id="428" r:id="rId10"/>
    <p:sldId id="412" r:id="rId11"/>
    <p:sldId id="425" r:id="rId12"/>
    <p:sldId id="418" r:id="rId13"/>
    <p:sldId id="373" r:id="rId14"/>
  </p:sldIdLst>
  <p:sldSz cx="9144000" cy="6858000" type="screen4x3"/>
  <p:notesSz cx="7315200" cy="96012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9399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366" autoAdjust="0"/>
    <p:restoredTop sz="60648" autoAdjust="0"/>
  </p:normalViewPr>
  <p:slideViewPr>
    <p:cSldViewPr>
      <p:cViewPr varScale="1">
        <p:scale>
          <a:sx n="65" d="100"/>
          <a:sy n="65" d="100"/>
        </p:scale>
        <p:origin x="3016" y="19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7C8F43F-EB6F-4F46-88F5-7EFCDC2A9175}"/>
              </a:ext>
            </a:extLst>
          </p:cNvPr>
          <p:cNvSpPr>
            <a:spLocks noGrp="1"/>
          </p:cNvSpPr>
          <p:nvPr>
            <p:ph type="hdr" sz="quarter"/>
          </p:nvPr>
        </p:nvSpPr>
        <p:spPr>
          <a:xfrm>
            <a:off x="0" y="0"/>
            <a:ext cx="3170238" cy="481013"/>
          </a:xfrm>
          <a:prstGeom prst="rect">
            <a:avLst/>
          </a:prstGeom>
        </p:spPr>
        <p:txBody>
          <a:bodyPr vert="horz" lIns="91440" tIns="45720" rIns="91440" bIns="45720" rtlCol="0"/>
          <a:lstStyle>
            <a:lvl1pPr algn="l">
              <a:defRPr sz="1200">
                <a:latin typeface="Arial" charset="0"/>
                <a:ea typeface="ＭＳ Ｐゴシック" charset="-128"/>
              </a:defRPr>
            </a:lvl1pPr>
          </a:lstStyle>
          <a:p>
            <a:pPr>
              <a:defRPr/>
            </a:pPr>
            <a:endParaRPr lang="en-US"/>
          </a:p>
        </p:txBody>
      </p:sp>
      <p:sp>
        <p:nvSpPr>
          <p:cNvPr id="3" name="Date Placeholder 2">
            <a:extLst>
              <a:ext uri="{FF2B5EF4-FFF2-40B4-BE49-F238E27FC236}">
                <a16:creationId xmlns:a16="http://schemas.microsoft.com/office/drawing/2014/main" id="{3F8887BD-663C-4CF7-90AE-3C385B23FA70}"/>
              </a:ext>
            </a:extLst>
          </p:cNvPr>
          <p:cNvSpPr>
            <a:spLocks noGrp="1"/>
          </p:cNvSpPr>
          <p:nvPr>
            <p:ph type="dt" sz="quarter" idx="1"/>
          </p:nvPr>
        </p:nvSpPr>
        <p:spPr>
          <a:xfrm>
            <a:off x="4143375" y="0"/>
            <a:ext cx="3170238" cy="481013"/>
          </a:xfrm>
          <a:prstGeom prst="rect">
            <a:avLst/>
          </a:prstGeom>
        </p:spPr>
        <p:txBody>
          <a:bodyPr vert="horz" lIns="91440" tIns="45720" rIns="91440" bIns="45720" rtlCol="0"/>
          <a:lstStyle>
            <a:lvl1pPr algn="r">
              <a:defRPr sz="1200">
                <a:latin typeface="Arial" charset="0"/>
                <a:ea typeface="ＭＳ Ｐゴシック" charset="-128"/>
              </a:defRPr>
            </a:lvl1pPr>
          </a:lstStyle>
          <a:p>
            <a:pPr>
              <a:defRPr/>
            </a:pPr>
            <a:fld id="{387E9515-EC40-4E80-8FD5-2F98E14B6DB2}" type="datetimeFigureOut">
              <a:rPr lang="en-US"/>
              <a:pPr>
                <a:defRPr/>
              </a:pPr>
              <a:t>7/23/20</a:t>
            </a:fld>
            <a:endParaRPr lang="en-US"/>
          </a:p>
        </p:txBody>
      </p:sp>
      <p:sp>
        <p:nvSpPr>
          <p:cNvPr id="4" name="Footer Placeholder 3">
            <a:extLst>
              <a:ext uri="{FF2B5EF4-FFF2-40B4-BE49-F238E27FC236}">
                <a16:creationId xmlns:a16="http://schemas.microsoft.com/office/drawing/2014/main" id="{3604F14E-8A19-44EF-BA8E-EEB3622B1758}"/>
              </a:ext>
            </a:extLst>
          </p:cNvPr>
          <p:cNvSpPr>
            <a:spLocks noGrp="1"/>
          </p:cNvSpPr>
          <p:nvPr>
            <p:ph type="ftr" sz="quarter" idx="2"/>
          </p:nvPr>
        </p:nvSpPr>
        <p:spPr>
          <a:xfrm>
            <a:off x="0" y="9120188"/>
            <a:ext cx="3170238" cy="481012"/>
          </a:xfrm>
          <a:prstGeom prst="rect">
            <a:avLst/>
          </a:prstGeom>
        </p:spPr>
        <p:txBody>
          <a:bodyPr vert="horz" lIns="91440" tIns="45720" rIns="91440" bIns="45720" rtlCol="0" anchor="b"/>
          <a:lstStyle>
            <a:lvl1pPr algn="l">
              <a:defRPr sz="1200">
                <a:latin typeface="Arial" charset="0"/>
                <a:ea typeface="ＭＳ Ｐゴシック" charset="-128"/>
              </a:defRPr>
            </a:lvl1pPr>
          </a:lstStyle>
          <a:p>
            <a:pPr>
              <a:defRPr/>
            </a:pPr>
            <a:endParaRPr lang="en-US"/>
          </a:p>
        </p:txBody>
      </p:sp>
      <p:sp>
        <p:nvSpPr>
          <p:cNvPr id="5" name="Slide Number Placeholder 4">
            <a:extLst>
              <a:ext uri="{FF2B5EF4-FFF2-40B4-BE49-F238E27FC236}">
                <a16:creationId xmlns:a16="http://schemas.microsoft.com/office/drawing/2014/main" id="{3C93EBDE-EA24-489D-BC6D-115BC8D759D6}"/>
              </a:ext>
            </a:extLst>
          </p:cNvPr>
          <p:cNvSpPr>
            <a:spLocks noGrp="1"/>
          </p:cNvSpPr>
          <p:nvPr>
            <p:ph type="sldNum" sz="quarter" idx="3"/>
          </p:nvPr>
        </p:nvSpPr>
        <p:spPr>
          <a:xfrm>
            <a:off x="4143375" y="9120188"/>
            <a:ext cx="3170238" cy="481012"/>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A171E6D3-1D5A-4138-9AC3-D3DFBD8F38DD}" type="slidenum">
              <a:rPr lang="en-US" altLang="en-US"/>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9635BE4D-ECE6-416B-86D9-947DF3A1836F}"/>
              </a:ext>
            </a:extLst>
          </p:cNvPr>
          <p:cNvSpPr>
            <a:spLocks noGrp="1"/>
          </p:cNvSpPr>
          <p:nvPr>
            <p:ph type="hdr" sz="quarter"/>
          </p:nvPr>
        </p:nvSpPr>
        <p:spPr>
          <a:xfrm>
            <a:off x="0" y="0"/>
            <a:ext cx="3170238" cy="479425"/>
          </a:xfrm>
          <a:prstGeom prst="rect">
            <a:avLst/>
          </a:prstGeom>
        </p:spPr>
        <p:txBody>
          <a:bodyPr vert="horz" lIns="96652" tIns="48326" rIns="96652" bIns="48326" rtlCol="0"/>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26908972-4E07-4A5B-B5A9-48BFEC3F3F3A}"/>
              </a:ext>
            </a:extLst>
          </p:cNvPr>
          <p:cNvSpPr>
            <a:spLocks noGrp="1"/>
          </p:cNvSpPr>
          <p:nvPr>
            <p:ph type="dt" idx="1"/>
          </p:nvPr>
        </p:nvSpPr>
        <p:spPr>
          <a:xfrm>
            <a:off x="4143375" y="0"/>
            <a:ext cx="3170238" cy="479425"/>
          </a:xfrm>
          <a:prstGeom prst="rect">
            <a:avLst/>
          </a:prstGeom>
        </p:spPr>
        <p:txBody>
          <a:bodyPr vert="horz" wrap="square" lIns="96652" tIns="48326" rIns="96652" bIns="48326" numCol="1" anchor="t" anchorCtr="0" compatLnSpc="1">
            <a:prstTxWarp prst="textNoShape">
              <a:avLst/>
            </a:prstTxWarp>
          </a:bodyPr>
          <a:lstStyle>
            <a:lvl1pPr algn="r" eaLnBrk="1" hangingPunct="1">
              <a:defRPr sz="1300">
                <a:latin typeface="Calibri" panose="020F0502020204030204" pitchFamily="34" charset="0"/>
                <a:cs typeface="Arial" panose="020B0604020202020204" pitchFamily="34" charset="0"/>
              </a:defRPr>
            </a:lvl1pPr>
          </a:lstStyle>
          <a:p>
            <a:fld id="{9F04ADBE-73C3-4E74-BEE2-754618E912B4}" type="datetimeFigureOut">
              <a:rPr lang="en-US" altLang="en-US"/>
              <a:pPr/>
              <a:t>7/23/20</a:t>
            </a:fld>
            <a:endParaRPr lang="en-US" altLang="en-US"/>
          </a:p>
        </p:txBody>
      </p:sp>
      <p:sp>
        <p:nvSpPr>
          <p:cNvPr id="4" name="Slide Image Placeholder 3">
            <a:extLst>
              <a:ext uri="{FF2B5EF4-FFF2-40B4-BE49-F238E27FC236}">
                <a16:creationId xmlns:a16="http://schemas.microsoft.com/office/drawing/2014/main" id="{3D7CE628-0874-49D1-BB48-67E4E0137E6C}"/>
              </a:ext>
            </a:extLst>
          </p:cNvPr>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52" tIns="48326" rIns="96652" bIns="48326" rtlCol="0" anchor="ctr"/>
          <a:lstStyle/>
          <a:p>
            <a:pPr lvl="0"/>
            <a:endParaRPr lang="en-US" noProof="0"/>
          </a:p>
        </p:txBody>
      </p:sp>
      <p:sp>
        <p:nvSpPr>
          <p:cNvPr id="5" name="Notes Placeholder 4">
            <a:extLst>
              <a:ext uri="{FF2B5EF4-FFF2-40B4-BE49-F238E27FC236}">
                <a16:creationId xmlns:a16="http://schemas.microsoft.com/office/drawing/2014/main" id="{7E5122F9-51F0-4F08-9345-89DDCCE29655}"/>
              </a:ext>
            </a:extLst>
          </p:cNvPr>
          <p:cNvSpPr>
            <a:spLocks noGrp="1"/>
          </p:cNvSpPr>
          <p:nvPr>
            <p:ph type="body" sz="quarter" idx="3"/>
          </p:nvPr>
        </p:nvSpPr>
        <p:spPr>
          <a:xfrm>
            <a:off x="731838" y="4560888"/>
            <a:ext cx="5851525" cy="4319587"/>
          </a:xfrm>
          <a:prstGeom prst="rect">
            <a:avLst/>
          </a:prstGeom>
        </p:spPr>
        <p:txBody>
          <a:bodyPr vert="horz" lIns="96652" tIns="48326" rIns="96652" bIns="48326"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CAA8F791-EEA5-40BF-827D-572E391FFD5F}"/>
              </a:ext>
            </a:extLst>
          </p:cNvPr>
          <p:cNvSpPr>
            <a:spLocks noGrp="1"/>
          </p:cNvSpPr>
          <p:nvPr>
            <p:ph type="ftr" sz="quarter" idx="4"/>
          </p:nvPr>
        </p:nvSpPr>
        <p:spPr>
          <a:xfrm>
            <a:off x="0" y="9120188"/>
            <a:ext cx="3170238" cy="479425"/>
          </a:xfrm>
          <a:prstGeom prst="rect">
            <a:avLst/>
          </a:prstGeom>
        </p:spPr>
        <p:txBody>
          <a:bodyPr vert="horz" lIns="96652" tIns="48326" rIns="96652" bIns="48326" rtlCol="0" anchor="b"/>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AB2303DE-DA68-44DC-A402-938250D5F3C6}"/>
              </a:ext>
            </a:extLst>
          </p:cNvPr>
          <p:cNvSpPr>
            <a:spLocks noGrp="1"/>
          </p:cNvSpPr>
          <p:nvPr>
            <p:ph type="sldNum" sz="quarter" idx="5"/>
          </p:nvPr>
        </p:nvSpPr>
        <p:spPr>
          <a:xfrm>
            <a:off x="4143375" y="9120188"/>
            <a:ext cx="3170238" cy="479425"/>
          </a:xfrm>
          <a:prstGeom prst="rect">
            <a:avLst/>
          </a:prstGeom>
        </p:spPr>
        <p:txBody>
          <a:bodyPr vert="horz" wrap="square" lIns="96652" tIns="48326" rIns="96652" bIns="48326" numCol="1" anchor="b" anchorCtr="0" compatLnSpc="1">
            <a:prstTxWarp prst="textNoShape">
              <a:avLst/>
            </a:prstTxWarp>
          </a:bodyPr>
          <a:lstStyle>
            <a:lvl1pPr algn="r" eaLnBrk="1" hangingPunct="1">
              <a:defRPr sz="1300">
                <a:latin typeface="Calibri" panose="020F0502020204030204" pitchFamily="34" charset="0"/>
              </a:defRPr>
            </a:lvl1pPr>
          </a:lstStyle>
          <a:p>
            <a:fld id="{C9D76C7B-0545-4A07-9FA9-6DB6D8A99A29}" type="slidenum">
              <a:rPr lang="en-US" altLang="en-US"/>
              <a:pPr/>
              <a:t>‹#›</a:t>
            </a:fld>
            <a:endParaRPr lang="en-US" altLang="en-US"/>
          </a:p>
        </p:txBody>
      </p:sp>
    </p:spTree>
    <p:extLst>
      <p:ext uri="{BB962C8B-B14F-4D97-AF65-F5344CB8AC3E}">
        <p14:creationId xmlns:p14="http://schemas.microsoft.com/office/powerpoint/2010/main" val="325147669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1pPr>
    <a:lvl2pPr marL="4572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2pPr>
    <a:lvl3pPr marL="9144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3pPr>
    <a:lvl4pPr marL="13716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4pPr>
    <a:lvl5pPr marL="18288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www.iris.edu/hq/inclass/animation/earthquake_intensity"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iris.edu/hq/inclass/animation/alaska_tectonics_and_earthquakes" TargetMode="External"/><Relationship Id="rId2" Type="http://schemas.openxmlformats.org/officeDocument/2006/relationships/slide" Target="../slides/slide5.xml"/><Relationship Id="rId1" Type="http://schemas.openxmlformats.org/officeDocument/2006/relationships/notesMaster" Target="../notesMasters/notesMaster1.xml"/><Relationship Id="rId4" Type="http://schemas.openxmlformats.org/officeDocument/2006/relationships/hyperlink" Target="about:blank" TargetMode="Externa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iris.edu/hq/inclass/animation/earthquake_foreshockmainshockaftershock"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www.iris.edu/hq/programs/education_and_outreach/animations/25"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www.iris.edu/hq/programs/education_and_outreach/animations#K"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a:extLst>
              <a:ext uri="{FF2B5EF4-FFF2-40B4-BE49-F238E27FC236}">
                <a16:creationId xmlns:a16="http://schemas.microsoft.com/office/drawing/2014/main" id="{20C6781B-03F8-4849-81FA-1955C1CA792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4" name="Notes Placeholder 2">
            <a:extLst>
              <a:ext uri="{FF2B5EF4-FFF2-40B4-BE49-F238E27FC236}">
                <a16:creationId xmlns:a16="http://schemas.microsoft.com/office/drawing/2014/main" id="{6FDD6653-725B-4FB4-BA7E-2C66A3CCFC5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28675" name="Slide Number Placeholder 3">
            <a:extLst>
              <a:ext uri="{FF2B5EF4-FFF2-40B4-BE49-F238E27FC236}">
                <a16:creationId xmlns:a16="http://schemas.microsoft.com/office/drawing/2014/main" id="{07D1591C-522C-4865-AAA0-62366A50077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37931725" indent="-37474525">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spcBef>
                <a:spcPct val="0"/>
              </a:spcBef>
            </a:pPr>
            <a:fld id="{BB32C007-794B-478B-B4C4-BD1D8605D7BB}" type="slidenum">
              <a:rPr lang="en-US" altLang="en-US" sz="1300"/>
              <a:pPr>
                <a:spcBef>
                  <a:spcPct val="0"/>
                </a:spcBef>
              </a:pPr>
              <a:t>1</a:t>
            </a:fld>
            <a:endParaRPr lang="en-US" altLang="en-US" sz="1300"/>
          </a:p>
        </p:txBody>
      </p:sp>
    </p:spTree>
    <p:extLst>
      <p:ext uri="{BB962C8B-B14F-4D97-AF65-F5344CB8AC3E}">
        <p14:creationId xmlns:p14="http://schemas.microsoft.com/office/powerpoint/2010/main" val="30749892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Slide Image Placeholder 1">
            <a:extLst>
              <a:ext uri="{FF2B5EF4-FFF2-40B4-BE49-F238E27FC236}">
                <a16:creationId xmlns:a16="http://schemas.microsoft.com/office/drawing/2014/main" id="{9C480360-9FC4-452B-B4B9-C5E386EF3F3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6" name="Notes Placeholder 2">
            <a:extLst>
              <a:ext uri="{FF2B5EF4-FFF2-40B4-BE49-F238E27FC236}">
                <a16:creationId xmlns:a16="http://schemas.microsoft.com/office/drawing/2014/main" id="{CBCB89E2-11A4-4BF9-B49C-1403C6E73D3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47107" name="Slide Number Placeholder 3">
            <a:extLst>
              <a:ext uri="{FF2B5EF4-FFF2-40B4-BE49-F238E27FC236}">
                <a16:creationId xmlns:a16="http://schemas.microsoft.com/office/drawing/2014/main" id="{978B9849-A8AB-4B56-A8CB-51F27A6AF19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spcBef>
                <a:spcPct val="0"/>
              </a:spcBef>
            </a:pPr>
            <a:fld id="{C6389CA3-FE61-4E38-BB2F-2807068BC0E6}" type="slidenum">
              <a:rPr lang="en-US" altLang="en-US" sz="1300"/>
              <a:pPr>
                <a:spcBef>
                  <a:spcPct val="0"/>
                </a:spcBef>
              </a:pPr>
              <a:t>11</a:t>
            </a:fld>
            <a:endParaRPr lang="en-US" altLang="en-US" sz="1300"/>
          </a:p>
        </p:txBody>
      </p:sp>
    </p:spTree>
    <p:extLst>
      <p:ext uri="{BB962C8B-B14F-4D97-AF65-F5344CB8AC3E}">
        <p14:creationId xmlns:p14="http://schemas.microsoft.com/office/powerpoint/2010/main" val="31609233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Slide Image Placeholder 1">
            <a:extLst>
              <a:ext uri="{FF2B5EF4-FFF2-40B4-BE49-F238E27FC236}">
                <a16:creationId xmlns:a16="http://schemas.microsoft.com/office/drawing/2014/main" id="{7CB8AEA6-236C-4A5C-8DE2-5033B781EAD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4" name="Notes Placeholder 2">
            <a:extLst>
              <a:ext uri="{FF2B5EF4-FFF2-40B4-BE49-F238E27FC236}">
                <a16:creationId xmlns:a16="http://schemas.microsoft.com/office/drawing/2014/main" id="{B4B6E619-B2BE-4EC9-842D-1D37C3B6090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49155" name="Slide Number Placeholder 3">
            <a:extLst>
              <a:ext uri="{FF2B5EF4-FFF2-40B4-BE49-F238E27FC236}">
                <a16:creationId xmlns:a16="http://schemas.microsoft.com/office/drawing/2014/main" id="{34B6EC1F-A9A9-4C89-96D9-185AFDE870D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spcBef>
                <a:spcPct val="0"/>
              </a:spcBef>
            </a:pPr>
            <a:fld id="{43B398FF-410F-435E-8211-FD2E8BCC1D8F}" type="slidenum">
              <a:rPr lang="en-US" altLang="en-US" sz="1300"/>
              <a:pPr>
                <a:spcBef>
                  <a:spcPct val="0"/>
                </a:spcBef>
              </a:pPr>
              <a:t>12</a:t>
            </a:fld>
            <a:endParaRPr lang="en-US" altLang="en-US" sz="1300"/>
          </a:p>
        </p:txBody>
      </p:sp>
    </p:spTree>
    <p:extLst>
      <p:ext uri="{BB962C8B-B14F-4D97-AF65-F5344CB8AC3E}">
        <p14:creationId xmlns:p14="http://schemas.microsoft.com/office/powerpoint/2010/main" val="19158320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Slide Image Placeholder 1">
            <a:extLst>
              <a:ext uri="{FF2B5EF4-FFF2-40B4-BE49-F238E27FC236}">
                <a16:creationId xmlns:a16="http://schemas.microsoft.com/office/drawing/2014/main" id="{D1FF3566-335D-41A9-AF29-6C4C8A05CD7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2" name="Notes Placeholder 2">
            <a:extLst>
              <a:ext uri="{FF2B5EF4-FFF2-40B4-BE49-F238E27FC236}">
                <a16:creationId xmlns:a16="http://schemas.microsoft.com/office/drawing/2014/main" id="{AEAF18FA-B6B9-4611-984D-83AC504696F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s-ES" altLang="en-US"/>
              <a:t>Escalas de intensidad de movimiento fueron desarrolladas para estandarizar las mediciones y facilitar la comparación de diferentes terremotos. La modificación de la escala de intensidad de  Marcelli es una escala de doce niveles, numeradas del  I al XII. Los números bajos representan los niveles de movimientos imperceptibles, XII representa destrucción total.</a:t>
            </a:r>
            <a:endParaRPr lang="en-US" altLang="en-US"/>
          </a:p>
          <a:p>
            <a:pPr eaLnBrk="1" hangingPunct="1">
              <a:spcBef>
                <a:spcPct val="0"/>
              </a:spcBef>
            </a:pPr>
            <a:endParaRPr lang="en-US" altLang="en-US" dirty="0"/>
          </a:p>
          <a:p>
            <a:r>
              <a:rPr lang="es-ES_tradnl" sz="1200" b="1" kern="1200" dirty="0">
                <a:solidFill>
                  <a:schemeClr val="tx1"/>
                </a:solidFill>
                <a:effectLst/>
                <a:latin typeface="+mn-lt"/>
                <a:ea typeface="ＭＳ Ｐゴシック" panose="020B0600070205080204" pitchFamily="34" charset="-128"/>
                <a:cs typeface="MS PGothic" charset="0"/>
              </a:rPr>
              <a:t>Animación Relevante: </a:t>
            </a:r>
            <a:endParaRPr lang="en-US" sz="1200" kern="1200" dirty="0">
              <a:solidFill>
                <a:schemeClr val="tx1"/>
              </a:solidFill>
              <a:effectLst/>
              <a:latin typeface="+mn-lt"/>
              <a:ea typeface="ＭＳ Ｐゴシック" panose="020B0600070205080204" pitchFamily="34" charset="-128"/>
              <a:cs typeface="MS PGothic" charset="0"/>
            </a:endParaRPr>
          </a:p>
          <a:p>
            <a:r>
              <a:rPr lang="es-ES_tradnl" sz="1200" kern="1200" dirty="0">
                <a:solidFill>
                  <a:schemeClr val="tx1"/>
                </a:solidFill>
                <a:effectLst/>
                <a:latin typeface="+mn-lt"/>
                <a:ea typeface="ＭＳ Ｐゴシック" panose="020B0600070205080204" pitchFamily="34" charset="-128"/>
                <a:cs typeface="MS PGothic" charset="0"/>
              </a:rPr>
              <a:t>Intensidad de Terremotos:  </a:t>
            </a:r>
            <a:r>
              <a:rPr lang="es-ES_tradnl" sz="1200" u="sng" kern="1200" dirty="0">
                <a:solidFill>
                  <a:schemeClr val="tx1"/>
                </a:solidFill>
                <a:effectLst/>
                <a:latin typeface="+mn-lt"/>
                <a:ea typeface="ＭＳ Ｐゴシック" panose="020B0600070205080204" pitchFamily="34" charset="-128"/>
                <a:cs typeface="MS PGothic" charset="0"/>
                <a:hlinkClick r:id="rId3"/>
              </a:rPr>
              <a:t>https://www.iris.edu/hq/inclass/animation/earthquake_intensity</a:t>
            </a:r>
            <a:endParaRPr lang="en-US" sz="1200" kern="1200" dirty="0">
              <a:solidFill>
                <a:schemeClr val="tx1"/>
              </a:solidFill>
              <a:effectLst/>
              <a:latin typeface="+mn-lt"/>
              <a:ea typeface="ＭＳ Ｐゴシック" panose="020B0600070205080204" pitchFamily="34" charset="-128"/>
              <a:cs typeface="MS PGothic" charset="0"/>
            </a:endParaRPr>
          </a:p>
          <a:p>
            <a:pPr eaLnBrk="1" hangingPunct="1">
              <a:spcBef>
                <a:spcPct val="0"/>
              </a:spcBef>
            </a:pPr>
            <a:endParaRPr lang="en-US" altLang="en-US" dirty="0"/>
          </a:p>
          <a:p>
            <a:pPr eaLnBrk="1" hangingPunct="1">
              <a:spcBef>
                <a:spcPct val="0"/>
              </a:spcBef>
            </a:pPr>
            <a:endParaRPr lang="en-US" altLang="en-US" dirty="0"/>
          </a:p>
        </p:txBody>
      </p:sp>
      <p:sp>
        <p:nvSpPr>
          <p:cNvPr id="30723" name="Slide Number Placeholder 3">
            <a:extLst>
              <a:ext uri="{FF2B5EF4-FFF2-40B4-BE49-F238E27FC236}">
                <a16:creationId xmlns:a16="http://schemas.microsoft.com/office/drawing/2014/main" id="{95D3FAF6-4038-47A9-8620-4B2CEBF0286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A795D763-B200-4062-96ED-57A40E4F002E}" type="slidenum">
              <a:rPr lang="en-US" altLang="en-US">
                <a:latin typeface="Calibri" panose="020F0502020204030204" pitchFamily="34" charset="0"/>
              </a:rPr>
              <a:pPr/>
              <a:t>2</a:t>
            </a:fld>
            <a:endParaRPr lang="en-US" altLang="en-US">
              <a:latin typeface="Calibri" panose="020F0502020204030204" pitchFamily="34" charset="0"/>
            </a:endParaRPr>
          </a:p>
        </p:txBody>
      </p:sp>
    </p:spTree>
    <p:extLst>
      <p:ext uri="{BB962C8B-B14F-4D97-AF65-F5344CB8AC3E}">
        <p14:creationId xmlns:p14="http://schemas.microsoft.com/office/powerpoint/2010/main" val="33532133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Slide Image Placeholder 1">
            <a:extLst>
              <a:ext uri="{FF2B5EF4-FFF2-40B4-BE49-F238E27FC236}">
                <a16:creationId xmlns:a16="http://schemas.microsoft.com/office/drawing/2014/main" id="{BB21FB3E-57FA-4854-B825-D5316CEC225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0" name="Notes Placeholder 2">
            <a:extLst>
              <a:ext uri="{FF2B5EF4-FFF2-40B4-BE49-F238E27FC236}">
                <a16:creationId xmlns:a16="http://schemas.microsoft.com/office/drawing/2014/main" id="{4CB6D905-3659-49E4-9E0A-2A0347C8C3E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s-ES" altLang="en-US" dirty="0"/>
              <a:t>El  mapa localizador del Servicio Geológico de los EE.UU. </a:t>
            </a:r>
            <a:r>
              <a:rPr lang="es-ES_tradnl" altLang="en-US" b="0" i="0" noProof="0" dirty="0">
                <a:latin typeface="Arial" panose="020B0604020202020204" pitchFamily="34" charset="0"/>
                <a:cs typeface="Arial" panose="020B0604020202020204" pitchFamily="34" charset="0"/>
              </a:rPr>
              <a:t>(USGS PAGER) </a:t>
            </a:r>
            <a:r>
              <a:rPr lang="es-ES" altLang="en-US" dirty="0"/>
              <a:t> muestra la población expuesta a diferentes niveles de intensidad modificada Mercalli (MMI).  MMI describe la severidad de un terremoto en términos de sus efectos en estructuras humanas y es una vasta medida de la cantidad de movimientos telúricos en un lugar dado.</a:t>
            </a:r>
          </a:p>
        </p:txBody>
      </p:sp>
      <p:sp>
        <p:nvSpPr>
          <p:cNvPr id="32771" name="Slide Number Placeholder 3">
            <a:extLst>
              <a:ext uri="{FF2B5EF4-FFF2-40B4-BE49-F238E27FC236}">
                <a16:creationId xmlns:a16="http://schemas.microsoft.com/office/drawing/2014/main" id="{C61BA8BB-2C9B-4F1A-994B-CD15E1B8D0E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spcBef>
                <a:spcPct val="0"/>
              </a:spcBef>
            </a:pPr>
            <a:fld id="{82A3B55C-FF41-4114-9C0F-664845701EC3}" type="slidenum">
              <a:rPr lang="en-US" altLang="en-US" sz="1300"/>
              <a:pPr>
                <a:spcBef>
                  <a:spcPct val="0"/>
                </a:spcBef>
              </a:pPr>
              <a:t>3</a:t>
            </a:fld>
            <a:endParaRPr lang="en-US" altLang="en-US" sz="1300"/>
          </a:p>
        </p:txBody>
      </p:sp>
    </p:spTree>
    <p:extLst>
      <p:ext uri="{BB962C8B-B14F-4D97-AF65-F5344CB8AC3E}">
        <p14:creationId xmlns:p14="http://schemas.microsoft.com/office/powerpoint/2010/main" val="39851233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Slide Image Placeholder 1">
            <a:extLst>
              <a:ext uri="{FF2B5EF4-FFF2-40B4-BE49-F238E27FC236}">
                <a16:creationId xmlns:a16="http://schemas.microsoft.com/office/drawing/2014/main" id="{149A3413-1106-1B48-920A-630E02F95E9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0" name="Notes Placeholder 2">
            <a:extLst>
              <a:ext uri="{FF2B5EF4-FFF2-40B4-BE49-F238E27FC236}">
                <a16:creationId xmlns:a16="http://schemas.microsoft.com/office/drawing/2014/main" id="{28D894B8-070F-3A45-ACD6-3FE9CF428AA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ES_tradnl" altLang="en-US" b="1" noProof="0" dirty="0">
                <a:solidFill>
                  <a:srgbClr val="393996"/>
                </a:solidFill>
              </a:rPr>
              <a:t>Animación Relevante:</a:t>
            </a:r>
          </a:p>
          <a:p>
            <a:r>
              <a:rPr lang="es-ES_tradnl" altLang="en-US" noProof="0" dirty="0"/>
              <a:t>Alaska – Terremotos y Tectónicas: </a:t>
            </a:r>
            <a:r>
              <a:rPr lang="es-ES_tradnl" sz="1200" u="sng" kern="1200" noProof="0" dirty="0">
                <a:solidFill>
                  <a:schemeClr val="tx1"/>
                </a:solidFill>
                <a:effectLst/>
                <a:latin typeface="+mn-lt"/>
                <a:ea typeface="ＭＳ Ｐゴシック" panose="020B0600070205080204" pitchFamily="34" charset="-128"/>
                <a:cs typeface="ＭＳ Ｐゴシック" panose="020B0600070205080204" pitchFamily="34" charset="-128"/>
                <a:hlinkClick r:id="rId3"/>
              </a:rPr>
              <a:t>https://www.iris.edu/hq/inclass/animation/alaska_tectonics_and_earthquakes</a:t>
            </a:r>
            <a:endParaRPr lang="es-ES_tradnl" sz="1200" kern="1200" noProof="0" dirty="0">
              <a:solidFill>
                <a:schemeClr val="tx1"/>
              </a:solidFill>
              <a:effectLst/>
              <a:latin typeface="+mn-lt"/>
              <a:ea typeface="ＭＳ Ｐゴシック" panose="020B0600070205080204" pitchFamily="34" charset="-128"/>
              <a:cs typeface="ＭＳ Ｐゴシック" panose="020B0600070205080204" pitchFamily="34" charset="-128"/>
            </a:endParaRPr>
          </a:p>
          <a:p>
            <a:pPr marL="0" marR="0" lvl="0" indent="0" algn="l" defTabSz="914400" rtl="0" eaLnBrk="1" fontAlgn="base" latinLnBrk="0" hangingPunct="1">
              <a:lnSpc>
                <a:spcPct val="100000"/>
              </a:lnSpc>
              <a:spcBef>
                <a:spcPct val="0"/>
              </a:spcBef>
              <a:spcAft>
                <a:spcPct val="0"/>
              </a:spcAft>
              <a:buClrTx/>
              <a:buSzTx/>
              <a:buFontTx/>
              <a:buNone/>
              <a:tabLst/>
              <a:defRPr/>
            </a:pPr>
            <a:r>
              <a:rPr lang="es-ES_tradnl" sz="1200" b="0" i="0" kern="1200" noProof="0" dirty="0">
                <a:solidFill>
                  <a:schemeClr val="tx1"/>
                </a:solidFill>
                <a:effectLst/>
                <a:latin typeface="+mn-lt"/>
                <a:ea typeface="ＭＳ Ｐゴシック" panose="020B0600070205080204" pitchFamily="34" charset="-128"/>
                <a:cs typeface="ＭＳ Ｐゴシック" panose="020B0600070205080204" pitchFamily="34" charset="-128"/>
              </a:rPr>
              <a:t>Alaska: El Gran Terremoto de Alaska de 1964: </a:t>
            </a:r>
            <a:r>
              <a:rPr lang="es-ES_tradnl" noProof="0" dirty="0">
                <a:hlinkClick r:id="rId4"/>
              </a:rPr>
              <a:t>https://www.iris.edu/hq/inclass/animation/alaska_the_great_alaska_earthquake_of_1964</a:t>
            </a:r>
            <a:endParaRPr lang="es-ES_tradnl" noProof="0" dirty="0"/>
          </a:p>
          <a:p>
            <a:pPr eaLnBrk="1" hangingPunct="1">
              <a:spcBef>
                <a:spcPct val="0"/>
              </a:spcBef>
            </a:pPr>
            <a:endParaRPr lang="es-ES_tradnl" altLang="en-US" noProof="0" dirty="0"/>
          </a:p>
        </p:txBody>
      </p:sp>
      <p:sp>
        <p:nvSpPr>
          <p:cNvPr id="43011" name="Slide Number Placeholder 3">
            <a:extLst>
              <a:ext uri="{FF2B5EF4-FFF2-40B4-BE49-F238E27FC236}">
                <a16:creationId xmlns:a16="http://schemas.microsoft.com/office/drawing/2014/main" id="{AF2E0D70-CAA5-1B48-9437-A42B7EB5BF6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01675" indent="-269875">
              <a:defRPr>
                <a:solidFill>
                  <a:schemeClr val="tx1"/>
                </a:solidFill>
                <a:latin typeface="Arial" panose="020B0604020202020204" pitchFamily="34" charset="0"/>
                <a:ea typeface="ＭＳ Ｐゴシック" panose="020B0600070205080204" pitchFamily="34" charset="-128"/>
              </a:defRPr>
            </a:lvl2pPr>
            <a:lvl3pPr marL="1081088" indent="-215900">
              <a:defRPr>
                <a:solidFill>
                  <a:schemeClr val="tx1"/>
                </a:solidFill>
                <a:latin typeface="Arial" panose="020B0604020202020204" pitchFamily="34" charset="0"/>
                <a:ea typeface="ＭＳ Ｐゴシック" panose="020B0600070205080204" pitchFamily="34" charset="-128"/>
              </a:defRPr>
            </a:lvl3pPr>
            <a:lvl4pPr marL="1512888" indent="-215900">
              <a:defRPr>
                <a:solidFill>
                  <a:schemeClr val="tx1"/>
                </a:solidFill>
                <a:latin typeface="Arial" panose="020B0604020202020204" pitchFamily="34" charset="0"/>
                <a:ea typeface="ＭＳ Ｐゴシック" panose="020B0600070205080204" pitchFamily="34" charset="-128"/>
              </a:defRPr>
            </a:lvl4pPr>
            <a:lvl5pPr marL="1944688" indent="-215900">
              <a:defRPr>
                <a:solidFill>
                  <a:schemeClr val="tx1"/>
                </a:solidFill>
                <a:latin typeface="Arial" panose="020B0604020202020204" pitchFamily="34" charset="0"/>
                <a:ea typeface="ＭＳ Ｐゴシック" panose="020B0600070205080204" pitchFamily="34" charset="-128"/>
              </a:defRPr>
            </a:lvl5pPr>
            <a:lvl6pPr marL="24018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8590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3162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7734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7B6E95B2-E575-934F-A64E-64D08DD7EECF}" type="slidenum">
              <a:rPr lang="en-US" altLang="en-US" sz="1200">
                <a:latin typeface="Calibri" panose="020F0502020204030204" pitchFamily="34" charset="0"/>
              </a:rPr>
              <a:pPr/>
              <a:t>5</a:t>
            </a:fld>
            <a:endParaRPr lang="en-US" altLang="en-US" sz="1200">
              <a:latin typeface="Calibri" panose="020F0502020204030204" pitchFamily="34" charset="0"/>
            </a:endParaRPr>
          </a:p>
        </p:txBody>
      </p:sp>
    </p:spTree>
    <p:extLst>
      <p:ext uri="{BB962C8B-B14F-4D97-AF65-F5344CB8AC3E}">
        <p14:creationId xmlns:p14="http://schemas.microsoft.com/office/powerpoint/2010/main" val="38379192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9D76C7B-0545-4A07-9FA9-6DB6D8A99A29}" type="slidenum">
              <a:rPr lang="en-US" altLang="en-US" smtClean="0"/>
              <a:pPr/>
              <a:t>6</a:t>
            </a:fld>
            <a:endParaRPr lang="en-US" altLang="en-US"/>
          </a:p>
        </p:txBody>
      </p:sp>
    </p:spTree>
    <p:extLst>
      <p:ext uri="{BB962C8B-B14F-4D97-AF65-F5344CB8AC3E}">
        <p14:creationId xmlns:p14="http://schemas.microsoft.com/office/powerpoint/2010/main" val="10722878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Slide Image Placeholder 1">
            <a:extLst>
              <a:ext uri="{FF2B5EF4-FFF2-40B4-BE49-F238E27FC236}">
                <a16:creationId xmlns:a16="http://schemas.microsoft.com/office/drawing/2014/main" id="{9C480360-9FC4-452B-B4B9-C5E386EF3F3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6" name="Notes Placeholder 2">
            <a:extLst>
              <a:ext uri="{FF2B5EF4-FFF2-40B4-BE49-F238E27FC236}">
                <a16:creationId xmlns:a16="http://schemas.microsoft.com/office/drawing/2014/main" id="{CBCB89E2-11A4-4BF9-B49C-1403C6E73D3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47107" name="Slide Number Placeholder 3">
            <a:extLst>
              <a:ext uri="{FF2B5EF4-FFF2-40B4-BE49-F238E27FC236}">
                <a16:creationId xmlns:a16="http://schemas.microsoft.com/office/drawing/2014/main" id="{978B9849-A8AB-4B56-A8CB-51F27A6AF19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spcBef>
                <a:spcPct val="0"/>
              </a:spcBef>
            </a:pPr>
            <a:fld id="{C6389CA3-FE61-4E38-BB2F-2807068BC0E6}" type="slidenum">
              <a:rPr lang="en-US" altLang="en-US" sz="1300"/>
              <a:pPr>
                <a:spcBef>
                  <a:spcPct val="0"/>
                </a:spcBef>
              </a:pPr>
              <a:t>7</a:t>
            </a:fld>
            <a:endParaRPr lang="en-US" altLang="en-US" sz="1300"/>
          </a:p>
        </p:txBody>
      </p:sp>
    </p:spTree>
    <p:extLst>
      <p:ext uri="{BB962C8B-B14F-4D97-AF65-F5344CB8AC3E}">
        <p14:creationId xmlns:p14="http://schemas.microsoft.com/office/powerpoint/2010/main" val="6788228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a:extLst>
              <a:ext uri="{FF2B5EF4-FFF2-40B4-BE49-F238E27FC236}">
                <a16:creationId xmlns:a16="http://schemas.microsoft.com/office/drawing/2014/main" id="{4AC4D43F-56B7-4C30-9EC8-4D16661D7B3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4" name="Notes Placeholder 2">
            <a:extLst>
              <a:ext uri="{FF2B5EF4-FFF2-40B4-BE49-F238E27FC236}">
                <a16:creationId xmlns:a16="http://schemas.microsoft.com/office/drawing/2014/main" id="{34B63AFD-D0AC-4824-AAE2-CD6BCE474EF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s-ES_tradnl" altLang="en-US" b="1" noProof="0" dirty="0"/>
              <a:t>Animación Relevante:</a:t>
            </a:r>
          </a:p>
          <a:p>
            <a:pPr eaLnBrk="1" hangingPunct="1">
              <a:spcBef>
                <a:spcPct val="0"/>
              </a:spcBef>
            </a:pPr>
            <a:r>
              <a:rPr lang="es-ES_tradnl" altLang="en-US" noProof="0" dirty="0"/>
              <a:t>Terremoto: Sismo Inicial—Sismo Principal—Réplica </a:t>
            </a:r>
            <a:r>
              <a:rPr lang="es-ES_tradnl" altLang="en-US" noProof="0" dirty="0">
                <a:hlinkClick r:id="rId3"/>
              </a:rPr>
              <a:t>https://www.iris.edu/hq/inclass/animation/earthquake_foreshockmainshockaftershock</a:t>
            </a:r>
            <a:r>
              <a:rPr lang="es-ES_tradnl" altLang="en-US" noProof="0" dirty="0"/>
              <a:t> </a:t>
            </a:r>
          </a:p>
          <a:p>
            <a:pPr eaLnBrk="1" hangingPunct="1">
              <a:spcBef>
                <a:spcPct val="0"/>
              </a:spcBef>
            </a:pPr>
            <a:endParaRPr lang="es-ES_tradnl" altLang="en-US" noProof="0" dirty="0"/>
          </a:p>
        </p:txBody>
      </p:sp>
      <p:sp>
        <p:nvSpPr>
          <p:cNvPr id="18435" name="Slide Number Placeholder 3">
            <a:extLst>
              <a:ext uri="{FF2B5EF4-FFF2-40B4-BE49-F238E27FC236}">
                <a16:creationId xmlns:a16="http://schemas.microsoft.com/office/drawing/2014/main" id="{980FCEE6-D8ED-4039-9E4B-5B96F8671A4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DEA3E6E9-357C-4924-BB13-5E3253800BBA}" type="slidenum">
              <a:rPr lang="en-US" altLang="en-US" sz="1300"/>
              <a:pPr>
                <a:spcBef>
                  <a:spcPct val="0"/>
                </a:spcBef>
              </a:pPr>
              <a:t>8</a:t>
            </a:fld>
            <a:endParaRPr lang="en-US" altLang="en-US" sz="1300"/>
          </a:p>
        </p:txBody>
      </p:sp>
    </p:spTree>
    <p:extLst>
      <p:ext uri="{BB962C8B-B14F-4D97-AF65-F5344CB8AC3E}">
        <p14:creationId xmlns:p14="http://schemas.microsoft.com/office/powerpoint/2010/main" val="4374142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Slide Image Placeholder 1">
            <a:extLst>
              <a:ext uri="{FF2B5EF4-FFF2-40B4-BE49-F238E27FC236}">
                <a16:creationId xmlns:a16="http://schemas.microsoft.com/office/drawing/2014/main" id="{B3E37231-4EE6-4790-B4A4-8D698A3AB1E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6" name="Notes Placeholder 2">
            <a:extLst>
              <a:ext uri="{FF2B5EF4-FFF2-40B4-BE49-F238E27FC236}">
                <a16:creationId xmlns:a16="http://schemas.microsoft.com/office/drawing/2014/main" id="{2747C034-61DC-49F9-96A3-09524604CA5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defRPr/>
            </a:pPr>
            <a:r>
              <a:rPr lang="es-VE" altLang="en-US" sz="900" b="1" dirty="0">
                <a:solidFill>
                  <a:srgbClr val="393996"/>
                </a:solidFill>
                <a:ea typeface="ＭＳ Ｐゴシック" charset="-128"/>
                <a:cs typeface="MS PGothic" charset="0"/>
              </a:rPr>
              <a:t>Animación Relevante:</a:t>
            </a:r>
          </a:p>
          <a:p>
            <a:pPr>
              <a:defRPr/>
            </a:pPr>
            <a:r>
              <a:rPr lang="es-VE" altLang="en-US" sz="1000" dirty="0">
                <a:ea typeface="ＭＳ Ｐゴシック" charset="-128"/>
                <a:cs typeface="MS PGothic" charset="0"/>
              </a:rPr>
              <a:t>Entendiendo los Mecanismos Focales: </a:t>
            </a:r>
            <a:r>
              <a:rPr lang="es-VE" sz="1200" u="sng" kern="1200" dirty="0">
                <a:solidFill>
                  <a:schemeClr val="tx1"/>
                </a:solidFill>
                <a:effectLst/>
                <a:latin typeface="+mn-lt"/>
                <a:ea typeface="ＭＳ Ｐゴシック" panose="020B0600070205080204" pitchFamily="34" charset="-128"/>
                <a:cs typeface="ＭＳ Ｐゴシック" panose="020B0600070205080204" pitchFamily="34" charset="-128"/>
                <a:hlinkClick r:id="rId3"/>
              </a:rPr>
              <a:t>http://www.iris.edu/hq/programs/education_and_outreach/animations/25</a:t>
            </a:r>
            <a:endParaRPr lang="en-US" sz="1200" kern="1200" dirty="0">
              <a:solidFill>
                <a:schemeClr val="tx1"/>
              </a:solidFill>
              <a:effectLst/>
              <a:latin typeface="+mn-lt"/>
              <a:ea typeface="ＭＳ Ｐゴシック" panose="020B0600070205080204" pitchFamily="34" charset="-128"/>
              <a:cs typeface="ＭＳ Ｐゴシック" panose="020B0600070205080204" pitchFamily="34" charset="-128"/>
            </a:endParaRPr>
          </a:p>
          <a:p>
            <a:pPr eaLnBrk="1" hangingPunct="1">
              <a:spcBef>
                <a:spcPct val="0"/>
              </a:spcBef>
            </a:pPr>
            <a:endParaRPr lang="en-US" altLang="en-US" dirty="0"/>
          </a:p>
        </p:txBody>
      </p:sp>
      <p:sp>
        <p:nvSpPr>
          <p:cNvPr id="36867" name="Slide Number Placeholder 3">
            <a:extLst>
              <a:ext uri="{FF2B5EF4-FFF2-40B4-BE49-F238E27FC236}">
                <a16:creationId xmlns:a16="http://schemas.microsoft.com/office/drawing/2014/main" id="{3D85DFB6-85CE-4500-B760-CEDCFB35435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01675" indent="-269875">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081088" indent="-2159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512888" indent="-2159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1944688" indent="-2159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4018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8590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3162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7734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spcBef>
                <a:spcPct val="0"/>
              </a:spcBef>
            </a:pPr>
            <a:fld id="{9074E5CF-6663-44C4-A193-34FF66ABC5CF}" type="slidenum">
              <a:rPr lang="en-US" altLang="en-US"/>
              <a:pPr>
                <a:spcBef>
                  <a:spcPct val="0"/>
                </a:spcBef>
              </a:pPr>
              <a:t>9</a:t>
            </a:fld>
            <a:endParaRPr lang="en-US" altLang="en-US"/>
          </a:p>
        </p:txBody>
      </p:sp>
    </p:spTree>
    <p:extLst>
      <p:ext uri="{BB962C8B-B14F-4D97-AF65-F5344CB8AC3E}">
        <p14:creationId xmlns:p14="http://schemas.microsoft.com/office/powerpoint/2010/main" val="24455693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a:extLst>
              <a:ext uri="{FF2B5EF4-FFF2-40B4-BE49-F238E27FC236}">
                <a16:creationId xmlns:a16="http://schemas.microsoft.com/office/drawing/2014/main" id="{01604991-C334-834F-9355-94B4547C439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6" name="Notes Placeholder 2">
            <a:extLst>
              <a:ext uri="{FF2B5EF4-FFF2-40B4-BE49-F238E27FC236}">
                <a16:creationId xmlns:a16="http://schemas.microsoft.com/office/drawing/2014/main" id="{34874695-700D-0148-A66E-33499F31A8E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ES_tradnl" altLang="en-US" b="1" dirty="0">
                <a:solidFill>
                  <a:srgbClr val="393996"/>
                </a:solidFill>
              </a:rPr>
              <a:t>Animación Relevante:</a:t>
            </a:r>
          </a:p>
          <a:p>
            <a:r>
              <a:rPr lang="es-ES" altLang="en-US" dirty="0">
                <a:solidFill>
                  <a:srgbClr val="000000"/>
                </a:solidFill>
              </a:rPr>
              <a:t>¿De donde provienen las curvas de tiempo de viaje? </a:t>
            </a:r>
            <a:r>
              <a:rPr lang="en-US" altLang="en-US" dirty="0">
                <a:hlinkClick r:id="rId3"/>
              </a:rPr>
              <a:t>http://www.iris.edu/hq/programs/education_and_outreach/animations#K</a:t>
            </a:r>
            <a:endParaRPr lang="en-US" altLang="en-US" dirty="0"/>
          </a:p>
        </p:txBody>
      </p:sp>
      <p:sp>
        <p:nvSpPr>
          <p:cNvPr id="16387" name="Slide Number Placeholder 3">
            <a:extLst>
              <a:ext uri="{FF2B5EF4-FFF2-40B4-BE49-F238E27FC236}">
                <a16:creationId xmlns:a16="http://schemas.microsoft.com/office/drawing/2014/main" id="{C4C48F36-4F33-FB41-B276-926D3BF202E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2BE9D09B-B5C1-4240-9FA3-371F0AFB4B98}" type="slidenum">
              <a:rPr lang="en-US" altLang="en-US">
                <a:solidFill>
                  <a:srgbClr val="000000"/>
                </a:solidFill>
                <a:latin typeface="Calibri" panose="020F0502020204030204" pitchFamily="34" charset="0"/>
              </a:rPr>
              <a:pPr/>
              <a:t>10</a:t>
            </a:fld>
            <a:endParaRPr lang="en-US" altLang="en-US">
              <a:solidFill>
                <a:srgbClr val="000000"/>
              </a:solidFill>
              <a:latin typeface="Calibri" panose="020F0502020204030204" pitchFamily="34" charset="0"/>
            </a:endParaRPr>
          </a:p>
        </p:txBody>
      </p:sp>
    </p:spTree>
    <p:extLst>
      <p:ext uri="{BB962C8B-B14F-4D97-AF65-F5344CB8AC3E}">
        <p14:creationId xmlns:p14="http://schemas.microsoft.com/office/powerpoint/2010/main" val="42660676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1E148EDE-9119-42CE-8675-506F45E7CE50}"/>
              </a:ext>
            </a:extLst>
          </p:cNvPr>
          <p:cNvSpPr>
            <a:spLocks noGrp="1"/>
          </p:cNvSpPr>
          <p:nvPr>
            <p:ph type="dt" sz="half" idx="10"/>
          </p:nvPr>
        </p:nvSpPr>
        <p:spPr/>
        <p:txBody>
          <a:bodyPr/>
          <a:lstStyle>
            <a:lvl1pPr>
              <a:defRPr/>
            </a:lvl1pPr>
          </a:lstStyle>
          <a:p>
            <a:fld id="{50E6DED7-E869-4ECA-8FA3-BDF74084F24E}" type="datetimeFigureOut">
              <a:rPr lang="en-US" altLang="en-US"/>
              <a:pPr/>
              <a:t>7/23/20</a:t>
            </a:fld>
            <a:endParaRPr lang="en-US" altLang="en-US"/>
          </a:p>
        </p:txBody>
      </p:sp>
      <p:sp>
        <p:nvSpPr>
          <p:cNvPr id="5" name="Footer Placeholder 4">
            <a:extLst>
              <a:ext uri="{FF2B5EF4-FFF2-40B4-BE49-F238E27FC236}">
                <a16:creationId xmlns:a16="http://schemas.microsoft.com/office/drawing/2014/main" id="{7DCE3872-7185-4533-9D9A-8D19E1BA47B3}"/>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43548A69-4B07-45FB-AC29-8FC6354143FA}"/>
              </a:ext>
            </a:extLst>
          </p:cNvPr>
          <p:cNvSpPr>
            <a:spLocks noGrp="1"/>
          </p:cNvSpPr>
          <p:nvPr>
            <p:ph type="sldNum" sz="quarter" idx="12"/>
          </p:nvPr>
        </p:nvSpPr>
        <p:spPr/>
        <p:txBody>
          <a:bodyPr/>
          <a:lstStyle>
            <a:lvl1pPr>
              <a:defRPr/>
            </a:lvl1pPr>
          </a:lstStyle>
          <a:p>
            <a:fld id="{7167E739-A090-4420-BC86-243C1E733718}" type="slidenum">
              <a:rPr lang="en-US" altLang="en-US"/>
              <a:pPr/>
              <a:t>‹#›</a:t>
            </a:fld>
            <a:endParaRPr lang="en-US" altLang="en-US"/>
          </a:p>
        </p:txBody>
      </p:sp>
    </p:spTree>
    <p:extLst>
      <p:ext uri="{BB962C8B-B14F-4D97-AF65-F5344CB8AC3E}">
        <p14:creationId xmlns:p14="http://schemas.microsoft.com/office/powerpoint/2010/main" val="987727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E2D17FE-22D5-4708-AA8C-ACAE1D25FB80}"/>
              </a:ext>
            </a:extLst>
          </p:cNvPr>
          <p:cNvSpPr>
            <a:spLocks noGrp="1"/>
          </p:cNvSpPr>
          <p:nvPr>
            <p:ph type="dt" sz="half" idx="10"/>
          </p:nvPr>
        </p:nvSpPr>
        <p:spPr/>
        <p:txBody>
          <a:bodyPr/>
          <a:lstStyle>
            <a:lvl1pPr>
              <a:defRPr/>
            </a:lvl1pPr>
          </a:lstStyle>
          <a:p>
            <a:fld id="{2F9A33F8-16CB-4D98-8E3B-960A7CC93502}" type="datetimeFigureOut">
              <a:rPr lang="en-US" altLang="en-US"/>
              <a:pPr/>
              <a:t>7/23/20</a:t>
            </a:fld>
            <a:endParaRPr lang="en-US" altLang="en-US"/>
          </a:p>
        </p:txBody>
      </p:sp>
      <p:sp>
        <p:nvSpPr>
          <p:cNvPr id="5" name="Footer Placeholder 4">
            <a:extLst>
              <a:ext uri="{FF2B5EF4-FFF2-40B4-BE49-F238E27FC236}">
                <a16:creationId xmlns:a16="http://schemas.microsoft.com/office/drawing/2014/main" id="{2C760207-75D5-4094-86D2-70FCA9F439F7}"/>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9F2E3603-7C3B-4A62-BD9E-784A08FBC6D6}"/>
              </a:ext>
            </a:extLst>
          </p:cNvPr>
          <p:cNvSpPr>
            <a:spLocks noGrp="1"/>
          </p:cNvSpPr>
          <p:nvPr>
            <p:ph type="sldNum" sz="quarter" idx="12"/>
          </p:nvPr>
        </p:nvSpPr>
        <p:spPr/>
        <p:txBody>
          <a:bodyPr/>
          <a:lstStyle>
            <a:lvl1pPr>
              <a:defRPr/>
            </a:lvl1pPr>
          </a:lstStyle>
          <a:p>
            <a:fld id="{540FC0B3-6DA8-4549-8E18-6C092C5AB410}" type="slidenum">
              <a:rPr lang="en-US" altLang="en-US"/>
              <a:pPr/>
              <a:t>‹#›</a:t>
            </a:fld>
            <a:endParaRPr lang="en-US" altLang="en-US"/>
          </a:p>
        </p:txBody>
      </p:sp>
    </p:spTree>
    <p:extLst>
      <p:ext uri="{BB962C8B-B14F-4D97-AF65-F5344CB8AC3E}">
        <p14:creationId xmlns:p14="http://schemas.microsoft.com/office/powerpoint/2010/main" val="38207930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5133CDC-21B9-4BAA-81D9-7C55CE6AC6E8}"/>
              </a:ext>
            </a:extLst>
          </p:cNvPr>
          <p:cNvSpPr>
            <a:spLocks noGrp="1"/>
          </p:cNvSpPr>
          <p:nvPr>
            <p:ph type="dt" sz="half" idx="10"/>
          </p:nvPr>
        </p:nvSpPr>
        <p:spPr/>
        <p:txBody>
          <a:bodyPr/>
          <a:lstStyle>
            <a:lvl1pPr>
              <a:defRPr/>
            </a:lvl1pPr>
          </a:lstStyle>
          <a:p>
            <a:fld id="{B5D75001-B2F7-48D1-B88D-7C0B22F20D5A}" type="datetimeFigureOut">
              <a:rPr lang="en-US" altLang="en-US"/>
              <a:pPr/>
              <a:t>7/23/20</a:t>
            </a:fld>
            <a:endParaRPr lang="en-US" altLang="en-US"/>
          </a:p>
        </p:txBody>
      </p:sp>
      <p:sp>
        <p:nvSpPr>
          <p:cNvPr id="5" name="Footer Placeholder 4">
            <a:extLst>
              <a:ext uri="{FF2B5EF4-FFF2-40B4-BE49-F238E27FC236}">
                <a16:creationId xmlns:a16="http://schemas.microsoft.com/office/drawing/2014/main" id="{AD2016F0-8D1A-4DA3-AA46-72ACC3ACEC82}"/>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335FDD50-4573-432D-B404-CBB715A433F9}"/>
              </a:ext>
            </a:extLst>
          </p:cNvPr>
          <p:cNvSpPr>
            <a:spLocks noGrp="1"/>
          </p:cNvSpPr>
          <p:nvPr>
            <p:ph type="sldNum" sz="quarter" idx="12"/>
          </p:nvPr>
        </p:nvSpPr>
        <p:spPr/>
        <p:txBody>
          <a:bodyPr/>
          <a:lstStyle>
            <a:lvl1pPr>
              <a:defRPr/>
            </a:lvl1pPr>
          </a:lstStyle>
          <a:p>
            <a:fld id="{2187A256-CE9F-42FD-93B7-4F2CFE818302}" type="slidenum">
              <a:rPr lang="en-US" altLang="en-US"/>
              <a:pPr/>
              <a:t>‹#›</a:t>
            </a:fld>
            <a:endParaRPr lang="en-US" altLang="en-US"/>
          </a:p>
        </p:txBody>
      </p:sp>
    </p:spTree>
    <p:extLst>
      <p:ext uri="{BB962C8B-B14F-4D97-AF65-F5344CB8AC3E}">
        <p14:creationId xmlns:p14="http://schemas.microsoft.com/office/powerpoint/2010/main" val="399789186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0BBF34EF-716F-4CD5-89E7-02C8A1AE8C8E}"/>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fld id="{F35B7846-7E3C-4572-A071-F5B7BD16E63D}" type="datetimeFigureOut">
              <a:rPr lang="en-US" altLang="en-US"/>
              <a:pPr/>
              <a:t>7/23/20</a:t>
            </a:fld>
            <a:endParaRPr lang="en-US" altLang="en-US"/>
          </a:p>
        </p:txBody>
      </p:sp>
      <p:sp>
        <p:nvSpPr>
          <p:cNvPr id="5" name="Footer Placeholder 4">
            <a:extLst>
              <a:ext uri="{FF2B5EF4-FFF2-40B4-BE49-F238E27FC236}">
                <a16:creationId xmlns:a16="http://schemas.microsoft.com/office/drawing/2014/main" id="{9BFB41B6-AC7E-4173-ABFD-23C88BBF3323}"/>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endParaRPr lang="en-US" altLang="en-US"/>
          </a:p>
        </p:txBody>
      </p:sp>
      <p:sp>
        <p:nvSpPr>
          <p:cNvPr id="6" name="Slide Number Placeholder 5">
            <a:extLst>
              <a:ext uri="{FF2B5EF4-FFF2-40B4-BE49-F238E27FC236}">
                <a16:creationId xmlns:a16="http://schemas.microsoft.com/office/drawing/2014/main" id="{0784D9F1-0F2E-4FBA-8EB0-33FFAC00043B}"/>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fld id="{2C992E29-3065-4AF1-A62E-6CE9CA9798DE}" type="slidenum">
              <a:rPr lang="en-US" altLang="en-US"/>
              <a:pPr/>
              <a:t>‹#›</a:t>
            </a:fld>
            <a:endParaRPr lang="en-US" altLang="en-US"/>
          </a:p>
        </p:txBody>
      </p:sp>
    </p:spTree>
    <p:extLst>
      <p:ext uri="{BB962C8B-B14F-4D97-AF65-F5344CB8AC3E}">
        <p14:creationId xmlns:p14="http://schemas.microsoft.com/office/powerpoint/2010/main" val="5132517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8336D22-7940-4635-A8BF-D9C6F76B29A1}"/>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fld id="{307B8B5B-7DC1-4843-B5E6-A4D59FC54D38}" type="datetimeFigureOut">
              <a:rPr lang="en-US" altLang="en-US"/>
              <a:pPr/>
              <a:t>7/23/20</a:t>
            </a:fld>
            <a:endParaRPr lang="en-US" altLang="en-US"/>
          </a:p>
        </p:txBody>
      </p:sp>
      <p:sp>
        <p:nvSpPr>
          <p:cNvPr id="5" name="Footer Placeholder 4">
            <a:extLst>
              <a:ext uri="{FF2B5EF4-FFF2-40B4-BE49-F238E27FC236}">
                <a16:creationId xmlns:a16="http://schemas.microsoft.com/office/drawing/2014/main" id="{007E4A7F-03C5-470D-A3F3-C22F9EF3D3B5}"/>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endParaRPr lang="en-US" altLang="en-US"/>
          </a:p>
        </p:txBody>
      </p:sp>
      <p:sp>
        <p:nvSpPr>
          <p:cNvPr id="6" name="Slide Number Placeholder 5">
            <a:extLst>
              <a:ext uri="{FF2B5EF4-FFF2-40B4-BE49-F238E27FC236}">
                <a16:creationId xmlns:a16="http://schemas.microsoft.com/office/drawing/2014/main" id="{A9365934-E7B4-4B4A-BEC8-C4AD7BEBE477}"/>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fld id="{49C4B80F-E2FD-46E4-8542-5335F3D0F8D7}" type="slidenum">
              <a:rPr lang="en-US" altLang="en-US"/>
              <a:pPr/>
              <a:t>‹#›</a:t>
            </a:fld>
            <a:endParaRPr lang="en-US" altLang="en-US"/>
          </a:p>
        </p:txBody>
      </p:sp>
    </p:spTree>
    <p:extLst>
      <p:ext uri="{BB962C8B-B14F-4D97-AF65-F5344CB8AC3E}">
        <p14:creationId xmlns:p14="http://schemas.microsoft.com/office/powerpoint/2010/main" val="283926192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1187FF3-67FF-4C12-900D-9AFE3B043840}"/>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fld id="{AB24361F-9E2C-4DD5-97DF-4D9FF61AA7B9}" type="datetimeFigureOut">
              <a:rPr lang="en-US" altLang="en-US"/>
              <a:pPr/>
              <a:t>7/23/20</a:t>
            </a:fld>
            <a:endParaRPr lang="en-US" altLang="en-US"/>
          </a:p>
        </p:txBody>
      </p:sp>
      <p:sp>
        <p:nvSpPr>
          <p:cNvPr id="5" name="Footer Placeholder 4">
            <a:extLst>
              <a:ext uri="{FF2B5EF4-FFF2-40B4-BE49-F238E27FC236}">
                <a16:creationId xmlns:a16="http://schemas.microsoft.com/office/drawing/2014/main" id="{BB28A4A4-7CDB-4ABC-9147-FFC2C70C7ADE}"/>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endParaRPr lang="en-US" altLang="en-US"/>
          </a:p>
        </p:txBody>
      </p:sp>
      <p:sp>
        <p:nvSpPr>
          <p:cNvPr id="6" name="Slide Number Placeholder 5">
            <a:extLst>
              <a:ext uri="{FF2B5EF4-FFF2-40B4-BE49-F238E27FC236}">
                <a16:creationId xmlns:a16="http://schemas.microsoft.com/office/drawing/2014/main" id="{28EEFB5C-6111-49D2-AD1D-E41DA7DFBBB1}"/>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fld id="{802DC7D1-C60B-450E-BF63-73B5DB362E36}" type="slidenum">
              <a:rPr lang="en-US" altLang="en-US"/>
              <a:pPr/>
              <a:t>‹#›</a:t>
            </a:fld>
            <a:endParaRPr lang="en-US" altLang="en-US"/>
          </a:p>
        </p:txBody>
      </p:sp>
    </p:spTree>
    <p:extLst>
      <p:ext uri="{BB962C8B-B14F-4D97-AF65-F5344CB8AC3E}">
        <p14:creationId xmlns:p14="http://schemas.microsoft.com/office/powerpoint/2010/main" val="40925476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AA1BE73-50CD-40FF-8BAA-A671A35858AA}"/>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fld id="{D91E7437-92B5-474B-93ED-7E2546C76DA3}" type="datetimeFigureOut">
              <a:rPr lang="en-US" altLang="en-US"/>
              <a:pPr/>
              <a:t>7/23/20</a:t>
            </a:fld>
            <a:endParaRPr lang="en-US" altLang="en-US"/>
          </a:p>
        </p:txBody>
      </p:sp>
      <p:sp>
        <p:nvSpPr>
          <p:cNvPr id="6" name="Footer Placeholder 5">
            <a:extLst>
              <a:ext uri="{FF2B5EF4-FFF2-40B4-BE49-F238E27FC236}">
                <a16:creationId xmlns:a16="http://schemas.microsoft.com/office/drawing/2014/main" id="{F6EEAF3D-DCA5-42AE-B35B-40479CCA0CAB}"/>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endParaRPr lang="en-US" altLang="en-US"/>
          </a:p>
        </p:txBody>
      </p:sp>
      <p:sp>
        <p:nvSpPr>
          <p:cNvPr id="7" name="Slide Number Placeholder 6">
            <a:extLst>
              <a:ext uri="{FF2B5EF4-FFF2-40B4-BE49-F238E27FC236}">
                <a16:creationId xmlns:a16="http://schemas.microsoft.com/office/drawing/2014/main" id="{9BAA0232-6912-4825-A4AA-3838C619D20E}"/>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fld id="{9A1710DE-83D4-48E2-80C0-F60A5420385D}" type="slidenum">
              <a:rPr lang="en-US" altLang="en-US"/>
              <a:pPr/>
              <a:t>‹#›</a:t>
            </a:fld>
            <a:endParaRPr lang="en-US" altLang="en-US"/>
          </a:p>
        </p:txBody>
      </p:sp>
    </p:spTree>
    <p:extLst>
      <p:ext uri="{BB962C8B-B14F-4D97-AF65-F5344CB8AC3E}">
        <p14:creationId xmlns:p14="http://schemas.microsoft.com/office/powerpoint/2010/main" val="78449562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57BF8BD-9455-4FAD-8288-E07FDB5965F4}"/>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fld id="{310D0218-BCCE-483A-8B56-3AEF872E79E2}" type="datetimeFigureOut">
              <a:rPr lang="en-US" altLang="en-US"/>
              <a:pPr/>
              <a:t>7/23/20</a:t>
            </a:fld>
            <a:endParaRPr lang="en-US" altLang="en-US"/>
          </a:p>
        </p:txBody>
      </p:sp>
      <p:sp>
        <p:nvSpPr>
          <p:cNvPr id="8" name="Footer Placeholder 7">
            <a:extLst>
              <a:ext uri="{FF2B5EF4-FFF2-40B4-BE49-F238E27FC236}">
                <a16:creationId xmlns:a16="http://schemas.microsoft.com/office/drawing/2014/main" id="{F0D98BFD-4012-47E0-8D18-C73E5A208106}"/>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endParaRPr lang="en-US" altLang="en-US"/>
          </a:p>
        </p:txBody>
      </p:sp>
      <p:sp>
        <p:nvSpPr>
          <p:cNvPr id="9" name="Slide Number Placeholder 8">
            <a:extLst>
              <a:ext uri="{FF2B5EF4-FFF2-40B4-BE49-F238E27FC236}">
                <a16:creationId xmlns:a16="http://schemas.microsoft.com/office/drawing/2014/main" id="{48D872C0-7107-4A53-946E-1A2A125F2727}"/>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fld id="{3C5F17BD-CA0D-49F8-AA75-5A13C871E193}" type="slidenum">
              <a:rPr lang="en-US" altLang="en-US"/>
              <a:pPr/>
              <a:t>‹#›</a:t>
            </a:fld>
            <a:endParaRPr lang="en-US" altLang="en-US"/>
          </a:p>
        </p:txBody>
      </p:sp>
    </p:spTree>
    <p:extLst>
      <p:ext uri="{BB962C8B-B14F-4D97-AF65-F5344CB8AC3E}">
        <p14:creationId xmlns:p14="http://schemas.microsoft.com/office/powerpoint/2010/main" val="178580578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1677009-096B-41C1-A2AD-DDC2D8094927}"/>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fld id="{31E28FC5-0139-47E9-8E7C-699C4B2D429D}" type="datetimeFigureOut">
              <a:rPr lang="en-US" altLang="en-US"/>
              <a:pPr/>
              <a:t>7/23/20</a:t>
            </a:fld>
            <a:endParaRPr lang="en-US" altLang="en-US"/>
          </a:p>
        </p:txBody>
      </p:sp>
      <p:sp>
        <p:nvSpPr>
          <p:cNvPr id="4" name="Footer Placeholder 3">
            <a:extLst>
              <a:ext uri="{FF2B5EF4-FFF2-40B4-BE49-F238E27FC236}">
                <a16:creationId xmlns:a16="http://schemas.microsoft.com/office/drawing/2014/main" id="{443BD023-5A68-4918-9E72-CBEDC8D2D325}"/>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endParaRPr lang="en-US" altLang="en-US"/>
          </a:p>
        </p:txBody>
      </p:sp>
      <p:sp>
        <p:nvSpPr>
          <p:cNvPr id="5" name="Slide Number Placeholder 4">
            <a:extLst>
              <a:ext uri="{FF2B5EF4-FFF2-40B4-BE49-F238E27FC236}">
                <a16:creationId xmlns:a16="http://schemas.microsoft.com/office/drawing/2014/main" id="{315F04E4-A782-4071-BA2D-7FF5715E1100}"/>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fld id="{CB151B89-E93A-4B50-A3C1-9CDBEE01B2C0}" type="slidenum">
              <a:rPr lang="en-US" altLang="en-US"/>
              <a:pPr/>
              <a:t>‹#›</a:t>
            </a:fld>
            <a:endParaRPr lang="en-US" altLang="en-US"/>
          </a:p>
        </p:txBody>
      </p:sp>
    </p:spTree>
    <p:extLst>
      <p:ext uri="{BB962C8B-B14F-4D97-AF65-F5344CB8AC3E}">
        <p14:creationId xmlns:p14="http://schemas.microsoft.com/office/powerpoint/2010/main" val="104270710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096A40C-2B84-444B-B0D6-8ABD1A75D1DC}"/>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fld id="{F13A8D8F-81E6-4823-B7F7-2B01BE522B15}" type="datetimeFigureOut">
              <a:rPr lang="en-US" altLang="en-US"/>
              <a:pPr/>
              <a:t>7/23/20</a:t>
            </a:fld>
            <a:endParaRPr lang="en-US" altLang="en-US"/>
          </a:p>
        </p:txBody>
      </p:sp>
      <p:sp>
        <p:nvSpPr>
          <p:cNvPr id="3" name="Footer Placeholder 2">
            <a:extLst>
              <a:ext uri="{FF2B5EF4-FFF2-40B4-BE49-F238E27FC236}">
                <a16:creationId xmlns:a16="http://schemas.microsoft.com/office/drawing/2014/main" id="{51289FB3-ECDE-4283-8E3C-2E1AD17338BA}"/>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endParaRPr lang="en-US" altLang="en-US"/>
          </a:p>
        </p:txBody>
      </p:sp>
      <p:sp>
        <p:nvSpPr>
          <p:cNvPr id="4" name="Slide Number Placeholder 3">
            <a:extLst>
              <a:ext uri="{FF2B5EF4-FFF2-40B4-BE49-F238E27FC236}">
                <a16:creationId xmlns:a16="http://schemas.microsoft.com/office/drawing/2014/main" id="{DAF51CDF-4B94-4830-87A5-14459D74265A}"/>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fld id="{F6A3AFF9-9E77-4A90-86D3-627711AEB4D8}" type="slidenum">
              <a:rPr lang="en-US" altLang="en-US"/>
              <a:pPr/>
              <a:t>‹#›</a:t>
            </a:fld>
            <a:endParaRPr lang="en-US" altLang="en-US"/>
          </a:p>
        </p:txBody>
      </p:sp>
    </p:spTree>
    <p:extLst>
      <p:ext uri="{BB962C8B-B14F-4D97-AF65-F5344CB8AC3E}">
        <p14:creationId xmlns:p14="http://schemas.microsoft.com/office/powerpoint/2010/main" val="266109528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680224A4-CCAE-4D1B-870E-DC02E3A32C1C}"/>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fld id="{5ADFA722-F04F-4FF3-8CC3-241BFF2EAB66}" type="datetimeFigureOut">
              <a:rPr lang="en-US" altLang="en-US"/>
              <a:pPr/>
              <a:t>7/23/20</a:t>
            </a:fld>
            <a:endParaRPr lang="en-US" altLang="en-US"/>
          </a:p>
        </p:txBody>
      </p:sp>
      <p:sp>
        <p:nvSpPr>
          <p:cNvPr id="6" name="Footer Placeholder 5">
            <a:extLst>
              <a:ext uri="{FF2B5EF4-FFF2-40B4-BE49-F238E27FC236}">
                <a16:creationId xmlns:a16="http://schemas.microsoft.com/office/drawing/2014/main" id="{E36A94ED-91EB-4D5A-98A2-F05375EAD8ED}"/>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endParaRPr lang="en-US" altLang="en-US"/>
          </a:p>
        </p:txBody>
      </p:sp>
      <p:sp>
        <p:nvSpPr>
          <p:cNvPr id="7" name="Slide Number Placeholder 6">
            <a:extLst>
              <a:ext uri="{FF2B5EF4-FFF2-40B4-BE49-F238E27FC236}">
                <a16:creationId xmlns:a16="http://schemas.microsoft.com/office/drawing/2014/main" id="{F4B23B8F-D855-401A-BA61-96D7FADE4F61}"/>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fld id="{E4B010A4-CACE-4FF5-8033-6969B0070DAE}" type="slidenum">
              <a:rPr lang="en-US" altLang="en-US"/>
              <a:pPr/>
              <a:t>‹#›</a:t>
            </a:fld>
            <a:endParaRPr lang="en-US" altLang="en-US"/>
          </a:p>
        </p:txBody>
      </p:sp>
    </p:spTree>
    <p:extLst>
      <p:ext uri="{BB962C8B-B14F-4D97-AF65-F5344CB8AC3E}">
        <p14:creationId xmlns:p14="http://schemas.microsoft.com/office/powerpoint/2010/main" val="40478264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853AEA6-DE1D-4CD1-AD90-8AE04B244ED0}"/>
              </a:ext>
            </a:extLst>
          </p:cNvPr>
          <p:cNvSpPr>
            <a:spLocks noGrp="1"/>
          </p:cNvSpPr>
          <p:nvPr>
            <p:ph type="dt" sz="half" idx="10"/>
          </p:nvPr>
        </p:nvSpPr>
        <p:spPr/>
        <p:txBody>
          <a:bodyPr/>
          <a:lstStyle>
            <a:lvl1pPr>
              <a:defRPr/>
            </a:lvl1pPr>
          </a:lstStyle>
          <a:p>
            <a:fld id="{AED0E07F-E57E-42BA-89DD-5DD5A1A9AEE2}" type="datetimeFigureOut">
              <a:rPr lang="en-US" altLang="en-US"/>
              <a:pPr/>
              <a:t>7/23/20</a:t>
            </a:fld>
            <a:endParaRPr lang="en-US" altLang="en-US"/>
          </a:p>
        </p:txBody>
      </p:sp>
      <p:sp>
        <p:nvSpPr>
          <p:cNvPr id="5" name="Footer Placeholder 4">
            <a:extLst>
              <a:ext uri="{FF2B5EF4-FFF2-40B4-BE49-F238E27FC236}">
                <a16:creationId xmlns:a16="http://schemas.microsoft.com/office/drawing/2014/main" id="{758600E2-44BB-491D-AA13-A05B515342AF}"/>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0023BFCD-E316-4647-911D-E433D7B8989B}"/>
              </a:ext>
            </a:extLst>
          </p:cNvPr>
          <p:cNvSpPr>
            <a:spLocks noGrp="1"/>
          </p:cNvSpPr>
          <p:nvPr>
            <p:ph type="sldNum" sz="quarter" idx="12"/>
          </p:nvPr>
        </p:nvSpPr>
        <p:spPr/>
        <p:txBody>
          <a:bodyPr/>
          <a:lstStyle>
            <a:lvl1pPr>
              <a:defRPr/>
            </a:lvl1pPr>
          </a:lstStyle>
          <a:p>
            <a:fld id="{9FE1C543-62F0-4CF9-938D-7D6BE19AFCC9}" type="slidenum">
              <a:rPr lang="en-US" altLang="en-US"/>
              <a:pPr/>
              <a:t>‹#›</a:t>
            </a:fld>
            <a:endParaRPr lang="en-US" altLang="en-US"/>
          </a:p>
        </p:txBody>
      </p:sp>
    </p:spTree>
    <p:extLst>
      <p:ext uri="{BB962C8B-B14F-4D97-AF65-F5344CB8AC3E}">
        <p14:creationId xmlns:p14="http://schemas.microsoft.com/office/powerpoint/2010/main" val="266782859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43E2D224-B3A8-4B6F-B757-DB2471BB630C}"/>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fld id="{238F4876-F830-44BE-A6C5-A285D75370B7}" type="datetimeFigureOut">
              <a:rPr lang="en-US" altLang="en-US"/>
              <a:pPr/>
              <a:t>7/23/20</a:t>
            </a:fld>
            <a:endParaRPr lang="en-US" altLang="en-US"/>
          </a:p>
        </p:txBody>
      </p:sp>
      <p:sp>
        <p:nvSpPr>
          <p:cNvPr id="6" name="Footer Placeholder 5">
            <a:extLst>
              <a:ext uri="{FF2B5EF4-FFF2-40B4-BE49-F238E27FC236}">
                <a16:creationId xmlns:a16="http://schemas.microsoft.com/office/drawing/2014/main" id="{5EDCEF32-64C4-4F91-AE55-C9C7D3AFA247}"/>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endParaRPr lang="en-US" altLang="en-US"/>
          </a:p>
        </p:txBody>
      </p:sp>
      <p:sp>
        <p:nvSpPr>
          <p:cNvPr id="7" name="Slide Number Placeholder 6">
            <a:extLst>
              <a:ext uri="{FF2B5EF4-FFF2-40B4-BE49-F238E27FC236}">
                <a16:creationId xmlns:a16="http://schemas.microsoft.com/office/drawing/2014/main" id="{E5C02B53-DFB4-4115-B97B-F93D0381D5F7}"/>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fld id="{A2FD2527-65F5-4279-954B-728399AC76F6}" type="slidenum">
              <a:rPr lang="en-US" altLang="en-US"/>
              <a:pPr/>
              <a:t>‹#›</a:t>
            </a:fld>
            <a:endParaRPr lang="en-US" altLang="en-US"/>
          </a:p>
        </p:txBody>
      </p:sp>
    </p:spTree>
    <p:extLst>
      <p:ext uri="{BB962C8B-B14F-4D97-AF65-F5344CB8AC3E}">
        <p14:creationId xmlns:p14="http://schemas.microsoft.com/office/powerpoint/2010/main" val="362367297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C4E4F80-46B6-4F6B-A05D-D47AFB060FFE}"/>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fld id="{37E63A41-8034-4B37-A970-692FBBAD5E6E}" type="datetimeFigureOut">
              <a:rPr lang="en-US" altLang="en-US"/>
              <a:pPr/>
              <a:t>7/23/20</a:t>
            </a:fld>
            <a:endParaRPr lang="en-US" altLang="en-US"/>
          </a:p>
        </p:txBody>
      </p:sp>
      <p:sp>
        <p:nvSpPr>
          <p:cNvPr id="5" name="Footer Placeholder 4">
            <a:extLst>
              <a:ext uri="{FF2B5EF4-FFF2-40B4-BE49-F238E27FC236}">
                <a16:creationId xmlns:a16="http://schemas.microsoft.com/office/drawing/2014/main" id="{0F56D116-6239-4A70-8A07-6E0D42A17AD2}"/>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endParaRPr lang="en-US" altLang="en-US"/>
          </a:p>
        </p:txBody>
      </p:sp>
      <p:sp>
        <p:nvSpPr>
          <p:cNvPr id="6" name="Slide Number Placeholder 5">
            <a:extLst>
              <a:ext uri="{FF2B5EF4-FFF2-40B4-BE49-F238E27FC236}">
                <a16:creationId xmlns:a16="http://schemas.microsoft.com/office/drawing/2014/main" id="{19BAA669-6402-4BC4-81EE-3268C6455B9F}"/>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fld id="{A14E4D30-A41F-4CD8-B71A-F1E1E6D34605}" type="slidenum">
              <a:rPr lang="en-US" altLang="en-US"/>
              <a:pPr/>
              <a:t>‹#›</a:t>
            </a:fld>
            <a:endParaRPr lang="en-US" altLang="en-US"/>
          </a:p>
        </p:txBody>
      </p:sp>
    </p:spTree>
    <p:extLst>
      <p:ext uri="{BB962C8B-B14F-4D97-AF65-F5344CB8AC3E}">
        <p14:creationId xmlns:p14="http://schemas.microsoft.com/office/powerpoint/2010/main" val="262006121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95B25A0-9D1F-472E-87EB-F6443B848757}"/>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fld id="{C0A22D53-045C-481E-8D0C-8C2C7FFCD070}" type="datetimeFigureOut">
              <a:rPr lang="en-US" altLang="en-US"/>
              <a:pPr/>
              <a:t>7/23/20</a:t>
            </a:fld>
            <a:endParaRPr lang="en-US" altLang="en-US"/>
          </a:p>
        </p:txBody>
      </p:sp>
      <p:sp>
        <p:nvSpPr>
          <p:cNvPr id="5" name="Footer Placeholder 4">
            <a:extLst>
              <a:ext uri="{FF2B5EF4-FFF2-40B4-BE49-F238E27FC236}">
                <a16:creationId xmlns:a16="http://schemas.microsoft.com/office/drawing/2014/main" id="{13DF228E-FDED-4F09-B87B-54A4CE90DEDF}"/>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endParaRPr lang="en-US" altLang="en-US"/>
          </a:p>
        </p:txBody>
      </p:sp>
      <p:sp>
        <p:nvSpPr>
          <p:cNvPr id="6" name="Slide Number Placeholder 5">
            <a:extLst>
              <a:ext uri="{FF2B5EF4-FFF2-40B4-BE49-F238E27FC236}">
                <a16:creationId xmlns:a16="http://schemas.microsoft.com/office/drawing/2014/main" id="{1C10D52A-D74C-498B-93C5-A20A5CDDAAEC}"/>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fld id="{556DEE49-89AF-4544-83DC-034B0494442A}" type="slidenum">
              <a:rPr lang="en-US" altLang="en-US"/>
              <a:pPr/>
              <a:t>‹#›</a:t>
            </a:fld>
            <a:endParaRPr lang="en-US" altLang="en-US"/>
          </a:p>
        </p:txBody>
      </p:sp>
    </p:spTree>
    <p:extLst>
      <p:ext uri="{BB962C8B-B14F-4D97-AF65-F5344CB8AC3E}">
        <p14:creationId xmlns:p14="http://schemas.microsoft.com/office/powerpoint/2010/main" val="36084962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390BFFC-6586-496C-A5B3-899B8A02C294}"/>
              </a:ext>
            </a:extLst>
          </p:cNvPr>
          <p:cNvSpPr>
            <a:spLocks noGrp="1"/>
          </p:cNvSpPr>
          <p:nvPr>
            <p:ph type="dt" sz="half" idx="10"/>
          </p:nvPr>
        </p:nvSpPr>
        <p:spPr/>
        <p:txBody>
          <a:bodyPr/>
          <a:lstStyle>
            <a:lvl1pPr>
              <a:defRPr/>
            </a:lvl1pPr>
          </a:lstStyle>
          <a:p>
            <a:fld id="{82E64068-5DD6-4055-9FCE-689B4502C962}" type="datetimeFigureOut">
              <a:rPr lang="en-US" altLang="en-US"/>
              <a:pPr/>
              <a:t>7/23/20</a:t>
            </a:fld>
            <a:endParaRPr lang="en-US" altLang="en-US"/>
          </a:p>
        </p:txBody>
      </p:sp>
      <p:sp>
        <p:nvSpPr>
          <p:cNvPr id="5" name="Footer Placeholder 4">
            <a:extLst>
              <a:ext uri="{FF2B5EF4-FFF2-40B4-BE49-F238E27FC236}">
                <a16:creationId xmlns:a16="http://schemas.microsoft.com/office/drawing/2014/main" id="{43AE43A0-3071-4C0F-A031-C27FB491C24C}"/>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A462B225-C19C-4F97-BF07-5D66E22AB77F}"/>
              </a:ext>
            </a:extLst>
          </p:cNvPr>
          <p:cNvSpPr>
            <a:spLocks noGrp="1"/>
          </p:cNvSpPr>
          <p:nvPr>
            <p:ph type="sldNum" sz="quarter" idx="12"/>
          </p:nvPr>
        </p:nvSpPr>
        <p:spPr/>
        <p:txBody>
          <a:bodyPr/>
          <a:lstStyle>
            <a:lvl1pPr>
              <a:defRPr/>
            </a:lvl1pPr>
          </a:lstStyle>
          <a:p>
            <a:fld id="{BFB9964B-854A-49A4-916D-25CF97DBF436}" type="slidenum">
              <a:rPr lang="en-US" altLang="en-US"/>
              <a:pPr/>
              <a:t>‹#›</a:t>
            </a:fld>
            <a:endParaRPr lang="en-US" altLang="en-US"/>
          </a:p>
        </p:txBody>
      </p:sp>
    </p:spTree>
    <p:extLst>
      <p:ext uri="{BB962C8B-B14F-4D97-AF65-F5344CB8AC3E}">
        <p14:creationId xmlns:p14="http://schemas.microsoft.com/office/powerpoint/2010/main" val="29652538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FC2A9787-0C9F-41A8-A7A0-C44EC0E6587C}"/>
              </a:ext>
            </a:extLst>
          </p:cNvPr>
          <p:cNvSpPr>
            <a:spLocks noGrp="1"/>
          </p:cNvSpPr>
          <p:nvPr>
            <p:ph type="dt" sz="half" idx="10"/>
          </p:nvPr>
        </p:nvSpPr>
        <p:spPr/>
        <p:txBody>
          <a:bodyPr/>
          <a:lstStyle>
            <a:lvl1pPr>
              <a:defRPr/>
            </a:lvl1pPr>
          </a:lstStyle>
          <a:p>
            <a:fld id="{BD1D05D5-5AF9-4A19-9BAA-AC7D7457E214}" type="datetimeFigureOut">
              <a:rPr lang="en-US" altLang="en-US"/>
              <a:pPr/>
              <a:t>7/23/20</a:t>
            </a:fld>
            <a:endParaRPr lang="en-US" altLang="en-US"/>
          </a:p>
        </p:txBody>
      </p:sp>
      <p:sp>
        <p:nvSpPr>
          <p:cNvPr id="6" name="Footer Placeholder 4">
            <a:extLst>
              <a:ext uri="{FF2B5EF4-FFF2-40B4-BE49-F238E27FC236}">
                <a16:creationId xmlns:a16="http://schemas.microsoft.com/office/drawing/2014/main" id="{4465FAA6-E370-4E56-BF1F-8B7E55B1B02C}"/>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414ECDB4-188B-452F-A747-6B9D417BB4EB}"/>
              </a:ext>
            </a:extLst>
          </p:cNvPr>
          <p:cNvSpPr>
            <a:spLocks noGrp="1"/>
          </p:cNvSpPr>
          <p:nvPr>
            <p:ph type="sldNum" sz="quarter" idx="12"/>
          </p:nvPr>
        </p:nvSpPr>
        <p:spPr/>
        <p:txBody>
          <a:bodyPr/>
          <a:lstStyle>
            <a:lvl1pPr>
              <a:defRPr/>
            </a:lvl1pPr>
          </a:lstStyle>
          <a:p>
            <a:fld id="{E05ECF77-FBC7-4856-AF90-55AE44194C29}" type="slidenum">
              <a:rPr lang="en-US" altLang="en-US"/>
              <a:pPr/>
              <a:t>‹#›</a:t>
            </a:fld>
            <a:endParaRPr lang="en-US" altLang="en-US"/>
          </a:p>
        </p:txBody>
      </p:sp>
    </p:spTree>
    <p:extLst>
      <p:ext uri="{BB962C8B-B14F-4D97-AF65-F5344CB8AC3E}">
        <p14:creationId xmlns:p14="http://schemas.microsoft.com/office/powerpoint/2010/main" val="38792220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EEFFB485-4A4E-405D-B858-DC4D85DE1F42}"/>
              </a:ext>
            </a:extLst>
          </p:cNvPr>
          <p:cNvSpPr>
            <a:spLocks noGrp="1"/>
          </p:cNvSpPr>
          <p:nvPr>
            <p:ph type="dt" sz="half" idx="10"/>
          </p:nvPr>
        </p:nvSpPr>
        <p:spPr/>
        <p:txBody>
          <a:bodyPr/>
          <a:lstStyle>
            <a:lvl1pPr>
              <a:defRPr/>
            </a:lvl1pPr>
          </a:lstStyle>
          <a:p>
            <a:fld id="{5D7561D9-451E-45AF-9DE7-84D7D9E6D24C}" type="datetimeFigureOut">
              <a:rPr lang="en-US" altLang="en-US"/>
              <a:pPr/>
              <a:t>7/23/20</a:t>
            </a:fld>
            <a:endParaRPr lang="en-US" altLang="en-US"/>
          </a:p>
        </p:txBody>
      </p:sp>
      <p:sp>
        <p:nvSpPr>
          <p:cNvPr id="8" name="Footer Placeholder 4">
            <a:extLst>
              <a:ext uri="{FF2B5EF4-FFF2-40B4-BE49-F238E27FC236}">
                <a16:creationId xmlns:a16="http://schemas.microsoft.com/office/drawing/2014/main" id="{E428640B-5426-495E-903A-49361888BA3F}"/>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EEA9FDA9-BE43-4B75-B155-95DD61F823F3}"/>
              </a:ext>
            </a:extLst>
          </p:cNvPr>
          <p:cNvSpPr>
            <a:spLocks noGrp="1"/>
          </p:cNvSpPr>
          <p:nvPr>
            <p:ph type="sldNum" sz="quarter" idx="12"/>
          </p:nvPr>
        </p:nvSpPr>
        <p:spPr/>
        <p:txBody>
          <a:bodyPr/>
          <a:lstStyle>
            <a:lvl1pPr>
              <a:defRPr/>
            </a:lvl1pPr>
          </a:lstStyle>
          <a:p>
            <a:fld id="{F047D16E-1991-4C07-8CAE-66662DA320F3}" type="slidenum">
              <a:rPr lang="en-US" altLang="en-US"/>
              <a:pPr/>
              <a:t>‹#›</a:t>
            </a:fld>
            <a:endParaRPr lang="en-US" altLang="en-US"/>
          </a:p>
        </p:txBody>
      </p:sp>
    </p:spTree>
    <p:extLst>
      <p:ext uri="{BB962C8B-B14F-4D97-AF65-F5344CB8AC3E}">
        <p14:creationId xmlns:p14="http://schemas.microsoft.com/office/powerpoint/2010/main" val="32983666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EC12B9E5-4938-4A2B-82E7-B455965D2F57}"/>
              </a:ext>
            </a:extLst>
          </p:cNvPr>
          <p:cNvSpPr>
            <a:spLocks noGrp="1"/>
          </p:cNvSpPr>
          <p:nvPr>
            <p:ph type="dt" sz="half" idx="10"/>
          </p:nvPr>
        </p:nvSpPr>
        <p:spPr/>
        <p:txBody>
          <a:bodyPr/>
          <a:lstStyle>
            <a:lvl1pPr>
              <a:defRPr/>
            </a:lvl1pPr>
          </a:lstStyle>
          <a:p>
            <a:fld id="{E0BDD4E5-AE39-4511-94F3-5BD7F2B9A664}" type="datetimeFigureOut">
              <a:rPr lang="en-US" altLang="en-US"/>
              <a:pPr/>
              <a:t>7/23/20</a:t>
            </a:fld>
            <a:endParaRPr lang="en-US" altLang="en-US"/>
          </a:p>
        </p:txBody>
      </p:sp>
      <p:sp>
        <p:nvSpPr>
          <p:cNvPr id="4" name="Footer Placeholder 4">
            <a:extLst>
              <a:ext uri="{FF2B5EF4-FFF2-40B4-BE49-F238E27FC236}">
                <a16:creationId xmlns:a16="http://schemas.microsoft.com/office/drawing/2014/main" id="{B1E9FFBB-F5C8-4F35-AF48-63209C619538}"/>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A3E1B9D1-DA49-4A44-83D5-3816A2BF8658}"/>
              </a:ext>
            </a:extLst>
          </p:cNvPr>
          <p:cNvSpPr>
            <a:spLocks noGrp="1"/>
          </p:cNvSpPr>
          <p:nvPr>
            <p:ph type="sldNum" sz="quarter" idx="12"/>
          </p:nvPr>
        </p:nvSpPr>
        <p:spPr/>
        <p:txBody>
          <a:bodyPr/>
          <a:lstStyle>
            <a:lvl1pPr>
              <a:defRPr/>
            </a:lvl1pPr>
          </a:lstStyle>
          <a:p>
            <a:fld id="{BDB078AE-3149-4617-A445-70209CE83DB2}" type="slidenum">
              <a:rPr lang="en-US" altLang="en-US"/>
              <a:pPr/>
              <a:t>‹#›</a:t>
            </a:fld>
            <a:endParaRPr lang="en-US" altLang="en-US"/>
          </a:p>
        </p:txBody>
      </p:sp>
    </p:spTree>
    <p:extLst>
      <p:ext uri="{BB962C8B-B14F-4D97-AF65-F5344CB8AC3E}">
        <p14:creationId xmlns:p14="http://schemas.microsoft.com/office/powerpoint/2010/main" val="20732493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2515C7D9-C7BA-474E-A50D-3FB5C46D2EFC}"/>
              </a:ext>
            </a:extLst>
          </p:cNvPr>
          <p:cNvSpPr>
            <a:spLocks noGrp="1"/>
          </p:cNvSpPr>
          <p:nvPr>
            <p:ph type="dt" sz="half" idx="10"/>
          </p:nvPr>
        </p:nvSpPr>
        <p:spPr/>
        <p:txBody>
          <a:bodyPr/>
          <a:lstStyle>
            <a:lvl1pPr>
              <a:defRPr/>
            </a:lvl1pPr>
          </a:lstStyle>
          <a:p>
            <a:fld id="{1C39344C-56B4-4E73-967F-3165992378CF}" type="datetimeFigureOut">
              <a:rPr lang="en-US" altLang="en-US"/>
              <a:pPr/>
              <a:t>7/23/20</a:t>
            </a:fld>
            <a:endParaRPr lang="en-US" altLang="en-US"/>
          </a:p>
        </p:txBody>
      </p:sp>
      <p:sp>
        <p:nvSpPr>
          <p:cNvPr id="3" name="Footer Placeholder 4">
            <a:extLst>
              <a:ext uri="{FF2B5EF4-FFF2-40B4-BE49-F238E27FC236}">
                <a16:creationId xmlns:a16="http://schemas.microsoft.com/office/drawing/2014/main" id="{4E1403B0-B650-4515-B27D-F5C032E55CAA}"/>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E7713208-9DFF-4EE1-BD17-F422D2F7B90F}"/>
              </a:ext>
            </a:extLst>
          </p:cNvPr>
          <p:cNvSpPr>
            <a:spLocks noGrp="1"/>
          </p:cNvSpPr>
          <p:nvPr>
            <p:ph type="sldNum" sz="quarter" idx="12"/>
          </p:nvPr>
        </p:nvSpPr>
        <p:spPr/>
        <p:txBody>
          <a:bodyPr/>
          <a:lstStyle>
            <a:lvl1pPr>
              <a:defRPr/>
            </a:lvl1pPr>
          </a:lstStyle>
          <a:p>
            <a:fld id="{03D74B85-062E-432D-95D9-6ABC3541327C}" type="slidenum">
              <a:rPr lang="en-US" altLang="en-US"/>
              <a:pPr/>
              <a:t>‹#›</a:t>
            </a:fld>
            <a:endParaRPr lang="en-US" altLang="en-US"/>
          </a:p>
        </p:txBody>
      </p:sp>
    </p:spTree>
    <p:extLst>
      <p:ext uri="{BB962C8B-B14F-4D97-AF65-F5344CB8AC3E}">
        <p14:creationId xmlns:p14="http://schemas.microsoft.com/office/powerpoint/2010/main" val="34743120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206EA7BB-FDE0-4483-B731-F2B8D94F0C19}"/>
              </a:ext>
            </a:extLst>
          </p:cNvPr>
          <p:cNvSpPr>
            <a:spLocks noGrp="1"/>
          </p:cNvSpPr>
          <p:nvPr>
            <p:ph type="dt" sz="half" idx="10"/>
          </p:nvPr>
        </p:nvSpPr>
        <p:spPr/>
        <p:txBody>
          <a:bodyPr/>
          <a:lstStyle>
            <a:lvl1pPr>
              <a:defRPr/>
            </a:lvl1pPr>
          </a:lstStyle>
          <a:p>
            <a:fld id="{8A8919B4-5C94-44DE-8897-95C77764F8CB}" type="datetimeFigureOut">
              <a:rPr lang="en-US" altLang="en-US"/>
              <a:pPr/>
              <a:t>7/23/20</a:t>
            </a:fld>
            <a:endParaRPr lang="en-US" altLang="en-US"/>
          </a:p>
        </p:txBody>
      </p:sp>
      <p:sp>
        <p:nvSpPr>
          <p:cNvPr id="6" name="Footer Placeholder 4">
            <a:extLst>
              <a:ext uri="{FF2B5EF4-FFF2-40B4-BE49-F238E27FC236}">
                <a16:creationId xmlns:a16="http://schemas.microsoft.com/office/drawing/2014/main" id="{1528CDAD-DA3D-4CD1-811F-8F13B389CC08}"/>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8BC1EFDC-4FDC-4D4D-BDBE-9A11CB35688A}"/>
              </a:ext>
            </a:extLst>
          </p:cNvPr>
          <p:cNvSpPr>
            <a:spLocks noGrp="1"/>
          </p:cNvSpPr>
          <p:nvPr>
            <p:ph type="sldNum" sz="quarter" idx="12"/>
          </p:nvPr>
        </p:nvSpPr>
        <p:spPr/>
        <p:txBody>
          <a:bodyPr/>
          <a:lstStyle>
            <a:lvl1pPr>
              <a:defRPr/>
            </a:lvl1pPr>
          </a:lstStyle>
          <a:p>
            <a:fld id="{23315039-6ADA-411F-BA2E-6958C895FBC1}" type="slidenum">
              <a:rPr lang="en-US" altLang="en-US"/>
              <a:pPr/>
              <a:t>‹#›</a:t>
            </a:fld>
            <a:endParaRPr lang="en-US" altLang="en-US"/>
          </a:p>
        </p:txBody>
      </p:sp>
    </p:spTree>
    <p:extLst>
      <p:ext uri="{BB962C8B-B14F-4D97-AF65-F5344CB8AC3E}">
        <p14:creationId xmlns:p14="http://schemas.microsoft.com/office/powerpoint/2010/main" val="16472429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EA118D46-B372-4D42-A5D4-6A6998C431B2}"/>
              </a:ext>
            </a:extLst>
          </p:cNvPr>
          <p:cNvSpPr>
            <a:spLocks noGrp="1"/>
          </p:cNvSpPr>
          <p:nvPr>
            <p:ph type="dt" sz="half" idx="10"/>
          </p:nvPr>
        </p:nvSpPr>
        <p:spPr/>
        <p:txBody>
          <a:bodyPr/>
          <a:lstStyle>
            <a:lvl1pPr>
              <a:defRPr/>
            </a:lvl1pPr>
          </a:lstStyle>
          <a:p>
            <a:fld id="{B793BD38-01BC-452C-9E91-E97DE14DF8EB}" type="datetimeFigureOut">
              <a:rPr lang="en-US" altLang="en-US"/>
              <a:pPr/>
              <a:t>7/23/20</a:t>
            </a:fld>
            <a:endParaRPr lang="en-US" altLang="en-US"/>
          </a:p>
        </p:txBody>
      </p:sp>
      <p:sp>
        <p:nvSpPr>
          <p:cNvPr id="6" name="Footer Placeholder 4">
            <a:extLst>
              <a:ext uri="{FF2B5EF4-FFF2-40B4-BE49-F238E27FC236}">
                <a16:creationId xmlns:a16="http://schemas.microsoft.com/office/drawing/2014/main" id="{FCD3E8E8-F5DF-4AC0-A2C0-1AD3736594C9}"/>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CEBA658F-8D51-4DBD-ACD1-F56FD3B29BB7}"/>
              </a:ext>
            </a:extLst>
          </p:cNvPr>
          <p:cNvSpPr>
            <a:spLocks noGrp="1"/>
          </p:cNvSpPr>
          <p:nvPr>
            <p:ph type="sldNum" sz="quarter" idx="12"/>
          </p:nvPr>
        </p:nvSpPr>
        <p:spPr/>
        <p:txBody>
          <a:bodyPr/>
          <a:lstStyle>
            <a:lvl1pPr>
              <a:defRPr/>
            </a:lvl1pPr>
          </a:lstStyle>
          <a:p>
            <a:fld id="{29E5A4B9-CF8E-4B50-B998-A41478DDA504}" type="slidenum">
              <a:rPr lang="en-US" altLang="en-US"/>
              <a:pPr/>
              <a:t>‹#›</a:t>
            </a:fld>
            <a:endParaRPr lang="en-US" altLang="en-US"/>
          </a:p>
        </p:txBody>
      </p:sp>
    </p:spTree>
    <p:extLst>
      <p:ext uri="{BB962C8B-B14F-4D97-AF65-F5344CB8AC3E}">
        <p14:creationId xmlns:p14="http://schemas.microsoft.com/office/powerpoint/2010/main" val="35569890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1F5E142F-8CC3-4186-8DB0-6E928DFEBAB5}"/>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A1ABE556-5113-4378-8746-142CEFE850C6}"/>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04F8D44D-4DF2-46E7-8A97-7AF6878C6546}"/>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anose="020F0502020204030204" pitchFamily="34" charset="0"/>
                <a:cs typeface="Arial" panose="020B0604020202020204" pitchFamily="34" charset="0"/>
              </a:defRPr>
            </a:lvl1pPr>
          </a:lstStyle>
          <a:p>
            <a:fld id="{61A4FFA8-C411-4FE9-94DF-14A768DD013B}" type="datetimeFigureOut">
              <a:rPr lang="en-US" altLang="en-US"/>
              <a:pPr/>
              <a:t>7/23/20</a:t>
            </a:fld>
            <a:endParaRPr lang="en-US" altLang="en-US"/>
          </a:p>
        </p:txBody>
      </p:sp>
      <p:sp>
        <p:nvSpPr>
          <p:cNvPr id="5" name="Footer Placeholder 4">
            <a:extLst>
              <a:ext uri="{FF2B5EF4-FFF2-40B4-BE49-F238E27FC236}">
                <a16:creationId xmlns:a16="http://schemas.microsoft.com/office/drawing/2014/main" id="{70420C20-BAFC-46EE-8573-DCD0965716A9}"/>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a:extLst>
              <a:ext uri="{FF2B5EF4-FFF2-40B4-BE49-F238E27FC236}">
                <a16:creationId xmlns:a16="http://schemas.microsoft.com/office/drawing/2014/main" id="{459E8DBD-EE87-4186-9527-DC28CF6D779F}"/>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defRPr>
            </a:lvl1pPr>
          </a:lstStyle>
          <a:p>
            <a:fld id="{9F2CF79F-9B23-4158-AF0C-86FB386C4A17}"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4982" r:id="rId1"/>
    <p:sldLayoutId id="2147484983" r:id="rId2"/>
    <p:sldLayoutId id="2147484984" r:id="rId3"/>
    <p:sldLayoutId id="2147484985" r:id="rId4"/>
    <p:sldLayoutId id="2147484986" r:id="rId5"/>
    <p:sldLayoutId id="2147484987" r:id="rId6"/>
    <p:sldLayoutId id="2147484988" r:id="rId7"/>
    <p:sldLayoutId id="2147484989" r:id="rId8"/>
    <p:sldLayoutId id="2147484990" r:id="rId9"/>
    <p:sldLayoutId id="2147484991" r:id="rId10"/>
    <p:sldLayoutId id="2147484992" r:id="rId11"/>
  </p:sldLayoutIdLst>
  <p:txStyles>
    <p:titleStyle>
      <a:lvl1pPr algn="ctr" rtl="0" eaLnBrk="0" fontAlgn="base" hangingPunct="0">
        <a:spcBef>
          <a:spcPct val="0"/>
        </a:spcBef>
        <a:spcAft>
          <a:spcPct val="0"/>
        </a:spcAft>
        <a:defRPr sz="4400" kern="1200">
          <a:solidFill>
            <a:schemeClr val="tx1"/>
          </a:solidFill>
          <a:latin typeface="+mj-lt"/>
          <a:ea typeface="ＭＳ Ｐゴシック" panose="020B0600070205080204" pitchFamily="34" charset="-128"/>
          <a:cs typeface="ＭＳ Ｐゴシック" panose="020B0600070205080204" pitchFamily="34" charset="-128"/>
        </a:defRPr>
      </a:lvl1pPr>
      <a:lvl2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2pPr>
      <a:lvl3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3pPr>
      <a:lvl4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4pPr>
      <a:lvl5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panose="020B0600070205080204" pitchFamily="34" charset="-128"/>
          <a:cs typeface="ＭＳ Ｐゴシック" panose="020B0600070205080204" pitchFamily="34" charset="-128"/>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panose="020B0600070205080204" pitchFamily="34" charset="-128"/>
          <a:cs typeface="ＭＳ Ｐゴシック" panose="020B0600070205080204" pitchFamily="34" charset="-128"/>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panose="020B0600070205080204" pitchFamily="34" charset="-128"/>
          <a:cs typeface="ＭＳ Ｐゴシック" panose="020B0600070205080204" pitchFamily="34" charset="-128"/>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ＭＳ Ｐゴシック" panose="020B0600070205080204" pitchFamily="34" charset="-128"/>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ＭＳ Ｐゴシック" panose="020B0600070205080204" pitchFamily="34" charset="-128"/>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Title Placeholder 1">
            <a:extLst>
              <a:ext uri="{FF2B5EF4-FFF2-40B4-BE49-F238E27FC236}">
                <a16:creationId xmlns:a16="http://schemas.microsoft.com/office/drawing/2014/main" id="{A74CC251-DC2F-4BF4-B30D-56A030C9B5D8}"/>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3315" name="Text Placeholder 2">
            <a:extLst>
              <a:ext uri="{FF2B5EF4-FFF2-40B4-BE49-F238E27FC236}">
                <a16:creationId xmlns:a16="http://schemas.microsoft.com/office/drawing/2014/main" id="{B8980BD2-FA63-493C-A979-59C8C2698353}"/>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912C1641-B6FD-47EE-A09F-F9C88342A518}"/>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defTabSz="457200" eaLnBrk="1" fontAlgn="auto" hangingPunct="1">
              <a:spcBef>
                <a:spcPts val="0"/>
              </a:spcBef>
              <a:spcAft>
                <a:spcPts val="0"/>
              </a:spcAft>
              <a:defRPr sz="1200">
                <a:solidFill>
                  <a:prstClr val="black">
                    <a:tint val="75000"/>
                  </a:prstClr>
                </a:solidFill>
                <a:latin typeface="Calibri"/>
                <a:ea typeface="+mn-ea"/>
              </a:defRPr>
            </a:lvl1pPr>
          </a:lstStyle>
          <a:p>
            <a:pPr>
              <a:defRPr/>
            </a:pPr>
            <a:fld id="{0F63D431-DC78-4B54-95A8-ED56F0CE3185}" type="datetimeFigureOut">
              <a:rPr lang="en-US"/>
              <a:pPr>
                <a:defRPr/>
              </a:pPr>
              <a:t>7/23/20</a:t>
            </a:fld>
            <a:endParaRPr lang="en-US"/>
          </a:p>
        </p:txBody>
      </p:sp>
      <p:sp>
        <p:nvSpPr>
          <p:cNvPr id="5" name="Footer Placeholder 4">
            <a:extLst>
              <a:ext uri="{FF2B5EF4-FFF2-40B4-BE49-F238E27FC236}">
                <a16:creationId xmlns:a16="http://schemas.microsoft.com/office/drawing/2014/main" id="{54E1208A-CFC6-41F7-B3E2-519897D4A242}"/>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defTabSz="457200" eaLnBrk="1" fontAlgn="auto" hangingPunct="1">
              <a:spcBef>
                <a:spcPts val="0"/>
              </a:spcBef>
              <a:spcAft>
                <a:spcPts val="0"/>
              </a:spcAft>
              <a:defRPr sz="1200">
                <a:solidFill>
                  <a:prstClr val="black">
                    <a:tint val="75000"/>
                  </a:prstClr>
                </a:solidFill>
                <a:latin typeface="Calibri"/>
                <a:ea typeface="+mn-ea"/>
              </a:defRPr>
            </a:lvl1pPr>
          </a:lstStyle>
          <a:p>
            <a:pPr>
              <a:defRPr/>
            </a:pPr>
            <a:endParaRPr lang="en-US"/>
          </a:p>
        </p:txBody>
      </p:sp>
      <p:sp>
        <p:nvSpPr>
          <p:cNvPr id="6" name="Slide Number Placeholder 5">
            <a:extLst>
              <a:ext uri="{FF2B5EF4-FFF2-40B4-BE49-F238E27FC236}">
                <a16:creationId xmlns:a16="http://schemas.microsoft.com/office/drawing/2014/main" id="{A81039D0-7C6E-4F11-B7D9-91B221695019}"/>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defTabSz="457200" eaLnBrk="1" hangingPunct="1">
              <a:defRPr sz="1200">
                <a:solidFill>
                  <a:srgbClr val="898989"/>
                </a:solidFill>
                <a:latin typeface="Calibri" panose="020F0502020204030204" pitchFamily="34" charset="0"/>
              </a:defRPr>
            </a:lvl1pPr>
          </a:lstStyle>
          <a:p>
            <a:fld id="{53172FEF-B8C6-4F7A-A887-21C244F0947E}"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4993" r:id="rId1"/>
    <p:sldLayoutId id="2147484994" r:id="rId2"/>
    <p:sldLayoutId id="2147484995" r:id="rId3"/>
    <p:sldLayoutId id="2147484996" r:id="rId4"/>
    <p:sldLayoutId id="2147484997" r:id="rId5"/>
    <p:sldLayoutId id="2147484998" r:id="rId6"/>
    <p:sldLayoutId id="2147484999" r:id="rId7"/>
    <p:sldLayoutId id="2147485000" r:id="rId8"/>
    <p:sldLayoutId id="2147485001" r:id="rId9"/>
    <p:sldLayoutId id="2147485002" r:id="rId10"/>
    <p:sldLayoutId id="2147485003" r:id="rId11"/>
  </p:sldLayoutIdLst>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image" Target="../media/image1.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video" Target="../media/media4.mp4"/><Relationship Id="rId1" Type="http://schemas.microsoft.com/office/2007/relationships/media" Target="../media/media4.mp4"/><Relationship Id="rId6" Type="http://schemas.openxmlformats.org/officeDocument/2006/relationships/image" Target="../media/image19.png"/><Relationship Id="rId5" Type="http://schemas.openxmlformats.org/officeDocument/2006/relationships/image" Target="../media/image1.png"/><Relationship Id="rId4" Type="http://schemas.openxmlformats.org/officeDocument/2006/relationships/notesSlide" Target="../notesSlides/notesSlide10.xml"/></Relationships>
</file>

<file path=ppt/slides/_rels/slide12.xml.rels><?xml version="1.0" encoding="UTF-8" standalone="yes"?>
<Relationships xmlns="http://schemas.openxmlformats.org/package/2006/relationships"><Relationship Id="rId3" Type="http://schemas.openxmlformats.org/officeDocument/2006/relationships/image" Target="../media/image20.jpeg"/><Relationship Id="rId7" Type="http://schemas.openxmlformats.org/officeDocument/2006/relationships/hyperlink" Target="http://www.iris.edu/hq/retm" TargetMode="External"/><Relationship Id="rId2" Type="http://schemas.openxmlformats.org/officeDocument/2006/relationships/notesSlide" Target="../notesSlides/notesSlide11.xml"/><Relationship Id="rId1" Type="http://schemas.openxmlformats.org/officeDocument/2006/relationships/slideLayout" Target="../slideLayouts/slideLayout12.xml"/><Relationship Id="rId6" Type="http://schemas.openxmlformats.org/officeDocument/2006/relationships/hyperlink" Target="mailto:tkb@iris.edu" TargetMode="External"/><Relationship Id="rId5" Type="http://schemas.openxmlformats.org/officeDocument/2006/relationships/image" Target="../media/image22.png"/><Relationship Id="rId4" Type="http://schemas.openxmlformats.org/officeDocument/2006/relationships/image" Target="../media/image21.jpe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2.xml"/><Relationship Id="rId5" Type="http://schemas.openxmlformats.org/officeDocument/2006/relationships/image" Target="../media/image4.PNG"/><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2.xml"/><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Layout" Target="../slideLayouts/slideLayout13.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9.png"/><Relationship Id="rId5" Type="http://schemas.openxmlformats.org/officeDocument/2006/relationships/image" Target="../media/image1.png"/><Relationship Id="rId4" Type="http://schemas.openxmlformats.org/officeDocument/2006/relationships/notesSlide" Target="../notesSlides/notesSlide4.xml"/></Relationships>
</file>

<file path=ppt/slides/_rels/slide6.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slideLayout" Target="../slideLayouts/slideLayout13.xml"/><Relationship Id="rId7" Type="http://schemas.openxmlformats.org/officeDocument/2006/relationships/image" Target="../media/image11.png"/><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1.png"/><Relationship Id="rId5" Type="http://schemas.openxmlformats.org/officeDocument/2006/relationships/image" Target="../media/image10.png"/><Relationship Id="rId4" Type="http://schemas.openxmlformats.org/officeDocument/2006/relationships/notesSlide" Target="../notesSlides/notesSlide5.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14.png"/><Relationship Id="rId2" Type="http://schemas.openxmlformats.org/officeDocument/2006/relationships/video" Target="../media/media3.mp4"/><Relationship Id="rId1" Type="http://schemas.microsoft.com/office/2007/relationships/media" Target="../media/media3.mp4"/><Relationship Id="rId6" Type="http://schemas.openxmlformats.org/officeDocument/2006/relationships/hyperlink" Target="http://ds.iris.edu/ieb/" TargetMode="External"/><Relationship Id="rId5" Type="http://schemas.openxmlformats.org/officeDocument/2006/relationships/image" Target="../media/image1.png"/><Relationship Id="rId4" Type="http://schemas.openxmlformats.org/officeDocument/2006/relationships/notesSlide" Target="../notesSlides/notesSlide7.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1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CDB49E0-CCA1-4D42-B355-BD955CD9ED0C}"/>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27650" name="Picture 8" descr="IRIS_TMlogo.png">
            <a:extLst>
              <a:ext uri="{FF2B5EF4-FFF2-40B4-BE49-F238E27FC236}">
                <a16:creationId xmlns:a16="http://schemas.microsoft.com/office/drawing/2014/main" id="{EE83D4CF-B610-48F6-B3C9-E8EE92051B2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1" name="TextBox 14">
            <a:extLst>
              <a:ext uri="{FF2B5EF4-FFF2-40B4-BE49-F238E27FC236}">
                <a16:creationId xmlns:a16="http://schemas.microsoft.com/office/drawing/2014/main" id="{8E544ABC-F3C5-46F8-B6CE-FF23D2FEB67B}"/>
              </a:ext>
            </a:extLst>
          </p:cNvPr>
          <p:cNvSpPr txBox="1">
            <a:spLocks noChangeArrowheads="1"/>
          </p:cNvSpPr>
          <p:nvPr/>
        </p:nvSpPr>
        <p:spPr bwMode="auto">
          <a:xfrm>
            <a:off x="341313" y="1142286"/>
            <a:ext cx="3468687" cy="5478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spcBef>
                <a:spcPct val="0"/>
              </a:spcBef>
              <a:buFontTx/>
              <a:buNone/>
            </a:pPr>
            <a:r>
              <a:rPr lang="es-ES" altLang="en-US" sz="1750" dirty="0">
                <a:latin typeface="Arial" panose="020B0604020202020204" pitchFamily="34" charset="0"/>
              </a:rPr>
              <a:t>Un terremoto de magnitud 7,8 ocurrió en Alaska cerca de la isla </a:t>
            </a:r>
            <a:r>
              <a:rPr lang="es-ES" altLang="en-US" sz="1750" dirty="0" err="1">
                <a:latin typeface="Arial" panose="020B0604020202020204" pitchFamily="34" charset="0"/>
              </a:rPr>
              <a:t>Simeonof</a:t>
            </a:r>
            <a:r>
              <a:rPr lang="es-ES" altLang="en-US" sz="1750" dirty="0">
                <a:latin typeface="Arial" panose="020B0604020202020204" pitchFamily="34" charset="0"/>
              </a:rPr>
              <a:t> a una profundidad de 28 km. No hay informes inmediatos de daños o muertes.</a:t>
            </a:r>
          </a:p>
          <a:p>
            <a:pPr>
              <a:spcBef>
                <a:spcPct val="0"/>
              </a:spcBef>
              <a:buFontTx/>
              <a:buNone/>
            </a:pPr>
            <a:endParaRPr lang="es-ES" altLang="en-US" sz="1750" dirty="0">
              <a:latin typeface="Arial" panose="020B0604020202020204" pitchFamily="34" charset="0"/>
            </a:endParaRPr>
          </a:p>
          <a:p>
            <a:pPr>
              <a:spcBef>
                <a:spcPct val="0"/>
              </a:spcBef>
              <a:buFontTx/>
              <a:buNone/>
            </a:pPr>
            <a:r>
              <a:rPr lang="es-ES" altLang="en-US" sz="1750" dirty="0">
                <a:latin typeface="Arial" panose="020B0604020202020204" pitchFamily="34" charset="0"/>
              </a:rPr>
              <a:t>Inicialmente se emitió una advertencia de tsunami para el sur de Alaska y la Península de Alaska, pero fue cancelada a tempranas horas del miércoles.</a:t>
            </a:r>
          </a:p>
          <a:p>
            <a:pPr>
              <a:spcBef>
                <a:spcPct val="0"/>
              </a:spcBef>
              <a:buFontTx/>
              <a:buNone/>
            </a:pPr>
            <a:endParaRPr lang="es-ES" altLang="en-US" sz="1750" dirty="0">
              <a:latin typeface="Arial" panose="020B0604020202020204" pitchFamily="34" charset="0"/>
            </a:endParaRPr>
          </a:p>
          <a:p>
            <a:pPr>
              <a:spcBef>
                <a:spcPct val="0"/>
              </a:spcBef>
              <a:buFontTx/>
              <a:buNone/>
            </a:pPr>
            <a:r>
              <a:rPr lang="es-ES" altLang="en-US" sz="1750" dirty="0">
                <a:latin typeface="Arial" panose="020B0604020202020204" pitchFamily="34" charset="0"/>
              </a:rPr>
              <a:t>Se reportaron fuertes movimientos telúricos en la península. Se registraron temblores de leves a débiles alrededor de Kodiak, a unas 300 millas al noreste del terremoto, y en Anchorage, a unas 530 millas al noreste del terremoto.</a:t>
            </a:r>
            <a:endParaRPr lang="en-US" altLang="en-US" sz="1750" dirty="0">
              <a:latin typeface="Arial" panose="020B0604020202020204" pitchFamily="34" charset="0"/>
            </a:endParaRPr>
          </a:p>
        </p:txBody>
      </p:sp>
      <p:sp>
        <p:nvSpPr>
          <p:cNvPr id="11" name="Title 1">
            <a:extLst>
              <a:ext uri="{FF2B5EF4-FFF2-40B4-BE49-F238E27FC236}">
                <a16:creationId xmlns:a16="http://schemas.microsoft.com/office/drawing/2014/main" id="{6E60798A-1E6A-485B-9D10-89A38F88FDD4}"/>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VE"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VE"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7,8 ALASKA</a:t>
            </a:r>
            <a:br>
              <a:rPr lang="es-VE"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VE"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Miércoles,  22 de Julio, 2020 a las 06:12:44 UTC </a:t>
            </a:r>
            <a:endParaRPr lang="es-VE"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pic>
        <p:nvPicPr>
          <p:cNvPr id="6" name="Picture 5">
            <a:extLst>
              <a:ext uri="{FF2B5EF4-FFF2-40B4-BE49-F238E27FC236}">
                <a16:creationId xmlns:a16="http://schemas.microsoft.com/office/drawing/2014/main" id="{E038D5CB-88CA-4E98-BEDA-A5498EBBF92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70280" y="1257098"/>
            <a:ext cx="4792042" cy="5219902"/>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92F6885B-7B77-CA4E-98B9-6F46D2B79347}"/>
              </a:ext>
            </a:extLst>
          </p:cNvPr>
          <p:cNvPicPr>
            <a:picLocks noChangeAspect="1"/>
          </p:cNvPicPr>
          <p:nvPr/>
        </p:nvPicPr>
        <p:blipFill>
          <a:blip r:embed="rId3"/>
          <a:stretch>
            <a:fillRect/>
          </a:stretch>
        </p:blipFill>
        <p:spPr>
          <a:xfrm>
            <a:off x="1442244" y="911941"/>
            <a:ext cx="7315200" cy="5909615"/>
          </a:xfrm>
          <a:prstGeom prst="rect">
            <a:avLst/>
          </a:prstGeom>
        </p:spPr>
      </p:pic>
      <p:sp>
        <p:nvSpPr>
          <p:cNvPr id="4" name="Rectangle 3">
            <a:extLst>
              <a:ext uri="{FF2B5EF4-FFF2-40B4-BE49-F238E27FC236}">
                <a16:creationId xmlns:a16="http://schemas.microsoft.com/office/drawing/2014/main" id="{1FE4786A-DD50-0E4F-B9C9-26011D3F3D47}"/>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defRPr/>
            </a:pPr>
            <a:endParaRPr lang="en-US" altLang="en-US" sz="1800" dirty="0">
              <a:solidFill>
                <a:srgbClr val="FFFFFF"/>
              </a:solidFill>
              <a:cs typeface="Arial" panose="020B0604020202020204" pitchFamily="34" charset="0"/>
            </a:endParaRPr>
          </a:p>
        </p:txBody>
      </p:sp>
      <p:pic>
        <p:nvPicPr>
          <p:cNvPr id="15363" name="Picture 18" descr="IRIS_TMlogo.png">
            <a:extLst>
              <a:ext uri="{FF2B5EF4-FFF2-40B4-BE49-F238E27FC236}">
                <a16:creationId xmlns:a16="http://schemas.microsoft.com/office/drawing/2014/main" id="{E403A2D4-ECE4-9E4E-838E-E36F33AB7D6A}"/>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8" name="TextBox 4">
            <a:extLst>
              <a:ext uri="{FF2B5EF4-FFF2-40B4-BE49-F238E27FC236}">
                <a16:creationId xmlns:a16="http://schemas.microsoft.com/office/drawing/2014/main" id="{9D72C0E6-7D53-D047-8C52-F412C484420E}"/>
              </a:ext>
            </a:extLst>
          </p:cNvPr>
          <p:cNvSpPr txBox="1">
            <a:spLocks noChangeArrowheads="1"/>
          </p:cNvSpPr>
          <p:nvPr/>
        </p:nvSpPr>
        <p:spPr bwMode="auto">
          <a:xfrm flipH="1">
            <a:off x="3905958" y="1293854"/>
            <a:ext cx="304886" cy="38159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b="1" dirty="0">
                <a:solidFill>
                  <a:srgbClr val="000000"/>
                </a:solidFill>
                <a:latin typeface="Arial" panose="020B0604020202020204" pitchFamily="34" charset="0"/>
              </a:rPr>
              <a:t>P</a:t>
            </a:r>
          </a:p>
        </p:txBody>
      </p:sp>
      <p:sp>
        <p:nvSpPr>
          <p:cNvPr id="15369" name="TextBox 11">
            <a:extLst>
              <a:ext uri="{FF2B5EF4-FFF2-40B4-BE49-F238E27FC236}">
                <a16:creationId xmlns:a16="http://schemas.microsoft.com/office/drawing/2014/main" id="{8BC75CCE-1F97-DA45-AFFF-4058F80F27BF}"/>
              </a:ext>
            </a:extLst>
          </p:cNvPr>
          <p:cNvSpPr txBox="1">
            <a:spLocks noChangeArrowheads="1"/>
          </p:cNvSpPr>
          <p:nvPr/>
        </p:nvSpPr>
        <p:spPr bwMode="auto">
          <a:xfrm>
            <a:off x="5752307" y="1294150"/>
            <a:ext cx="338137" cy="369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b="1" dirty="0">
                <a:solidFill>
                  <a:srgbClr val="000000"/>
                </a:solidFill>
                <a:latin typeface="Arial" panose="020B0604020202020204" pitchFamily="34" charset="0"/>
              </a:rPr>
              <a:t>S</a:t>
            </a:r>
          </a:p>
        </p:txBody>
      </p:sp>
      <p:sp>
        <p:nvSpPr>
          <p:cNvPr id="12" name="TextBox 11">
            <a:extLst>
              <a:ext uri="{FF2B5EF4-FFF2-40B4-BE49-F238E27FC236}">
                <a16:creationId xmlns:a16="http://schemas.microsoft.com/office/drawing/2014/main" id="{BDB23BD9-B066-254A-B51D-677838FBACBB}"/>
              </a:ext>
            </a:extLst>
          </p:cNvPr>
          <p:cNvSpPr txBox="1"/>
          <p:nvPr/>
        </p:nvSpPr>
        <p:spPr>
          <a:xfrm>
            <a:off x="5562600" y="2576455"/>
            <a:ext cx="2751755" cy="369332"/>
          </a:xfrm>
          <a:prstGeom prst="rect">
            <a:avLst/>
          </a:prstGeom>
          <a:solidFill>
            <a:schemeClr val="bg1"/>
          </a:solidFill>
        </p:spPr>
        <p:txBody>
          <a:bodyPr wrap="square">
            <a:spAutoFit/>
          </a:bodyPr>
          <a:lstStyle/>
          <a:p>
            <a:pPr eaLnBrk="1" hangingPunct="1">
              <a:defRPr/>
            </a:pPr>
            <a:r>
              <a:rPr lang="es-ES_tradnl" spc="200" dirty="0">
                <a:solidFill>
                  <a:prstClr val="black"/>
                </a:solidFill>
                <a:latin typeface="Arial" charset="0"/>
                <a:ea typeface="MS PGothic" charset="-128"/>
                <a:cs typeface="Arial" panose="020B0604020202020204" pitchFamily="34" charset="0"/>
              </a:rPr>
              <a:t>Ondas de Superficie</a:t>
            </a:r>
          </a:p>
        </p:txBody>
      </p:sp>
      <p:sp>
        <p:nvSpPr>
          <p:cNvPr id="13" name="TextBox 7">
            <a:extLst>
              <a:ext uri="{FF2B5EF4-FFF2-40B4-BE49-F238E27FC236}">
                <a16:creationId xmlns:a16="http://schemas.microsoft.com/office/drawing/2014/main" id="{4361F9AF-5832-A44D-8C74-9397EDFA2260}"/>
              </a:ext>
            </a:extLst>
          </p:cNvPr>
          <p:cNvSpPr txBox="1">
            <a:spLocks noChangeArrowheads="1"/>
          </p:cNvSpPr>
          <p:nvPr/>
        </p:nvSpPr>
        <p:spPr bwMode="auto">
          <a:xfrm>
            <a:off x="2329060" y="771567"/>
            <a:ext cx="6332538" cy="5222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400">
                <a:solidFill>
                  <a:srgbClr val="000000"/>
                </a:solidFill>
                <a:latin typeface="Arial" panose="020B0604020202020204" pitchFamily="34" charset="0"/>
              </a:rPr>
              <a:t>El registro del terremoto en Bend, Oregon (BNOR) se ilustra a continuación. Bend está a 2906 km (1806 millas, 26,2 °) de la ubicación de este terremoto.</a:t>
            </a:r>
          </a:p>
        </p:txBody>
      </p:sp>
      <p:sp>
        <p:nvSpPr>
          <p:cNvPr id="14" name="TextBox 4">
            <a:extLst>
              <a:ext uri="{FF2B5EF4-FFF2-40B4-BE49-F238E27FC236}">
                <a16:creationId xmlns:a16="http://schemas.microsoft.com/office/drawing/2014/main" id="{11248202-4055-1A41-8EF6-873C7CE9BCB4}"/>
              </a:ext>
            </a:extLst>
          </p:cNvPr>
          <p:cNvSpPr txBox="1">
            <a:spLocks noChangeArrowheads="1"/>
          </p:cNvSpPr>
          <p:nvPr/>
        </p:nvSpPr>
        <p:spPr bwMode="auto">
          <a:xfrm>
            <a:off x="2057598" y="3287312"/>
            <a:ext cx="6875463" cy="5238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400">
                <a:latin typeface="Arial" panose="020B0604020202020204" pitchFamily="34" charset="0"/>
              </a:rPr>
              <a:t>Después del terremoto, las ondas P compresionales tardaron 5 minutos y 28 segundos en recorrer una trayectoria curva a través del manto hasta Bend, Oregón.</a:t>
            </a:r>
          </a:p>
        </p:txBody>
      </p:sp>
      <p:sp>
        <p:nvSpPr>
          <p:cNvPr id="15" name="TextBox 6">
            <a:extLst>
              <a:ext uri="{FF2B5EF4-FFF2-40B4-BE49-F238E27FC236}">
                <a16:creationId xmlns:a16="http://schemas.microsoft.com/office/drawing/2014/main" id="{4AC4ACF6-F89B-3441-9337-B130F29239B3}"/>
              </a:ext>
            </a:extLst>
          </p:cNvPr>
          <p:cNvSpPr txBox="1">
            <a:spLocks noChangeArrowheads="1"/>
          </p:cNvSpPr>
          <p:nvPr/>
        </p:nvSpPr>
        <p:spPr bwMode="auto">
          <a:xfrm>
            <a:off x="2015529" y="4935930"/>
            <a:ext cx="6959600" cy="7381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None/>
            </a:pPr>
            <a:r>
              <a:rPr lang="es-ES_tradnl" altLang="en-US" sz="1400">
                <a:latin typeface="Arial" panose="020B0604020202020204" pitchFamily="34" charset="0"/>
              </a:rPr>
              <a:t>Las ondas de superficie recorrieron los 2906 km (1806 millas) a lo largo del perímetro de la Tierra desde el terremoto hasta la estación de registro. La onda de superficie comenzó a llegar a Bend 13 minutos después del terremoto en Alaska.</a:t>
            </a:r>
          </a:p>
        </p:txBody>
      </p:sp>
      <p:sp>
        <p:nvSpPr>
          <p:cNvPr id="16" name="TextBox 9">
            <a:extLst>
              <a:ext uri="{FF2B5EF4-FFF2-40B4-BE49-F238E27FC236}">
                <a16:creationId xmlns:a16="http://schemas.microsoft.com/office/drawing/2014/main" id="{EAC306F9-4B52-8846-8FB3-FFAEE5A368F5}"/>
              </a:ext>
            </a:extLst>
          </p:cNvPr>
          <p:cNvSpPr txBox="1">
            <a:spLocks noChangeArrowheads="1"/>
          </p:cNvSpPr>
          <p:nvPr/>
        </p:nvSpPr>
        <p:spPr bwMode="auto">
          <a:xfrm>
            <a:off x="2070298" y="4112415"/>
            <a:ext cx="6850063" cy="73866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400">
                <a:latin typeface="Arial" panose="020B0604020202020204" pitchFamily="34" charset="0"/>
              </a:rPr>
              <a:t>Las ondas S son ondas de corte que siguen la misma trayectoria a través del manto que las ondas P. Las ondas S tardaron 9 minutos y 57 segundos en viajar desde el terremoto hasta Bend.</a:t>
            </a:r>
          </a:p>
        </p:txBody>
      </p:sp>
      <p:sp>
        <p:nvSpPr>
          <p:cNvPr id="3" name="Rectangle 2">
            <a:extLst>
              <a:ext uri="{FF2B5EF4-FFF2-40B4-BE49-F238E27FC236}">
                <a16:creationId xmlns:a16="http://schemas.microsoft.com/office/drawing/2014/main" id="{F1432F01-68B1-A54F-ADFC-017D7CA252E4}"/>
              </a:ext>
            </a:extLst>
          </p:cNvPr>
          <p:cNvSpPr/>
          <p:nvPr/>
        </p:nvSpPr>
        <p:spPr>
          <a:xfrm>
            <a:off x="7631907" y="1270514"/>
            <a:ext cx="1125537" cy="329686"/>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3DAFA6DF-1BE1-DC48-B99C-2078EB7990E5}"/>
              </a:ext>
            </a:extLst>
          </p:cNvPr>
          <p:cNvSpPr/>
          <p:nvPr/>
        </p:nvSpPr>
        <p:spPr>
          <a:xfrm>
            <a:off x="6675261" y="5587204"/>
            <a:ext cx="2002808" cy="738187"/>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itle 1">
            <a:extLst>
              <a:ext uri="{FF2B5EF4-FFF2-40B4-BE49-F238E27FC236}">
                <a16:creationId xmlns:a16="http://schemas.microsoft.com/office/drawing/2014/main" id="{6E60798A-1E6A-485B-9D10-89A38F88FDD4}"/>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VE"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VE"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7,8 ALASKA</a:t>
            </a:r>
            <a:br>
              <a:rPr lang="es-VE"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VE"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Miércoles,  22 de Julio, 2020 a las 06:12:44 UTC </a:t>
            </a:r>
            <a:endParaRPr lang="es-VE"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14113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FDB6954-0DA2-4462-A05D-7A13815E46B2}"/>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46083" name="Picture 18" descr="IRIS_TMlogo.png">
            <a:extLst>
              <a:ext uri="{FF2B5EF4-FFF2-40B4-BE49-F238E27FC236}">
                <a16:creationId xmlns:a16="http://schemas.microsoft.com/office/drawing/2014/main" id="{F9F16330-E16F-489F-B25B-2A5A6477F3AD}"/>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84" name="TextBox 12">
            <a:extLst>
              <a:ext uri="{FF2B5EF4-FFF2-40B4-BE49-F238E27FC236}">
                <a16:creationId xmlns:a16="http://schemas.microsoft.com/office/drawing/2014/main" id="{E576DC9C-DDD5-4E04-B485-CC0085299CED}"/>
              </a:ext>
            </a:extLst>
          </p:cNvPr>
          <p:cNvSpPr txBox="1">
            <a:spLocks noChangeArrowheads="1"/>
          </p:cNvSpPr>
          <p:nvPr/>
        </p:nvSpPr>
        <p:spPr bwMode="auto">
          <a:xfrm>
            <a:off x="330200" y="1093788"/>
            <a:ext cx="2579688" cy="5632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 altLang="en-US" sz="1500" dirty="0">
                <a:latin typeface="Arial" panose="020B0604020202020204" pitchFamily="34" charset="0"/>
              </a:rPr>
              <a:t>A medida que las ondas del terremoto viajan a lo largo de la superficie de la Tierra, estas causan el movimiento del suelo. Con las estaciones de registro de terremotos en la Red Transportable de </a:t>
            </a:r>
            <a:r>
              <a:rPr lang="es-ES" altLang="en-US" sz="1500" dirty="0" err="1">
                <a:latin typeface="Arial" panose="020B0604020202020204" pitchFamily="34" charset="0"/>
              </a:rPr>
              <a:t>EarthScope</a:t>
            </a:r>
            <a:r>
              <a:rPr lang="es-ES" altLang="en-US" sz="1500" dirty="0">
                <a:latin typeface="Arial" panose="020B0604020202020204" pitchFamily="34" charset="0"/>
              </a:rPr>
              <a:t>, los movimientos de tierra pueden ser capturados y mostrados como una película, usando los datos reales registrados del terremoto.</a:t>
            </a:r>
          </a:p>
          <a:p>
            <a:pPr eaLnBrk="1" hangingPunct="1">
              <a:spcBef>
                <a:spcPct val="0"/>
              </a:spcBef>
              <a:buFontTx/>
              <a:buNone/>
            </a:pPr>
            <a:endParaRPr lang="en-US" altLang="en-US" sz="1500" dirty="0">
              <a:latin typeface="Arial" panose="020B0604020202020204" pitchFamily="34" charset="0"/>
            </a:endParaRPr>
          </a:p>
          <a:p>
            <a:pPr eaLnBrk="1" hangingPunct="1">
              <a:spcBef>
                <a:spcPct val="0"/>
              </a:spcBef>
              <a:buFontTx/>
              <a:buNone/>
            </a:pPr>
            <a:r>
              <a:rPr lang="es-ES" altLang="en-US" sz="1500" dirty="0">
                <a:latin typeface="Arial" panose="020B0604020202020204" pitchFamily="34" charset="0"/>
              </a:rPr>
              <a:t>Los círculos en la película representan estaciones de registro de terremotos y el color de cada círculo representa la amplitud o altura de la onda de terremoto detectada por el sismómetro de la estación.</a:t>
            </a:r>
            <a:endParaRPr lang="en-US" altLang="en-US" sz="1500" dirty="0">
              <a:latin typeface="Arial" panose="020B0604020202020204" pitchFamily="34" charset="0"/>
            </a:endParaRPr>
          </a:p>
        </p:txBody>
      </p:sp>
      <p:sp>
        <p:nvSpPr>
          <p:cNvPr id="46085" name="TextBox 7">
            <a:extLst>
              <a:ext uri="{FF2B5EF4-FFF2-40B4-BE49-F238E27FC236}">
                <a16:creationId xmlns:a16="http://schemas.microsoft.com/office/drawing/2014/main" id="{E59D99B3-1BEC-4F1A-B944-030266BB36C3}"/>
              </a:ext>
            </a:extLst>
          </p:cNvPr>
          <p:cNvSpPr txBox="1">
            <a:spLocks noChangeArrowheads="1"/>
          </p:cNvSpPr>
          <p:nvPr/>
        </p:nvSpPr>
        <p:spPr bwMode="auto">
          <a:xfrm>
            <a:off x="3581400" y="6425625"/>
            <a:ext cx="54864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 altLang="en-US" sz="1400" dirty="0">
                <a:latin typeface="Arial" panose="020B0604020202020204" pitchFamily="34" charset="0"/>
              </a:rPr>
              <a:t>Las ondas sísmicas cruzando los EEUU. registrado por el </a:t>
            </a:r>
            <a:r>
              <a:rPr lang="es-ES" altLang="en-US" sz="1400" dirty="0" err="1">
                <a:latin typeface="Arial" panose="020B0604020202020204" pitchFamily="34" charset="0"/>
              </a:rPr>
              <a:t>USArray</a:t>
            </a:r>
            <a:endParaRPr lang="en-US" altLang="en-US" sz="1800" dirty="0">
              <a:latin typeface="Arial" panose="020B0604020202020204" pitchFamily="34" charset="0"/>
            </a:endParaRPr>
          </a:p>
        </p:txBody>
      </p:sp>
      <p:pic>
        <p:nvPicPr>
          <p:cNvPr id="2" name="GMV_Z_NA_2020_07_22_061242">
            <a:hlinkClick r:id="" action="ppaction://media"/>
            <a:extLst>
              <a:ext uri="{FF2B5EF4-FFF2-40B4-BE49-F238E27FC236}">
                <a16:creationId xmlns:a16="http://schemas.microsoft.com/office/drawing/2014/main" id="{12DC7C97-2113-44F9-A0BD-DCFC85DDAA16}"/>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3231184" y="832862"/>
            <a:ext cx="5559425" cy="5565867"/>
          </a:xfrm>
          <a:prstGeom prst="rect">
            <a:avLst/>
          </a:prstGeom>
        </p:spPr>
      </p:pic>
      <p:sp>
        <p:nvSpPr>
          <p:cNvPr id="8" name="Title 1">
            <a:extLst>
              <a:ext uri="{FF2B5EF4-FFF2-40B4-BE49-F238E27FC236}">
                <a16:creationId xmlns:a16="http://schemas.microsoft.com/office/drawing/2014/main" id="{6E60798A-1E6A-485B-9D10-89A38F88FDD4}"/>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VE"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VE"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7,8 ALASKA</a:t>
            </a:r>
            <a:br>
              <a:rPr lang="es-VE"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VE"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Miércoles,  22 de Julio, 2020 a las 06:12:44 UTC </a:t>
            </a:r>
            <a:endParaRPr lang="es-VE"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604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10840A8-CBB4-41CB-88A7-E6779D008806}"/>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pic>
        <p:nvPicPr>
          <p:cNvPr id="48131" name="Picture 1">
            <a:extLst>
              <a:ext uri="{FF2B5EF4-FFF2-40B4-BE49-F238E27FC236}">
                <a16:creationId xmlns:a16="http://schemas.microsoft.com/office/drawing/2014/main" id="{EC01A5FD-AEED-40A6-B654-0117AE7F227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400800" y="5262563"/>
            <a:ext cx="2413000" cy="128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32" name="Picture 1">
            <a:extLst>
              <a:ext uri="{FF2B5EF4-FFF2-40B4-BE49-F238E27FC236}">
                <a16:creationId xmlns:a16="http://schemas.microsoft.com/office/drawing/2014/main" id="{0CCFB3FA-EE12-43BB-A7DB-1BEF2F075673}"/>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09613" y="5337175"/>
            <a:ext cx="1200150"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133" name="TextBox 1">
            <a:extLst>
              <a:ext uri="{FF2B5EF4-FFF2-40B4-BE49-F238E27FC236}">
                <a16:creationId xmlns:a16="http://schemas.microsoft.com/office/drawing/2014/main" id="{7C19F9A7-8553-4B89-B951-B64854CC0D55}"/>
              </a:ext>
            </a:extLst>
          </p:cNvPr>
          <p:cNvSpPr txBox="1">
            <a:spLocks noChangeArrowheads="1"/>
          </p:cNvSpPr>
          <p:nvPr/>
        </p:nvSpPr>
        <p:spPr bwMode="auto">
          <a:xfrm>
            <a:off x="3370263" y="6462713"/>
            <a:ext cx="25114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400">
                <a:solidFill>
                  <a:srgbClr val="2144AB"/>
                </a:solidFill>
                <a:latin typeface="Arial" panose="020B0604020202020204" pitchFamily="34" charset="0"/>
              </a:rPr>
              <a:t>www.iris.edu/earthquake</a:t>
            </a:r>
          </a:p>
        </p:txBody>
      </p:sp>
      <p:pic>
        <p:nvPicPr>
          <p:cNvPr id="48134" name="Picture 1">
            <a:extLst>
              <a:ext uri="{FF2B5EF4-FFF2-40B4-BE49-F238E27FC236}">
                <a16:creationId xmlns:a16="http://schemas.microsoft.com/office/drawing/2014/main" id="{53E03C00-E5AA-460C-8DBC-48B888EE8EFE}"/>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671888" y="4972050"/>
            <a:ext cx="1935162" cy="150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9">
            <a:extLst>
              <a:ext uri="{FF2B5EF4-FFF2-40B4-BE49-F238E27FC236}">
                <a16:creationId xmlns:a16="http://schemas.microsoft.com/office/drawing/2014/main" id="{26DCCECC-4534-E44E-A11C-AFDDED8E1907}"/>
              </a:ext>
            </a:extLst>
          </p:cNvPr>
          <p:cNvSpPr txBox="1">
            <a:spLocks noChangeArrowheads="1"/>
          </p:cNvSpPr>
          <p:nvPr/>
        </p:nvSpPr>
        <p:spPr bwMode="auto">
          <a:xfrm>
            <a:off x="709613" y="773113"/>
            <a:ext cx="7977187" cy="397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s-ES_tradnl" altLang="en-US" sz="1800" b="1" dirty="0">
                <a:solidFill>
                  <a:srgbClr val="393996"/>
                </a:solidFill>
                <a:latin typeface="Arial" panose="020B0604020202020204" pitchFamily="34" charset="0"/>
              </a:rPr>
              <a:t>Momentos de Enseñanzas son un servicio de</a:t>
            </a: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r>
              <a:rPr lang="es-ES_tradnl" altLang="en-US" sz="1800" dirty="0">
                <a:latin typeface="Arial" panose="020B0604020202020204" pitchFamily="34" charset="0"/>
              </a:rPr>
              <a:t>Las Instituciones de Investigación Incorporadas para la Sismología</a:t>
            </a:r>
          </a:p>
          <a:p>
            <a:pPr algn="ctr" eaLnBrk="1" hangingPunct="1">
              <a:spcBef>
                <a:spcPct val="0"/>
              </a:spcBef>
              <a:buFontTx/>
              <a:buNone/>
            </a:pPr>
            <a:r>
              <a:rPr lang="es-ES_tradnl" altLang="en-US" sz="1800" dirty="0">
                <a:latin typeface="Arial" panose="020B0604020202020204" pitchFamily="34" charset="0"/>
              </a:rPr>
              <a:t> Educación &amp; Alcance Público </a:t>
            </a:r>
          </a:p>
          <a:p>
            <a:pPr algn="ctr" eaLnBrk="1" hangingPunct="1">
              <a:spcBef>
                <a:spcPct val="0"/>
              </a:spcBef>
              <a:buFontTx/>
              <a:buNone/>
            </a:pPr>
            <a:r>
              <a:rPr lang="es-ES_tradnl" altLang="en-US" sz="1800" dirty="0">
                <a:latin typeface="Arial" panose="020B0604020202020204" pitchFamily="34" charset="0"/>
              </a:rPr>
              <a:t>y </a:t>
            </a:r>
          </a:p>
          <a:p>
            <a:pPr algn="ctr" eaLnBrk="1" hangingPunct="1">
              <a:spcBef>
                <a:spcPct val="0"/>
              </a:spcBef>
              <a:buFontTx/>
              <a:buNone/>
            </a:pPr>
            <a:r>
              <a:rPr lang="es-ES_tradnl" altLang="en-US" sz="1800" dirty="0">
                <a:latin typeface="Arial" panose="020B0604020202020204" pitchFamily="34" charset="0"/>
              </a:rPr>
              <a:t>La Universidad de Portland </a:t>
            </a: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r>
              <a:rPr lang="es-ES_tradnl" altLang="en-US" sz="1800" dirty="0">
                <a:latin typeface="Arial" panose="020B0604020202020204" pitchFamily="34" charset="0"/>
              </a:rPr>
              <a:t>Por favor enviar comentarios a </a:t>
            </a:r>
            <a:r>
              <a:rPr lang="es-ES_tradnl" altLang="en-US" sz="1800" dirty="0">
                <a:latin typeface="Arial" panose="020B0604020202020204" pitchFamily="34" charset="0"/>
                <a:hlinkClick r:id="rId6"/>
              </a:rPr>
              <a:t>tkb@iris.edu</a:t>
            </a: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 typeface="Arial" panose="020B0604020202020204" pitchFamily="34" charset="0"/>
              <a:buNone/>
            </a:pPr>
            <a:r>
              <a:rPr lang="es-ES_tradnl" altLang="en-US" sz="1800" dirty="0">
                <a:latin typeface="Arial" panose="020B0604020202020204" pitchFamily="34" charset="0"/>
              </a:rPr>
              <a:t>Para recibir notificaciones automáticas de nuevos Momentos de Enseñanzas suscribirse en </a:t>
            </a:r>
            <a:r>
              <a:rPr lang="es-ES_tradnl" altLang="en-US" sz="1800" dirty="0">
                <a:latin typeface="Arial" panose="020B0604020202020204" pitchFamily="34" charset="0"/>
                <a:hlinkClick r:id="rId7"/>
              </a:rPr>
              <a:t>www.iris.edu/hq/retm</a:t>
            </a:r>
            <a:endParaRPr lang="es-ES_tradnl" altLang="en-US" sz="1800" dirty="0">
              <a:latin typeface="Arial" panose="020B0604020202020204" pitchFamily="34" charset="0"/>
            </a:endParaRPr>
          </a:p>
          <a:p>
            <a:pPr algn="ctr" eaLnBrk="1" hangingPunct="1">
              <a:spcBef>
                <a:spcPct val="0"/>
              </a:spcBef>
              <a:buFont typeface="Arial" panose="020B0604020202020204" pitchFamily="34" charset="0"/>
              <a:buNone/>
            </a:pPr>
            <a:endParaRPr lang="es-ES_tradnl" altLang="en-US" sz="1800" dirty="0">
              <a:latin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1DE0F58-3F05-49EF-9414-EF30176E3D52}"/>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endParaRPr lang="en-US" altLang="en-US" sz="1800">
              <a:solidFill>
                <a:srgbClr val="FFFFFF"/>
              </a:solidFill>
              <a:ea typeface="ＭＳ Ｐゴシック" panose="020B0600070205080204" pitchFamily="34" charset="-128"/>
            </a:endParaRPr>
          </a:p>
        </p:txBody>
      </p:sp>
      <p:pic>
        <p:nvPicPr>
          <p:cNvPr id="29698" name="Picture 12" descr="scale.jpg">
            <a:extLst>
              <a:ext uri="{FF2B5EF4-FFF2-40B4-BE49-F238E27FC236}">
                <a16:creationId xmlns:a16="http://schemas.microsoft.com/office/drawing/2014/main" id="{A385BDDE-E142-4E81-8199-30C8D4090B9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81000" y="3984625"/>
            <a:ext cx="2127250" cy="2319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3" name="Picture 8" descr="IRIS_TMlogo.png">
            <a:extLst>
              <a:ext uri="{FF2B5EF4-FFF2-40B4-BE49-F238E27FC236}">
                <a16:creationId xmlns:a16="http://schemas.microsoft.com/office/drawing/2014/main" id="{B0C008D7-F904-42C9-BC8D-B95171EDB44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a:extLst>
              <a:ext uri="{FF2B5EF4-FFF2-40B4-BE49-F238E27FC236}">
                <a16:creationId xmlns:a16="http://schemas.microsoft.com/office/drawing/2014/main" id="{CD57F6B5-8593-4815-A983-3C8DCD0FEE3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57637" y="1168207"/>
            <a:ext cx="5110163" cy="5135756"/>
          </a:xfrm>
          <a:prstGeom prst="rect">
            <a:avLst/>
          </a:prstGeom>
        </p:spPr>
      </p:pic>
      <p:sp>
        <p:nvSpPr>
          <p:cNvPr id="12" name="Title 1">
            <a:extLst>
              <a:ext uri="{FF2B5EF4-FFF2-40B4-BE49-F238E27FC236}">
                <a16:creationId xmlns:a16="http://schemas.microsoft.com/office/drawing/2014/main" id="{6E60798A-1E6A-485B-9D10-89A38F88FDD4}"/>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VE"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VE"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7,8 ALASKA</a:t>
            </a:r>
            <a:br>
              <a:rPr lang="es-VE"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VE"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Miércoles,  22 de Julio, 2020 a las 06:12:44 UTC </a:t>
            </a:r>
            <a:endParaRPr lang="es-VE"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13" name="TextBox 15"/>
          <p:cNvSpPr txBox="1">
            <a:spLocks noChangeArrowheads="1"/>
          </p:cNvSpPr>
          <p:nvPr/>
        </p:nvSpPr>
        <p:spPr bwMode="auto">
          <a:xfrm>
            <a:off x="273050" y="990600"/>
            <a:ext cx="3735388" cy="280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_tradnl" altLang="en-US" sz="1500" dirty="0">
                <a:latin typeface="Arial" panose="020B0604020202020204" pitchFamily="34" charset="0"/>
                <a:cs typeface="Arial" panose="020B0604020202020204" pitchFamily="34" charset="0"/>
              </a:rPr>
              <a:t>La modificación de la escala de intensidad de  </a:t>
            </a:r>
            <a:r>
              <a:rPr lang="es-ES_tradnl" altLang="en-US" sz="1500" dirty="0" err="1">
                <a:latin typeface="Arial" panose="020B0604020202020204" pitchFamily="34" charset="0"/>
                <a:cs typeface="Arial" panose="020B0604020202020204" pitchFamily="34" charset="0"/>
              </a:rPr>
              <a:t>Marcelli</a:t>
            </a:r>
            <a:r>
              <a:rPr lang="es-ES_tradnl" altLang="en-US" sz="1500" dirty="0">
                <a:latin typeface="Arial" panose="020B0604020202020204" pitchFamily="34" charset="0"/>
                <a:cs typeface="Arial" panose="020B0604020202020204" pitchFamily="34" charset="0"/>
              </a:rPr>
              <a:t> es una escala de doce niveles, numeradas del  I al XII, que indica la severidad de los movimientos telúricos. La intensidad depende de la magnitud, profundidad, capa rocosa y localización. </a:t>
            </a:r>
          </a:p>
          <a:p>
            <a:pPr eaLnBrk="1" hangingPunct="1">
              <a:spcBef>
                <a:spcPct val="0"/>
              </a:spcBef>
              <a:buFontTx/>
              <a:buNone/>
            </a:pPr>
            <a:endParaRPr lang="es-ES_tradnl" altLang="en-US" sz="1500" dirty="0">
              <a:latin typeface="Arial" panose="020B0604020202020204" pitchFamily="34" charset="0"/>
              <a:cs typeface="Arial" panose="020B0604020202020204" pitchFamily="34" charset="0"/>
            </a:endParaRPr>
          </a:p>
          <a:p>
            <a:pPr eaLnBrk="1" hangingPunct="1">
              <a:spcBef>
                <a:spcPct val="0"/>
              </a:spcBef>
              <a:buFontTx/>
              <a:buNone/>
            </a:pPr>
            <a:r>
              <a:rPr lang="es-ES_tradnl" altLang="en-US" sz="1500" dirty="0">
                <a:latin typeface="Arial" panose="020B0604020202020204" pitchFamily="34" charset="0"/>
                <a:cs typeface="Arial" panose="020B0604020202020204" pitchFamily="34" charset="0"/>
              </a:rPr>
              <a:t>Temblores ligeros proveniente de este terremoto, se sintieron a lo largo del sur de Alaska.</a:t>
            </a:r>
          </a:p>
        </p:txBody>
      </p:sp>
      <p:sp>
        <p:nvSpPr>
          <p:cNvPr id="14" name="TextBox 15"/>
          <p:cNvSpPr txBox="1">
            <a:spLocks noChangeArrowheads="1"/>
          </p:cNvSpPr>
          <p:nvPr/>
        </p:nvSpPr>
        <p:spPr bwMode="auto">
          <a:xfrm>
            <a:off x="3962400" y="6308725"/>
            <a:ext cx="51752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 typeface="Arial" panose="020B0604020202020204" pitchFamily="34" charset="0"/>
              <a:buNone/>
            </a:pPr>
            <a:r>
              <a:rPr lang="es-VE" altLang="en-US" sz="1400" i="1" dirty="0">
                <a:latin typeface="Arial" panose="020B0604020202020204" pitchFamily="34" charset="0"/>
                <a:cs typeface="Arial" panose="020B0604020202020204" pitchFamily="34" charset="0"/>
              </a:rPr>
              <a:t>USGS Intensidad de Movimiento Estimada del Terremoto M 7,8</a:t>
            </a:r>
            <a:endParaRPr lang="en-US" altLang="es-VE" sz="1400" i="1" dirty="0">
              <a:latin typeface="Arial" panose="020B0604020202020204" pitchFamily="34" charset="0"/>
              <a:cs typeface="Arial" panose="020B0604020202020204" pitchFamily="34" charset="0"/>
            </a:endParaRPr>
          </a:p>
        </p:txBody>
      </p:sp>
      <p:sp>
        <p:nvSpPr>
          <p:cNvPr id="15" name="TextBox 15"/>
          <p:cNvSpPr txBox="1">
            <a:spLocks noChangeArrowheads="1"/>
          </p:cNvSpPr>
          <p:nvPr/>
        </p:nvSpPr>
        <p:spPr bwMode="auto">
          <a:xfrm>
            <a:off x="152400" y="6550025"/>
            <a:ext cx="48006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VE" altLang="en-US" sz="1200" i="1">
                <a:latin typeface="Arial" panose="020B0604020202020204" pitchFamily="34" charset="0"/>
                <a:cs typeface="Arial" panose="020B0604020202020204" pitchFamily="34" charset="0"/>
              </a:rPr>
              <a:t>Imagen Cortesía del Servicio Geológico de los EE.UU.</a:t>
            </a:r>
          </a:p>
        </p:txBody>
      </p:sp>
      <p:sp>
        <p:nvSpPr>
          <p:cNvPr id="16" name="TextBox 13"/>
          <p:cNvSpPr txBox="1">
            <a:spLocks noChangeArrowheads="1"/>
          </p:cNvSpPr>
          <p:nvPr/>
        </p:nvSpPr>
        <p:spPr bwMode="auto">
          <a:xfrm>
            <a:off x="271463" y="3686175"/>
            <a:ext cx="300513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VE" altLang="en-US" sz="1200" b="1">
                <a:latin typeface="Arial" panose="020B0604020202020204" pitchFamily="34" charset="0"/>
                <a:cs typeface="Arial" panose="020B0604020202020204" pitchFamily="34" charset="0"/>
              </a:rPr>
              <a:t>Intensidad de Mercalli modificada</a:t>
            </a:r>
          </a:p>
        </p:txBody>
      </p:sp>
      <p:sp>
        <p:nvSpPr>
          <p:cNvPr id="17" name="TextBox 14"/>
          <p:cNvSpPr txBox="1">
            <a:spLocks noChangeArrowheads="1"/>
          </p:cNvSpPr>
          <p:nvPr/>
        </p:nvSpPr>
        <p:spPr bwMode="auto">
          <a:xfrm>
            <a:off x="2576513" y="3527425"/>
            <a:ext cx="1538287" cy="294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s-VE" altLang="en-US" sz="1400" b="1">
                <a:latin typeface="Arial" panose="020B0604020202020204" pitchFamily="34" charset="0"/>
                <a:cs typeface="Arial" panose="020B0604020202020204" pitchFamily="34" charset="0"/>
              </a:rPr>
              <a:t>Percibida </a:t>
            </a:r>
          </a:p>
          <a:p>
            <a:pPr algn="ctr" eaLnBrk="1" hangingPunct="1">
              <a:spcBef>
                <a:spcPct val="0"/>
              </a:spcBef>
              <a:spcAft>
                <a:spcPts val="600"/>
              </a:spcAft>
              <a:buFontTx/>
              <a:buNone/>
            </a:pPr>
            <a:r>
              <a:rPr lang="es-VE" altLang="en-US" sz="1400" b="1">
                <a:latin typeface="Arial" panose="020B0604020202020204" pitchFamily="34" charset="0"/>
                <a:cs typeface="Arial" panose="020B0604020202020204" pitchFamily="34" charset="0"/>
              </a:rPr>
              <a:t> Temblor</a:t>
            </a:r>
          </a:p>
          <a:p>
            <a:pPr algn="ctr" eaLnBrk="1" hangingPunct="1">
              <a:spcBef>
                <a:spcPct val="0"/>
              </a:spcBef>
              <a:spcAft>
                <a:spcPts val="400"/>
              </a:spcAft>
              <a:buFontTx/>
              <a:buNone/>
            </a:pPr>
            <a:r>
              <a:rPr lang="es-VE" altLang="en-US" sz="1400" b="1">
                <a:solidFill>
                  <a:srgbClr val="C00000"/>
                </a:solidFill>
                <a:latin typeface="Arial" panose="020B0604020202020204" pitchFamily="34" charset="0"/>
                <a:cs typeface="Arial" panose="020B0604020202020204" pitchFamily="34" charset="0"/>
              </a:rPr>
              <a:t>Extremo </a:t>
            </a:r>
          </a:p>
          <a:p>
            <a:pPr algn="ctr" eaLnBrk="1" hangingPunct="1">
              <a:spcBef>
                <a:spcPct val="0"/>
              </a:spcBef>
              <a:spcAft>
                <a:spcPts val="400"/>
              </a:spcAft>
              <a:buFontTx/>
              <a:buNone/>
            </a:pPr>
            <a:r>
              <a:rPr lang="es-VE" altLang="en-US" sz="1400" b="1">
                <a:solidFill>
                  <a:srgbClr val="FF0000"/>
                </a:solidFill>
                <a:latin typeface="Arial" panose="020B0604020202020204" pitchFamily="34" charset="0"/>
                <a:cs typeface="Arial" panose="020B0604020202020204" pitchFamily="34" charset="0"/>
              </a:rPr>
              <a:t>Violento</a:t>
            </a:r>
          </a:p>
          <a:p>
            <a:pPr algn="ctr" eaLnBrk="1" hangingPunct="1">
              <a:spcBef>
                <a:spcPct val="0"/>
              </a:spcBef>
              <a:spcAft>
                <a:spcPts val="400"/>
              </a:spcAft>
              <a:buFontTx/>
              <a:buNone/>
            </a:pPr>
            <a:r>
              <a:rPr lang="es-VE" altLang="en-US" sz="1400" b="1">
                <a:solidFill>
                  <a:srgbClr val="FFC000"/>
                </a:solidFill>
                <a:latin typeface="Arial" panose="020B0604020202020204" pitchFamily="34" charset="0"/>
                <a:cs typeface="Arial" panose="020B0604020202020204" pitchFamily="34" charset="0"/>
              </a:rPr>
              <a:t>Severo</a:t>
            </a:r>
          </a:p>
          <a:p>
            <a:pPr algn="ctr" eaLnBrk="1" hangingPunct="1">
              <a:spcBef>
                <a:spcPct val="0"/>
              </a:spcBef>
              <a:spcAft>
                <a:spcPts val="400"/>
              </a:spcAft>
              <a:buFontTx/>
              <a:buNone/>
            </a:pPr>
            <a:r>
              <a:rPr lang="es-VE" altLang="en-US" sz="1400" b="1">
                <a:solidFill>
                  <a:srgbClr val="FFC000"/>
                </a:solidFill>
                <a:latin typeface="Arial" panose="020B0604020202020204" pitchFamily="34" charset="0"/>
                <a:cs typeface="Arial" panose="020B0604020202020204" pitchFamily="34" charset="0"/>
              </a:rPr>
              <a:t>Muy Fuerte</a:t>
            </a:r>
          </a:p>
          <a:p>
            <a:pPr algn="ctr" eaLnBrk="1" hangingPunct="1">
              <a:spcBef>
                <a:spcPct val="0"/>
              </a:spcBef>
              <a:spcAft>
                <a:spcPts val="400"/>
              </a:spcAft>
              <a:buFontTx/>
              <a:buNone/>
            </a:pPr>
            <a:r>
              <a:rPr lang="es-VE" altLang="en-US" sz="1400" b="1">
                <a:solidFill>
                  <a:srgbClr val="FFFF00"/>
                </a:solidFill>
                <a:latin typeface="Arial" panose="020B0604020202020204" pitchFamily="34" charset="0"/>
                <a:cs typeface="Arial" panose="020B0604020202020204" pitchFamily="34" charset="0"/>
              </a:rPr>
              <a:t>Fuerte</a:t>
            </a:r>
          </a:p>
          <a:p>
            <a:pPr algn="ctr" eaLnBrk="1" hangingPunct="1">
              <a:spcBef>
                <a:spcPct val="0"/>
              </a:spcBef>
              <a:spcAft>
                <a:spcPts val="400"/>
              </a:spcAft>
              <a:buFontTx/>
              <a:buNone/>
            </a:pPr>
            <a:r>
              <a:rPr lang="es-VE" altLang="en-US" sz="1400">
                <a:latin typeface="Arial" panose="020B0604020202020204" pitchFamily="34" charset="0"/>
                <a:cs typeface="Arial" panose="020B0604020202020204" pitchFamily="34" charset="0"/>
              </a:rPr>
              <a:t>Moderado</a:t>
            </a:r>
          </a:p>
          <a:p>
            <a:pPr algn="ctr" eaLnBrk="1" hangingPunct="1">
              <a:spcBef>
                <a:spcPct val="0"/>
              </a:spcBef>
              <a:spcAft>
                <a:spcPts val="400"/>
              </a:spcAft>
              <a:buFontTx/>
              <a:buNone/>
            </a:pPr>
            <a:r>
              <a:rPr lang="es-VE" altLang="en-US" sz="1400">
                <a:latin typeface="Arial" panose="020B0604020202020204" pitchFamily="34" charset="0"/>
                <a:cs typeface="Arial" panose="020B0604020202020204" pitchFamily="34" charset="0"/>
              </a:rPr>
              <a:t>Ligero</a:t>
            </a:r>
          </a:p>
          <a:p>
            <a:pPr algn="ctr" eaLnBrk="1" hangingPunct="1">
              <a:spcBef>
                <a:spcPct val="0"/>
              </a:spcBef>
              <a:spcAft>
                <a:spcPts val="400"/>
              </a:spcAft>
              <a:buFontTx/>
              <a:buNone/>
            </a:pPr>
            <a:r>
              <a:rPr lang="es-VE" altLang="en-US" sz="1400">
                <a:latin typeface="Arial" panose="020B0604020202020204" pitchFamily="34" charset="0"/>
                <a:cs typeface="Arial" panose="020B0604020202020204" pitchFamily="34" charset="0"/>
              </a:rPr>
              <a:t>Débil</a:t>
            </a:r>
          </a:p>
          <a:p>
            <a:pPr algn="ctr" eaLnBrk="1" hangingPunct="1">
              <a:spcBef>
                <a:spcPct val="0"/>
              </a:spcBef>
              <a:spcAft>
                <a:spcPts val="400"/>
              </a:spcAft>
              <a:buFontTx/>
              <a:buNone/>
            </a:pPr>
            <a:r>
              <a:rPr lang="es-VE" altLang="en-US" sz="1400">
                <a:latin typeface="Arial" panose="020B0604020202020204" pitchFamily="34" charset="0"/>
                <a:cs typeface="Arial" panose="020B0604020202020204" pitchFamily="34" charset="0"/>
              </a:rPr>
              <a:t>Imperceptible</a:t>
            </a:r>
            <a:endParaRPr lang="es-VE" altLang="en-US" sz="1800">
              <a:latin typeface="Arial" panose="020B0604020202020204" pitchFamily="34" charset="0"/>
              <a:cs typeface="Arial" panose="020B0604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CE3DB7A-4B2E-47DE-8E6E-495EA42D244D}"/>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pic>
        <p:nvPicPr>
          <p:cNvPr id="31747" name="Picture 8" descr="IRIS_TMlogo.png">
            <a:extLst>
              <a:ext uri="{FF2B5EF4-FFF2-40B4-BE49-F238E27FC236}">
                <a16:creationId xmlns:a16="http://schemas.microsoft.com/office/drawing/2014/main" id="{2AF15FC0-B514-481E-ABC4-AC6EAD9F1AB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a:extLst>
              <a:ext uri="{FF2B5EF4-FFF2-40B4-BE49-F238E27FC236}">
                <a16:creationId xmlns:a16="http://schemas.microsoft.com/office/drawing/2014/main" id="{559AC4F8-BE1A-4AC6-A056-802B7E5DF7C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9733" y="2939833"/>
            <a:ext cx="2328201" cy="3891664"/>
          </a:xfrm>
          <a:prstGeom prst="rect">
            <a:avLst/>
          </a:prstGeom>
        </p:spPr>
      </p:pic>
      <p:pic>
        <p:nvPicPr>
          <p:cNvPr id="6" name="Picture 5">
            <a:extLst>
              <a:ext uri="{FF2B5EF4-FFF2-40B4-BE49-F238E27FC236}">
                <a16:creationId xmlns:a16="http://schemas.microsoft.com/office/drawing/2014/main" id="{20D038D0-32ED-4452-9622-1B5CE91C085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95793" y="990593"/>
            <a:ext cx="4495807" cy="4495807"/>
          </a:xfrm>
          <a:prstGeom prst="rect">
            <a:avLst/>
          </a:prstGeom>
        </p:spPr>
      </p:pic>
      <p:sp>
        <p:nvSpPr>
          <p:cNvPr id="10" name="Title 1">
            <a:extLst>
              <a:ext uri="{FF2B5EF4-FFF2-40B4-BE49-F238E27FC236}">
                <a16:creationId xmlns:a16="http://schemas.microsoft.com/office/drawing/2014/main" id="{6E60798A-1E6A-485B-9D10-89A38F88FDD4}"/>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VE"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VE"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7,8 ALASKA</a:t>
            </a:r>
            <a:br>
              <a:rPr lang="es-VE"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VE"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Miércoles,  22 de Julio, 2020 a las 06:12:44 UTC </a:t>
            </a:r>
            <a:endParaRPr lang="es-VE"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15" name="TextBox 18"/>
          <p:cNvSpPr txBox="1">
            <a:spLocks noChangeArrowheads="1"/>
          </p:cNvSpPr>
          <p:nvPr/>
        </p:nvSpPr>
        <p:spPr bwMode="auto">
          <a:xfrm>
            <a:off x="304800" y="1123950"/>
            <a:ext cx="4038600"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_tradnl" altLang="en-US" sz="1500" dirty="0">
                <a:latin typeface="Arial" panose="020B0604020202020204" pitchFamily="34" charset="0"/>
                <a:cs typeface="Arial" panose="020B0604020202020204" pitchFamily="34" charset="0"/>
              </a:rPr>
              <a:t>El mapa USGS PAGER muestra la población expuesta a diferentes niveles de intensidad de Mercalli Modificada (MMI).</a:t>
            </a:r>
          </a:p>
          <a:p>
            <a:pPr eaLnBrk="1" hangingPunct="1">
              <a:spcBef>
                <a:spcPct val="0"/>
              </a:spcBef>
              <a:buFontTx/>
              <a:buNone/>
            </a:pPr>
            <a:endParaRPr lang="es-ES_tradnl" altLang="en-US" sz="1500" dirty="0">
              <a:latin typeface="Arial" panose="020B0604020202020204" pitchFamily="34" charset="0"/>
              <a:cs typeface="Arial" panose="020B0604020202020204" pitchFamily="34" charset="0"/>
            </a:endParaRPr>
          </a:p>
          <a:p>
            <a:pPr eaLnBrk="1" hangingPunct="1">
              <a:spcBef>
                <a:spcPct val="0"/>
              </a:spcBef>
              <a:buFontTx/>
              <a:buNone/>
            </a:pPr>
            <a:r>
              <a:rPr lang="es-ES_tradnl" altLang="en-US" sz="1500" dirty="0">
                <a:latin typeface="Arial" panose="020B0604020202020204" pitchFamily="34" charset="0"/>
                <a:cs typeface="Arial" panose="020B0604020202020204" pitchFamily="34" charset="0"/>
              </a:rPr>
              <a:t>El Servicio Geológico de los EEUU. estima que mil personas sintieron temblores moderados como consecuencia de este terremoto.</a:t>
            </a:r>
          </a:p>
        </p:txBody>
      </p:sp>
      <p:sp>
        <p:nvSpPr>
          <p:cNvPr id="16" name="TextBox 20"/>
          <p:cNvSpPr txBox="1">
            <a:spLocks noChangeArrowheads="1"/>
          </p:cNvSpPr>
          <p:nvPr/>
        </p:nvSpPr>
        <p:spPr bwMode="auto">
          <a:xfrm>
            <a:off x="3333750" y="5521325"/>
            <a:ext cx="5767388"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r" eaLnBrk="1" hangingPunct="1">
              <a:spcBef>
                <a:spcPct val="0"/>
              </a:spcBef>
              <a:buFontTx/>
              <a:buNone/>
            </a:pPr>
            <a:r>
              <a:rPr lang="es-ES" altLang="en-US" sz="1300">
                <a:latin typeface="Arial" panose="020B0604020202020204" pitchFamily="34" charset="0"/>
                <a:cs typeface="Arial" panose="020B0604020202020204" pitchFamily="34" charset="0"/>
              </a:rPr>
              <a:t>El código de colores de las líneas de contorno marca las regiones de intensidad MMI. La población total expuesta a un valor MMI dado es obtenida sumando la población entre las líneas de contorno. La estimación de la población expuesta a cada intensidad  MMI es mostrada en la tabla.</a:t>
            </a:r>
          </a:p>
        </p:txBody>
      </p:sp>
      <p:sp>
        <p:nvSpPr>
          <p:cNvPr id="17" name="TextBox 15"/>
          <p:cNvSpPr txBox="1">
            <a:spLocks noChangeArrowheads="1"/>
          </p:cNvSpPr>
          <p:nvPr/>
        </p:nvSpPr>
        <p:spPr bwMode="auto">
          <a:xfrm>
            <a:off x="4495800" y="6473825"/>
            <a:ext cx="46482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VE" altLang="en-US" sz="1400" i="1">
                <a:latin typeface="Arial" panose="020B0604020202020204" pitchFamily="34" charset="0"/>
                <a:cs typeface="Arial" panose="020B0604020202020204" pitchFamily="34" charset="0"/>
              </a:rPr>
              <a:t>Imagen Cortesía del Servicio Geológico de los EE.UU.</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7FFEC1CE-D6DC-4F3F-BFCE-04A775A7C5C4}"/>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5362" name="Picture 8" descr="IRIS_TMlogo.png">
            <a:extLst>
              <a:ext uri="{FF2B5EF4-FFF2-40B4-BE49-F238E27FC236}">
                <a16:creationId xmlns:a16="http://schemas.microsoft.com/office/drawing/2014/main" id="{9C33C335-0C96-4BCB-A889-2B526A6EDDD0}"/>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5364" name="Group 1">
            <a:extLst>
              <a:ext uri="{FF2B5EF4-FFF2-40B4-BE49-F238E27FC236}">
                <a16:creationId xmlns:a16="http://schemas.microsoft.com/office/drawing/2014/main" id="{460367CC-19A6-44AC-A429-EB318C32C033}"/>
              </a:ext>
            </a:extLst>
          </p:cNvPr>
          <p:cNvGrpSpPr>
            <a:grpSpLocks/>
          </p:cNvGrpSpPr>
          <p:nvPr/>
        </p:nvGrpSpPr>
        <p:grpSpPr bwMode="auto">
          <a:xfrm>
            <a:off x="1371600" y="762000"/>
            <a:ext cx="7315200" cy="4976813"/>
            <a:chOff x="1524000" y="762000"/>
            <a:chExt cx="7315200" cy="4976813"/>
          </a:xfrm>
        </p:grpSpPr>
        <p:grpSp>
          <p:nvGrpSpPr>
            <p:cNvPr id="15365" name="Group 12">
              <a:extLst>
                <a:ext uri="{FF2B5EF4-FFF2-40B4-BE49-F238E27FC236}">
                  <a16:creationId xmlns:a16="http://schemas.microsoft.com/office/drawing/2014/main" id="{F336D9CB-FE76-4066-8DD1-883DCDEA0600}"/>
                </a:ext>
              </a:extLst>
            </p:cNvPr>
            <p:cNvGrpSpPr>
              <a:grpSpLocks/>
            </p:cNvGrpSpPr>
            <p:nvPr/>
          </p:nvGrpSpPr>
          <p:grpSpPr bwMode="auto">
            <a:xfrm>
              <a:off x="1524000" y="762000"/>
              <a:ext cx="7315200" cy="4976813"/>
              <a:chOff x="1524000" y="966622"/>
              <a:chExt cx="7315200" cy="4976978"/>
            </a:xfrm>
          </p:grpSpPr>
          <p:pic>
            <p:nvPicPr>
              <p:cNvPr id="15371" name="Picture 13" descr="Plates&amp;Rates.tiff">
                <a:extLst>
                  <a:ext uri="{FF2B5EF4-FFF2-40B4-BE49-F238E27FC236}">
                    <a16:creationId xmlns:a16="http://schemas.microsoft.com/office/drawing/2014/main" id="{E371456F-7E4B-4276-87C0-3C1F50F494C2}"/>
                  </a:ext>
                </a:extLst>
              </p:cNvPr>
              <p:cNvPicPr>
                <a:picLocks noChangeAspect="1"/>
              </p:cNvPicPr>
              <p:nvPr/>
            </p:nvPicPr>
            <p:blipFill>
              <a:blip r:embed="rId3">
                <a:extLst>
                  <a:ext uri="{28A0092B-C50C-407E-A947-70E740481C1C}">
                    <a14:useLocalDpi xmlns:a14="http://schemas.microsoft.com/office/drawing/2010/main" val="0"/>
                  </a:ext>
                </a:extLst>
              </a:blip>
              <a:srcRect l="1402" t="1855" r="1018" b="1945"/>
              <a:stretch>
                <a:fillRect/>
              </a:stretch>
            </p:blipFill>
            <p:spPr bwMode="auto">
              <a:xfrm>
                <a:off x="1524000" y="966622"/>
                <a:ext cx="7315200" cy="4976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72" name="Picture 14" descr="PlatesLegen.tiff">
                <a:extLst>
                  <a:ext uri="{FF2B5EF4-FFF2-40B4-BE49-F238E27FC236}">
                    <a16:creationId xmlns:a16="http://schemas.microsoft.com/office/drawing/2014/main" id="{040CD48B-0542-4C80-B1B6-E888FF5BC53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934200" y="1066800"/>
                <a:ext cx="1828800" cy="12494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5368" name="TextBox 17">
              <a:extLst>
                <a:ext uri="{FF2B5EF4-FFF2-40B4-BE49-F238E27FC236}">
                  <a16:creationId xmlns:a16="http://schemas.microsoft.com/office/drawing/2014/main" id="{3CF27016-C2F7-4CCF-93E9-88FA027C3573}"/>
                </a:ext>
              </a:extLst>
            </p:cNvPr>
            <p:cNvSpPr txBox="1">
              <a:spLocks noChangeArrowheads="1"/>
            </p:cNvSpPr>
            <p:nvPr/>
          </p:nvSpPr>
          <p:spPr bwMode="auto">
            <a:xfrm>
              <a:off x="6087348" y="4483250"/>
              <a:ext cx="98873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VE" altLang="en-US" sz="1400" dirty="0">
                  <a:solidFill>
                    <a:srgbClr val="FF0000"/>
                  </a:solidFill>
                  <a:latin typeface="Arial" panose="020B0604020202020204" pitchFamily="34" charset="0"/>
                </a:rPr>
                <a:t>Terremoto</a:t>
              </a:r>
            </a:p>
          </p:txBody>
        </p:sp>
        <p:cxnSp>
          <p:nvCxnSpPr>
            <p:cNvPr id="20" name="Straight Arrow Connector 19">
              <a:extLst>
                <a:ext uri="{FF2B5EF4-FFF2-40B4-BE49-F238E27FC236}">
                  <a16:creationId xmlns:a16="http://schemas.microsoft.com/office/drawing/2014/main" id="{9E2687EE-51DF-4817-B933-BF12833E68BC}"/>
                </a:ext>
              </a:extLst>
            </p:cNvPr>
            <p:cNvCxnSpPr>
              <a:cxnSpLocks noChangeShapeType="1"/>
            </p:cNvCxnSpPr>
            <p:nvPr/>
          </p:nvCxnSpPr>
          <p:spPr bwMode="auto">
            <a:xfrm flipH="1" flipV="1">
              <a:off x="5781675" y="4124325"/>
              <a:ext cx="809625" cy="398463"/>
            </a:xfrm>
            <a:prstGeom prst="straightConnector1">
              <a:avLst/>
            </a:prstGeom>
            <a:noFill/>
            <a:ln w="25400">
              <a:solidFill>
                <a:srgbClr val="FF0000"/>
              </a:solidFill>
              <a:round/>
              <a:headEnd/>
              <a:tailEnd type="arrow" w="med" len="med"/>
            </a:ln>
            <a:effectLst>
              <a:outerShdw blurRad="40000" dist="20000" dir="5400000" rotWithShape="0">
                <a:srgbClr val="808080">
                  <a:alpha val="37999"/>
                </a:srgbClr>
              </a:outerShdw>
            </a:effectLst>
          </p:spPr>
        </p:cxnSp>
        <p:sp>
          <p:nvSpPr>
            <p:cNvPr id="21" name="5-Point Star 20">
              <a:extLst>
                <a:ext uri="{FF2B5EF4-FFF2-40B4-BE49-F238E27FC236}">
                  <a16:creationId xmlns:a16="http://schemas.microsoft.com/office/drawing/2014/main" id="{98D8988D-046F-4E01-845B-A3983FBBD33E}"/>
                </a:ext>
              </a:extLst>
            </p:cNvPr>
            <p:cNvSpPr>
              <a:spLocks/>
            </p:cNvSpPr>
            <p:nvPr/>
          </p:nvSpPr>
          <p:spPr bwMode="auto">
            <a:xfrm>
              <a:off x="5562600" y="4010025"/>
              <a:ext cx="228600" cy="228600"/>
            </a:xfrm>
            <a:custGeom>
              <a:avLst/>
              <a:gdLst>
                <a:gd name="T0" fmla="*/ 0 w 228600"/>
                <a:gd name="T1" fmla="*/ 87317 h 228600"/>
                <a:gd name="T2" fmla="*/ 87318 w 228600"/>
                <a:gd name="T3" fmla="*/ 87318 h 228600"/>
                <a:gd name="T4" fmla="*/ 114300 w 228600"/>
                <a:gd name="T5" fmla="*/ 0 h 228600"/>
                <a:gd name="T6" fmla="*/ 141282 w 228600"/>
                <a:gd name="T7" fmla="*/ 87318 h 228600"/>
                <a:gd name="T8" fmla="*/ 228600 w 228600"/>
                <a:gd name="T9" fmla="*/ 87317 h 228600"/>
                <a:gd name="T10" fmla="*/ 157958 w 228600"/>
                <a:gd name="T11" fmla="*/ 141282 h 228600"/>
                <a:gd name="T12" fmla="*/ 184941 w 228600"/>
                <a:gd name="T13" fmla="*/ 228599 h 228600"/>
                <a:gd name="T14" fmla="*/ 114300 w 228600"/>
                <a:gd name="T15" fmla="*/ 174634 h 228600"/>
                <a:gd name="T16" fmla="*/ 43659 w 228600"/>
                <a:gd name="T17" fmla="*/ 228599 h 228600"/>
                <a:gd name="T18" fmla="*/ 70642 w 228600"/>
                <a:gd name="T19" fmla="*/ 141282 h 228600"/>
                <a:gd name="T20" fmla="*/ 0 w 228600"/>
                <a:gd name="T21" fmla="*/ 87317 h 228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28600" h="228600">
                  <a:moveTo>
                    <a:pt x="0" y="87317"/>
                  </a:moveTo>
                  <a:lnTo>
                    <a:pt x="87318" y="87318"/>
                  </a:lnTo>
                  <a:lnTo>
                    <a:pt x="114300" y="0"/>
                  </a:lnTo>
                  <a:lnTo>
                    <a:pt x="141282" y="87318"/>
                  </a:lnTo>
                  <a:lnTo>
                    <a:pt x="228600" y="87317"/>
                  </a:lnTo>
                  <a:lnTo>
                    <a:pt x="157958" y="141282"/>
                  </a:lnTo>
                  <a:lnTo>
                    <a:pt x="184941" y="228599"/>
                  </a:lnTo>
                  <a:lnTo>
                    <a:pt x="114300" y="174634"/>
                  </a:lnTo>
                  <a:lnTo>
                    <a:pt x="43659" y="228599"/>
                  </a:lnTo>
                  <a:lnTo>
                    <a:pt x="70642" y="141282"/>
                  </a:lnTo>
                  <a:lnTo>
                    <a:pt x="0" y="87317"/>
                  </a:lnTo>
                  <a:close/>
                </a:path>
              </a:pathLst>
            </a:custGeom>
            <a:solidFill>
              <a:srgbClr val="FF0000"/>
            </a:solidFill>
            <a:ln>
              <a:noFill/>
            </a:ln>
            <a:effectLst>
              <a:outerShdw blurRad="40000" dist="23000" dir="5400000" rotWithShape="0">
                <a:srgbClr val="000000">
                  <a:alpha val="34998"/>
                </a:srgbClr>
              </a:outerShdw>
            </a:effectLst>
          </p:spPr>
          <p:txBody>
            <a:bodyPr anchor="ctr"/>
            <a:lstStyle/>
            <a:p>
              <a:pPr>
                <a:defRPr/>
              </a:pPr>
              <a:endParaRPr lang="en-US"/>
            </a:p>
          </p:txBody>
        </p:sp>
      </p:grpSp>
      <p:sp>
        <p:nvSpPr>
          <p:cNvPr id="15" name="Title 1">
            <a:extLst>
              <a:ext uri="{FF2B5EF4-FFF2-40B4-BE49-F238E27FC236}">
                <a16:creationId xmlns:a16="http://schemas.microsoft.com/office/drawing/2014/main" id="{6E60798A-1E6A-485B-9D10-89A38F88FDD4}"/>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VE"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VE"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7,8 ALASKA</a:t>
            </a:r>
            <a:br>
              <a:rPr lang="es-VE"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VE"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Miércoles,  22 de Julio, 2020 a las 06:12:44 UTC </a:t>
            </a:r>
            <a:endParaRPr lang="es-VE"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16" name="TextBox 16"/>
          <p:cNvSpPr txBox="1">
            <a:spLocks noChangeArrowheads="1"/>
          </p:cNvSpPr>
          <p:nvPr/>
        </p:nvSpPr>
        <p:spPr bwMode="auto">
          <a:xfrm>
            <a:off x="1793562" y="2080495"/>
            <a:ext cx="35179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s-ES_tradnl" altLang="en-US" sz="2400" dirty="0">
                <a:solidFill>
                  <a:schemeClr val="bg1"/>
                </a:solidFill>
                <a:latin typeface="Arial" panose="020B0604020202020204" pitchFamily="34" charset="0"/>
                <a:cs typeface="Arial" panose="020B0604020202020204" pitchFamily="34" charset="0"/>
              </a:rPr>
              <a:t>Placa Norteamericana</a:t>
            </a:r>
          </a:p>
        </p:txBody>
      </p:sp>
      <p:sp>
        <p:nvSpPr>
          <p:cNvPr id="17" name="TextBox 7"/>
          <p:cNvSpPr txBox="1">
            <a:spLocks noChangeArrowheads="1"/>
          </p:cNvSpPr>
          <p:nvPr/>
        </p:nvSpPr>
        <p:spPr bwMode="auto">
          <a:xfrm>
            <a:off x="239713" y="5746750"/>
            <a:ext cx="8751887" cy="1169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buFont typeface="Arial" panose="020B0604020202020204" pitchFamily="34" charset="0"/>
              <a:buNone/>
              <a:defRPr/>
            </a:pPr>
            <a:r>
              <a:rPr lang="es-ES" altLang="en-US" sz="1350" dirty="0">
                <a:latin typeface="Arial" panose="020B0604020202020204" pitchFamily="34" charset="0"/>
                <a:cs typeface="Arial" panose="020B0604020202020204" pitchFamily="34" charset="0"/>
              </a:rPr>
              <a:t>La Placa del Pacífico converge con, y se subduce debajo de la Placa de Norteamericana y comienza su descenso dentro del manto en la Fosa Alaska-Aleutiana justo al norte de este terremoto. Las velocidades de movimiento relativo de la placa van desde 5,5 cm / año en el Golfo de Alaska hasta 7,8 cm / año en el extremo occidental de la cadena de islas Aleutianas. La velocidad de subducción en la ubicación de este terremoto es de aproximadamente 6,5 cm / año.</a:t>
            </a:r>
            <a:endParaRPr lang="en-US" altLang="en-US" sz="1350" dirty="0">
              <a:latin typeface="Arial" panose="020B0604020202020204" pitchFamily="34" charset="0"/>
              <a:cs typeface="Arial" panose="020B0604020202020204" pitchFamily="34" charset="0"/>
            </a:endParaRPr>
          </a:p>
        </p:txBody>
      </p:sp>
      <p:sp>
        <p:nvSpPr>
          <p:cNvPr id="18" name="TextBox 15"/>
          <p:cNvSpPr txBox="1">
            <a:spLocks noChangeArrowheads="1"/>
          </p:cNvSpPr>
          <p:nvPr/>
        </p:nvSpPr>
        <p:spPr bwMode="auto">
          <a:xfrm>
            <a:off x="5948161" y="5253335"/>
            <a:ext cx="266243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s-ES_tradnl" altLang="en-US" sz="2400" dirty="0">
                <a:solidFill>
                  <a:schemeClr val="bg1"/>
                </a:solidFill>
                <a:latin typeface="Arial" panose="020B0604020202020204" pitchFamily="34" charset="0"/>
                <a:cs typeface="Arial" panose="020B0604020202020204" pitchFamily="34" charset="0"/>
              </a:rPr>
              <a:t>Placa del Pacífico</a:t>
            </a:r>
          </a:p>
        </p:txBody>
      </p:sp>
    </p:spTree>
    <p:extLst>
      <p:ext uri="{BB962C8B-B14F-4D97-AF65-F5344CB8AC3E}">
        <p14:creationId xmlns:p14="http://schemas.microsoft.com/office/powerpoint/2010/main" val="2451073757"/>
      </p:ext>
    </p:extLst>
  </p:cSld>
  <p:clrMapOvr>
    <a:masterClrMapping/>
  </p:clrMapOvr>
  <p:transition spd="slow" advClick="0" advTm="12000"/>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TextBox 7">
            <a:extLst>
              <a:ext uri="{FF2B5EF4-FFF2-40B4-BE49-F238E27FC236}">
                <a16:creationId xmlns:a16="http://schemas.microsoft.com/office/drawing/2014/main" id="{4DA92E89-BCF0-FC43-BFA6-92878B9927D7}"/>
              </a:ext>
            </a:extLst>
          </p:cNvPr>
          <p:cNvSpPr txBox="1">
            <a:spLocks noChangeArrowheads="1"/>
          </p:cNvSpPr>
          <p:nvPr/>
        </p:nvSpPr>
        <p:spPr bwMode="auto">
          <a:xfrm>
            <a:off x="274638" y="1056110"/>
            <a:ext cx="8869362" cy="1610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lnSpc>
                <a:spcPts val="2000"/>
              </a:lnSpc>
              <a:spcBef>
                <a:spcPct val="0"/>
              </a:spcBef>
              <a:buNone/>
            </a:pPr>
            <a:r>
              <a:rPr lang="es-ES_tradnl" altLang="en-US" sz="1500" dirty="0">
                <a:latin typeface="Arial" panose="020B0604020202020204" pitchFamily="34" charset="0"/>
              </a:rPr>
              <a:t>Los grandes terremotos son comunes en Alaska. El terremoto de hoy fue en la zona de subducción del límite de mega-empuje entre las Placas del Pacífico y América del Norte. En los últimos 50 años, se han producido 11 terremotos de magnitud 7 o más en el límite de la placa de mega-empuje entre la Isla Kodiak y las Islas Rata hacia el extremo occidental de las Islas Aleutianas. En marzo de 1964, el gran terremoto de magnitud 9,2 de Alaska ocurrió en la interfaz de la zona de subducción entre las dos placas debajo de el Estrecho de Prince William.</a:t>
            </a:r>
          </a:p>
        </p:txBody>
      </p:sp>
      <p:sp>
        <p:nvSpPr>
          <p:cNvPr id="15" name="Rectangle 14">
            <a:extLst>
              <a:ext uri="{FF2B5EF4-FFF2-40B4-BE49-F238E27FC236}">
                <a16:creationId xmlns:a16="http://schemas.microsoft.com/office/drawing/2014/main" id="{263AEBD6-353D-9C40-9981-6BC38CD1F64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pic>
        <p:nvPicPr>
          <p:cNvPr id="41987" name="Picture 8" descr="IRIS_TMlogo.png">
            <a:extLst>
              <a:ext uri="{FF2B5EF4-FFF2-40B4-BE49-F238E27FC236}">
                <a16:creationId xmlns:a16="http://schemas.microsoft.com/office/drawing/2014/main" id="{FE69E262-2FE0-F844-962D-34D030EB41EE}"/>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AlaskaTectonics_Trailer">
            <a:hlinkClick r:id="" action="ppaction://media"/>
            <a:extLst>
              <a:ext uri="{FF2B5EF4-FFF2-40B4-BE49-F238E27FC236}">
                <a16:creationId xmlns:a16="http://schemas.microsoft.com/office/drawing/2014/main" id="{2BB493B8-1C42-4309-BAE5-02BF8A814B12}"/>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381000" y="2819400"/>
            <a:ext cx="6096000" cy="3571875"/>
          </a:xfrm>
          <a:prstGeom prst="rect">
            <a:avLst/>
          </a:prstGeom>
        </p:spPr>
      </p:pic>
      <p:sp>
        <p:nvSpPr>
          <p:cNvPr id="8" name="Title 1">
            <a:extLst>
              <a:ext uri="{FF2B5EF4-FFF2-40B4-BE49-F238E27FC236}">
                <a16:creationId xmlns:a16="http://schemas.microsoft.com/office/drawing/2014/main" id="{6E60798A-1E6A-485B-9D10-89A38F88FDD4}"/>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VE"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VE"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7,8 ALASKA</a:t>
            </a:r>
            <a:br>
              <a:rPr lang="es-VE"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VE"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Miércoles,  22 de Julio, 2020 a las 06:12:44 UTC </a:t>
            </a:r>
            <a:endParaRPr lang="es-VE"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9" name="TextBox 2">
            <a:extLst>
              <a:ext uri="{FF2B5EF4-FFF2-40B4-BE49-F238E27FC236}">
                <a16:creationId xmlns:a16="http://schemas.microsoft.com/office/drawing/2014/main" id="{7BC210C0-9781-0C45-B040-D5F1AC485A48}"/>
              </a:ext>
            </a:extLst>
          </p:cNvPr>
          <p:cNvSpPr txBox="1">
            <a:spLocks noChangeArrowheads="1"/>
          </p:cNvSpPr>
          <p:nvPr/>
        </p:nvSpPr>
        <p:spPr bwMode="auto">
          <a:xfrm>
            <a:off x="6629400" y="4876800"/>
            <a:ext cx="236220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 altLang="en-US" sz="1400" dirty="0">
                <a:latin typeface="Arial" panose="020B0604020202020204" pitchFamily="34" charset="0"/>
              </a:rPr>
              <a:t>Animación que explora la tectónica de placas y los terremotos de la región limítrofe de la Placa del Pacífico y la Placa Norteamericana.</a:t>
            </a:r>
            <a:endParaRPr lang="en-US" altLang="en-US" sz="1400" dirty="0">
              <a:latin typeface="Arial" panose="020B0604020202020204" pitchFamily="34" charset="0"/>
            </a:endParaRPr>
          </a:p>
        </p:txBody>
      </p:sp>
    </p:spTree>
  </p:cSld>
  <p:clrMapOvr>
    <a:masterClrMapping/>
  </p:clrMapOvr>
  <p:transition spd="slow" advClick="0" advTm="12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71458"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5" name="Picture 1">
            <a:extLst>
              <a:ext uri="{FF2B5EF4-FFF2-40B4-BE49-F238E27FC236}">
                <a16:creationId xmlns:a16="http://schemas.microsoft.com/office/drawing/2014/main" id="{CEDC3F93-4ACD-4E85-AC17-9F9B7759576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30588" y="903288"/>
            <a:ext cx="5486400" cy="427513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12" name="Rectangle 11">
            <a:extLst>
              <a:ext uri="{FF2B5EF4-FFF2-40B4-BE49-F238E27FC236}">
                <a16:creationId xmlns:a16="http://schemas.microsoft.com/office/drawing/2014/main" id="{FE5613B6-C829-461E-A86A-B941EF66434F}"/>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s-ES_tradnl"/>
          </a:p>
        </p:txBody>
      </p:sp>
      <p:pic>
        <p:nvPicPr>
          <p:cNvPr id="16387" name="Picture 8" descr="IRIS_TMlogo.png">
            <a:extLst>
              <a:ext uri="{FF2B5EF4-FFF2-40B4-BE49-F238E27FC236}">
                <a16:creationId xmlns:a16="http://schemas.microsoft.com/office/drawing/2014/main" id="{AC78F548-29F2-4CDB-ADFC-2F9BCFF63AE8}"/>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8" name="TextBox 15">
            <a:extLst>
              <a:ext uri="{FF2B5EF4-FFF2-40B4-BE49-F238E27FC236}">
                <a16:creationId xmlns:a16="http://schemas.microsoft.com/office/drawing/2014/main" id="{5C2D6F72-FADC-460A-929A-4DB8B9DCEB3A}"/>
              </a:ext>
            </a:extLst>
          </p:cNvPr>
          <p:cNvSpPr txBox="1">
            <a:spLocks noChangeArrowheads="1"/>
          </p:cNvSpPr>
          <p:nvPr/>
        </p:nvSpPr>
        <p:spPr bwMode="auto">
          <a:xfrm>
            <a:off x="5029892" y="5966936"/>
            <a:ext cx="3199708"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None/>
            </a:pPr>
            <a:r>
              <a:rPr lang="es-ES_tradnl" altLang="en-US" sz="1400">
                <a:latin typeface="Arial" panose="020B0604020202020204" pitchFamily="34" charset="0"/>
                <a:cs typeface="Arial" panose="020B0604020202020204" pitchFamily="34" charset="0"/>
              </a:rPr>
              <a:t>Mapas creados con el Navegador de Terremotos de IRIS</a:t>
            </a:r>
            <a:r>
              <a:rPr lang="es-ES_tradnl" altLang="en-US" sz="1400" i="1">
                <a:latin typeface="Arial" panose="020B0604020202020204" pitchFamily="34" charset="0"/>
                <a:cs typeface="Arial" panose="020B0604020202020204" pitchFamily="34" charset="0"/>
              </a:rPr>
              <a:t> </a:t>
            </a:r>
          </a:p>
          <a:p>
            <a:pPr eaLnBrk="1" hangingPunct="1">
              <a:spcBef>
                <a:spcPct val="0"/>
              </a:spcBef>
              <a:buNone/>
            </a:pPr>
            <a:r>
              <a:rPr lang="es-ES_tradnl" altLang="en-US" sz="1400">
                <a:latin typeface="Arial" panose="020B0604020202020204" pitchFamily="34" charset="0"/>
              </a:rPr>
              <a:t>(www.iris.edu/ieb)</a:t>
            </a:r>
            <a:endParaRPr lang="es-ES_tradnl" altLang="en-US" sz="1400" i="1">
              <a:latin typeface="Arial" panose="020B0604020202020204" pitchFamily="34" charset="0"/>
            </a:endParaRPr>
          </a:p>
        </p:txBody>
      </p:sp>
      <p:sp>
        <p:nvSpPr>
          <p:cNvPr id="16389" name="TextBox 9">
            <a:extLst>
              <a:ext uri="{FF2B5EF4-FFF2-40B4-BE49-F238E27FC236}">
                <a16:creationId xmlns:a16="http://schemas.microsoft.com/office/drawing/2014/main" id="{CF3D9D68-F8B6-4B31-BB64-A9AE51D8681F}"/>
              </a:ext>
            </a:extLst>
          </p:cNvPr>
          <p:cNvSpPr txBox="1">
            <a:spLocks noChangeArrowheads="1"/>
          </p:cNvSpPr>
          <p:nvPr/>
        </p:nvSpPr>
        <p:spPr bwMode="auto">
          <a:xfrm>
            <a:off x="239713" y="1095375"/>
            <a:ext cx="3008312" cy="329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s-ES_tradnl" altLang="en-US" sz="1600">
                <a:latin typeface="Arial" panose="020B0604020202020204" pitchFamily="34" charset="0"/>
              </a:rPr>
              <a:t>Los epicentros de terremotos de magnitud 4 o superior se muestran en este mapa de sismicidad regional. Ha habido 10188 M&gt; 4 terremotos en esta área desde 1980.</a:t>
            </a:r>
          </a:p>
          <a:p>
            <a:pPr>
              <a:spcBef>
                <a:spcPct val="0"/>
              </a:spcBef>
              <a:buFontTx/>
              <a:buNone/>
            </a:pPr>
            <a:endParaRPr lang="es-ES_tradnl" altLang="en-US" sz="1600">
              <a:latin typeface="Arial" panose="020B0604020202020204" pitchFamily="34" charset="0"/>
            </a:endParaRPr>
          </a:p>
          <a:p>
            <a:pPr>
              <a:spcBef>
                <a:spcPct val="0"/>
              </a:spcBef>
              <a:buFontTx/>
              <a:buNone/>
            </a:pPr>
            <a:r>
              <a:rPr lang="es-ES_tradnl" altLang="en-US" sz="1600">
                <a:latin typeface="Arial" panose="020B0604020202020204" pitchFamily="34" charset="0"/>
              </a:rPr>
              <a:t>El corte transversal mostrado en la parte inferior, tomado de la función 3D del Navegador interactivo de terremotos de IRIS, es del área delineada en rojo que rodea este terremoto.</a:t>
            </a:r>
          </a:p>
        </p:txBody>
      </p:sp>
      <p:sp>
        <p:nvSpPr>
          <p:cNvPr id="19" name="5-Point Star 18">
            <a:extLst>
              <a:ext uri="{FF2B5EF4-FFF2-40B4-BE49-F238E27FC236}">
                <a16:creationId xmlns:a16="http://schemas.microsoft.com/office/drawing/2014/main" id="{65070274-7A3F-4C84-9B7B-C55F196225A1}"/>
              </a:ext>
            </a:extLst>
          </p:cNvPr>
          <p:cNvSpPr>
            <a:spLocks/>
          </p:cNvSpPr>
          <p:nvPr/>
        </p:nvSpPr>
        <p:spPr bwMode="auto">
          <a:xfrm>
            <a:off x="6151563" y="3733800"/>
            <a:ext cx="249237" cy="249238"/>
          </a:xfrm>
          <a:custGeom>
            <a:avLst/>
            <a:gdLst>
              <a:gd name="T0" fmla="*/ 0 w 304800"/>
              <a:gd name="T1" fmla="*/ 63655 h 304800"/>
              <a:gd name="T2" fmla="*/ 63656 w 304800"/>
              <a:gd name="T3" fmla="*/ 63655 h 304800"/>
              <a:gd name="T4" fmla="*/ 83326 w 304800"/>
              <a:gd name="T5" fmla="*/ 0 h 304800"/>
              <a:gd name="T6" fmla="*/ 102997 w 304800"/>
              <a:gd name="T7" fmla="*/ 63655 h 304800"/>
              <a:gd name="T8" fmla="*/ 166653 w 304800"/>
              <a:gd name="T9" fmla="*/ 63655 h 304800"/>
              <a:gd name="T10" fmla="*/ 115154 w 304800"/>
              <a:gd name="T11" fmla="*/ 102995 h 304800"/>
              <a:gd name="T12" fmla="*/ 134825 w 304800"/>
              <a:gd name="T13" fmla="*/ 166650 h 304800"/>
              <a:gd name="T14" fmla="*/ 83326 w 304800"/>
              <a:gd name="T15" fmla="*/ 127310 h 304800"/>
              <a:gd name="T16" fmla="*/ 31829 w 304800"/>
              <a:gd name="T17" fmla="*/ 166650 h 304800"/>
              <a:gd name="T18" fmla="*/ 51499 w 304800"/>
              <a:gd name="T19" fmla="*/ 102995 h 304800"/>
              <a:gd name="T20" fmla="*/ 0 w 304800"/>
              <a:gd name="T21" fmla="*/ 63655 h 3048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04800" h="304800">
                <a:moveTo>
                  <a:pt x="0" y="116423"/>
                </a:moveTo>
                <a:lnTo>
                  <a:pt x="116424" y="116424"/>
                </a:lnTo>
                <a:lnTo>
                  <a:pt x="152400" y="0"/>
                </a:lnTo>
                <a:lnTo>
                  <a:pt x="188376" y="116424"/>
                </a:lnTo>
                <a:lnTo>
                  <a:pt x="304800" y="116423"/>
                </a:lnTo>
                <a:lnTo>
                  <a:pt x="210611" y="188376"/>
                </a:lnTo>
                <a:lnTo>
                  <a:pt x="246588" y="304799"/>
                </a:lnTo>
                <a:lnTo>
                  <a:pt x="152400" y="232845"/>
                </a:lnTo>
                <a:lnTo>
                  <a:pt x="58212" y="304799"/>
                </a:lnTo>
                <a:lnTo>
                  <a:pt x="94189" y="188376"/>
                </a:lnTo>
                <a:lnTo>
                  <a:pt x="0" y="116423"/>
                </a:lnTo>
                <a:close/>
              </a:path>
            </a:pathLst>
          </a:custGeom>
          <a:solidFill>
            <a:srgbClr val="FF0000"/>
          </a:solidFill>
          <a:ln>
            <a:noFill/>
          </a:ln>
          <a:effectLst>
            <a:outerShdw blurRad="40000" dist="23000" dir="5400000" rotWithShape="0">
              <a:srgbClr val="000000">
                <a:alpha val="34998"/>
              </a:srgbClr>
            </a:outerShdw>
          </a:effectLst>
        </p:spPr>
        <p:txBody>
          <a:bodyPr anchor="ctr"/>
          <a:lstStyle/>
          <a:p>
            <a:pPr>
              <a:defRPr/>
            </a:pPr>
            <a:endParaRPr lang="es-ES_tradnl"/>
          </a:p>
        </p:txBody>
      </p:sp>
      <p:cxnSp>
        <p:nvCxnSpPr>
          <p:cNvPr id="21" name="Straight Arrow Connector 20">
            <a:extLst>
              <a:ext uri="{FF2B5EF4-FFF2-40B4-BE49-F238E27FC236}">
                <a16:creationId xmlns:a16="http://schemas.microsoft.com/office/drawing/2014/main" id="{834CE785-3263-4A19-93DD-1D8D9B3F6875}"/>
              </a:ext>
            </a:extLst>
          </p:cNvPr>
          <p:cNvCxnSpPr>
            <a:cxnSpLocks/>
          </p:cNvCxnSpPr>
          <p:nvPr/>
        </p:nvCxnSpPr>
        <p:spPr>
          <a:xfrm flipH="1" flipV="1">
            <a:off x="6275388" y="3967163"/>
            <a:ext cx="98425" cy="468312"/>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6393" name="TextBox 9">
            <a:extLst>
              <a:ext uri="{FF2B5EF4-FFF2-40B4-BE49-F238E27FC236}">
                <a16:creationId xmlns:a16="http://schemas.microsoft.com/office/drawing/2014/main" id="{6EFBE605-20A1-410B-8D9A-4420D8ABD990}"/>
              </a:ext>
            </a:extLst>
          </p:cNvPr>
          <p:cNvSpPr txBox="1">
            <a:spLocks noChangeArrowheads="1"/>
          </p:cNvSpPr>
          <p:nvPr/>
        </p:nvSpPr>
        <p:spPr bwMode="auto">
          <a:xfrm>
            <a:off x="5290674" y="5265936"/>
            <a:ext cx="362631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400">
                <a:latin typeface="Arial" panose="020B0604020202020204" pitchFamily="34" charset="0"/>
              </a:rPr>
              <a:t>Últimos 50 años de sismicidad (1980-2020)</a:t>
            </a:r>
          </a:p>
        </p:txBody>
      </p:sp>
      <p:pic>
        <p:nvPicPr>
          <p:cNvPr id="16395" name="Picture 2">
            <a:extLst>
              <a:ext uri="{FF2B5EF4-FFF2-40B4-BE49-F238E27FC236}">
                <a16:creationId xmlns:a16="http://schemas.microsoft.com/office/drawing/2014/main" id="{8C393A71-AD06-4C4D-BC85-8896F980332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559175" y="1736725"/>
            <a:ext cx="1096963" cy="2317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96" name="TextBox 5">
            <a:extLst>
              <a:ext uri="{FF2B5EF4-FFF2-40B4-BE49-F238E27FC236}">
                <a16:creationId xmlns:a16="http://schemas.microsoft.com/office/drawing/2014/main" id="{AB65989D-5A27-409F-B9F6-53801C720D54}"/>
              </a:ext>
            </a:extLst>
          </p:cNvPr>
          <p:cNvSpPr txBox="1">
            <a:spLocks noChangeArrowheads="1"/>
          </p:cNvSpPr>
          <p:nvPr/>
        </p:nvSpPr>
        <p:spPr bwMode="auto">
          <a:xfrm>
            <a:off x="5735638" y="4408488"/>
            <a:ext cx="160492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s-ES_tradnl" altLang="en-US" sz="1400" b="1" dirty="0">
                <a:solidFill>
                  <a:srgbClr val="FF0000"/>
                </a:solidFill>
              </a:rPr>
              <a:t>22 de Julio, 2020</a:t>
            </a:r>
          </a:p>
        </p:txBody>
      </p:sp>
      <p:sp>
        <p:nvSpPr>
          <p:cNvPr id="22" name="Rectangle 21">
            <a:extLst>
              <a:ext uri="{FF2B5EF4-FFF2-40B4-BE49-F238E27FC236}">
                <a16:creationId xmlns:a16="http://schemas.microsoft.com/office/drawing/2014/main" id="{83891E17-22FA-4CF2-A800-16622F6116BF}"/>
              </a:ext>
            </a:extLst>
          </p:cNvPr>
          <p:cNvSpPr/>
          <p:nvPr/>
        </p:nvSpPr>
        <p:spPr>
          <a:xfrm>
            <a:off x="4989513" y="2876550"/>
            <a:ext cx="2303462" cy="1839913"/>
          </a:xfrm>
          <a:prstGeom prst="rect">
            <a:avLst/>
          </a:prstGeom>
          <a:noFill/>
          <a:ln w="12700">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_tradnl"/>
          </a:p>
        </p:txBody>
      </p:sp>
      <p:pic>
        <p:nvPicPr>
          <p:cNvPr id="7" name="AlaskaIEB_3D_rotate">
            <a:hlinkClick r:id="" action="ppaction://media"/>
            <a:extLst>
              <a:ext uri="{FF2B5EF4-FFF2-40B4-BE49-F238E27FC236}">
                <a16:creationId xmlns:a16="http://schemas.microsoft.com/office/drawing/2014/main" id="{428513DC-B0BC-4FA5-B041-8C373096E537}"/>
              </a:ext>
            </a:extLst>
          </p:cNvPr>
          <p:cNvPicPr>
            <a:picLocks noChangeAspect="1"/>
          </p:cNvPicPr>
          <p:nvPr>
            <a:videoFile r:link="rId2"/>
            <p:extLst>
              <p:ext uri="{DAA4B4D4-6D71-4841-9C94-3DE7FCFB9230}">
                <p14:media xmlns:p14="http://schemas.microsoft.com/office/powerpoint/2010/main" r:embed="rId1"/>
              </p:ext>
            </p:extLst>
          </p:nvPr>
        </p:nvPicPr>
        <p:blipFill>
          <a:blip r:embed="rId8"/>
          <a:stretch>
            <a:fillRect/>
          </a:stretch>
        </p:blipFill>
        <p:spPr>
          <a:xfrm>
            <a:off x="305146" y="4727645"/>
            <a:ext cx="4572000" cy="1905000"/>
          </a:xfrm>
          <a:prstGeom prst="rect">
            <a:avLst/>
          </a:prstGeom>
        </p:spPr>
      </p:pic>
      <p:sp>
        <p:nvSpPr>
          <p:cNvPr id="8" name="TextBox 7">
            <a:extLst>
              <a:ext uri="{FF2B5EF4-FFF2-40B4-BE49-F238E27FC236}">
                <a16:creationId xmlns:a16="http://schemas.microsoft.com/office/drawing/2014/main" id="{2C5D0A93-E5F4-4AEA-9C76-EBD0FA4DC500}"/>
              </a:ext>
            </a:extLst>
          </p:cNvPr>
          <p:cNvSpPr txBox="1"/>
          <p:nvPr/>
        </p:nvSpPr>
        <p:spPr>
          <a:xfrm>
            <a:off x="7319861" y="4435475"/>
            <a:ext cx="1663700" cy="646331"/>
          </a:xfrm>
          <a:prstGeom prst="rect">
            <a:avLst/>
          </a:prstGeom>
          <a:noFill/>
        </p:spPr>
        <p:txBody>
          <a:bodyPr wrap="square" rtlCol="0">
            <a:spAutoFit/>
          </a:bodyPr>
          <a:lstStyle/>
          <a:p>
            <a:r>
              <a:rPr lang="es-ES_tradnl" dirty="0"/>
              <a:t>Placa del Pacífico</a:t>
            </a:r>
          </a:p>
        </p:txBody>
      </p:sp>
      <p:sp>
        <p:nvSpPr>
          <p:cNvPr id="23" name="TextBox 22">
            <a:extLst>
              <a:ext uri="{FF2B5EF4-FFF2-40B4-BE49-F238E27FC236}">
                <a16:creationId xmlns:a16="http://schemas.microsoft.com/office/drawing/2014/main" id="{F50FAA86-DD78-4D9E-A5B2-B49D215724CF}"/>
              </a:ext>
            </a:extLst>
          </p:cNvPr>
          <p:cNvSpPr txBox="1"/>
          <p:nvPr/>
        </p:nvSpPr>
        <p:spPr>
          <a:xfrm>
            <a:off x="5029892" y="1572910"/>
            <a:ext cx="1913834" cy="646331"/>
          </a:xfrm>
          <a:prstGeom prst="rect">
            <a:avLst/>
          </a:prstGeom>
          <a:noFill/>
        </p:spPr>
        <p:txBody>
          <a:bodyPr wrap="square" rtlCol="0">
            <a:spAutoFit/>
          </a:bodyPr>
          <a:lstStyle/>
          <a:p>
            <a:r>
              <a:rPr lang="es-ES_tradnl" dirty="0"/>
              <a:t>Placa Norteamericana</a:t>
            </a:r>
          </a:p>
        </p:txBody>
      </p:sp>
      <p:sp>
        <p:nvSpPr>
          <p:cNvPr id="17" name="Title 1">
            <a:extLst>
              <a:ext uri="{FF2B5EF4-FFF2-40B4-BE49-F238E27FC236}">
                <a16:creationId xmlns:a16="http://schemas.microsoft.com/office/drawing/2014/main" id="{6E60798A-1E6A-485B-9D10-89A38F88FDD4}"/>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7,8 ALASKA</a:t>
            </a:r>
            <a:br>
              <a:rPr lang="es-ES_tradnl" sz="4300" b="1">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a:solidFill>
                  <a:schemeClr val="tx2">
                    <a:satMod val="130000"/>
                  </a:schemeClr>
                </a:solidFill>
                <a:effectLst>
                  <a:outerShdw blurRad="50000" dist="30000" dir="5400000" algn="tl" rotWithShape="0">
                    <a:srgbClr val="000000">
                      <a:alpha val="30000"/>
                    </a:srgbClr>
                  </a:outerShdw>
                </a:effectLst>
                <a:ea typeface="+mj-ea"/>
                <a:cs typeface="Arial" pitchFamily="34" charset="0"/>
              </a:rPr>
              <a:t>Miércoles,  22 de Julio, 2020 a las 06:12:44 UTC </a:t>
            </a:r>
            <a:endParaRPr lang="es-ES_tradnl">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1727522098"/>
      </p:ext>
    </p:extLst>
  </p:cSld>
  <p:clrMapOvr>
    <a:masterClrMapping/>
  </p:clrMapOvr>
  <p:transition spd="slow" advClick="0" advTm="12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920"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FDB6954-0DA2-4462-A05D-7A13815E46B2}"/>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46083" name="Picture 18" descr="IRIS_TMlogo.png">
            <a:extLst>
              <a:ext uri="{FF2B5EF4-FFF2-40B4-BE49-F238E27FC236}">
                <a16:creationId xmlns:a16="http://schemas.microsoft.com/office/drawing/2014/main" id="{F9F16330-E16F-489F-B25B-2A5A6477F3A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84" name="TextBox 12">
            <a:extLst>
              <a:ext uri="{FF2B5EF4-FFF2-40B4-BE49-F238E27FC236}">
                <a16:creationId xmlns:a16="http://schemas.microsoft.com/office/drawing/2014/main" id="{E576DC9C-DDD5-4E04-B485-CC0085299CED}"/>
              </a:ext>
            </a:extLst>
          </p:cNvPr>
          <p:cNvSpPr txBox="1">
            <a:spLocks noChangeArrowheads="1"/>
          </p:cNvSpPr>
          <p:nvPr/>
        </p:nvSpPr>
        <p:spPr bwMode="auto">
          <a:xfrm>
            <a:off x="304800" y="1021140"/>
            <a:ext cx="8693626" cy="1600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_tradnl" altLang="en-US" sz="1400" dirty="0">
                <a:latin typeface="Arial" panose="020B0604020202020204" pitchFamily="34" charset="0"/>
              </a:rPr>
              <a:t>Este mapa muestra las zonas de ruptura de los terremotos a lo largo de la zona de mega empuje de las Islas Aleutianas desde 1938-1996. La "Brecha de </a:t>
            </a:r>
            <a:r>
              <a:rPr lang="es-ES_tradnl" altLang="en-US" sz="1400" dirty="0" err="1">
                <a:latin typeface="Arial" panose="020B0604020202020204" pitchFamily="34" charset="0"/>
              </a:rPr>
              <a:t>Shumagin</a:t>
            </a:r>
            <a:r>
              <a:rPr lang="es-ES_tradnl" altLang="en-US" sz="1400" dirty="0">
                <a:latin typeface="Arial" panose="020B0604020202020204" pitchFamily="34" charset="0"/>
              </a:rPr>
              <a:t>" es una sección del límite de placa que no ha presentado ruptura después de un terremoto grande o mayor durante este rango de tiempo. El terremoto del 22 de julio iniciado en el borde oriental de la brecha de </a:t>
            </a:r>
            <a:r>
              <a:rPr lang="es-ES_tradnl" altLang="en-US" sz="1400" dirty="0" err="1">
                <a:latin typeface="Arial" panose="020B0604020202020204" pitchFamily="34" charset="0"/>
              </a:rPr>
              <a:t>Shumagin</a:t>
            </a:r>
            <a:r>
              <a:rPr lang="es-ES_tradnl" altLang="en-US" sz="1400" dirty="0">
                <a:latin typeface="Arial" panose="020B0604020202020204" pitchFamily="34" charset="0"/>
              </a:rPr>
              <a:t> y un modelo de falla del USGS indica que la falla progresó en una pequeña porción de la brecha. Según el Centro de Terremotos de Alaska, las réplicas que se muestran en la siguiente diapositiva también pueden ser afectadas por este terremoto pueden tener una ruptura hacia el oeste dentro de la brecha de </a:t>
            </a:r>
            <a:r>
              <a:rPr lang="es-ES_tradnl" altLang="en-US" sz="1400" dirty="0" err="1">
                <a:latin typeface="Arial" panose="020B0604020202020204" pitchFamily="34" charset="0"/>
              </a:rPr>
              <a:t>Shumagin</a:t>
            </a:r>
            <a:r>
              <a:rPr lang="es-ES_tradnl" altLang="en-US" sz="1400" dirty="0">
                <a:latin typeface="Arial" panose="020B0604020202020204" pitchFamily="34" charset="0"/>
              </a:rPr>
              <a:t>. </a:t>
            </a:r>
          </a:p>
        </p:txBody>
      </p:sp>
      <p:sp>
        <p:nvSpPr>
          <p:cNvPr id="46085" name="TextBox 7">
            <a:extLst>
              <a:ext uri="{FF2B5EF4-FFF2-40B4-BE49-F238E27FC236}">
                <a16:creationId xmlns:a16="http://schemas.microsoft.com/office/drawing/2014/main" id="{E59D99B3-1BEC-4F1A-B944-030266BB36C3}"/>
              </a:ext>
            </a:extLst>
          </p:cNvPr>
          <p:cNvSpPr txBox="1">
            <a:spLocks noChangeArrowheads="1"/>
          </p:cNvSpPr>
          <p:nvPr/>
        </p:nvSpPr>
        <p:spPr bwMode="auto">
          <a:xfrm>
            <a:off x="4495801" y="6481088"/>
            <a:ext cx="45720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r" eaLnBrk="1" hangingPunct="1">
              <a:spcBef>
                <a:spcPct val="0"/>
              </a:spcBef>
              <a:buFontTx/>
              <a:buNone/>
            </a:pPr>
            <a:r>
              <a:rPr lang="es-ES_tradnl" altLang="en-US" sz="1400" i="1">
                <a:latin typeface="Arial" panose="020B0604020202020204" pitchFamily="34" charset="0"/>
              </a:rPr>
              <a:t>Imagen cortesía del Centro de Terremoto de Alaska</a:t>
            </a:r>
            <a:endParaRPr lang="es-ES_tradnl" altLang="en-US" sz="1800">
              <a:latin typeface="Arial" panose="020B0604020202020204" pitchFamily="34" charset="0"/>
            </a:endParaRPr>
          </a:p>
        </p:txBody>
      </p:sp>
      <p:pic>
        <p:nvPicPr>
          <p:cNvPr id="5" name="Picture 4">
            <a:extLst>
              <a:ext uri="{FF2B5EF4-FFF2-40B4-BE49-F238E27FC236}">
                <a16:creationId xmlns:a16="http://schemas.microsoft.com/office/drawing/2014/main" id="{7B5F58E9-BFEF-420A-8E9F-A7EAF6A1757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3574" y="2680252"/>
            <a:ext cx="8700252" cy="3727708"/>
          </a:xfrm>
          <a:prstGeom prst="rect">
            <a:avLst/>
          </a:prstGeom>
        </p:spPr>
      </p:pic>
      <p:sp>
        <p:nvSpPr>
          <p:cNvPr id="8" name="Title 1">
            <a:extLst>
              <a:ext uri="{FF2B5EF4-FFF2-40B4-BE49-F238E27FC236}">
                <a16:creationId xmlns:a16="http://schemas.microsoft.com/office/drawing/2014/main" id="{6E60798A-1E6A-485B-9D10-89A38F88FDD4}"/>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VE"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VE"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7,8 ALASKA</a:t>
            </a:r>
            <a:br>
              <a:rPr lang="es-VE"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VE"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Miércoles,  22 de Julio, 2020 a las 06:12:44 UTC </a:t>
            </a:r>
            <a:endParaRPr lang="es-VE"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6713192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66F657F-2516-4FF4-94C4-68AFBE232A9C}"/>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7410" name="Picture 18" descr="IRIS_TMlogo.png">
            <a:extLst>
              <a:ext uri="{FF2B5EF4-FFF2-40B4-BE49-F238E27FC236}">
                <a16:creationId xmlns:a16="http://schemas.microsoft.com/office/drawing/2014/main" id="{3D683055-6E69-4ED7-AF6A-B98BAAD805C5}"/>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1" name="TextBox 12">
            <a:extLst>
              <a:ext uri="{FF2B5EF4-FFF2-40B4-BE49-F238E27FC236}">
                <a16:creationId xmlns:a16="http://schemas.microsoft.com/office/drawing/2014/main" id="{22184B44-D1DE-48B8-B207-EE5873659C76}"/>
              </a:ext>
            </a:extLst>
          </p:cNvPr>
          <p:cNvSpPr txBox="1">
            <a:spLocks noChangeArrowheads="1"/>
          </p:cNvSpPr>
          <p:nvPr/>
        </p:nvSpPr>
        <p:spPr bwMode="auto">
          <a:xfrm>
            <a:off x="228600" y="1143000"/>
            <a:ext cx="2286000" cy="5524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500" dirty="0">
                <a:latin typeface="Arial" panose="020B0604020202020204" pitchFamily="34" charset="0"/>
              </a:rPr>
              <a:t>Esta animación del Navegador de Terremotos de IRIS comienza con 50 años de terremotos en la región, luego muestra réplicas en las primeras horas después de este terremoto.</a:t>
            </a:r>
          </a:p>
          <a:p>
            <a:pPr eaLnBrk="1" hangingPunct="1">
              <a:spcBef>
                <a:spcPct val="0"/>
              </a:spcBef>
              <a:buFontTx/>
              <a:buNone/>
            </a:pPr>
            <a:endParaRPr lang="es-ES_tradnl" altLang="en-US" sz="1500" dirty="0">
              <a:latin typeface="Arial" panose="020B0604020202020204" pitchFamily="34" charset="0"/>
            </a:endParaRPr>
          </a:p>
          <a:p>
            <a:pPr eaLnBrk="1" hangingPunct="1">
              <a:spcBef>
                <a:spcPct val="0"/>
              </a:spcBef>
              <a:buFontTx/>
              <a:buNone/>
            </a:pPr>
            <a:r>
              <a:rPr lang="es-ES_tradnl" altLang="en-US" sz="1500" dirty="0">
                <a:latin typeface="Arial" panose="020B0604020202020204" pitchFamily="34" charset="0"/>
              </a:rPr>
              <a:t>En las horas posteriores a el terremoto de magnitud 7,8, ha habido más de 30 réplicas que incluyen:</a:t>
            </a:r>
          </a:p>
          <a:p>
            <a:pPr eaLnBrk="1" hangingPunct="1">
              <a:spcBef>
                <a:spcPct val="0"/>
              </a:spcBef>
              <a:buFontTx/>
              <a:buNone/>
            </a:pPr>
            <a:r>
              <a:rPr lang="es-ES_tradnl" altLang="en-US" sz="1600" dirty="0">
                <a:latin typeface="Arial" panose="020B0604020202020204" pitchFamily="34" charset="0"/>
              </a:rPr>
              <a:t>        </a:t>
            </a:r>
            <a:r>
              <a:rPr lang="es-ES_tradnl" altLang="en-US" sz="1500" dirty="0">
                <a:latin typeface="Arial" panose="020B0604020202020204" pitchFamily="34" charset="0"/>
              </a:rPr>
              <a:t>No.  Magnitud</a:t>
            </a:r>
          </a:p>
          <a:p>
            <a:pPr lvl="1" eaLnBrk="1" hangingPunct="1">
              <a:lnSpc>
                <a:spcPct val="150000"/>
              </a:lnSpc>
              <a:spcBef>
                <a:spcPct val="0"/>
              </a:spcBef>
              <a:buFontTx/>
              <a:buNone/>
            </a:pPr>
            <a:r>
              <a:rPr lang="es-ES_tradnl" altLang="en-US" sz="1500" dirty="0">
                <a:latin typeface="Arial" panose="020B0604020202020204" pitchFamily="34" charset="0"/>
              </a:rPr>
              <a:t> 1      M 6,1</a:t>
            </a:r>
          </a:p>
          <a:p>
            <a:pPr lvl="1" eaLnBrk="1" hangingPunct="1">
              <a:lnSpc>
                <a:spcPct val="150000"/>
              </a:lnSpc>
              <a:spcBef>
                <a:spcPct val="0"/>
              </a:spcBef>
              <a:buFontTx/>
              <a:buNone/>
            </a:pPr>
            <a:r>
              <a:rPr lang="es-ES_tradnl" altLang="en-US" sz="1500" dirty="0">
                <a:latin typeface="Arial" panose="020B0604020202020204" pitchFamily="34" charset="0"/>
              </a:rPr>
              <a:t> 3      M 5,0–5,8</a:t>
            </a:r>
          </a:p>
          <a:p>
            <a:pPr lvl="1" eaLnBrk="1" hangingPunct="1">
              <a:lnSpc>
                <a:spcPct val="150000"/>
              </a:lnSpc>
              <a:spcBef>
                <a:spcPct val="0"/>
              </a:spcBef>
              <a:buFontTx/>
              <a:buNone/>
            </a:pPr>
            <a:r>
              <a:rPr lang="es-ES_tradnl" altLang="en-US" sz="1500" dirty="0">
                <a:latin typeface="Arial" panose="020B0604020202020204" pitchFamily="34" charset="0"/>
              </a:rPr>
              <a:t>12     M 4,0-4,9</a:t>
            </a:r>
          </a:p>
          <a:p>
            <a:pPr lvl="1" eaLnBrk="1" hangingPunct="1">
              <a:lnSpc>
                <a:spcPct val="150000"/>
              </a:lnSpc>
              <a:spcBef>
                <a:spcPct val="0"/>
              </a:spcBef>
              <a:buFontTx/>
              <a:buNone/>
            </a:pPr>
            <a:r>
              <a:rPr lang="es-ES_tradnl" altLang="en-US" sz="1500" dirty="0">
                <a:latin typeface="Arial" panose="020B0604020202020204" pitchFamily="34" charset="0"/>
              </a:rPr>
              <a:t>15     M 3,0–3,9</a:t>
            </a:r>
          </a:p>
          <a:p>
            <a:pPr eaLnBrk="1" hangingPunct="1">
              <a:spcBef>
                <a:spcPct val="0"/>
              </a:spcBef>
              <a:buFontTx/>
              <a:buNone/>
            </a:pPr>
            <a:r>
              <a:rPr lang="es-ES_tradnl" altLang="en-US" sz="1600" dirty="0">
                <a:solidFill>
                  <a:srgbClr val="FF0000"/>
                </a:solidFill>
                <a:latin typeface="Arial" panose="020B0604020202020204" pitchFamily="34" charset="0"/>
              </a:rPr>
              <a:t> </a:t>
            </a:r>
          </a:p>
        </p:txBody>
      </p:sp>
      <p:sp>
        <p:nvSpPr>
          <p:cNvPr id="17412" name="TextBox 7">
            <a:extLst>
              <a:ext uri="{FF2B5EF4-FFF2-40B4-BE49-F238E27FC236}">
                <a16:creationId xmlns:a16="http://schemas.microsoft.com/office/drawing/2014/main" id="{628FD3FA-A235-4964-A1D0-2C17D2E95F8D}"/>
              </a:ext>
            </a:extLst>
          </p:cNvPr>
          <p:cNvSpPr txBox="1">
            <a:spLocks noChangeArrowheads="1"/>
          </p:cNvSpPr>
          <p:nvPr/>
        </p:nvSpPr>
        <p:spPr bwMode="auto">
          <a:xfrm>
            <a:off x="3470275" y="5757485"/>
            <a:ext cx="552132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s-ES_tradnl" altLang="en-US" sz="1400">
                <a:latin typeface="Arial" panose="020B0604020202020204" pitchFamily="34" charset="0"/>
              </a:rPr>
              <a:t>Datos del del Navegador de Terremotos de IRIS (</a:t>
            </a:r>
            <a:r>
              <a:rPr lang="es-ES_tradnl" altLang="en-US" sz="1400">
                <a:latin typeface="Arial" panose="020B0604020202020204" pitchFamily="34" charset="0"/>
                <a:hlinkClick r:id="rId6"/>
              </a:rPr>
              <a:t>www.iris.edu/ieb</a:t>
            </a:r>
            <a:r>
              <a:rPr lang="es-ES_tradnl" altLang="en-US" sz="1400">
                <a:latin typeface="Arial" panose="020B0604020202020204" pitchFamily="34" charset="0"/>
              </a:rPr>
              <a:t>)</a:t>
            </a:r>
          </a:p>
        </p:txBody>
      </p:sp>
      <p:pic>
        <p:nvPicPr>
          <p:cNvPr id="2" name="Alaska_July22_2020">
            <a:hlinkClick r:id="" action="ppaction://media"/>
            <a:extLst>
              <a:ext uri="{FF2B5EF4-FFF2-40B4-BE49-F238E27FC236}">
                <a16:creationId xmlns:a16="http://schemas.microsoft.com/office/drawing/2014/main" id="{4C73BE93-1750-438D-BFB2-BB65DB8A1CCB}"/>
              </a:ext>
            </a:extLst>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2493602" y="1272684"/>
            <a:ext cx="6398607" cy="4213716"/>
          </a:xfrm>
          <a:prstGeom prst="rect">
            <a:avLst/>
          </a:prstGeom>
        </p:spPr>
      </p:pic>
      <p:sp>
        <p:nvSpPr>
          <p:cNvPr id="8" name="Title 1">
            <a:extLst>
              <a:ext uri="{FF2B5EF4-FFF2-40B4-BE49-F238E27FC236}">
                <a16:creationId xmlns:a16="http://schemas.microsoft.com/office/drawing/2014/main" id="{6E60798A-1E6A-485B-9D10-89A38F88FDD4}"/>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VE"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VE"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7,8 ALASKA</a:t>
            </a:r>
            <a:br>
              <a:rPr lang="es-VE"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VE"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Miércoles,  22 de Julio, 2020 a las 06:12:44 UTC </a:t>
            </a:r>
            <a:endParaRPr lang="es-VE"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2435151695"/>
      </p:ext>
    </p:extLst>
  </p:cSld>
  <p:clrMapOvr>
    <a:masterClrMapping/>
  </p:clrMapOvr>
  <p:transition spd="slow" advClick="0" advTm="12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696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B278EEF-43D1-4B16-9682-07ED18D8BA62}"/>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endParaRPr lang="en-US" altLang="en-US" sz="1800">
              <a:solidFill>
                <a:srgbClr val="FFFFFF"/>
              </a:solidFill>
              <a:ea typeface="ＭＳ Ｐゴシック" panose="020B0600070205080204" pitchFamily="34" charset="-128"/>
            </a:endParaRPr>
          </a:p>
        </p:txBody>
      </p:sp>
      <p:pic>
        <p:nvPicPr>
          <p:cNvPr id="35842" name="Picture 18" descr="IRIS_TMlogo.png">
            <a:extLst>
              <a:ext uri="{FF2B5EF4-FFF2-40B4-BE49-F238E27FC236}">
                <a16:creationId xmlns:a16="http://schemas.microsoft.com/office/drawing/2014/main" id="{85981A35-2BD6-4C9B-AB34-AD3F0CB1BD8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4" name="TextBox 11">
            <a:extLst>
              <a:ext uri="{FF2B5EF4-FFF2-40B4-BE49-F238E27FC236}">
                <a16:creationId xmlns:a16="http://schemas.microsoft.com/office/drawing/2014/main" id="{191ECE58-D12F-445B-A5EF-F191DBD9C21B}"/>
              </a:ext>
            </a:extLst>
          </p:cNvPr>
          <p:cNvSpPr txBox="1">
            <a:spLocks noChangeArrowheads="1"/>
          </p:cNvSpPr>
          <p:nvPr/>
        </p:nvSpPr>
        <p:spPr bwMode="auto">
          <a:xfrm>
            <a:off x="3824911" y="2545140"/>
            <a:ext cx="4518025"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None/>
            </a:pPr>
            <a:r>
              <a:rPr lang="es-ES_tradnl" altLang="en-US" sz="1600">
                <a:latin typeface="Arial" panose="020B0604020202020204" pitchFamily="34" charset="0"/>
              </a:rPr>
              <a:t>En este caso, la ubicación del terremoto y el mecanismo focal indican que se debió a fallas de empuje en el límite de mega-empuje entre la Placa del Pacífico en subducción y la Placa Norteamericana.</a:t>
            </a:r>
          </a:p>
        </p:txBody>
      </p:sp>
      <p:pic>
        <p:nvPicPr>
          <p:cNvPr id="35847" name="Picture 2">
            <a:extLst>
              <a:ext uri="{FF2B5EF4-FFF2-40B4-BE49-F238E27FC236}">
                <a16:creationId xmlns:a16="http://schemas.microsoft.com/office/drawing/2014/main" id="{DB643657-3302-4496-A860-33888EF03AE3}"/>
              </a:ext>
            </a:extLst>
          </p:cNvPr>
          <p:cNvPicPr>
            <a:picLocks noChangeAspect="1"/>
          </p:cNvPicPr>
          <p:nvPr/>
        </p:nvPicPr>
        <p:blipFill rotWithShape="1">
          <a:blip r:embed="rId4">
            <a:extLst>
              <a:ext uri="{28A0092B-C50C-407E-A947-70E740481C1C}">
                <a14:useLocalDpi xmlns:a14="http://schemas.microsoft.com/office/drawing/2010/main" val="0"/>
              </a:ext>
            </a:extLst>
          </a:blip>
          <a:srcRect t="73271"/>
          <a:stretch/>
        </p:blipFill>
        <p:spPr bwMode="auto">
          <a:xfrm>
            <a:off x="3789916" y="6044683"/>
            <a:ext cx="4518025" cy="5847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a:extLst>
              <a:ext uri="{FF2B5EF4-FFF2-40B4-BE49-F238E27FC236}">
                <a16:creationId xmlns:a16="http://schemas.microsoft.com/office/drawing/2014/main" id="{54E08F08-EFAC-4499-82CE-34729704C70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4662" y="2544277"/>
            <a:ext cx="2424738" cy="2390466"/>
          </a:xfrm>
          <a:prstGeom prst="rect">
            <a:avLst/>
          </a:prstGeom>
        </p:spPr>
      </p:pic>
      <p:pic>
        <p:nvPicPr>
          <p:cNvPr id="15" name="Picture 10" descr="focal.png">
            <a:extLst>
              <a:ext uri="{FF2B5EF4-FFF2-40B4-BE49-F238E27FC236}">
                <a16:creationId xmlns:a16="http://schemas.microsoft.com/office/drawing/2014/main" id="{26950A97-E7DB-4A0D-9815-A0EDD4BDEDBF}"/>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3710611" y="4068672"/>
            <a:ext cx="4518025" cy="1997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itle 1">
            <a:extLst>
              <a:ext uri="{FF2B5EF4-FFF2-40B4-BE49-F238E27FC236}">
                <a16:creationId xmlns:a16="http://schemas.microsoft.com/office/drawing/2014/main" id="{6E60798A-1E6A-485B-9D10-89A38F88FDD4}"/>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VE"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VE"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7,8 ALASKA</a:t>
            </a:r>
            <a:br>
              <a:rPr lang="es-VE"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VE"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Miércoles,  22 de Julio, 2020 a las 06:12:44 UTC </a:t>
            </a:r>
            <a:endParaRPr lang="es-VE"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13" name="TextBox 7">
            <a:extLst>
              <a:ext uri="{FF2B5EF4-FFF2-40B4-BE49-F238E27FC236}">
                <a16:creationId xmlns:a16="http://schemas.microsoft.com/office/drawing/2014/main" id="{ED85F45B-2B91-AD48-BEB0-9E3D21E7B5C7}"/>
              </a:ext>
            </a:extLst>
          </p:cNvPr>
          <p:cNvSpPr txBox="1">
            <a:spLocks noChangeArrowheads="1"/>
          </p:cNvSpPr>
          <p:nvPr/>
        </p:nvSpPr>
        <p:spPr bwMode="auto">
          <a:xfrm>
            <a:off x="252413" y="1066800"/>
            <a:ext cx="8434387"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 typeface="Arial" panose="020B0604020202020204" pitchFamily="34" charset="0"/>
              <a:buNone/>
            </a:pPr>
            <a:r>
              <a:rPr lang="es-ES" altLang="en-US" sz="1600" dirty="0">
                <a:latin typeface="Arial" panose="020B0604020202020204" pitchFamily="34" charset="0"/>
              </a:rPr>
              <a:t>El mecanismo focal es la forma en que los sismólogos trazan las orientaciones tridimensionales del estrés de un terremoto. Dado que un terremoto se produce como deslizamiento en una falla, genera ondas primarias (P) en cuadrantes de compresión (sombreado) y extensión (blanco). La orientación de estos cuadrantes determinada a partir de ondas sísmicas registradas determina el tipo de falla que produjo el terremoto.</a:t>
            </a:r>
            <a:endParaRPr lang="en-US" altLang="en-US" sz="1600" dirty="0">
              <a:latin typeface="Arial" panose="020B0604020202020204" pitchFamily="34" charset="0"/>
            </a:endParaRPr>
          </a:p>
        </p:txBody>
      </p:sp>
      <p:sp>
        <p:nvSpPr>
          <p:cNvPr id="14" name="TextBox 8">
            <a:extLst>
              <a:ext uri="{FF2B5EF4-FFF2-40B4-BE49-F238E27FC236}">
                <a16:creationId xmlns:a16="http://schemas.microsoft.com/office/drawing/2014/main" id="{CCD82165-D8D4-EE44-8DBD-4CC3C9F4D476}"/>
              </a:ext>
            </a:extLst>
          </p:cNvPr>
          <p:cNvSpPr txBox="1">
            <a:spLocks noChangeArrowheads="1"/>
          </p:cNvSpPr>
          <p:nvPr/>
        </p:nvSpPr>
        <p:spPr bwMode="auto">
          <a:xfrm>
            <a:off x="430213" y="5397500"/>
            <a:ext cx="2797175" cy="1169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_tradnl" altLang="en-US" sz="1400" dirty="0">
                <a:latin typeface="Arial" panose="020B0604020202020204" pitchFamily="34" charset="0"/>
                <a:cs typeface="Arial" panose="020B0604020202020204" pitchFamily="34" charset="0"/>
              </a:rPr>
              <a:t>El eje de tensión (T) refleja la dirección mínima del esfuerzo de compresión. El eje de presión (P) refleja la dirección máxima del esfuerzo de compresión.</a:t>
            </a:r>
          </a:p>
        </p:txBody>
      </p:sp>
      <p:sp>
        <p:nvSpPr>
          <p:cNvPr id="16" name="TextBox 11">
            <a:extLst>
              <a:ext uri="{FF2B5EF4-FFF2-40B4-BE49-F238E27FC236}">
                <a16:creationId xmlns:a16="http://schemas.microsoft.com/office/drawing/2014/main" id="{C68CEE97-7A94-5A4A-82B9-1D3738D3151E}"/>
              </a:ext>
            </a:extLst>
          </p:cNvPr>
          <p:cNvSpPr txBox="1">
            <a:spLocks noChangeArrowheads="1"/>
          </p:cNvSpPr>
          <p:nvPr/>
        </p:nvSpPr>
        <p:spPr bwMode="auto">
          <a:xfrm>
            <a:off x="239713" y="4981575"/>
            <a:ext cx="311943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 altLang="en-US" sz="1200" dirty="0">
                <a:latin typeface="Arial" panose="020B0604020202020204" pitchFamily="34" charset="0"/>
                <a:cs typeface="Arial" panose="020B0604020202020204" pitchFamily="34" charset="0"/>
              </a:rPr>
              <a:t>Fase W Solución Tensor  Momento Sísmico, USGS</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12985</TotalTime>
  <Words>1804</Words>
  <Application>Microsoft Macintosh PowerPoint</Application>
  <PresentationFormat>On-screen Show (4:3)</PresentationFormat>
  <Paragraphs>118</Paragraphs>
  <Slides>12</Slides>
  <Notes>11</Notes>
  <HiddenSlides>0</HiddenSlides>
  <MMClips>4</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12</vt:i4>
      </vt:variant>
    </vt:vector>
  </HeadingPairs>
  <TitlesOfParts>
    <vt:vector size="18" baseType="lpstr">
      <vt:lpstr>ＭＳ Ｐゴシック</vt:lpstr>
      <vt:lpstr>ＭＳ Ｐゴシック</vt:lpstr>
      <vt:lpstr>Arial</vt:lpstr>
      <vt:lpstr>Calibri</vt:lpstr>
      <vt:lpstr>Office Theme</vt:lpstr>
      <vt:lpstr>2_Office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tkb</dc:creator>
  <cp:lastModifiedBy>Douglas Alfredo Bravo Bustamante</cp:lastModifiedBy>
  <cp:revision>913</cp:revision>
  <cp:lastPrinted>2020-07-24T23:42:08Z</cp:lastPrinted>
  <dcterms:created xsi:type="dcterms:W3CDTF">2009-05-31T20:07:40Z</dcterms:created>
  <dcterms:modified xsi:type="dcterms:W3CDTF">2020-07-25T01:21:33Z</dcterms:modified>
</cp:coreProperties>
</file>