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47" r:id="rId2"/>
    <p:sldId id="385" r:id="rId3"/>
    <p:sldId id="386" r:id="rId4"/>
    <p:sldId id="348" r:id="rId5"/>
    <p:sldId id="427" r:id="rId6"/>
    <p:sldId id="350" r:id="rId7"/>
    <p:sldId id="430" r:id="rId8"/>
    <p:sldId id="431" r:id="rId9"/>
    <p:sldId id="432" r:id="rId10"/>
    <p:sldId id="428" r:id="rId11"/>
    <p:sldId id="412" r:id="rId12"/>
    <p:sldId id="429" r:id="rId13"/>
    <p:sldId id="373"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26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FD98BE1-0430-4256-A8CF-C420D6B4BFFB}"/>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6B36D56-6BDD-42E0-83BE-66C563C15F36}"/>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smtClean="0">
                <a:latin typeface="Calibri" panose="020F0502020204030204" pitchFamily="34" charset="0"/>
              </a:defRPr>
            </a:lvl1pPr>
          </a:lstStyle>
          <a:p>
            <a:pPr>
              <a:defRPr/>
            </a:pPr>
            <a:fld id="{2E50B7AA-3A12-477B-983E-1E58DBD7746C}" type="datetime1">
              <a:rPr lang="en-US" altLang="en-US"/>
              <a:pPr>
                <a:defRPr/>
              </a:pPr>
              <a:t>8/10/2020</a:t>
            </a:fld>
            <a:endParaRPr lang="en-US" altLang="en-US"/>
          </a:p>
        </p:txBody>
      </p:sp>
      <p:sp>
        <p:nvSpPr>
          <p:cNvPr id="4" name="Slide Image Placeholder 3">
            <a:extLst>
              <a:ext uri="{FF2B5EF4-FFF2-40B4-BE49-F238E27FC236}">
                <a16:creationId xmlns:a16="http://schemas.microsoft.com/office/drawing/2014/main" id="{ECB3D454-A69C-49FE-82DB-28C6B2539162}"/>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B5B420B2-4EE0-4566-83F6-23362D807DF0}"/>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B92AA06-06FA-428C-9C25-02F07BE14423}"/>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78FEAAEC-0723-4307-86DD-EA0248BEB1F7}"/>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smtClean="0">
                <a:latin typeface="Calibri" panose="020F0502020204030204" pitchFamily="34" charset="0"/>
              </a:defRPr>
            </a:lvl1pPr>
          </a:lstStyle>
          <a:p>
            <a:pPr>
              <a:defRPr/>
            </a:pPr>
            <a:fld id="{EF52F8BD-9CCE-4C61-A7A3-FA4BC12F8F4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pitchFamily="-109"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what_are_the_forces_that_drive_plate_tectonic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69DF8196-2569-4B1A-AD8D-581E77CDF5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A0ACC359-7D80-43B7-804E-5D4ED92BE2C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BB9E1D5B-6A9A-4C73-9E4D-BEC5A654D43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A78DA05-CAED-48AB-9D25-5313F661106A}" type="slidenum">
              <a:rPr lang="en-US" altLang="en-US" sz="130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B11E0FF9-DF44-4F96-8DC0-EA7C985376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C01D9A42-50A7-46E8-91EB-56CC35891F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Relevant animation: Earthquake: Foreshock—Mainshock—Aftershock </a:t>
            </a:r>
            <a:r>
              <a:rPr lang="en-US" altLang="en-US">
                <a:ea typeface="ＭＳ Ｐゴシック" panose="020B0600070205080204" pitchFamily="34" charset="-128"/>
                <a:hlinkClick r:id="rId3"/>
              </a:rPr>
              <a:t>https://www.iris.edu/hq/inclass/animation/earthquake_foreshockmainshockaftershock</a:t>
            </a:r>
            <a:r>
              <a:rPr lang="en-US" altLang="en-US">
                <a:ea typeface="ＭＳ Ｐゴシック" panose="020B0600070205080204" pitchFamily="34" charset="-128"/>
              </a:rPr>
              <a:t> </a:t>
            </a:r>
          </a:p>
          <a:p>
            <a:pPr eaLnBrk="1" hangingPunct="1">
              <a:spcBef>
                <a:spcPct val="0"/>
              </a:spcBef>
            </a:pPr>
            <a:endParaRPr lang="en-US" altLang="en-US">
              <a:ea typeface="ＭＳ Ｐゴシック" panose="020B0600070205080204" pitchFamily="34" charset="-128"/>
            </a:endParaRPr>
          </a:p>
        </p:txBody>
      </p:sp>
      <p:sp>
        <p:nvSpPr>
          <p:cNvPr id="22532" name="Slide Number Placeholder 3">
            <a:extLst>
              <a:ext uri="{FF2B5EF4-FFF2-40B4-BE49-F238E27FC236}">
                <a16:creationId xmlns:a16="http://schemas.microsoft.com/office/drawing/2014/main" id="{4FF6BA0F-1464-4C9E-82CE-19C3D8AE36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242A328-540E-403B-8E02-6CC5D071B184}" type="slidenum">
              <a:rPr lang="en-US" altLang="en-US" sz="1300"/>
              <a:pPr>
                <a:spcBef>
                  <a:spcPct val="0"/>
                </a:spcBef>
              </a:pPr>
              <a:t>10</a:t>
            </a:fld>
            <a:endParaRPr lang="en-US" altLang="en-US" sz="13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4900A49-DFB0-44B9-BB1C-E1ADC41772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AD0491AA-38E3-49CC-B33B-873140B7DD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ea typeface="ＭＳ Ｐゴシック" panose="020B0600070205080204" pitchFamily="34" charset="-128"/>
              </a:rPr>
              <a:t>Relevant Animation:</a:t>
            </a:r>
          </a:p>
          <a:p>
            <a:r>
              <a:rPr lang="en-US" altLang="en-US" sz="1000">
                <a:latin typeface="Arial" panose="020B0604020202020204" pitchFamily="34" charset="0"/>
                <a:ea typeface="ＭＳ Ｐゴシック" panose="020B0600070205080204" pitchFamily="34" charset="-128"/>
              </a:rPr>
              <a:t>Understanding focal mechanisms http://www.iris.edu/hq/programs/education_and_outreach/animations/25</a:t>
            </a:r>
          </a:p>
          <a:p>
            <a:pPr eaLnBrk="1" hangingPunct="1">
              <a:spcBef>
                <a:spcPct val="0"/>
              </a:spcBef>
            </a:pPr>
            <a:endParaRPr lang="en-US" altLang="en-US">
              <a:ea typeface="ＭＳ Ｐゴシック" panose="020B0600070205080204" pitchFamily="34" charset="-128"/>
            </a:endParaRPr>
          </a:p>
        </p:txBody>
      </p:sp>
      <p:sp>
        <p:nvSpPr>
          <p:cNvPr id="24580" name="Slide Number Placeholder 3">
            <a:extLst>
              <a:ext uri="{FF2B5EF4-FFF2-40B4-BE49-F238E27FC236}">
                <a16:creationId xmlns:a16="http://schemas.microsoft.com/office/drawing/2014/main" id="{4C74B32F-01DD-4489-9B2C-62B812FB1BA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A5AF502-D13F-448F-A255-B502C2F96FC2}" type="slidenum">
              <a:rPr lang="en-US" altLang="en-US"/>
              <a:pPr>
                <a:spcBef>
                  <a:spcPct val="0"/>
                </a:spcBef>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84FEAB90-897F-4208-AD50-878D1A2CCD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3E877082-D36B-4FD1-8EF8-EB99849A9F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1859FAE2-10CA-452A-BCF9-0EF88C2644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B0A595D-CEEA-4E57-91BF-B162E0BB5A08}" type="slidenum">
              <a:rPr lang="en-US" altLang="en-US" sz="1300"/>
              <a:pPr>
                <a:spcBef>
                  <a:spcPct val="0"/>
                </a:spcBef>
              </a:pPr>
              <a:t>12</a:t>
            </a:fld>
            <a:endParaRPr lang="en-US" altLang="en-US" sz="13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584C2E93-2042-47FC-B4F5-1FD64B3CC9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3615322C-261B-4011-9EDD-5C932176D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8676" name="Slide Number Placeholder 3">
            <a:extLst>
              <a:ext uri="{FF2B5EF4-FFF2-40B4-BE49-F238E27FC236}">
                <a16:creationId xmlns:a16="http://schemas.microsoft.com/office/drawing/2014/main" id="{746D0604-307E-4562-8CAF-003F6E1BB53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B562EA3-297E-40E3-BE65-C2AB6D2788D7}" type="slidenum">
              <a:rPr lang="en-US" altLang="en-US" sz="1300"/>
              <a:pPr>
                <a:spcBef>
                  <a:spcPct val="0"/>
                </a:spcBef>
              </a:pPr>
              <a:t>13</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D6743107-D83A-4F76-AF1C-80BDC687F0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1277EB43-7037-44DF-8658-E1D5455B7E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a:ea typeface="ＭＳ Ｐゴシック" panose="020B0600070205080204" pitchFamily="34" charset="-128"/>
            </a:endParaRPr>
          </a:p>
          <a:p>
            <a:pPr eaLnBrk="1" hangingPunct="1">
              <a:spcBef>
                <a:spcPct val="0"/>
              </a:spcBef>
            </a:pPr>
            <a:r>
              <a:rPr lang="en-US" altLang="en-US">
                <a:ea typeface="ＭＳ Ｐゴシック" panose="020B0600070205080204" pitchFamily="34" charset="-128"/>
              </a:rPr>
              <a:t>Relevant animation:  Earthquake Intensity </a:t>
            </a:r>
            <a:r>
              <a:rPr lang="en-US" altLang="en-US">
                <a:ea typeface="ＭＳ Ｐゴシック" panose="020B0600070205080204" pitchFamily="34" charset="-128"/>
                <a:hlinkClick r:id="rId3"/>
              </a:rPr>
              <a:t>https://www.iris.edu/hq/inclass/animation/earthquake_intensity</a:t>
            </a:r>
            <a:r>
              <a:rPr lang="en-US" altLang="en-US">
                <a:ea typeface="ＭＳ Ｐゴシック" panose="020B0600070205080204" pitchFamily="34" charset="-128"/>
              </a:rPr>
              <a:t> </a:t>
            </a:r>
          </a:p>
          <a:p>
            <a:pPr eaLnBrk="1" hangingPunct="1">
              <a:spcBef>
                <a:spcPct val="0"/>
              </a:spcBef>
            </a:pPr>
            <a:endParaRPr lang="en-US" altLang="en-US">
              <a:ea typeface="ＭＳ Ｐゴシック" panose="020B0600070205080204" pitchFamily="34" charset="-128"/>
            </a:endParaRPr>
          </a:p>
          <a:p>
            <a:pPr eaLnBrk="1" hangingPunct="1">
              <a:spcBef>
                <a:spcPct val="0"/>
              </a:spcBef>
            </a:pPr>
            <a:endParaRPr lang="en-US" altLang="en-US">
              <a:ea typeface="ＭＳ Ｐゴシック" panose="020B0600070205080204" pitchFamily="34" charset="-128"/>
            </a:endParaRPr>
          </a:p>
        </p:txBody>
      </p:sp>
      <p:sp>
        <p:nvSpPr>
          <p:cNvPr id="6148" name="Slide Number Placeholder 3">
            <a:extLst>
              <a:ext uri="{FF2B5EF4-FFF2-40B4-BE49-F238E27FC236}">
                <a16:creationId xmlns:a16="http://schemas.microsoft.com/office/drawing/2014/main" id="{1FF51A13-CA90-4525-AA12-126E82721C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A94AFC4-66EB-44D9-BA1C-38D36AEC2490}" type="slidenum">
              <a:rPr lang="en-US" altLang="en-US">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74A15F34-CA5F-44B0-B3FB-77F4BD47DF1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296E1BF6-AD21-4874-82BC-839FBFD65A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930A7184-600D-4861-B9DC-2F53D72695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EF41850-A58B-468F-8430-DCDEA5CAEDB5}" type="slidenum">
              <a:rPr lang="en-US" altLang="en-US" sz="130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04EE7AF2-AEBD-4ED3-82BE-D8306AB566C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A6A644E9-8788-487D-A393-A26D9F3EA1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0309DFB4-E9F5-4AA5-AE96-1CA2F5FCEB9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C65C26A-06AE-49A9-A62D-AD90DC54DA67}" type="slidenum">
              <a:rPr lang="en-US" altLang="en-US" sz="130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18BDE107-33DB-4805-AAE4-8BD1D8BA446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961C7C89-DACE-40E1-ADC3-83885FAABA6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2292" name="Slide Number Placeholder 3">
            <a:extLst>
              <a:ext uri="{FF2B5EF4-FFF2-40B4-BE49-F238E27FC236}">
                <a16:creationId xmlns:a16="http://schemas.microsoft.com/office/drawing/2014/main" id="{3B19972C-9BC9-4155-90E5-A3D18597BC3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68F2375-DD6F-4846-A30C-D177712C862C}" type="slidenum">
              <a:rPr lang="en-US" altLang="en-US">
                <a:latin typeface="Calibri" panose="020F0502020204030204" pitchFamily="34" charset="0"/>
              </a:rPr>
              <a:pPr/>
              <a:t>5</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C0DA86A-2C89-4F77-8661-6860B5F1FF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0C16F8D3-39CF-45F0-8F2B-23F46D2569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4340" name="Slide Number Placeholder 3">
            <a:extLst>
              <a:ext uri="{FF2B5EF4-FFF2-40B4-BE49-F238E27FC236}">
                <a16:creationId xmlns:a16="http://schemas.microsoft.com/office/drawing/2014/main" id="{20403BF6-841B-4A4E-9450-D97EE57878B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F55E0D9-7D4D-49F6-9843-9FC13E206615}" type="slidenum">
              <a:rPr lang="en-US" altLang="en-US" sz="130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319AF067-CF8C-436A-8B20-35832F4F40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7F7210A2-C801-455A-9122-C3E4839FE5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6388" name="Slide Number Placeholder 3">
            <a:extLst>
              <a:ext uri="{FF2B5EF4-FFF2-40B4-BE49-F238E27FC236}">
                <a16:creationId xmlns:a16="http://schemas.microsoft.com/office/drawing/2014/main" id="{3D3F1745-4039-43B2-B615-95685E0B21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321128E-221B-4EDA-B424-6CD0788F23BE}" type="slidenum">
              <a:rPr lang="en-US" altLang="en-US" sz="1300"/>
              <a:pPr>
                <a:spcBef>
                  <a:spcPct val="0"/>
                </a:spcBef>
              </a:pPr>
              <a:t>7</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A51975BE-B77F-4367-973C-2880E33C49D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9A550259-82A5-49E5-90D2-71F364A70A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8436" name="Slide Number Placeholder 3">
            <a:extLst>
              <a:ext uri="{FF2B5EF4-FFF2-40B4-BE49-F238E27FC236}">
                <a16:creationId xmlns:a16="http://schemas.microsoft.com/office/drawing/2014/main" id="{4E4F7311-6F68-42AD-B047-731A8E87B8C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C4E7CC0-6D02-497B-9FF7-400AB9DCF696}" type="slidenum">
              <a:rPr lang="en-US" altLang="en-US" sz="1300"/>
              <a:pPr>
                <a:spcBef>
                  <a:spcPct val="0"/>
                </a:spcBef>
              </a:pPr>
              <a:t>8</a:t>
            </a:fld>
            <a:endParaRPr lang="en-US" altLang="en-US" sz="13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80B7A7C4-8109-4A85-8B48-16A53CB9D2F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45C46A88-911C-4424-A23A-EAEF563B50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Relevant animation: Plate Tectonics—What Are the Forces that Drive Plate Tectonics?</a:t>
            </a:r>
          </a:p>
          <a:p>
            <a:pPr eaLnBrk="1" hangingPunct="1">
              <a:spcBef>
                <a:spcPct val="0"/>
              </a:spcBef>
            </a:pPr>
            <a:r>
              <a:rPr lang="en-US" altLang="en-US">
                <a:ea typeface="ＭＳ Ｐゴシック" panose="020B0600070205080204" pitchFamily="34" charset="-128"/>
                <a:hlinkClick r:id="rId3"/>
              </a:rPr>
              <a:t>https://www.iris.edu/hq/inclass/animation/what_are_the_forces_that_drive_plate_tectonics</a:t>
            </a:r>
            <a:r>
              <a:rPr lang="en-US" altLang="en-US">
                <a:ea typeface="ＭＳ Ｐゴシック" panose="020B0600070205080204" pitchFamily="34" charset="-128"/>
              </a:rPr>
              <a:t> </a:t>
            </a:r>
          </a:p>
        </p:txBody>
      </p:sp>
      <p:sp>
        <p:nvSpPr>
          <p:cNvPr id="20484" name="Slide Number Placeholder 3">
            <a:extLst>
              <a:ext uri="{FF2B5EF4-FFF2-40B4-BE49-F238E27FC236}">
                <a16:creationId xmlns:a16="http://schemas.microsoft.com/office/drawing/2014/main" id="{290572B0-1E2A-4EB6-9BAD-AB053479C1B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B0F5378-5354-456E-961C-555FE9B13B60}" type="slidenum">
              <a:rPr lang="en-US" altLang="en-US" sz="130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5C5CA9DC-241E-4D96-AD78-E936652EA51F}"/>
              </a:ext>
            </a:extLst>
          </p:cNvPr>
          <p:cNvSpPr>
            <a:spLocks noGrp="1"/>
          </p:cNvSpPr>
          <p:nvPr>
            <p:ph type="dt" sz="half" idx="10"/>
          </p:nvPr>
        </p:nvSpPr>
        <p:spPr/>
        <p:txBody>
          <a:bodyPr/>
          <a:lstStyle>
            <a:lvl1pPr>
              <a:defRPr/>
            </a:lvl1pPr>
          </a:lstStyle>
          <a:p>
            <a:pPr>
              <a:defRPr/>
            </a:pPr>
            <a:fld id="{3E2542CF-A73D-492E-BC19-42A6EBB5D62F}" type="datetime1">
              <a:rPr lang="en-US" altLang="en-US"/>
              <a:pPr>
                <a:defRPr/>
              </a:pPr>
              <a:t>8/10/2020</a:t>
            </a:fld>
            <a:endParaRPr lang="en-US" altLang="en-US"/>
          </a:p>
        </p:txBody>
      </p:sp>
      <p:sp>
        <p:nvSpPr>
          <p:cNvPr id="5" name="Footer Placeholder 4">
            <a:extLst>
              <a:ext uri="{FF2B5EF4-FFF2-40B4-BE49-F238E27FC236}">
                <a16:creationId xmlns:a16="http://schemas.microsoft.com/office/drawing/2014/main" id="{1AB400A7-0D4E-4972-A78D-F49F629D406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5EEF6C0-1C34-474B-831E-8A3470A1D272}"/>
              </a:ext>
            </a:extLst>
          </p:cNvPr>
          <p:cNvSpPr>
            <a:spLocks noGrp="1"/>
          </p:cNvSpPr>
          <p:nvPr>
            <p:ph type="sldNum" sz="quarter" idx="12"/>
          </p:nvPr>
        </p:nvSpPr>
        <p:spPr/>
        <p:txBody>
          <a:bodyPr/>
          <a:lstStyle>
            <a:lvl1pPr>
              <a:defRPr/>
            </a:lvl1pPr>
          </a:lstStyle>
          <a:p>
            <a:pPr>
              <a:defRPr/>
            </a:pPr>
            <a:fld id="{FE9EF93A-EAFD-467F-A6AD-F1000A257A6D}" type="slidenum">
              <a:rPr lang="en-US" altLang="en-US"/>
              <a:pPr>
                <a:defRPr/>
              </a:pPr>
              <a:t>‹#›</a:t>
            </a:fld>
            <a:endParaRPr lang="en-US" altLang="en-US"/>
          </a:p>
        </p:txBody>
      </p:sp>
    </p:spTree>
    <p:extLst>
      <p:ext uri="{BB962C8B-B14F-4D97-AF65-F5344CB8AC3E}">
        <p14:creationId xmlns:p14="http://schemas.microsoft.com/office/powerpoint/2010/main" val="310634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BDCED7-DD03-4E75-B353-892882C40716}"/>
              </a:ext>
            </a:extLst>
          </p:cNvPr>
          <p:cNvSpPr>
            <a:spLocks noGrp="1"/>
          </p:cNvSpPr>
          <p:nvPr>
            <p:ph type="dt" sz="half" idx="10"/>
          </p:nvPr>
        </p:nvSpPr>
        <p:spPr/>
        <p:txBody>
          <a:bodyPr/>
          <a:lstStyle>
            <a:lvl1pPr>
              <a:defRPr/>
            </a:lvl1pPr>
          </a:lstStyle>
          <a:p>
            <a:pPr>
              <a:defRPr/>
            </a:pPr>
            <a:fld id="{72A7C990-40BD-4089-8944-E6F7814850A1}" type="datetime1">
              <a:rPr lang="en-US" altLang="en-US"/>
              <a:pPr>
                <a:defRPr/>
              </a:pPr>
              <a:t>8/10/2020</a:t>
            </a:fld>
            <a:endParaRPr lang="en-US" altLang="en-US"/>
          </a:p>
        </p:txBody>
      </p:sp>
      <p:sp>
        <p:nvSpPr>
          <p:cNvPr id="5" name="Footer Placeholder 4">
            <a:extLst>
              <a:ext uri="{FF2B5EF4-FFF2-40B4-BE49-F238E27FC236}">
                <a16:creationId xmlns:a16="http://schemas.microsoft.com/office/drawing/2014/main" id="{15E2894B-CB41-4242-95F1-D9436ADD4A2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3EECD0-2E83-446B-B157-29333D308912}"/>
              </a:ext>
            </a:extLst>
          </p:cNvPr>
          <p:cNvSpPr>
            <a:spLocks noGrp="1"/>
          </p:cNvSpPr>
          <p:nvPr>
            <p:ph type="sldNum" sz="quarter" idx="12"/>
          </p:nvPr>
        </p:nvSpPr>
        <p:spPr/>
        <p:txBody>
          <a:bodyPr/>
          <a:lstStyle>
            <a:lvl1pPr>
              <a:defRPr/>
            </a:lvl1pPr>
          </a:lstStyle>
          <a:p>
            <a:pPr>
              <a:defRPr/>
            </a:pPr>
            <a:fld id="{023417B5-67FD-4427-8E73-B0AD9BAB08A8}" type="slidenum">
              <a:rPr lang="en-US" altLang="en-US"/>
              <a:pPr>
                <a:defRPr/>
              </a:pPr>
              <a:t>‹#›</a:t>
            </a:fld>
            <a:endParaRPr lang="en-US" altLang="en-US"/>
          </a:p>
        </p:txBody>
      </p:sp>
    </p:spTree>
    <p:extLst>
      <p:ext uri="{BB962C8B-B14F-4D97-AF65-F5344CB8AC3E}">
        <p14:creationId xmlns:p14="http://schemas.microsoft.com/office/powerpoint/2010/main" val="4038424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8AA996-C4A4-4181-A7B7-DA9CA878F3B0}"/>
              </a:ext>
            </a:extLst>
          </p:cNvPr>
          <p:cNvSpPr>
            <a:spLocks noGrp="1"/>
          </p:cNvSpPr>
          <p:nvPr>
            <p:ph type="dt" sz="half" idx="10"/>
          </p:nvPr>
        </p:nvSpPr>
        <p:spPr/>
        <p:txBody>
          <a:bodyPr/>
          <a:lstStyle>
            <a:lvl1pPr>
              <a:defRPr/>
            </a:lvl1pPr>
          </a:lstStyle>
          <a:p>
            <a:pPr>
              <a:defRPr/>
            </a:pPr>
            <a:fld id="{E09C9399-7A8B-4ACC-9CCF-B56735CDE02C}" type="datetime1">
              <a:rPr lang="en-US" altLang="en-US"/>
              <a:pPr>
                <a:defRPr/>
              </a:pPr>
              <a:t>8/10/2020</a:t>
            </a:fld>
            <a:endParaRPr lang="en-US" altLang="en-US"/>
          </a:p>
        </p:txBody>
      </p:sp>
      <p:sp>
        <p:nvSpPr>
          <p:cNvPr id="5" name="Footer Placeholder 4">
            <a:extLst>
              <a:ext uri="{FF2B5EF4-FFF2-40B4-BE49-F238E27FC236}">
                <a16:creationId xmlns:a16="http://schemas.microsoft.com/office/drawing/2014/main" id="{CCCC1400-1EEA-4904-8B27-08FD21216B7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CF4E5C9-DC8B-452F-9281-1A2AB45D70EB}"/>
              </a:ext>
            </a:extLst>
          </p:cNvPr>
          <p:cNvSpPr>
            <a:spLocks noGrp="1"/>
          </p:cNvSpPr>
          <p:nvPr>
            <p:ph type="sldNum" sz="quarter" idx="12"/>
          </p:nvPr>
        </p:nvSpPr>
        <p:spPr/>
        <p:txBody>
          <a:bodyPr/>
          <a:lstStyle>
            <a:lvl1pPr>
              <a:defRPr/>
            </a:lvl1pPr>
          </a:lstStyle>
          <a:p>
            <a:pPr>
              <a:defRPr/>
            </a:pPr>
            <a:fld id="{321B16A3-B96E-46DE-880E-BD9683A74C63}" type="slidenum">
              <a:rPr lang="en-US" altLang="en-US"/>
              <a:pPr>
                <a:defRPr/>
              </a:pPr>
              <a:t>‹#›</a:t>
            </a:fld>
            <a:endParaRPr lang="en-US" altLang="en-US"/>
          </a:p>
        </p:txBody>
      </p:sp>
    </p:spTree>
    <p:extLst>
      <p:ext uri="{BB962C8B-B14F-4D97-AF65-F5344CB8AC3E}">
        <p14:creationId xmlns:p14="http://schemas.microsoft.com/office/powerpoint/2010/main" val="368889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FD2679-C47B-4DFE-971C-3E69C45F2DFF}"/>
              </a:ext>
            </a:extLst>
          </p:cNvPr>
          <p:cNvSpPr>
            <a:spLocks noGrp="1"/>
          </p:cNvSpPr>
          <p:nvPr>
            <p:ph type="dt" sz="half" idx="10"/>
          </p:nvPr>
        </p:nvSpPr>
        <p:spPr/>
        <p:txBody>
          <a:bodyPr/>
          <a:lstStyle>
            <a:lvl1pPr>
              <a:defRPr/>
            </a:lvl1pPr>
          </a:lstStyle>
          <a:p>
            <a:pPr>
              <a:defRPr/>
            </a:pPr>
            <a:fld id="{B5CA8FF5-8BB1-4027-9B20-3698D78C72F4}" type="datetime1">
              <a:rPr lang="en-US" altLang="en-US"/>
              <a:pPr>
                <a:defRPr/>
              </a:pPr>
              <a:t>8/10/2020</a:t>
            </a:fld>
            <a:endParaRPr lang="en-US" altLang="en-US"/>
          </a:p>
        </p:txBody>
      </p:sp>
      <p:sp>
        <p:nvSpPr>
          <p:cNvPr id="5" name="Footer Placeholder 4">
            <a:extLst>
              <a:ext uri="{FF2B5EF4-FFF2-40B4-BE49-F238E27FC236}">
                <a16:creationId xmlns:a16="http://schemas.microsoft.com/office/drawing/2014/main" id="{04588B24-5FB2-4766-8EAB-75CCF6B54E8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8D10A6C-AC21-4BEB-B286-B66AB960D32E}"/>
              </a:ext>
            </a:extLst>
          </p:cNvPr>
          <p:cNvSpPr>
            <a:spLocks noGrp="1"/>
          </p:cNvSpPr>
          <p:nvPr>
            <p:ph type="sldNum" sz="quarter" idx="12"/>
          </p:nvPr>
        </p:nvSpPr>
        <p:spPr/>
        <p:txBody>
          <a:bodyPr/>
          <a:lstStyle>
            <a:lvl1pPr>
              <a:defRPr/>
            </a:lvl1pPr>
          </a:lstStyle>
          <a:p>
            <a:pPr>
              <a:defRPr/>
            </a:pPr>
            <a:fld id="{9EA573CA-26CF-4451-8297-21CB328A0E29}" type="slidenum">
              <a:rPr lang="en-US" altLang="en-US"/>
              <a:pPr>
                <a:defRPr/>
              </a:pPr>
              <a:t>‹#›</a:t>
            </a:fld>
            <a:endParaRPr lang="en-US" altLang="en-US"/>
          </a:p>
        </p:txBody>
      </p:sp>
    </p:spTree>
    <p:extLst>
      <p:ext uri="{BB962C8B-B14F-4D97-AF65-F5344CB8AC3E}">
        <p14:creationId xmlns:p14="http://schemas.microsoft.com/office/powerpoint/2010/main" val="569312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AC458C-32F8-421F-AF97-C39B1BE1CE94}"/>
              </a:ext>
            </a:extLst>
          </p:cNvPr>
          <p:cNvSpPr>
            <a:spLocks noGrp="1"/>
          </p:cNvSpPr>
          <p:nvPr>
            <p:ph type="dt" sz="half" idx="10"/>
          </p:nvPr>
        </p:nvSpPr>
        <p:spPr/>
        <p:txBody>
          <a:bodyPr/>
          <a:lstStyle>
            <a:lvl1pPr>
              <a:defRPr/>
            </a:lvl1pPr>
          </a:lstStyle>
          <a:p>
            <a:pPr>
              <a:defRPr/>
            </a:pPr>
            <a:fld id="{AEB08A33-C367-41CB-AC44-47DBFD4DEF95}" type="datetime1">
              <a:rPr lang="en-US" altLang="en-US"/>
              <a:pPr>
                <a:defRPr/>
              </a:pPr>
              <a:t>8/10/2020</a:t>
            </a:fld>
            <a:endParaRPr lang="en-US" altLang="en-US"/>
          </a:p>
        </p:txBody>
      </p:sp>
      <p:sp>
        <p:nvSpPr>
          <p:cNvPr id="5" name="Footer Placeholder 4">
            <a:extLst>
              <a:ext uri="{FF2B5EF4-FFF2-40B4-BE49-F238E27FC236}">
                <a16:creationId xmlns:a16="http://schemas.microsoft.com/office/drawing/2014/main" id="{F937105F-13FC-4E3B-8F5E-FED05AA94CF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F60A2F1-B942-4275-B621-FE72B62DD428}"/>
              </a:ext>
            </a:extLst>
          </p:cNvPr>
          <p:cNvSpPr>
            <a:spLocks noGrp="1"/>
          </p:cNvSpPr>
          <p:nvPr>
            <p:ph type="sldNum" sz="quarter" idx="12"/>
          </p:nvPr>
        </p:nvSpPr>
        <p:spPr/>
        <p:txBody>
          <a:bodyPr/>
          <a:lstStyle>
            <a:lvl1pPr>
              <a:defRPr/>
            </a:lvl1pPr>
          </a:lstStyle>
          <a:p>
            <a:pPr>
              <a:defRPr/>
            </a:pPr>
            <a:fld id="{CAFEBA3B-CD61-41DB-97B2-60C29BF5D3DF}" type="slidenum">
              <a:rPr lang="en-US" altLang="en-US"/>
              <a:pPr>
                <a:defRPr/>
              </a:pPr>
              <a:t>‹#›</a:t>
            </a:fld>
            <a:endParaRPr lang="en-US" altLang="en-US"/>
          </a:p>
        </p:txBody>
      </p:sp>
    </p:spTree>
    <p:extLst>
      <p:ext uri="{BB962C8B-B14F-4D97-AF65-F5344CB8AC3E}">
        <p14:creationId xmlns:p14="http://schemas.microsoft.com/office/powerpoint/2010/main" val="3872260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42696E9-7B3B-4C69-9D95-20BE535BDC75}"/>
              </a:ext>
            </a:extLst>
          </p:cNvPr>
          <p:cNvSpPr>
            <a:spLocks noGrp="1"/>
          </p:cNvSpPr>
          <p:nvPr>
            <p:ph type="dt" sz="half" idx="10"/>
          </p:nvPr>
        </p:nvSpPr>
        <p:spPr/>
        <p:txBody>
          <a:bodyPr/>
          <a:lstStyle>
            <a:lvl1pPr>
              <a:defRPr/>
            </a:lvl1pPr>
          </a:lstStyle>
          <a:p>
            <a:pPr>
              <a:defRPr/>
            </a:pPr>
            <a:fld id="{3CF2C255-EA9F-45C0-9413-1DB80934B847}" type="datetime1">
              <a:rPr lang="en-US" altLang="en-US"/>
              <a:pPr>
                <a:defRPr/>
              </a:pPr>
              <a:t>8/10/2020</a:t>
            </a:fld>
            <a:endParaRPr lang="en-US" altLang="en-US"/>
          </a:p>
        </p:txBody>
      </p:sp>
      <p:sp>
        <p:nvSpPr>
          <p:cNvPr id="6" name="Footer Placeholder 4">
            <a:extLst>
              <a:ext uri="{FF2B5EF4-FFF2-40B4-BE49-F238E27FC236}">
                <a16:creationId xmlns:a16="http://schemas.microsoft.com/office/drawing/2014/main" id="{675FB040-05CF-42B4-9719-C1819023F3A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1A9E010-2C0C-463A-8C71-DA50846891D1}"/>
              </a:ext>
            </a:extLst>
          </p:cNvPr>
          <p:cNvSpPr>
            <a:spLocks noGrp="1"/>
          </p:cNvSpPr>
          <p:nvPr>
            <p:ph type="sldNum" sz="quarter" idx="12"/>
          </p:nvPr>
        </p:nvSpPr>
        <p:spPr/>
        <p:txBody>
          <a:bodyPr/>
          <a:lstStyle>
            <a:lvl1pPr>
              <a:defRPr/>
            </a:lvl1pPr>
          </a:lstStyle>
          <a:p>
            <a:pPr>
              <a:defRPr/>
            </a:pPr>
            <a:fld id="{905A9C12-9C54-4BB5-82E3-27613DE8C8CF}" type="slidenum">
              <a:rPr lang="en-US" altLang="en-US"/>
              <a:pPr>
                <a:defRPr/>
              </a:pPr>
              <a:t>‹#›</a:t>
            </a:fld>
            <a:endParaRPr lang="en-US" altLang="en-US"/>
          </a:p>
        </p:txBody>
      </p:sp>
    </p:spTree>
    <p:extLst>
      <p:ext uri="{BB962C8B-B14F-4D97-AF65-F5344CB8AC3E}">
        <p14:creationId xmlns:p14="http://schemas.microsoft.com/office/powerpoint/2010/main" val="2811475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C3C572BA-FA7A-44B3-B063-D59461EF8D93}"/>
              </a:ext>
            </a:extLst>
          </p:cNvPr>
          <p:cNvSpPr>
            <a:spLocks noGrp="1"/>
          </p:cNvSpPr>
          <p:nvPr>
            <p:ph type="dt" sz="half" idx="10"/>
          </p:nvPr>
        </p:nvSpPr>
        <p:spPr/>
        <p:txBody>
          <a:bodyPr/>
          <a:lstStyle>
            <a:lvl1pPr>
              <a:defRPr/>
            </a:lvl1pPr>
          </a:lstStyle>
          <a:p>
            <a:pPr>
              <a:defRPr/>
            </a:pPr>
            <a:fld id="{381BE3EC-72F1-43EA-AC31-08C5A58C6D10}" type="datetime1">
              <a:rPr lang="en-US" altLang="en-US"/>
              <a:pPr>
                <a:defRPr/>
              </a:pPr>
              <a:t>8/10/2020</a:t>
            </a:fld>
            <a:endParaRPr lang="en-US" altLang="en-US"/>
          </a:p>
        </p:txBody>
      </p:sp>
      <p:sp>
        <p:nvSpPr>
          <p:cNvPr id="8" name="Footer Placeholder 4">
            <a:extLst>
              <a:ext uri="{FF2B5EF4-FFF2-40B4-BE49-F238E27FC236}">
                <a16:creationId xmlns:a16="http://schemas.microsoft.com/office/drawing/2014/main" id="{93D30476-557E-4845-8812-27B0EB380282}"/>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09C13161-A304-4391-9CB0-29842B7A4015}"/>
              </a:ext>
            </a:extLst>
          </p:cNvPr>
          <p:cNvSpPr>
            <a:spLocks noGrp="1"/>
          </p:cNvSpPr>
          <p:nvPr>
            <p:ph type="sldNum" sz="quarter" idx="12"/>
          </p:nvPr>
        </p:nvSpPr>
        <p:spPr/>
        <p:txBody>
          <a:bodyPr/>
          <a:lstStyle>
            <a:lvl1pPr>
              <a:defRPr/>
            </a:lvl1pPr>
          </a:lstStyle>
          <a:p>
            <a:pPr>
              <a:defRPr/>
            </a:pPr>
            <a:fld id="{34E67359-CA88-4E71-A823-8279FE2C4B21}" type="slidenum">
              <a:rPr lang="en-US" altLang="en-US"/>
              <a:pPr>
                <a:defRPr/>
              </a:pPr>
              <a:t>‹#›</a:t>
            </a:fld>
            <a:endParaRPr lang="en-US" altLang="en-US"/>
          </a:p>
        </p:txBody>
      </p:sp>
    </p:spTree>
    <p:extLst>
      <p:ext uri="{BB962C8B-B14F-4D97-AF65-F5344CB8AC3E}">
        <p14:creationId xmlns:p14="http://schemas.microsoft.com/office/powerpoint/2010/main" val="845443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3EE56AA-F0EA-43FE-926F-17F13E986FA9}"/>
              </a:ext>
            </a:extLst>
          </p:cNvPr>
          <p:cNvSpPr>
            <a:spLocks noGrp="1"/>
          </p:cNvSpPr>
          <p:nvPr>
            <p:ph type="dt" sz="half" idx="10"/>
          </p:nvPr>
        </p:nvSpPr>
        <p:spPr/>
        <p:txBody>
          <a:bodyPr/>
          <a:lstStyle>
            <a:lvl1pPr>
              <a:defRPr/>
            </a:lvl1pPr>
          </a:lstStyle>
          <a:p>
            <a:pPr>
              <a:defRPr/>
            </a:pPr>
            <a:fld id="{FA95E660-F1BD-4DE5-8966-706380EB0BA9}" type="datetime1">
              <a:rPr lang="en-US" altLang="en-US"/>
              <a:pPr>
                <a:defRPr/>
              </a:pPr>
              <a:t>8/10/2020</a:t>
            </a:fld>
            <a:endParaRPr lang="en-US" altLang="en-US"/>
          </a:p>
        </p:txBody>
      </p:sp>
      <p:sp>
        <p:nvSpPr>
          <p:cNvPr id="4" name="Footer Placeholder 4">
            <a:extLst>
              <a:ext uri="{FF2B5EF4-FFF2-40B4-BE49-F238E27FC236}">
                <a16:creationId xmlns:a16="http://schemas.microsoft.com/office/drawing/2014/main" id="{ECF4496E-8E1C-491D-924B-49FDD1253E85}"/>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00205A68-1101-49A9-9E3B-67AD2ABDD296}"/>
              </a:ext>
            </a:extLst>
          </p:cNvPr>
          <p:cNvSpPr>
            <a:spLocks noGrp="1"/>
          </p:cNvSpPr>
          <p:nvPr>
            <p:ph type="sldNum" sz="quarter" idx="12"/>
          </p:nvPr>
        </p:nvSpPr>
        <p:spPr/>
        <p:txBody>
          <a:bodyPr/>
          <a:lstStyle>
            <a:lvl1pPr>
              <a:defRPr/>
            </a:lvl1pPr>
          </a:lstStyle>
          <a:p>
            <a:pPr>
              <a:defRPr/>
            </a:pPr>
            <a:fld id="{3E976884-7510-42B7-A9A8-6E8AE32A05B9}" type="slidenum">
              <a:rPr lang="en-US" altLang="en-US"/>
              <a:pPr>
                <a:defRPr/>
              </a:pPr>
              <a:t>‹#›</a:t>
            </a:fld>
            <a:endParaRPr lang="en-US" altLang="en-US"/>
          </a:p>
        </p:txBody>
      </p:sp>
    </p:spTree>
    <p:extLst>
      <p:ext uri="{BB962C8B-B14F-4D97-AF65-F5344CB8AC3E}">
        <p14:creationId xmlns:p14="http://schemas.microsoft.com/office/powerpoint/2010/main" val="2306940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6EEE454-03F8-46E3-BBC9-2B0FD640FA09}"/>
              </a:ext>
            </a:extLst>
          </p:cNvPr>
          <p:cNvSpPr>
            <a:spLocks noGrp="1"/>
          </p:cNvSpPr>
          <p:nvPr>
            <p:ph type="dt" sz="half" idx="10"/>
          </p:nvPr>
        </p:nvSpPr>
        <p:spPr/>
        <p:txBody>
          <a:bodyPr/>
          <a:lstStyle>
            <a:lvl1pPr>
              <a:defRPr/>
            </a:lvl1pPr>
          </a:lstStyle>
          <a:p>
            <a:pPr>
              <a:defRPr/>
            </a:pPr>
            <a:fld id="{7571B130-ECB5-40C7-9D18-A2F76C35B77E}" type="datetime1">
              <a:rPr lang="en-US" altLang="en-US"/>
              <a:pPr>
                <a:defRPr/>
              </a:pPr>
              <a:t>8/10/2020</a:t>
            </a:fld>
            <a:endParaRPr lang="en-US" altLang="en-US"/>
          </a:p>
        </p:txBody>
      </p:sp>
      <p:sp>
        <p:nvSpPr>
          <p:cNvPr id="3" name="Footer Placeholder 4">
            <a:extLst>
              <a:ext uri="{FF2B5EF4-FFF2-40B4-BE49-F238E27FC236}">
                <a16:creationId xmlns:a16="http://schemas.microsoft.com/office/drawing/2014/main" id="{C737C41F-1672-4488-BA03-7AE006BEC7FC}"/>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22EA6C6-75DB-4F2A-B42D-F0DC88EFDD27}"/>
              </a:ext>
            </a:extLst>
          </p:cNvPr>
          <p:cNvSpPr>
            <a:spLocks noGrp="1"/>
          </p:cNvSpPr>
          <p:nvPr>
            <p:ph type="sldNum" sz="quarter" idx="12"/>
          </p:nvPr>
        </p:nvSpPr>
        <p:spPr/>
        <p:txBody>
          <a:bodyPr/>
          <a:lstStyle>
            <a:lvl1pPr>
              <a:defRPr/>
            </a:lvl1pPr>
          </a:lstStyle>
          <a:p>
            <a:pPr>
              <a:defRPr/>
            </a:pPr>
            <a:fld id="{FAF6790E-555C-4D14-9C4D-053806D1E3D2}" type="slidenum">
              <a:rPr lang="en-US" altLang="en-US"/>
              <a:pPr>
                <a:defRPr/>
              </a:pPr>
              <a:t>‹#›</a:t>
            </a:fld>
            <a:endParaRPr lang="en-US" altLang="en-US"/>
          </a:p>
        </p:txBody>
      </p:sp>
    </p:spTree>
    <p:extLst>
      <p:ext uri="{BB962C8B-B14F-4D97-AF65-F5344CB8AC3E}">
        <p14:creationId xmlns:p14="http://schemas.microsoft.com/office/powerpoint/2010/main" val="1102947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017C569-3CE3-4C5E-882A-CB357FB4DBFE}"/>
              </a:ext>
            </a:extLst>
          </p:cNvPr>
          <p:cNvSpPr>
            <a:spLocks noGrp="1"/>
          </p:cNvSpPr>
          <p:nvPr>
            <p:ph type="dt" sz="half" idx="10"/>
          </p:nvPr>
        </p:nvSpPr>
        <p:spPr/>
        <p:txBody>
          <a:bodyPr/>
          <a:lstStyle>
            <a:lvl1pPr>
              <a:defRPr/>
            </a:lvl1pPr>
          </a:lstStyle>
          <a:p>
            <a:pPr>
              <a:defRPr/>
            </a:pPr>
            <a:fld id="{69B5C1E1-F74E-4B30-93D7-2C16FA0A71F3}" type="datetime1">
              <a:rPr lang="en-US" altLang="en-US"/>
              <a:pPr>
                <a:defRPr/>
              </a:pPr>
              <a:t>8/10/2020</a:t>
            </a:fld>
            <a:endParaRPr lang="en-US" altLang="en-US"/>
          </a:p>
        </p:txBody>
      </p:sp>
      <p:sp>
        <p:nvSpPr>
          <p:cNvPr id="6" name="Footer Placeholder 4">
            <a:extLst>
              <a:ext uri="{FF2B5EF4-FFF2-40B4-BE49-F238E27FC236}">
                <a16:creationId xmlns:a16="http://schemas.microsoft.com/office/drawing/2014/main" id="{EB1ECA04-76A6-4973-9669-62A3D77B3A1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771512E-F379-4615-8F4A-7B2558F592F6}"/>
              </a:ext>
            </a:extLst>
          </p:cNvPr>
          <p:cNvSpPr>
            <a:spLocks noGrp="1"/>
          </p:cNvSpPr>
          <p:nvPr>
            <p:ph type="sldNum" sz="quarter" idx="12"/>
          </p:nvPr>
        </p:nvSpPr>
        <p:spPr/>
        <p:txBody>
          <a:bodyPr/>
          <a:lstStyle>
            <a:lvl1pPr>
              <a:defRPr/>
            </a:lvl1pPr>
          </a:lstStyle>
          <a:p>
            <a:pPr>
              <a:defRPr/>
            </a:pPr>
            <a:fld id="{2D2045E8-FF88-46F8-ABAE-BAC39816B17B}" type="slidenum">
              <a:rPr lang="en-US" altLang="en-US"/>
              <a:pPr>
                <a:defRPr/>
              </a:pPr>
              <a:t>‹#›</a:t>
            </a:fld>
            <a:endParaRPr lang="en-US" altLang="en-US"/>
          </a:p>
        </p:txBody>
      </p:sp>
    </p:spTree>
    <p:extLst>
      <p:ext uri="{BB962C8B-B14F-4D97-AF65-F5344CB8AC3E}">
        <p14:creationId xmlns:p14="http://schemas.microsoft.com/office/powerpoint/2010/main" val="1420983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AB72473-1E30-40FF-B051-DBABC478FDD5}"/>
              </a:ext>
            </a:extLst>
          </p:cNvPr>
          <p:cNvSpPr>
            <a:spLocks noGrp="1"/>
          </p:cNvSpPr>
          <p:nvPr>
            <p:ph type="dt" sz="half" idx="10"/>
          </p:nvPr>
        </p:nvSpPr>
        <p:spPr/>
        <p:txBody>
          <a:bodyPr/>
          <a:lstStyle>
            <a:lvl1pPr>
              <a:defRPr/>
            </a:lvl1pPr>
          </a:lstStyle>
          <a:p>
            <a:pPr>
              <a:defRPr/>
            </a:pPr>
            <a:fld id="{122A03AF-E88B-403D-8954-2BE8525CADDD}" type="datetime1">
              <a:rPr lang="en-US" altLang="en-US"/>
              <a:pPr>
                <a:defRPr/>
              </a:pPr>
              <a:t>8/10/2020</a:t>
            </a:fld>
            <a:endParaRPr lang="en-US" altLang="en-US"/>
          </a:p>
        </p:txBody>
      </p:sp>
      <p:sp>
        <p:nvSpPr>
          <p:cNvPr id="6" name="Footer Placeholder 4">
            <a:extLst>
              <a:ext uri="{FF2B5EF4-FFF2-40B4-BE49-F238E27FC236}">
                <a16:creationId xmlns:a16="http://schemas.microsoft.com/office/drawing/2014/main" id="{3B4A7C97-B6BA-49E5-BBD4-2478D76E6B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69BC23E-F765-4660-925D-D9FB69A434F8}"/>
              </a:ext>
            </a:extLst>
          </p:cNvPr>
          <p:cNvSpPr>
            <a:spLocks noGrp="1"/>
          </p:cNvSpPr>
          <p:nvPr>
            <p:ph type="sldNum" sz="quarter" idx="12"/>
          </p:nvPr>
        </p:nvSpPr>
        <p:spPr/>
        <p:txBody>
          <a:bodyPr/>
          <a:lstStyle>
            <a:lvl1pPr>
              <a:defRPr/>
            </a:lvl1pPr>
          </a:lstStyle>
          <a:p>
            <a:pPr>
              <a:defRPr/>
            </a:pPr>
            <a:fld id="{C1D1B2AE-A7C8-4A5F-804D-21114465C8BC}" type="slidenum">
              <a:rPr lang="en-US" altLang="en-US"/>
              <a:pPr>
                <a:defRPr/>
              </a:pPr>
              <a:t>‹#›</a:t>
            </a:fld>
            <a:endParaRPr lang="en-US" altLang="en-US"/>
          </a:p>
        </p:txBody>
      </p:sp>
    </p:spTree>
    <p:extLst>
      <p:ext uri="{BB962C8B-B14F-4D97-AF65-F5344CB8AC3E}">
        <p14:creationId xmlns:p14="http://schemas.microsoft.com/office/powerpoint/2010/main" val="605001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FBEC6985-7B9E-4437-8469-78FFEAD985F4}"/>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C9BC88DB-463D-469D-A367-BD6B9D221760}"/>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AA57BA3-2AAD-4437-B2EC-B9939BD18BB8}"/>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Calibri" panose="020F0502020204030204" pitchFamily="34" charset="0"/>
              </a:defRPr>
            </a:lvl1pPr>
          </a:lstStyle>
          <a:p>
            <a:pPr>
              <a:defRPr/>
            </a:pPr>
            <a:fld id="{B81B3E16-CA34-4179-B0C8-DC5EDBC4D6CD}" type="datetime1">
              <a:rPr lang="en-US" altLang="en-US"/>
              <a:pPr>
                <a:defRPr/>
              </a:pPr>
              <a:t>8/10/2020</a:t>
            </a:fld>
            <a:endParaRPr lang="en-US" altLang="en-US"/>
          </a:p>
        </p:txBody>
      </p:sp>
      <p:sp>
        <p:nvSpPr>
          <p:cNvPr id="5" name="Footer Placeholder 4">
            <a:extLst>
              <a:ext uri="{FF2B5EF4-FFF2-40B4-BE49-F238E27FC236}">
                <a16:creationId xmlns:a16="http://schemas.microsoft.com/office/drawing/2014/main" id="{A83484BA-2B6A-4D8E-8BFC-4FB785CD7661}"/>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08B6985F-8F97-4D66-8C94-4DDA57F6F26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8917F265-8AF8-4F3B-9406-32FFD1B1CDE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pitchFamily="-109"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pitchFamily="-109"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pitchFamily="-109"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pitchFamily="-109"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pitchFamily="-109"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pitchFamily="-109"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ds.iris.edu/ieb/" TargetMode="External"/><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8F192F-FAB4-4ACC-AB1E-E6F0BD45388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33A87255-7774-49F4-85DF-5854E37261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F1629217-431C-4D50-B339-B1D6DE21CBB6}"/>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sp>
        <p:nvSpPr>
          <p:cNvPr id="14345" name="TextBox 9">
            <a:extLst>
              <a:ext uri="{FF2B5EF4-FFF2-40B4-BE49-F238E27FC236}">
                <a16:creationId xmlns:a16="http://schemas.microsoft.com/office/drawing/2014/main" id="{62FA61B6-1B3F-4499-AE67-13B8478C8C9F}"/>
              </a:ext>
            </a:extLst>
          </p:cNvPr>
          <p:cNvSpPr txBox="1">
            <a:spLocks noChangeArrowheads="1"/>
          </p:cNvSpPr>
          <p:nvPr/>
        </p:nvSpPr>
        <p:spPr bwMode="auto">
          <a:xfrm>
            <a:off x="276225" y="1114425"/>
            <a:ext cx="4232275" cy="5956300"/>
          </a:xfrm>
          <a:prstGeom prst="rect">
            <a:avLst/>
          </a:prstGeom>
          <a:noFill/>
          <a:ln>
            <a:noFill/>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en-US" altLang="en-US" sz="1600" dirty="0"/>
              <a:t>A magnitude 5.1 earthquake occurred near Sparta, North Carolina (36.476°N 81.093°W) at a depth of 3.7 km. There are reports of minor injuries and damage.</a:t>
            </a:r>
          </a:p>
          <a:p>
            <a:pPr eaLnBrk="1" hangingPunct="1">
              <a:defRPr/>
            </a:pPr>
            <a:endParaRPr lang="en-US" altLang="en-US" sz="1600" dirty="0"/>
          </a:p>
          <a:p>
            <a:pPr eaLnBrk="1" hangingPunct="1">
              <a:defRPr/>
            </a:pPr>
            <a:r>
              <a:rPr lang="en-US" altLang="en-US" sz="1600" dirty="0"/>
              <a:t>Earthquake facts from the North Carolina Geological Survey:</a:t>
            </a:r>
          </a:p>
          <a:p>
            <a:pPr eaLnBrk="1" hangingPunct="1">
              <a:defRPr/>
            </a:pPr>
            <a:endParaRPr lang="en-US" altLang="en-US" sz="1600" dirty="0"/>
          </a:p>
          <a:p>
            <a:pPr marL="285750" indent="-285750" eaLnBrk="1" hangingPunct="1">
              <a:spcAft>
                <a:spcPts val="600"/>
              </a:spcAft>
              <a:buFont typeface="Arial" panose="020B0604020202020204" pitchFamily="34" charset="0"/>
              <a:buChar char="•"/>
              <a:defRPr/>
            </a:pPr>
            <a:r>
              <a:rPr lang="en-US" altLang="en-US" sz="1400" dirty="0"/>
              <a:t>The earliest reported earthquake in North Carolina occurred near Bath on March 8, 1735.</a:t>
            </a:r>
          </a:p>
          <a:p>
            <a:pPr marL="285750" indent="-285750" eaLnBrk="1" hangingPunct="1">
              <a:spcAft>
                <a:spcPts val="600"/>
              </a:spcAft>
              <a:buFont typeface="Arial" panose="020B0604020202020204" pitchFamily="34" charset="0"/>
              <a:buChar char="•"/>
              <a:defRPr/>
            </a:pPr>
            <a:r>
              <a:rPr lang="en-US" altLang="en-US" sz="1400" dirty="0"/>
              <a:t>The largest quake centered in North Carolina was a </a:t>
            </a:r>
            <a:r>
              <a:rPr lang="en-US" altLang="en-US" sz="1400"/>
              <a:t>magnitude 5.2 </a:t>
            </a:r>
            <a:r>
              <a:rPr lang="en-US" altLang="en-US" sz="1400" dirty="0"/>
              <a:t>on February 21, 1916 near Skyland, NC.</a:t>
            </a:r>
          </a:p>
          <a:p>
            <a:pPr marL="285750" indent="-285750" eaLnBrk="1" hangingPunct="1">
              <a:spcAft>
                <a:spcPts val="600"/>
              </a:spcAft>
              <a:buFont typeface="Arial" panose="020B0604020202020204" pitchFamily="34" charset="0"/>
              <a:buChar char="•"/>
              <a:defRPr/>
            </a:pPr>
            <a:r>
              <a:rPr lang="en-US" altLang="en-US" sz="1400" dirty="0"/>
              <a:t>The last damaging earthquake centered in North Carolina was a magnitude 3.5 in Henderson County on May 5, 1981.</a:t>
            </a:r>
          </a:p>
          <a:p>
            <a:pPr marL="285750" indent="-285750" eaLnBrk="1" hangingPunct="1">
              <a:spcAft>
                <a:spcPts val="600"/>
              </a:spcAft>
              <a:buFont typeface="Arial" panose="020B0604020202020204" pitchFamily="34" charset="0"/>
              <a:buChar char="•"/>
              <a:defRPr/>
            </a:pPr>
            <a:r>
              <a:rPr lang="en-US" altLang="en-US" sz="1400" dirty="0"/>
              <a:t>The largest recorded earthquake in the US was a magnitude 9.2 that struck Prince William sound, Alaska on Good Friday, March 28, 1964.</a:t>
            </a:r>
          </a:p>
          <a:p>
            <a:pPr marL="285750" indent="-285750" eaLnBrk="1" hangingPunct="1">
              <a:spcAft>
                <a:spcPts val="600"/>
              </a:spcAft>
              <a:buFont typeface="Arial" panose="020B0604020202020204" pitchFamily="34" charset="0"/>
              <a:buChar char="•"/>
              <a:defRPr/>
            </a:pPr>
            <a:r>
              <a:rPr lang="en-US" altLang="en-US" sz="1400" dirty="0"/>
              <a:t>Alaska and California have the most earthquakes in the US while Florida and North Dakota have the fewest.</a:t>
            </a:r>
          </a:p>
          <a:p>
            <a:pPr eaLnBrk="1" hangingPunct="1">
              <a:defRPr/>
            </a:pPr>
            <a:endParaRPr lang="en-US" altLang="en-US" sz="1600" dirty="0"/>
          </a:p>
          <a:p>
            <a:pPr eaLnBrk="1" hangingPunct="1">
              <a:defRPr/>
            </a:pPr>
            <a:endParaRPr lang="en-US" altLang="en-US" sz="1600" dirty="0"/>
          </a:p>
        </p:txBody>
      </p:sp>
      <p:pic>
        <p:nvPicPr>
          <p:cNvPr id="3078" name="Picture 2">
            <a:extLst>
              <a:ext uri="{FF2B5EF4-FFF2-40B4-BE49-F238E27FC236}">
                <a16:creationId xmlns:a16="http://schemas.microsoft.com/office/drawing/2014/main" id="{A7196293-3812-4669-B64C-84B45CF3B8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1143000"/>
            <a:ext cx="4232275"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449B68-58FF-4A50-B17F-F53DC13457D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1507" name="Picture 18" descr="IRIS_TMlogo.png">
            <a:extLst>
              <a:ext uri="{FF2B5EF4-FFF2-40B4-BE49-F238E27FC236}">
                <a16:creationId xmlns:a16="http://schemas.microsoft.com/office/drawing/2014/main" id="{31E9E98F-053F-40C4-92B6-B8CCC915E89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Box 12">
            <a:extLst>
              <a:ext uri="{FF2B5EF4-FFF2-40B4-BE49-F238E27FC236}">
                <a16:creationId xmlns:a16="http://schemas.microsoft.com/office/drawing/2014/main" id="{D782EF72-194A-4779-88EB-FB5309836B84}"/>
              </a:ext>
            </a:extLst>
          </p:cNvPr>
          <p:cNvSpPr txBox="1">
            <a:spLocks noChangeArrowheads="1"/>
          </p:cNvSpPr>
          <p:nvPr/>
        </p:nvSpPr>
        <p:spPr bwMode="auto">
          <a:xfrm>
            <a:off x="228600" y="1143000"/>
            <a:ext cx="22860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This animation from IRIS’s Earthquake Browser shows the small foreshocks ranging from M 2.1 – 2.6 beginning about 25 hours prior to the mainshock. The animation ends with three small aftershocks that occurred in the first hours after this earthquake.</a:t>
            </a:r>
          </a:p>
          <a:p>
            <a:pPr eaLnBrk="1" hangingPunct="1">
              <a:spcBef>
                <a:spcPct val="0"/>
              </a:spcBef>
              <a:buFontTx/>
              <a:buNone/>
            </a:pPr>
            <a:endParaRPr lang="en-US" altLang="en-US" sz="1600">
              <a:latin typeface="Arial" panose="020B0604020202020204" pitchFamily="34" charset="0"/>
            </a:endParaRPr>
          </a:p>
          <a:p>
            <a:pPr eaLnBrk="1" hangingPunct="1">
              <a:spcBef>
                <a:spcPct val="0"/>
              </a:spcBef>
              <a:buFontTx/>
              <a:buNone/>
            </a:pPr>
            <a:endParaRPr lang="en-US" altLang="en-US" sz="1600">
              <a:solidFill>
                <a:srgbClr val="FF0000"/>
              </a:solidFill>
              <a:latin typeface="Arial" panose="020B0604020202020204" pitchFamily="34" charset="0"/>
            </a:endParaRPr>
          </a:p>
        </p:txBody>
      </p:sp>
      <p:sp>
        <p:nvSpPr>
          <p:cNvPr id="21509" name="TextBox 7">
            <a:extLst>
              <a:ext uri="{FF2B5EF4-FFF2-40B4-BE49-F238E27FC236}">
                <a16:creationId xmlns:a16="http://schemas.microsoft.com/office/drawing/2014/main" id="{207B446A-CA4A-4F9D-A8A2-CC98F68225AF}"/>
              </a:ext>
            </a:extLst>
          </p:cNvPr>
          <p:cNvSpPr txBox="1">
            <a:spLocks noChangeArrowheads="1"/>
          </p:cNvSpPr>
          <p:nvPr/>
        </p:nvSpPr>
        <p:spPr bwMode="auto">
          <a:xfrm>
            <a:off x="3505200" y="4953000"/>
            <a:ext cx="5521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Data from IRIS’s Earthquake Browser (</a:t>
            </a:r>
            <a:r>
              <a:rPr lang="en-US" altLang="en-US" sz="1400">
                <a:latin typeface="Arial" panose="020B0604020202020204" pitchFamily="34" charset="0"/>
                <a:hlinkClick r:id="rId6"/>
              </a:rPr>
              <a:t>www.iris.edu/ieb</a:t>
            </a:r>
            <a:r>
              <a:rPr lang="en-US" altLang="en-US" sz="1400">
                <a:latin typeface="Arial" panose="020B0604020202020204" pitchFamily="34" charset="0"/>
              </a:rPr>
              <a:t>)</a:t>
            </a:r>
          </a:p>
        </p:txBody>
      </p:sp>
      <p:pic>
        <p:nvPicPr>
          <p:cNvPr id="21511" name="Picture 5">
            <a:extLst>
              <a:ext uri="{FF2B5EF4-FFF2-40B4-BE49-F238E27FC236}">
                <a16:creationId xmlns:a16="http://schemas.microsoft.com/office/drawing/2014/main" id="{B6AE171B-480F-47AB-9248-9C346EEBF8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2263" y="5321300"/>
            <a:ext cx="5943600"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a:extLst>
              <a:ext uri="{FF2B5EF4-FFF2-40B4-BE49-F238E27FC236}">
                <a16:creationId xmlns:a16="http://schemas.microsoft.com/office/drawing/2014/main" id="{46F91669-C587-4021-979D-0640C3327CD1}"/>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pic>
        <p:nvPicPr>
          <p:cNvPr id="2" name="2020-08-09_15-26-18IEB">
            <a:hlinkClick r:id="" action="ppaction://media"/>
            <a:extLst>
              <a:ext uri="{FF2B5EF4-FFF2-40B4-BE49-F238E27FC236}">
                <a16:creationId xmlns:a16="http://schemas.microsoft.com/office/drawing/2014/main" id="{FE5C5A5E-4120-457F-99DC-6FF826186F31}"/>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2493135" y="1219200"/>
            <a:ext cx="6533390" cy="3175953"/>
          </a:xfrm>
          <a:prstGeom prst="rect">
            <a:avLst/>
          </a:prstGeom>
        </p:spPr>
      </p:pic>
    </p:spTree>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56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7CBE2CF-F055-4FB2-8EAA-231FB75F9B5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23555" name="Picture 18" descr="IRIS_TMlogo.png">
            <a:extLst>
              <a:ext uri="{FF2B5EF4-FFF2-40B4-BE49-F238E27FC236}">
                <a16:creationId xmlns:a16="http://schemas.microsoft.com/office/drawing/2014/main" id="{0DF465C1-D080-403B-A3B6-0EDB94AB15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7">
            <a:extLst>
              <a:ext uri="{FF2B5EF4-FFF2-40B4-BE49-F238E27FC236}">
                <a16:creationId xmlns:a16="http://schemas.microsoft.com/office/drawing/2014/main" id="{7FF8CBF2-D2AF-4BAA-AE5A-E004DBF20CC4}"/>
              </a:ext>
            </a:extLst>
          </p:cNvPr>
          <p:cNvSpPr txBox="1">
            <a:spLocks noChangeArrowheads="1"/>
          </p:cNvSpPr>
          <p:nvPr/>
        </p:nvSpPr>
        <p:spPr bwMode="auto">
          <a:xfrm>
            <a:off x="252413" y="1066800"/>
            <a:ext cx="83581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23557" name="TextBox 11">
            <a:extLst>
              <a:ext uri="{FF2B5EF4-FFF2-40B4-BE49-F238E27FC236}">
                <a16:creationId xmlns:a16="http://schemas.microsoft.com/office/drawing/2014/main" id="{E4AD91B8-FC52-4FD9-A1E9-CC5C8F8A1245}"/>
              </a:ext>
            </a:extLst>
          </p:cNvPr>
          <p:cNvSpPr txBox="1">
            <a:spLocks noChangeArrowheads="1"/>
          </p:cNvSpPr>
          <p:nvPr/>
        </p:nvSpPr>
        <p:spPr bwMode="auto">
          <a:xfrm>
            <a:off x="3035300" y="2540000"/>
            <a:ext cx="57848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600">
                <a:latin typeface="Arial" panose="020B0604020202020204" pitchFamily="34" charset="0"/>
              </a:rPr>
              <a:t>In this case, the earthquake location and focal mechanism indicate it was due to slightly oblique thrust faulting within the upper crust of the North American Plate. A thrust fault is caused by compressional forces.  Along a thrust fault, one rocky block is pushed up relative to rock beneath the fault.</a:t>
            </a:r>
          </a:p>
          <a:p>
            <a:pPr eaLnBrk="1" hangingPunct="1">
              <a:spcBef>
                <a:spcPct val="0"/>
              </a:spcBef>
              <a:buFont typeface="Arial" panose="020B0604020202020204" pitchFamily="34" charset="0"/>
              <a:buNone/>
            </a:pPr>
            <a:endParaRPr lang="en-US" altLang="en-US" sz="1500">
              <a:latin typeface="Arial" panose="020B0604020202020204" pitchFamily="34" charset="0"/>
            </a:endParaRPr>
          </a:p>
          <a:p>
            <a:pPr eaLnBrk="1" hangingPunct="1">
              <a:spcBef>
                <a:spcPct val="0"/>
              </a:spcBef>
              <a:buFont typeface="Arial" panose="020B0604020202020204" pitchFamily="34" charset="0"/>
              <a:buNone/>
            </a:pPr>
            <a:endParaRPr lang="en-US" altLang="en-US" sz="1500">
              <a:latin typeface="Arial" panose="020B0604020202020204" pitchFamily="34" charset="0"/>
            </a:endParaRPr>
          </a:p>
          <a:p>
            <a:pPr eaLnBrk="1" hangingPunct="1">
              <a:spcBef>
                <a:spcPct val="0"/>
              </a:spcBef>
              <a:buFontTx/>
              <a:buNone/>
            </a:pPr>
            <a:endParaRPr lang="en-US" altLang="en-US" sz="1600">
              <a:latin typeface="Arial" panose="020B0604020202020204" pitchFamily="34" charset="0"/>
            </a:endParaRPr>
          </a:p>
        </p:txBody>
      </p:sp>
      <p:sp>
        <p:nvSpPr>
          <p:cNvPr id="23558" name="TextBox 8">
            <a:extLst>
              <a:ext uri="{FF2B5EF4-FFF2-40B4-BE49-F238E27FC236}">
                <a16:creationId xmlns:a16="http://schemas.microsoft.com/office/drawing/2014/main" id="{21EC2787-E896-479B-95FC-2916F789E9FD}"/>
              </a:ext>
            </a:extLst>
          </p:cNvPr>
          <p:cNvSpPr txBox="1">
            <a:spLocks noChangeArrowheads="1"/>
          </p:cNvSpPr>
          <p:nvPr/>
        </p:nvSpPr>
        <p:spPr bwMode="auto">
          <a:xfrm>
            <a:off x="444500" y="5186363"/>
            <a:ext cx="259080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23559" name="TextBox 11">
            <a:extLst>
              <a:ext uri="{FF2B5EF4-FFF2-40B4-BE49-F238E27FC236}">
                <a16:creationId xmlns:a16="http://schemas.microsoft.com/office/drawing/2014/main" id="{617DBC2A-B303-4A71-B5EF-BEDAEC44B8F9}"/>
              </a:ext>
            </a:extLst>
          </p:cNvPr>
          <p:cNvSpPr txBox="1">
            <a:spLocks noChangeArrowheads="1"/>
          </p:cNvSpPr>
          <p:nvPr/>
        </p:nvSpPr>
        <p:spPr bwMode="auto">
          <a:xfrm>
            <a:off x="404813" y="4586288"/>
            <a:ext cx="23383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23560" name="Picture 2">
            <a:extLst>
              <a:ext uri="{FF2B5EF4-FFF2-40B4-BE49-F238E27FC236}">
                <a16:creationId xmlns:a16="http://schemas.microsoft.com/office/drawing/2014/main" id="{88727236-0464-4E8D-A153-533C44F1D4B2}"/>
              </a:ext>
            </a:extLst>
          </p:cNvPr>
          <p:cNvPicPr>
            <a:picLocks noChangeAspect="1"/>
          </p:cNvPicPr>
          <p:nvPr/>
        </p:nvPicPr>
        <p:blipFill>
          <a:blip r:embed="rId4">
            <a:extLst>
              <a:ext uri="{28A0092B-C50C-407E-A947-70E740481C1C}">
                <a14:useLocalDpi xmlns:a14="http://schemas.microsoft.com/office/drawing/2010/main" val="0"/>
              </a:ext>
            </a:extLst>
          </a:blip>
          <a:srcRect t="73271"/>
          <a:stretch>
            <a:fillRect/>
          </a:stretch>
        </p:blipFill>
        <p:spPr bwMode="auto">
          <a:xfrm>
            <a:off x="3683000" y="5821363"/>
            <a:ext cx="433705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10" descr="focal.png">
            <a:extLst>
              <a:ext uri="{FF2B5EF4-FFF2-40B4-BE49-F238E27FC236}">
                <a16:creationId xmlns:a16="http://schemas.microsoft.com/office/drawing/2014/main" id="{51064AE7-CE81-455A-935F-49DFC1C398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57600" y="4038600"/>
            <a:ext cx="4181475"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Picture 4">
            <a:extLst>
              <a:ext uri="{FF2B5EF4-FFF2-40B4-BE49-F238E27FC236}">
                <a16:creationId xmlns:a16="http://schemas.microsoft.com/office/drawing/2014/main" id="{3150ADB3-D49A-4EE1-A4B6-5F8DC6B558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6100" y="2590800"/>
            <a:ext cx="1960563"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D0F0D66A-F914-49E7-BEF9-22C9BEB0824D}"/>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a:extLst>
              <a:ext uri="{FF2B5EF4-FFF2-40B4-BE49-F238E27FC236}">
                <a16:creationId xmlns:a16="http://schemas.microsoft.com/office/drawing/2014/main" id="{DDF68F1D-0169-4ADE-B15A-ECE549A99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3522"/>
          <a:stretch>
            <a:fillRect/>
          </a:stretch>
        </p:blipFill>
        <p:spPr bwMode="auto">
          <a:xfrm>
            <a:off x="1223963" y="1309688"/>
            <a:ext cx="7772400" cy="539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1E2A368F-2B2E-4285-8CA2-355AB7BF177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5604" name="Picture 8" descr="IRIS_TMlogo.png">
            <a:extLst>
              <a:ext uri="{FF2B5EF4-FFF2-40B4-BE49-F238E27FC236}">
                <a16:creationId xmlns:a16="http://schemas.microsoft.com/office/drawing/2014/main" id="{026A9B62-3BCB-4E40-B28B-01057B34E17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TextBox 9">
            <a:extLst>
              <a:ext uri="{FF2B5EF4-FFF2-40B4-BE49-F238E27FC236}">
                <a16:creationId xmlns:a16="http://schemas.microsoft.com/office/drawing/2014/main" id="{4B94573C-2AAD-45F3-A6C9-B5AA5A9F573E}"/>
              </a:ext>
            </a:extLst>
          </p:cNvPr>
          <p:cNvSpPr txBox="1">
            <a:spLocks noChangeArrowheads="1"/>
          </p:cNvSpPr>
          <p:nvPr/>
        </p:nvSpPr>
        <p:spPr bwMode="auto">
          <a:xfrm>
            <a:off x="2227263" y="817563"/>
            <a:ext cx="6248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record of the earthquake </a:t>
            </a:r>
            <a:r>
              <a:rPr lang="en-US" altLang="en-US" sz="1400">
                <a:solidFill>
                  <a:srgbClr val="000000"/>
                </a:solidFill>
                <a:latin typeface="Arial" panose="020B0604020202020204" pitchFamily="34" charset="0"/>
              </a:rPr>
              <a:t>in Bend, Oregon (BNOR) is illustrated below. Bend is 3481 km (2163 miles, 31.4°) from the location of this earthquake. </a:t>
            </a:r>
            <a:endParaRPr lang="en-US" altLang="en-US" sz="1400">
              <a:latin typeface="Arial" panose="020B0604020202020204" pitchFamily="34" charset="0"/>
            </a:endParaRPr>
          </a:p>
        </p:txBody>
      </p:sp>
      <p:sp>
        <p:nvSpPr>
          <p:cNvPr id="25606" name="TextBox 4">
            <a:extLst>
              <a:ext uri="{FF2B5EF4-FFF2-40B4-BE49-F238E27FC236}">
                <a16:creationId xmlns:a16="http://schemas.microsoft.com/office/drawing/2014/main" id="{B2BBD87A-614F-4379-8395-66FBF91B2E56}"/>
              </a:ext>
            </a:extLst>
          </p:cNvPr>
          <p:cNvSpPr txBox="1">
            <a:spLocks noChangeArrowheads="1"/>
          </p:cNvSpPr>
          <p:nvPr/>
        </p:nvSpPr>
        <p:spPr bwMode="auto">
          <a:xfrm flipH="1">
            <a:off x="3392488" y="1651000"/>
            <a:ext cx="304800" cy="381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solidFill>
                  <a:srgbClr val="000000"/>
                </a:solidFill>
                <a:latin typeface="Arial" panose="020B0604020202020204" pitchFamily="34" charset="0"/>
              </a:rPr>
              <a:t>P</a:t>
            </a:r>
          </a:p>
        </p:txBody>
      </p:sp>
      <p:sp>
        <p:nvSpPr>
          <p:cNvPr id="25607" name="TextBox 11">
            <a:extLst>
              <a:ext uri="{FF2B5EF4-FFF2-40B4-BE49-F238E27FC236}">
                <a16:creationId xmlns:a16="http://schemas.microsoft.com/office/drawing/2014/main" id="{A148175C-11C1-4D54-9AB4-C1F55C74CA6D}"/>
              </a:ext>
            </a:extLst>
          </p:cNvPr>
          <p:cNvSpPr txBox="1">
            <a:spLocks noChangeArrowheads="1"/>
          </p:cNvSpPr>
          <p:nvPr/>
        </p:nvSpPr>
        <p:spPr bwMode="auto">
          <a:xfrm>
            <a:off x="4941888" y="1639888"/>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solidFill>
                  <a:srgbClr val="000000"/>
                </a:solidFill>
                <a:latin typeface="Arial" panose="020B0604020202020204" pitchFamily="34" charset="0"/>
              </a:rPr>
              <a:t>S</a:t>
            </a:r>
          </a:p>
        </p:txBody>
      </p:sp>
      <p:sp>
        <p:nvSpPr>
          <p:cNvPr id="16" name="TextBox 15">
            <a:extLst>
              <a:ext uri="{FF2B5EF4-FFF2-40B4-BE49-F238E27FC236}">
                <a16:creationId xmlns:a16="http://schemas.microsoft.com/office/drawing/2014/main" id="{9AEAAAE3-E1DB-4599-A1DE-D20A038D28B5}"/>
              </a:ext>
            </a:extLst>
          </p:cNvPr>
          <p:cNvSpPr txBox="1"/>
          <p:nvPr/>
        </p:nvSpPr>
        <p:spPr>
          <a:xfrm>
            <a:off x="6391275" y="1371600"/>
            <a:ext cx="2152650" cy="369888"/>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25609" name="TextBox 4">
            <a:extLst>
              <a:ext uri="{FF2B5EF4-FFF2-40B4-BE49-F238E27FC236}">
                <a16:creationId xmlns:a16="http://schemas.microsoft.com/office/drawing/2014/main" id="{43A0378E-C3F0-4FB0-BBE0-1BEFCE3441E8}"/>
              </a:ext>
            </a:extLst>
          </p:cNvPr>
          <p:cNvSpPr txBox="1">
            <a:spLocks noChangeArrowheads="1"/>
          </p:cNvSpPr>
          <p:nvPr/>
        </p:nvSpPr>
        <p:spPr bwMode="auto">
          <a:xfrm>
            <a:off x="1960563" y="3965575"/>
            <a:ext cx="678180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Following the earthquake, it took 6 minutes and 21 seconds for the compressional </a:t>
            </a:r>
            <a:br>
              <a:rPr lang="en-US" altLang="en-US" sz="1400">
                <a:latin typeface="Arial" panose="020B0604020202020204" pitchFamily="34" charset="0"/>
              </a:rPr>
            </a:br>
            <a:r>
              <a:rPr lang="en-US" altLang="en-US" sz="1400">
                <a:latin typeface="Arial" panose="020B0604020202020204" pitchFamily="34" charset="0"/>
              </a:rPr>
              <a:t>P waves to travel a curved path through the mantle to Bend, Oregon.</a:t>
            </a:r>
          </a:p>
        </p:txBody>
      </p:sp>
      <p:sp>
        <p:nvSpPr>
          <p:cNvPr id="25610" name="TextBox 9">
            <a:extLst>
              <a:ext uri="{FF2B5EF4-FFF2-40B4-BE49-F238E27FC236}">
                <a16:creationId xmlns:a16="http://schemas.microsoft.com/office/drawing/2014/main" id="{96780029-9877-4FF0-A2A0-259DC89E2354}"/>
              </a:ext>
            </a:extLst>
          </p:cNvPr>
          <p:cNvSpPr txBox="1">
            <a:spLocks noChangeArrowheads="1"/>
          </p:cNvSpPr>
          <p:nvPr/>
        </p:nvSpPr>
        <p:spPr bwMode="auto">
          <a:xfrm>
            <a:off x="1927225" y="4673600"/>
            <a:ext cx="6850063" cy="522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S waves are shear waves that follow the same path through the mantle as P waves.  S waves took 11 minutes and 29 seconds to travel from the earthquake to Bend.</a:t>
            </a:r>
          </a:p>
        </p:txBody>
      </p:sp>
      <p:sp>
        <p:nvSpPr>
          <p:cNvPr id="19" name="Rectangle 18">
            <a:extLst>
              <a:ext uri="{FF2B5EF4-FFF2-40B4-BE49-F238E27FC236}">
                <a16:creationId xmlns:a16="http://schemas.microsoft.com/office/drawing/2014/main" id="{8E1D2EC0-25D2-47D7-B637-CEADB7F14EA2}"/>
              </a:ext>
            </a:extLst>
          </p:cNvPr>
          <p:cNvSpPr/>
          <p:nvPr/>
        </p:nvSpPr>
        <p:spPr>
          <a:xfrm>
            <a:off x="6858000" y="5586413"/>
            <a:ext cx="2003425"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5612" name="TextBox 6">
            <a:extLst>
              <a:ext uri="{FF2B5EF4-FFF2-40B4-BE49-F238E27FC236}">
                <a16:creationId xmlns:a16="http://schemas.microsoft.com/office/drawing/2014/main" id="{95CDE630-5CD4-404A-A96D-36E6BC1AD5C1}"/>
              </a:ext>
            </a:extLst>
          </p:cNvPr>
          <p:cNvSpPr txBox="1">
            <a:spLocks noChangeArrowheads="1"/>
          </p:cNvSpPr>
          <p:nvPr/>
        </p:nvSpPr>
        <p:spPr bwMode="auto">
          <a:xfrm>
            <a:off x="2082800" y="5378450"/>
            <a:ext cx="6521450"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a:latin typeface="Arial" panose="020B0604020202020204" pitchFamily="34" charset="0"/>
              </a:rPr>
              <a:t>Surface waves traveled the </a:t>
            </a:r>
            <a:r>
              <a:rPr lang="en-US" altLang="en-US" sz="1400">
                <a:solidFill>
                  <a:srgbClr val="000000"/>
                </a:solidFill>
                <a:latin typeface="Arial" panose="020B0604020202020204" pitchFamily="34" charset="0"/>
              </a:rPr>
              <a:t>3481 km (2163 miles</a:t>
            </a:r>
            <a:r>
              <a:rPr lang="en-US" altLang="en-US" sz="1400">
                <a:latin typeface="Arial" panose="020B0604020202020204" pitchFamily="34" charset="0"/>
              </a:rPr>
              <a:t>) along the perimeter of the Earth from the earthquake to the recording station. The surface wave began to arrive in Bend 17 minutes after the earthquake occurred in North Carolina.  </a:t>
            </a:r>
          </a:p>
        </p:txBody>
      </p:sp>
      <p:sp>
        <p:nvSpPr>
          <p:cNvPr id="25613" name="TextBox 4">
            <a:extLst>
              <a:ext uri="{FF2B5EF4-FFF2-40B4-BE49-F238E27FC236}">
                <a16:creationId xmlns:a16="http://schemas.microsoft.com/office/drawing/2014/main" id="{FD137E85-B3D3-4278-8767-69A300FCBD57}"/>
              </a:ext>
            </a:extLst>
          </p:cNvPr>
          <p:cNvSpPr txBox="1">
            <a:spLocks noChangeArrowheads="1"/>
          </p:cNvSpPr>
          <p:nvPr/>
        </p:nvSpPr>
        <p:spPr bwMode="auto">
          <a:xfrm>
            <a:off x="1917700" y="3044825"/>
            <a:ext cx="6867525"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Because the North Carolina earthquake was moderate at magnitude 5.1, the P-wave and S-wave arrivals are barely above the noise level at the </a:t>
            </a:r>
            <a:r>
              <a:rPr lang="en-US" altLang="en-US" sz="1400">
                <a:solidFill>
                  <a:srgbClr val="000000"/>
                </a:solidFill>
                <a:latin typeface="Arial" panose="020B0604020202020204" pitchFamily="34" charset="0"/>
              </a:rPr>
              <a:t>3481 km (2163 miles) distance of the seismometer from the earthquake</a:t>
            </a:r>
            <a:r>
              <a:rPr lang="en-US" altLang="en-US" sz="1400">
                <a:latin typeface="Arial" panose="020B0604020202020204" pitchFamily="34" charset="0"/>
              </a:rPr>
              <a:t>.</a:t>
            </a:r>
          </a:p>
        </p:txBody>
      </p:sp>
      <p:sp>
        <p:nvSpPr>
          <p:cNvPr id="2" name="Title 1">
            <a:extLst>
              <a:ext uri="{FF2B5EF4-FFF2-40B4-BE49-F238E27FC236}">
                <a16:creationId xmlns:a16="http://schemas.microsoft.com/office/drawing/2014/main" id="{9EE8B87B-7239-4118-9ACC-5879B6D9B6A2}"/>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FC8A2E-093F-465A-8B1C-6D63A05DE2F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7651" name="TextBox 9">
            <a:extLst>
              <a:ext uri="{FF2B5EF4-FFF2-40B4-BE49-F238E27FC236}">
                <a16:creationId xmlns:a16="http://schemas.microsoft.com/office/drawing/2014/main" id="{74A18FE4-BAFB-4EF1-9808-394F94A55942}"/>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7652" name="Picture 1">
            <a:extLst>
              <a:ext uri="{FF2B5EF4-FFF2-40B4-BE49-F238E27FC236}">
                <a16:creationId xmlns:a16="http://schemas.microsoft.com/office/drawing/2014/main" id="{48781C28-65BE-4361-A029-17C3055438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1">
            <a:extLst>
              <a:ext uri="{FF2B5EF4-FFF2-40B4-BE49-F238E27FC236}">
                <a16:creationId xmlns:a16="http://schemas.microsoft.com/office/drawing/2014/main" id="{96F6217F-AFFA-40C1-A166-B4BD70D08BD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TextBox 1">
            <a:extLst>
              <a:ext uri="{FF2B5EF4-FFF2-40B4-BE49-F238E27FC236}">
                <a16:creationId xmlns:a16="http://schemas.microsoft.com/office/drawing/2014/main" id="{44E9FCCE-1533-4AAB-B0B3-65A62E3ACB6F}"/>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7655" name="Picture 1">
            <a:extLst>
              <a:ext uri="{FF2B5EF4-FFF2-40B4-BE49-F238E27FC236}">
                <a16:creationId xmlns:a16="http://schemas.microsoft.com/office/drawing/2014/main" id="{6F3E8580-4849-4730-84E6-CB1E31D1727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D8A62E0-A4C1-478A-955F-C09ED5FFF72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5123" name="Picture 12" descr="scale.jpg">
            <a:extLst>
              <a:ext uri="{FF2B5EF4-FFF2-40B4-BE49-F238E27FC236}">
                <a16:creationId xmlns:a16="http://schemas.microsoft.com/office/drawing/2014/main" id="{1A9029C8-CDA9-4C42-BD62-AE717BC203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0608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Box 13">
            <a:extLst>
              <a:ext uri="{FF2B5EF4-FFF2-40B4-BE49-F238E27FC236}">
                <a16:creationId xmlns:a16="http://schemas.microsoft.com/office/drawing/2014/main" id="{6C7EB44A-59EE-4022-99AB-598330F03BC3}"/>
              </a:ext>
            </a:extLst>
          </p:cNvPr>
          <p:cNvSpPr txBox="1">
            <a:spLocks noChangeArrowheads="1"/>
          </p:cNvSpPr>
          <p:nvPr/>
        </p:nvSpPr>
        <p:spPr bwMode="auto">
          <a:xfrm>
            <a:off x="271463" y="3709988"/>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a:latin typeface="Arial" panose="020B0604020202020204" pitchFamily="34" charset="0"/>
              </a:rPr>
              <a:t>Modified Mercalli Intensity</a:t>
            </a:r>
          </a:p>
        </p:txBody>
      </p:sp>
      <p:sp>
        <p:nvSpPr>
          <p:cNvPr id="5125" name="TextBox 14">
            <a:extLst>
              <a:ext uri="{FF2B5EF4-FFF2-40B4-BE49-F238E27FC236}">
                <a16:creationId xmlns:a16="http://schemas.microsoft.com/office/drawing/2014/main" id="{FDC93243-AFBC-42BF-9E64-76F2CF124013}"/>
              </a:ext>
            </a:extLst>
          </p:cNvPr>
          <p:cNvSpPr txBox="1">
            <a:spLocks noChangeArrowheads="1"/>
          </p:cNvSpPr>
          <p:nvPr/>
        </p:nvSpPr>
        <p:spPr bwMode="auto">
          <a:xfrm>
            <a:off x="2541588" y="349567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a:latin typeface="Arial" panose="020B0604020202020204" pitchFamily="34" charset="0"/>
              </a:rPr>
              <a:t>Perceived </a:t>
            </a:r>
          </a:p>
          <a:p>
            <a:pPr algn="ctr" eaLnBrk="1" hangingPunct="1">
              <a:spcBef>
                <a:spcPct val="0"/>
              </a:spcBef>
              <a:spcAft>
                <a:spcPts val="600"/>
              </a:spcAft>
              <a:buFontTx/>
              <a:buNone/>
            </a:pPr>
            <a:r>
              <a:rPr lang="en-US" altLang="en-US" sz="1400" b="1">
                <a:latin typeface="Arial" panose="020B0604020202020204" pitchFamily="34" charset="0"/>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p>
          <a:p>
            <a:pPr eaLnBrk="1" hangingPunct="1">
              <a:spcBef>
                <a:spcPct val="0"/>
              </a:spcBef>
              <a:buFontTx/>
              <a:buNone/>
            </a:pPr>
            <a:endParaRPr lang="en-US" altLang="en-US" sz="1800">
              <a:latin typeface="Arial" panose="020B0604020202020204" pitchFamily="34" charset="0"/>
            </a:endParaRPr>
          </a:p>
        </p:txBody>
      </p:sp>
      <p:sp>
        <p:nvSpPr>
          <p:cNvPr id="5126" name="TextBox 15">
            <a:extLst>
              <a:ext uri="{FF2B5EF4-FFF2-40B4-BE49-F238E27FC236}">
                <a16:creationId xmlns:a16="http://schemas.microsoft.com/office/drawing/2014/main" id="{0446223C-94C8-4491-9710-89427A04B56D}"/>
              </a:ext>
            </a:extLst>
          </p:cNvPr>
          <p:cNvSpPr txBox="1">
            <a:spLocks noChangeArrowheads="1"/>
          </p:cNvSpPr>
          <p:nvPr/>
        </p:nvSpPr>
        <p:spPr bwMode="auto">
          <a:xfrm>
            <a:off x="4343400" y="6397625"/>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USGS estimated shaking intensity from M 5.1 Earthquake</a:t>
            </a:r>
          </a:p>
        </p:txBody>
      </p:sp>
      <p:sp>
        <p:nvSpPr>
          <p:cNvPr id="5127" name="TextBox 15">
            <a:extLst>
              <a:ext uri="{FF2B5EF4-FFF2-40B4-BE49-F238E27FC236}">
                <a16:creationId xmlns:a16="http://schemas.microsoft.com/office/drawing/2014/main" id="{C5BF09AE-8827-4584-AB8B-760C928C19C7}"/>
              </a:ext>
            </a:extLst>
          </p:cNvPr>
          <p:cNvSpPr txBox="1">
            <a:spLocks noChangeArrowheads="1"/>
          </p:cNvSpPr>
          <p:nvPr/>
        </p:nvSpPr>
        <p:spPr bwMode="auto">
          <a:xfrm>
            <a:off x="273050" y="1027113"/>
            <a:ext cx="3487738"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The Modified-Mercalli Intensity</a:t>
            </a:r>
          </a:p>
          <a:p>
            <a:pPr eaLnBrk="1" hangingPunct="1">
              <a:spcBef>
                <a:spcPct val="0"/>
              </a:spcBef>
              <a:buFontTx/>
              <a:buNone/>
            </a:pPr>
            <a:r>
              <a:rPr lang="en-US" altLang="en-US" sz="1600">
                <a:latin typeface="Arial" panose="020B0604020202020204" pitchFamily="34" charset="0"/>
              </a:rPr>
              <a:t>scale is a twelve-stage scale, from I to XII, that indicates the severity of ground shaking. Intensity is dependent on the magnitude, depth, bedrock, and location.</a:t>
            </a:r>
          </a:p>
          <a:p>
            <a:pPr eaLnBrk="1" hangingPunct="1">
              <a:spcBef>
                <a:spcPct val="0"/>
              </a:spcBef>
              <a:buFontTx/>
              <a:buNone/>
            </a:pPr>
            <a:endParaRPr lang="en-US" altLang="en-US" sz="1600">
              <a:latin typeface="Arial" panose="020B0604020202020204" pitchFamily="34" charset="0"/>
            </a:endParaRPr>
          </a:p>
          <a:p>
            <a:pPr eaLnBrk="1" hangingPunct="1">
              <a:spcBef>
                <a:spcPct val="0"/>
              </a:spcBef>
              <a:buFontTx/>
              <a:buNone/>
            </a:pPr>
            <a:r>
              <a:rPr lang="en-US" altLang="en-US" sz="1600">
                <a:latin typeface="Arial" panose="020B0604020202020204" pitchFamily="34" charset="0"/>
              </a:rPr>
              <a:t>This earthquake was widely felt throughout the central Appalachians and coast areas.</a:t>
            </a:r>
          </a:p>
        </p:txBody>
      </p:sp>
      <p:pic>
        <p:nvPicPr>
          <p:cNvPr id="5128" name="Picture 8" descr="IRIS_TMlogo.png">
            <a:extLst>
              <a:ext uri="{FF2B5EF4-FFF2-40B4-BE49-F238E27FC236}">
                <a16:creationId xmlns:a16="http://schemas.microsoft.com/office/drawing/2014/main" id="{15450B7D-1307-4579-87A7-F0A2B36DF2C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9" name="TextBox 15">
            <a:extLst>
              <a:ext uri="{FF2B5EF4-FFF2-40B4-BE49-F238E27FC236}">
                <a16:creationId xmlns:a16="http://schemas.microsoft.com/office/drawing/2014/main" id="{FDE1DCDF-5155-487C-B1CC-193C64283915}"/>
              </a:ext>
            </a:extLst>
          </p:cNvPr>
          <p:cNvSpPr txBox="1">
            <a:spLocks noChangeArrowheads="1"/>
          </p:cNvSpPr>
          <p:nvPr/>
        </p:nvSpPr>
        <p:spPr bwMode="auto">
          <a:xfrm>
            <a:off x="152400" y="647382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pic>
        <p:nvPicPr>
          <p:cNvPr id="5130" name="Picture 4">
            <a:extLst>
              <a:ext uri="{FF2B5EF4-FFF2-40B4-BE49-F238E27FC236}">
                <a16:creationId xmlns:a16="http://schemas.microsoft.com/office/drawing/2014/main" id="{5E13EB93-0FC9-400B-9498-9A4B2F6F7E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3013" y="1104900"/>
            <a:ext cx="5195887"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82F13687-54C9-4405-BE59-965165E6D749}"/>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884C64F-9DB7-4482-834C-B3AA629515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7171" name="Picture 8" descr="IRIS_TMlogo.png">
            <a:extLst>
              <a:ext uri="{FF2B5EF4-FFF2-40B4-BE49-F238E27FC236}">
                <a16:creationId xmlns:a16="http://schemas.microsoft.com/office/drawing/2014/main" id="{3224DC21-4049-4301-A89E-7608C43DCE5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Box 18">
            <a:extLst>
              <a:ext uri="{FF2B5EF4-FFF2-40B4-BE49-F238E27FC236}">
                <a16:creationId xmlns:a16="http://schemas.microsoft.com/office/drawing/2014/main" id="{E491A4B2-2044-4A34-9C69-2F8B917665C2}"/>
              </a:ext>
            </a:extLst>
          </p:cNvPr>
          <p:cNvSpPr txBox="1">
            <a:spLocks noChangeArrowheads="1"/>
          </p:cNvSpPr>
          <p:nvPr/>
        </p:nvSpPr>
        <p:spPr bwMode="auto">
          <a:xfrm>
            <a:off x="304800" y="1123950"/>
            <a:ext cx="3810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a:latin typeface="Arial" panose="020B0604020202020204" pitchFamily="34" charset="0"/>
            </a:endParaRPr>
          </a:p>
          <a:p>
            <a:pPr eaLnBrk="1" hangingPunct="1">
              <a:spcBef>
                <a:spcPct val="0"/>
              </a:spcBef>
              <a:buFontTx/>
              <a:buNone/>
            </a:pPr>
            <a:r>
              <a:rPr lang="en-US" altLang="en-US" sz="1600">
                <a:latin typeface="Arial" panose="020B0604020202020204" pitchFamily="34" charset="0"/>
              </a:rPr>
              <a:t>While millions felt this earthquake, approximately 1,000 felt very strong shaking from the earthquake.</a:t>
            </a:r>
          </a:p>
        </p:txBody>
      </p:sp>
      <p:sp>
        <p:nvSpPr>
          <p:cNvPr id="7173" name="TextBox 15">
            <a:extLst>
              <a:ext uri="{FF2B5EF4-FFF2-40B4-BE49-F238E27FC236}">
                <a16:creationId xmlns:a16="http://schemas.microsoft.com/office/drawing/2014/main" id="{6B52A153-7EBA-4F39-86F1-B096C6540CF2}"/>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7174" name="TextBox 20">
            <a:extLst>
              <a:ext uri="{FF2B5EF4-FFF2-40B4-BE49-F238E27FC236}">
                <a16:creationId xmlns:a16="http://schemas.microsoft.com/office/drawing/2014/main" id="{829544AA-34FF-4E74-B738-040B8FB99599}"/>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7175" name="Picture 4">
            <a:extLst>
              <a:ext uri="{FF2B5EF4-FFF2-40B4-BE49-F238E27FC236}">
                <a16:creationId xmlns:a16="http://schemas.microsoft.com/office/drawing/2014/main" id="{B7BF3DEC-E129-4AE2-A40B-B29BCB1FE4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914400"/>
            <a:ext cx="4606925"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7">
            <a:extLst>
              <a:ext uri="{FF2B5EF4-FFF2-40B4-BE49-F238E27FC236}">
                <a16:creationId xmlns:a16="http://schemas.microsoft.com/office/drawing/2014/main" id="{B873D03A-1D46-4E1D-9DD7-60F8BBDDE8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8363" y="2940050"/>
            <a:ext cx="2338387" cy="384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60F4EA0E-2E88-4DCE-A781-2096FF4AF072}"/>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E0F866-9275-4938-87B2-54AE9F752C6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8" descr="IRIS_TMlogo.png">
            <a:extLst>
              <a:ext uri="{FF2B5EF4-FFF2-40B4-BE49-F238E27FC236}">
                <a16:creationId xmlns:a16="http://schemas.microsoft.com/office/drawing/2014/main" id="{D7DC2D9E-916E-47B8-B872-0B3780C190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4">
            <a:extLst>
              <a:ext uri="{FF2B5EF4-FFF2-40B4-BE49-F238E27FC236}">
                <a16:creationId xmlns:a16="http://schemas.microsoft.com/office/drawing/2014/main" id="{049B559B-11F0-446A-9CF0-C964BD6B19E0}"/>
              </a:ext>
            </a:extLst>
          </p:cNvPr>
          <p:cNvSpPr txBox="1">
            <a:spLocks noChangeArrowheads="1"/>
          </p:cNvSpPr>
          <p:nvPr/>
        </p:nvSpPr>
        <p:spPr bwMode="auto">
          <a:xfrm>
            <a:off x="217488" y="1219200"/>
            <a:ext cx="54975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This earthquake was widely felt throughout the central Appalachians and coast areas, from Washington D.C. to Atlanta.</a:t>
            </a:r>
          </a:p>
        </p:txBody>
      </p:sp>
      <p:pic>
        <p:nvPicPr>
          <p:cNvPr id="9221" name="Picture 6" descr="craton.gif">
            <a:extLst>
              <a:ext uri="{FF2B5EF4-FFF2-40B4-BE49-F238E27FC236}">
                <a16:creationId xmlns:a16="http://schemas.microsoft.com/office/drawing/2014/main" id="{C72F1524-967A-4FDD-964E-C20851A625C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593725"/>
            <a:ext cx="3200400"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9">
            <a:extLst>
              <a:ext uri="{FF2B5EF4-FFF2-40B4-BE49-F238E27FC236}">
                <a16:creationId xmlns:a16="http://schemas.microsoft.com/office/drawing/2014/main" id="{6FF85B51-5C11-4E2F-A0DB-116920CD3B50}"/>
              </a:ext>
            </a:extLst>
          </p:cNvPr>
          <p:cNvSpPr txBox="1">
            <a:spLocks noChangeArrowheads="1"/>
          </p:cNvSpPr>
          <p:nvPr/>
        </p:nvSpPr>
        <p:spPr bwMode="auto">
          <a:xfrm>
            <a:off x="4191000" y="4397375"/>
            <a:ext cx="4687888"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While earthquakes in the eastern United States are less frequent than in the western United States, they are typically felt over a much broader region.  Often times, an earthquake can be felt over an area as much as ten times larger than a similar magnitude earthquake on the west coast.  This is due to the ease of wave propagation through the North American Craton (a craton is an old and stable part of the continental lithosphere).</a:t>
            </a:r>
          </a:p>
        </p:txBody>
      </p:sp>
      <p:sp>
        <p:nvSpPr>
          <p:cNvPr id="9223" name="TextBox 10">
            <a:extLst>
              <a:ext uri="{FF2B5EF4-FFF2-40B4-BE49-F238E27FC236}">
                <a16:creationId xmlns:a16="http://schemas.microsoft.com/office/drawing/2014/main" id="{6B003A48-C7D9-4FA1-9C1F-8DCFCBEC9CDB}"/>
              </a:ext>
            </a:extLst>
          </p:cNvPr>
          <p:cNvSpPr txBox="1">
            <a:spLocks noChangeArrowheads="1"/>
          </p:cNvSpPr>
          <p:nvPr/>
        </p:nvSpPr>
        <p:spPr bwMode="auto">
          <a:xfrm>
            <a:off x="187325" y="2152650"/>
            <a:ext cx="5451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a:latin typeface="Arial" panose="020B0604020202020204" pitchFamily="34" charset="0"/>
              </a:rPr>
              <a:t>Shaking intensity reported through USGS </a:t>
            </a:r>
            <a:r>
              <a:rPr lang="ja-JP" altLang="en-US" sz="1400" b="1">
                <a:latin typeface="Arial" panose="020B0604020202020204" pitchFamily="34" charset="0"/>
              </a:rPr>
              <a:t>“</a:t>
            </a:r>
            <a:r>
              <a:rPr lang="en-US" altLang="ja-JP" sz="1400" b="1">
                <a:latin typeface="Arial" panose="020B0604020202020204" pitchFamily="34" charset="0"/>
              </a:rPr>
              <a:t>Did You Feel It?</a:t>
            </a:r>
            <a:r>
              <a:rPr lang="ja-JP" altLang="en-US" sz="1400" b="1">
                <a:latin typeface="Arial" panose="020B0604020202020204" pitchFamily="34" charset="0"/>
              </a:rPr>
              <a:t>”</a:t>
            </a:r>
            <a:endParaRPr lang="en-US" altLang="en-US" sz="1400" b="1">
              <a:latin typeface="Arial" panose="020B0604020202020204" pitchFamily="34" charset="0"/>
            </a:endParaRPr>
          </a:p>
        </p:txBody>
      </p:sp>
      <p:pic>
        <p:nvPicPr>
          <p:cNvPr id="9224" name="Picture 2">
            <a:extLst>
              <a:ext uri="{FF2B5EF4-FFF2-40B4-BE49-F238E27FC236}">
                <a16:creationId xmlns:a16="http://schemas.microsoft.com/office/drawing/2014/main" id="{3EF8143B-96EB-4536-842C-56D7AD71D6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8463" y="2590800"/>
            <a:ext cx="3733800" cy="417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2D9C5974-2C95-4A7E-8D69-D8ED0AF3DF30}"/>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8F998C-B315-448E-8307-35CDA5FB1F0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267" name="Picture 8" descr="IRIS_TMlogo.png">
            <a:extLst>
              <a:ext uri="{FF2B5EF4-FFF2-40B4-BE49-F238E27FC236}">
                <a16:creationId xmlns:a16="http://schemas.microsoft.com/office/drawing/2014/main" id="{00D1D88A-E684-4F4D-8B19-195DC87AE1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Box 9">
            <a:extLst>
              <a:ext uri="{FF2B5EF4-FFF2-40B4-BE49-F238E27FC236}">
                <a16:creationId xmlns:a16="http://schemas.microsoft.com/office/drawing/2014/main" id="{E4935B06-75E5-45BE-B0CD-E63368304C02}"/>
              </a:ext>
            </a:extLst>
          </p:cNvPr>
          <p:cNvSpPr txBox="1">
            <a:spLocks noChangeArrowheads="1"/>
          </p:cNvSpPr>
          <p:nvPr/>
        </p:nvSpPr>
        <p:spPr bwMode="auto">
          <a:xfrm>
            <a:off x="304800" y="1157288"/>
            <a:ext cx="84105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Epicenters of the most recent 4000 earthquakes in the contiguous United States are shown </a:t>
            </a:r>
            <a:r>
              <a:rPr lang="en-US" altLang="en-US" sz="1400">
                <a:latin typeface="Arial" panose="020B0604020202020204" pitchFamily="34" charset="0"/>
                <a:cs typeface="Arial" panose="020B0604020202020204" pitchFamily="34" charset="0"/>
              </a:rPr>
              <a:t>on this map. </a:t>
            </a:r>
          </a:p>
          <a:p>
            <a:pPr eaLnBrk="1" hangingPunct="1">
              <a:spcBef>
                <a:spcPct val="0"/>
              </a:spcBef>
              <a:buFontTx/>
              <a:buNone/>
            </a:pPr>
            <a:endParaRPr lang="en-US" altLang="en-US" sz="140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pPr>
            <a:r>
              <a:rPr lang="en-US" altLang="en-US" sz="1400">
                <a:latin typeface="Arial" panose="020B0604020202020204" pitchFamily="34" charset="0"/>
                <a:cs typeface="Arial" panose="020B0604020202020204" pitchFamily="34" charset="0"/>
              </a:rPr>
              <a:t>This earthquake occurred in the interior of the North American Plate. Such mid-plate earthquakes are known as intraplate earthquakes and are generally less common than interplate earthquakes that happen on tectonic plate boundaries.</a:t>
            </a:r>
          </a:p>
          <a:p>
            <a:pPr eaLnBrk="1" hangingPunct="1">
              <a:spcBef>
                <a:spcPct val="0"/>
              </a:spcBef>
              <a:buFontTx/>
              <a:buNone/>
            </a:pPr>
            <a:endParaRPr lang="en-US" altLang="en-US" sz="1600">
              <a:latin typeface="Arial" panose="020B0604020202020204" pitchFamily="34" charset="0"/>
              <a:cs typeface="Arial" panose="020B0604020202020204" pitchFamily="34" charset="0"/>
            </a:endParaRPr>
          </a:p>
          <a:p>
            <a:pPr eaLnBrk="1" hangingPunct="1">
              <a:spcBef>
                <a:spcPct val="0"/>
              </a:spcBef>
              <a:buFontTx/>
              <a:buNone/>
            </a:pPr>
            <a:endParaRPr lang="en-US" altLang="en-US" sz="1600">
              <a:latin typeface="Arial" panose="020B0604020202020204" pitchFamily="34" charset="0"/>
              <a:cs typeface="Arial" panose="020B0604020202020204" pitchFamily="34" charset="0"/>
            </a:endParaRPr>
          </a:p>
        </p:txBody>
      </p:sp>
      <p:grpSp>
        <p:nvGrpSpPr>
          <p:cNvPr id="11269" name="Group 4">
            <a:extLst>
              <a:ext uri="{FF2B5EF4-FFF2-40B4-BE49-F238E27FC236}">
                <a16:creationId xmlns:a16="http://schemas.microsoft.com/office/drawing/2014/main" id="{F9F3E0CC-5680-4D05-BC85-F0DA3BB6B750}"/>
              </a:ext>
            </a:extLst>
          </p:cNvPr>
          <p:cNvGrpSpPr>
            <a:grpSpLocks/>
          </p:cNvGrpSpPr>
          <p:nvPr/>
        </p:nvGrpSpPr>
        <p:grpSpPr bwMode="auto">
          <a:xfrm>
            <a:off x="381000" y="2465388"/>
            <a:ext cx="8499475" cy="4087812"/>
            <a:chOff x="381000" y="2590800"/>
            <a:chExt cx="8500168" cy="4088087"/>
          </a:xfrm>
        </p:grpSpPr>
        <p:pic>
          <p:nvPicPr>
            <p:cNvPr id="11271" name="Picture 2">
              <a:extLst>
                <a:ext uri="{FF2B5EF4-FFF2-40B4-BE49-F238E27FC236}">
                  <a16:creationId xmlns:a16="http://schemas.microsoft.com/office/drawing/2014/main" id="{4B49FD17-CAD7-4180-8DFA-BAADDE5EB4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590800"/>
              <a:ext cx="7739582" cy="408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2">
              <a:extLst>
                <a:ext uri="{FF2B5EF4-FFF2-40B4-BE49-F238E27FC236}">
                  <a16:creationId xmlns:a16="http://schemas.microsoft.com/office/drawing/2014/main" id="{E27EDE4A-C40C-4DD1-869F-15A2BE326B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4205" y="4356279"/>
              <a:ext cx="1096963" cy="231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3" name="TextBox 5">
              <a:extLst>
                <a:ext uri="{FF2B5EF4-FFF2-40B4-BE49-F238E27FC236}">
                  <a16:creationId xmlns:a16="http://schemas.microsoft.com/office/drawing/2014/main" id="{838F5F15-8EAB-4312-B6E3-D311B7548DE6}"/>
                </a:ext>
              </a:extLst>
            </p:cNvPr>
            <p:cNvSpPr txBox="1">
              <a:spLocks noChangeArrowheads="1"/>
            </p:cNvSpPr>
            <p:nvPr/>
          </p:nvSpPr>
          <p:spPr bwMode="auto">
            <a:xfrm>
              <a:off x="6325940" y="5670202"/>
              <a:ext cx="6319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a:solidFill>
                    <a:srgbClr val="FF0000"/>
                  </a:solidFill>
                  <a:latin typeface="Arial" panose="020B0604020202020204" pitchFamily="34" charset="0"/>
                </a:rPr>
                <a:t>M 5.1</a:t>
              </a:r>
            </a:p>
          </p:txBody>
        </p:sp>
        <p:cxnSp>
          <p:nvCxnSpPr>
            <p:cNvPr id="21" name="Straight Arrow Connector 20">
              <a:extLst>
                <a:ext uri="{FF2B5EF4-FFF2-40B4-BE49-F238E27FC236}">
                  <a16:creationId xmlns:a16="http://schemas.microsoft.com/office/drawing/2014/main" id="{A46F6B2A-182A-4358-B029-A985DE712DA4}"/>
                </a:ext>
              </a:extLst>
            </p:cNvPr>
            <p:cNvCxnSpPr>
              <a:cxnSpLocks/>
            </p:cNvCxnSpPr>
            <p:nvPr/>
          </p:nvCxnSpPr>
          <p:spPr>
            <a:xfrm flipH="1" flipV="1">
              <a:off x="6275869" y="5202413"/>
              <a:ext cx="98433" cy="46834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275" name="TextBox 22">
              <a:extLst>
                <a:ext uri="{FF2B5EF4-FFF2-40B4-BE49-F238E27FC236}">
                  <a16:creationId xmlns:a16="http://schemas.microsoft.com/office/drawing/2014/main" id="{E4880FF8-CFFD-4A09-B16F-07FF97BA6B90}"/>
                </a:ext>
              </a:extLst>
            </p:cNvPr>
            <p:cNvSpPr txBox="1">
              <a:spLocks noChangeArrowheads="1"/>
            </p:cNvSpPr>
            <p:nvPr/>
          </p:nvSpPr>
          <p:spPr bwMode="auto">
            <a:xfrm>
              <a:off x="3419474" y="3673333"/>
              <a:ext cx="29051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a:t>North American Plate</a:t>
              </a:r>
            </a:p>
          </p:txBody>
        </p:sp>
        <p:sp>
          <p:nvSpPr>
            <p:cNvPr id="11276" name="TextBox 3">
              <a:extLst>
                <a:ext uri="{FF2B5EF4-FFF2-40B4-BE49-F238E27FC236}">
                  <a16:creationId xmlns:a16="http://schemas.microsoft.com/office/drawing/2014/main" id="{21144F62-1888-4C18-AE9B-3F689C5F6631}"/>
                </a:ext>
              </a:extLst>
            </p:cNvPr>
            <p:cNvSpPr txBox="1">
              <a:spLocks noChangeArrowheads="1"/>
            </p:cNvSpPr>
            <p:nvPr/>
          </p:nvSpPr>
          <p:spPr bwMode="auto">
            <a:xfrm>
              <a:off x="609600" y="5755515"/>
              <a:ext cx="29051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a:t>Pacific Plate</a:t>
              </a:r>
            </a:p>
          </p:txBody>
        </p:sp>
      </p:grpSp>
      <p:sp>
        <p:nvSpPr>
          <p:cNvPr id="6" name="Title 1">
            <a:extLst>
              <a:ext uri="{FF2B5EF4-FFF2-40B4-BE49-F238E27FC236}">
                <a16:creationId xmlns:a16="http://schemas.microsoft.com/office/drawing/2014/main" id="{30925216-97F7-4880-862A-CADD48168404}"/>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transition spd="slow" advClick="0" advTm="12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02D99A-5392-4369-BC72-A1AAC75FE94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8" descr="IRIS_TMlogo.png">
            <a:extLst>
              <a:ext uri="{FF2B5EF4-FFF2-40B4-BE49-F238E27FC236}">
                <a16:creationId xmlns:a16="http://schemas.microsoft.com/office/drawing/2014/main" id="{0DB3AB3A-B6CC-4A98-9908-F38F5CDBA7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5">
            <a:extLst>
              <a:ext uri="{FF2B5EF4-FFF2-40B4-BE49-F238E27FC236}">
                <a16:creationId xmlns:a16="http://schemas.microsoft.com/office/drawing/2014/main" id="{BEBD2D73-F44E-448A-90CF-A14CD27394C2}"/>
              </a:ext>
            </a:extLst>
          </p:cNvPr>
          <p:cNvSpPr txBox="1">
            <a:spLocks noChangeArrowheads="1"/>
          </p:cNvSpPr>
          <p:nvPr/>
        </p:nvSpPr>
        <p:spPr bwMode="auto">
          <a:xfrm>
            <a:off x="6096000" y="7848600"/>
            <a:ext cx="3810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2014 Seismic Hazard Map of state of North Carolina. USGS .</a:t>
            </a:r>
            <a:endParaRPr lang="en-US" altLang="en-US" sz="1800" i="1">
              <a:latin typeface="Arial" panose="020B0604020202020204" pitchFamily="34" charset="0"/>
            </a:endParaRPr>
          </a:p>
        </p:txBody>
      </p:sp>
      <p:sp>
        <p:nvSpPr>
          <p:cNvPr id="13317" name="TextBox 5">
            <a:extLst>
              <a:ext uri="{FF2B5EF4-FFF2-40B4-BE49-F238E27FC236}">
                <a16:creationId xmlns:a16="http://schemas.microsoft.com/office/drawing/2014/main" id="{A631AF32-4451-43EA-80F7-55EA215DC872}"/>
              </a:ext>
            </a:extLst>
          </p:cNvPr>
          <p:cNvSpPr txBox="1">
            <a:spLocks noChangeArrowheads="1"/>
          </p:cNvSpPr>
          <p:nvPr/>
        </p:nvSpPr>
        <p:spPr bwMode="auto">
          <a:xfrm>
            <a:off x="5549900" y="5803900"/>
            <a:ext cx="3505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200">
                <a:latin typeface="Arial" panose="020B0604020202020204" pitchFamily="34" charset="0"/>
              </a:rPr>
              <a:t>Seismic Hazard is expressed as peak ground acceleration (PGA) on firm rock, in percent g, expected to be exceeded in a 50 year interval with a probability of two percent.</a:t>
            </a:r>
            <a:endParaRPr lang="en-US" altLang="en-US" sz="1800">
              <a:latin typeface="Arial" panose="020B0604020202020204" pitchFamily="34" charset="0"/>
            </a:endParaRPr>
          </a:p>
        </p:txBody>
      </p:sp>
      <p:sp>
        <p:nvSpPr>
          <p:cNvPr id="13318" name="TextBox 10">
            <a:extLst>
              <a:ext uri="{FF2B5EF4-FFF2-40B4-BE49-F238E27FC236}">
                <a16:creationId xmlns:a16="http://schemas.microsoft.com/office/drawing/2014/main" id="{6E2D94D7-B96C-4999-A2A7-F4628B4DF471}"/>
              </a:ext>
            </a:extLst>
          </p:cNvPr>
          <p:cNvSpPr txBox="1">
            <a:spLocks noChangeArrowheads="1"/>
          </p:cNvSpPr>
          <p:nvPr/>
        </p:nvSpPr>
        <p:spPr bwMode="auto">
          <a:xfrm>
            <a:off x="228600" y="1066800"/>
            <a:ext cx="27432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500">
                <a:latin typeface="Arial" panose="020B0604020202020204" pitchFamily="34" charset="0"/>
              </a:rPr>
              <a:t>The increased seismic hazard stretching from Tennessee through the edge of western North Carolina into northern Georgia is known as the Eastern Tennessee Seismic Zone. Further to the northeast, the Central Virginia Seismic Zone is shown. The 1886 Charleston earthquake occurred in the Charleston, South Carolina Seismic Zone. </a:t>
            </a:r>
          </a:p>
          <a:p>
            <a:pPr eaLnBrk="1" hangingPunct="1">
              <a:spcBef>
                <a:spcPct val="0"/>
              </a:spcBef>
              <a:buFontTx/>
              <a:buNone/>
            </a:pPr>
            <a:endParaRPr lang="en-US" altLang="en-US" sz="1500">
              <a:latin typeface="Arial" panose="020B0604020202020204" pitchFamily="34" charset="0"/>
            </a:endParaRPr>
          </a:p>
          <a:p>
            <a:pPr eaLnBrk="1" hangingPunct="1">
              <a:spcBef>
                <a:spcPct val="0"/>
              </a:spcBef>
              <a:buFontTx/>
              <a:buNone/>
            </a:pPr>
            <a:r>
              <a:rPr lang="en-US" altLang="en-US" sz="1500">
                <a:latin typeface="Arial" panose="020B0604020202020204" pitchFamily="34" charset="0"/>
              </a:rPr>
              <a:t>Even though North Carolina and the east coast of the United States experience occasional earthquakes, this area is not a seismically active area like California. Earthquakes are more frequent in the western part of North Carolina, but statewide they are relatively small, random and scattered events.</a:t>
            </a:r>
          </a:p>
        </p:txBody>
      </p:sp>
      <p:sp>
        <p:nvSpPr>
          <p:cNvPr id="13319" name="TextBox 13">
            <a:extLst>
              <a:ext uri="{FF2B5EF4-FFF2-40B4-BE49-F238E27FC236}">
                <a16:creationId xmlns:a16="http://schemas.microsoft.com/office/drawing/2014/main" id="{4D3F964C-03B1-4F91-BE10-4723A9CC280C}"/>
              </a:ext>
            </a:extLst>
          </p:cNvPr>
          <p:cNvSpPr txBox="1">
            <a:spLocks noChangeArrowheads="1"/>
          </p:cNvSpPr>
          <p:nvPr/>
        </p:nvSpPr>
        <p:spPr bwMode="auto">
          <a:xfrm>
            <a:off x="4572000" y="957263"/>
            <a:ext cx="3962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Generalized Seismic Hazard</a:t>
            </a:r>
          </a:p>
        </p:txBody>
      </p:sp>
      <p:pic>
        <p:nvPicPr>
          <p:cNvPr id="13320" name="Picture 5">
            <a:extLst>
              <a:ext uri="{FF2B5EF4-FFF2-40B4-BE49-F238E27FC236}">
                <a16:creationId xmlns:a16="http://schemas.microsoft.com/office/drawing/2014/main" id="{D50CAA98-117D-474F-B581-13BF20B993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7513" y="1208088"/>
            <a:ext cx="6110287" cy="458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20B52FD5-6AE2-47A8-B5BE-C56B0E922924}"/>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sp>
        <p:nvSpPr>
          <p:cNvPr id="13322" name="TextBox 7">
            <a:extLst>
              <a:ext uri="{FF2B5EF4-FFF2-40B4-BE49-F238E27FC236}">
                <a16:creationId xmlns:a16="http://schemas.microsoft.com/office/drawing/2014/main" id="{CBC239FD-25E2-4850-8698-F69B5A026E6B}"/>
              </a:ext>
            </a:extLst>
          </p:cNvPr>
          <p:cNvSpPr txBox="1">
            <a:spLocks noChangeArrowheads="1"/>
          </p:cNvSpPr>
          <p:nvPr/>
        </p:nvSpPr>
        <p:spPr bwMode="auto">
          <a:xfrm>
            <a:off x="6062663" y="5289550"/>
            <a:ext cx="29051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a:t>Charleston, SC Seismic Zone</a:t>
            </a:r>
          </a:p>
        </p:txBody>
      </p:sp>
      <p:sp>
        <p:nvSpPr>
          <p:cNvPr id="13323" name="TextBox 9">
            <a:extLst>
              <a:ext uri="{FF2B5EF4-FFF2-40B4-BE49-F238E27FC236}">
                <a16:creationId xmlns:a16="http://schemas.microsoft.com/office/drawing/2014/main" id="{3935FEFC-5141-4188-96FB-E11E566DB3BF}"/>
              </a:ext>
            </a:extLst>
          </p:cNvPr>
          <p:cNvSpPr txBox="1">
            <a:spLocks noChangeArrowheads="1"/>
          </p:cNvSpPr>
          <p:nvPr/>
        </p:nvSpPr>
        <p:spPr bwMode="auto">
          <a:xfrm>
            <a:off x="3967163" y="2895600"/>
            <a:ext cx="2432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a:t>Eastern Tennessee Seismic Zone</a:t>
            </a:r>
          </a:p>
        </p:txBody>
      </p:sp>
      <p:sp>
        <p:nvSpPr>
          <p:cNvPr id="13324" name="TextBox 10">
            <a:extLst>
              <a:ext uri="{FF2B5EF4-FFF2-40B4-BE49-F238E27FC236}">
                <a16:creationId xmlns:a16="http://schemas.microsoft.com/office/drawing/2014/main" id="{DC26E459-5C63-479A-899B-E480AFED8E29}"/>
              </a:ext>
            </a:extLst>
          </p:cNvPr>
          <p:cNvSpPr txBox="1">
            <a:spLocks noChangeArrowheads="1"/>
          </p:cNvSpPr>
          <p:nvPr/>
        </p:nvSpPr>
        <p:spPr bwMode="auto">
          <a:xfrm>
            <a:off x="5029200" y="1411288"/>
            <a:ext cx="19827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r>
              <a:rPr lang="en-US" altLang="en-US" sz="1600"/>
              <a:t>Central Virginia Seismic Zone</a:t>
            </a:r>
          </a:p>
        </p:txBody>
      </p:sp>
      <p:sp>
        <p:nvSpPr>
          <p:cNvPr id="12" name="Star: 5 Points 11">
            <a:extLst>
              <a:ext uri="{FF2B5EF4-FFF2-40B4-BE49-F238E27FC236}">
                <a16:creationId xmlns:a16="http://schemas.microsoft.com/office/drawing/2014/main" id="{8EF17723-BDF5-4AF4-A3FC-F71840A690C4}"/>
              </a:ext>
            </a:extLst>
          </p:cNvPr>
          <p:cNvSpPr/>
          <p:nvPr/>
        </p:nvSpPr>
        <p:spPr>
          <a:xfrm>
            <a:off x="5422900" y="2489200"/>
            <a:ext cx="76200" cy="762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EE420C-DFB3-4A2B-87B2-7238F24E4F3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3" name="Picture 18" descr="IRIS_TMlogo.png">
            <a:extLst>
              <a:ext uri="{FF2B5EF4-FFF2-40B4-BE49-F238E27FC236}">
                <a16:creationId xmlns:a16="http://schemas.microsoft.com/office/drawing/2014/main" id="{FC4B8C63-58B4-43D1-A5FD-3BDA03877E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98">
            <a:extLst>
              <a:ext uri="{FF2B5EF4-FFF2-40B4-BE49-F238E27FC236}">
                <a16:creationId xmlns:a16="http://schemas.microsoft.com/office/drawing/2014/main" id="{348E3A8C-35A4-4F86-B9AF-FB535B55CF60}"/>
              </a:ext>
            </a:extLst>
          </p:cNvPr>
          <p:cNvSpPr txBox="1">
            <a:spLocks noChangeArrowheads="1"/>
          </p:cNvSpPr>
          <p:nvPr/>
        </p:nvSpPr>
        <p:spPr bwMode="auto">
          <a:xfrm>
            <a:off x="239713" y="1092200"/>
            <a:ext cx="5018087"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Many faults in the Atlantic Coast and the Appalachian Mountains are inherited from tectonic deformations during the Paleozoic and Mesozoic Eras.  The final stage in the formation of the Appalachian Mountains was caused by the continent – continent collision between eastern North America and northwest Africa about 300 million years ago.  Then about about 200 million years ago, rifting of North America from Africa during the early breakup of Pangaea began to form the North Atlantic Ocean.  </a:t>
            </a:r>
          </a:p>
        </p:txBody>
      </p:sp>
      <p:pic>
        <p:nvPicPr>
          <p:cNvPr id="15365" name="Picture 99" descr="pangaea.png">
            <a:extLst>
              <a:ext uri="{FF2B5EF4-FFF2-40B4-BE49-F238E27FC236}">
                <a16:creationId xmlns:a16="http://schemas.microsoft.com/office/drawing/2014/main" id="{DD8C3413-7654-450D-8160-D67DA7A254D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67325" y="1038225"/>
            <a:ext cx="3724275" cy="43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TextBox 101">
            <a:extLst>
              <a:ext uri="{FF2B5EF4-FFF2-40B4-BE49-F238E27FC236}">
                <a16:creationId xmlns:a16="http://schemas.microsoft.com/office/drawing/2014/main" id="{B302472D-65FF-4F42-967D-9AD75A8E792E}"/>
              </a:ext>
            </a:extLst>
          </p:cNvPr>
          <p:cNvSpPr txBox="1">
            <a:spLocks noChangeArrowheads="1"/>
          </p:cNvSpPr>
          <p:nvPr/>
        </p:nvSpPr>
        <p:spPr bwMode="auto">
          <a:xfrm>
            <a:off x="7761288" y="3076575"/>
            <a:ext cx="1143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Pangaea</a:t>
            </a:r>
          </a:p>
        </p:txBody>
      </p:sp>
      <p:sp>
        <p:nvSpPr>
          <p:cNvPr id="15367" name="TextBox 1">
            <a:extLst>
              <a:ext uri="{FF2B5EF4-FFF2-40B4-BE49-F238E27FC236}">
                <a16:creationId xmlns:a16="http://schemas.microsoft.com/office/drawing/2014/main" id="{502AC24F-8A49-4C56-9C49-CD8B6C490BA0}"/>
              </a:ext>
            </a:extLst>
          </p:cNvPr>
          <p:cNvSpPr txBox="1">
            <a:spLocks noChangeArrowheads="1"/>
          </p:cNvSpPr>
          <p:nvPr/>
        </p:nvSpPr>
        <p:spPr bwMode="auto">
          <a:xfrm>
            <a:off x="239713" y="3594100"/>
            <a:ext cx="498951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Sediment from erosion of the Appalachian Mountains has been deposited on the Atlantic Coastal Plain burying many of the faults that were active during these previous tectonic episodes.  But these old faults can be reactivated to produce the occasional earthquakes in the Atlantic Coast region.  These earthquakes are referred to as “intraplate” earthquakes because they are far from present-day boundaries between tectonic plates.</a:t>
            </a:r>
          </a:p>
        </p:txBody>
      </p:sp>
      <p:sp>
        <p:nvSpPr>
          <p:cNvPr id="15368" name="TextBox 2">
            <a:extLst>
              <a:ext uri="{FF2B5EF4-FFF2-40B4-BE49-F238E27FC236}">
                <a16:creationId xmlns:a16="http://schemas.microsoft.com/office/drawing/2014/main" id="{98B348F6-C0FA-42ED-87EB-B42784782CCC}"/>
              </a:ext>
            </a:extLst>
          </p:cNvPr>
          <p:cNvSpPr txBox="1">
            <a:spLocks noChangeArrowheads="1"/>
          </p:cNvSpPr>
          <p:nvPr/>
        </p:nvSpPr>
        <p:spPr bwMode="auto">
          <a:xfrm>
            <a:off x="239713" y="5892800"/>
            <a:ext cx="85232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So what force acting on the crust of the Atlantic Coastal Plain can reactivate these old faults to produce the August 9, 2020 North Carolina and August 23, 2011 Virginia earthquakes?</a:t>
            </a:r>
          </a:p>
        </p:txBody>
      </p:sp>
      <p:sp>
        <p:nvSpPr>
          <p:cNvPr id="2" name="Title 1">
            <a:extLst>
              <a:ext uri="{FF2B5EF4-FFF2-40B4-BE49-F238E27FC236}">
                <a16:creationId xmlns:a16="http://schemas.microsoft.com/office/drawing/2014/main" id="{5DD93CB9-2486-42D6-9305-79364424401D}"/>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2AC419-CC31-4EE9-91EF-C9B6A51730E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7411" name="Picture 18" descr="IRIS_TMlogo.png">
            <a:extLst>
              <a:ext uri="{FF2B5EF4-FFF2-40B4-BE49-F238E27FC236}">
                <a16:creationId xmlns:a16="http://schemas.microsoft.com/office/drawing/2014/main" id="{25D20AC3-0B6B-4828-9BA4-AEE51F09292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7">
            <a:extLst>
              <a:ext uri="{FF2B5EF4-FFF2-40B4-BE49-F238E27FC236}">
                <a16:creationId xmlns:a16="http://schemas.microsoft.com/office/drawing/2014/main" id="{DFF8774B-36EE-42EF-B060-C514035F8C42}"/>
              </a:ext>
            </a:extLst>
          </p:cNvPr>
          <p:cNvSpPr txBox="1">
            <a:spLocks noChangeArrowheads="1"/>
          </p:cNvSpPr>
          <p:nvPr/>
        </p:nvSpPr>
        <p:spPr bwMode="auto">
          <a:xfrm>
            <a:off x="258763" y="1066800"/>
            <a:ext cx="5192712" cy="575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US Geological Survey geophysicist Mary Lou Zoback and her husband Mark Zoback of Stanford University have studied the state of stress in tectonic plates, especially the North American Plate.  From hundreds of measurements of stress, they and other researchers have compiled maps of stress provinces in the coterminous Unites States.  The Atlantic Coast and adjacent interior portions of an example stress map are shown on the right.</a:t>
            </a:r>
          </a:p>
          <a:p>
            <a:pPr eaLnBrk="1" hangingPunct="1">
              <a:spcBef>
                <a:spcPct val="0"/>
              </a:spcBef>
              <a:buFontTx/>
              <a:buNone/>
            </a:pPr>
            <a:endParaRPr lang="en-US" altLang="en-US" sz="1600">
              <a:latin typeface="Arial" panose="020B0604020202020204" pitchFamily="34" charset="0"/>
              <a:cs typeface="Arial" panose="020B0604020202020204" pitchFamily="34" charset="0"/>
            </a:endParaRPr>
          </a:p>
          <a:p>
            <a:pPr eaLnBrk="1" hangingPunct="1">
              <a:spcBef>
                <a:spcPct val="0"/>
              </a:spcBef>
              <a:buFontTx/>
              <a:buNone/>
            </a:pPr>
            <a:r>
              <a:rPr lang="en-US" altLang="en-US" sz="1600">
                <a:latin typeface="Arial" panose="020B0604020202020204" pitchFamily="34" charset="0"/>
                <a:cs typeface="Arial" panose="020B0604020202020204" pitchFamily="34" charset="0"/>
              </a:rPr>
              <a:t>Notice that the direction of compression within the Atlantic Coast regional is oriented roughly in an east – west direction.  The August 9, 2020 North Carolina earthquake was produced by thrust faulting with compression oriented northeast – southwest.  The August 23, 2011 Virginia earthquake resulted from thrust faulting with compression oriented west-northwest to east-southeast.  So the stress released by these two earthquakes is consistent with the broad pattern of stress acting on the Atlantic Coast region.</a:t>
            </a:r>
          </a:p>
          <a:p>
            <a:pPr eaLnBrk="1" hangingPunct="1">
              <a:spcBef>
                <a:spcPct val="0"/>
              </a:spcBef>
              <a:buFontTx/>
              <a:buNone/>
            </a:pPr>
            <a:endParaRPr lang="en-US" altLang="en-US" sz="1600">
              <a:latin typeface="Arial" panose="020B0604020202020204" pitchFamily="34" charset="0"/>
              <a:cs typeface="Arial" panose="020B0604020202020204" pitchFamily="34" charset="0"/>
            </a:endParaRPr>
          </a:p>
          <a:p>
            <a:pPr eaLnBrk="1" hangingPunct="1">
              <a:spcBef>
                <a:spcPct val="0"/>
              </a:spcBef>
              <a:buFontTx/>
              <a:buNone/>
            </a:pPr>
            <a:r>
              <a:rPr lang="en-US" altLang="en-US" sz="1600">
                <a:latin typeface="Arial" panose="020B0604020202020204" pitchFamily="34" charset="0"/>
                <a:cs typeface="Arial" panose="020B0604020202020204" pitchFamily="34" charset="0"/>
              </a:rPr>
              <a:t>The next question is where does that east – west compressive stress originate?</a:t>
            </a:r>
          </a:p>
        </p:txBody>
      </p:sp>
      <p:pic>
        <p:nvPicPr>
          <p:cNvPr id="17413" name="Picture 10" descr="stress">
            <a:extLst>
              <a:ext uri="{FF2B5EF4-FFF2-40B4-BE49-F238E27FC236}">
                <a16:creationId xmlns:a16="http://schemas.microsoft.com/office/drawing/2014/main" id="{668C4350-B3FB-42A4-BEC5-2A45549C80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76200"/>
            <a:ext cx="32004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TextBox 12">
            <a:extLst>
              <a:ext uri="{FF2B5EF4-FFF2-40B4-BE49-F238E27FC236}">
                <a16:creationId xmlns:a16="http://schemas.microsoft.com/office/drawing/2014/main" id="{A43760D5-40B6-4F67-8C18-2B5B636C351E}"/>
              </a:ext>
            </a:extLst>
          </p:cNvPr>
          <p:cNvSpPr txBox="1">
            <a:spLocks noChangeArrowheads="1"/>
          </p:cNvSpPr>
          <p:nvPr/>
        </p:nvSpPr>
        <p:spPr bwMode="auto">
          <a:xfrm>
            <a:off x="5838825" y="6000750"/>
            <a:ext cx="3124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a:latin typeface="Arial" panose="020B0604020202020204" pitchFamily="34" charset="0"/>
              </a:rPr>
              <a:t>M. L. Zoback and M. Zoback, State of Stress in the Coterminous United States, J. Geophys. Res., v. 85, p. 6113-6156, 1980.</a:t>
            </a:r>
          </a:p>
        </p:txBody>
      </p:sp>
      <p:sp>
        <p:nvSpPr>
          <p:cNvPr id="2" name="Title 1">
            <a:extLst>
              <a:ext uri="{FF2B5EF4-FFF2-40B4-BE49-F238E27FC236}">
                <a16:creationId xmlns:a16="http://schemas.microsoft.com/office/drawing/2014/main" id="{58C891AB-447A-4878-B1AF-B01A93DEC751}"/>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603F424-2024-4639-A83E-35775812D04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18" descr="IRIS_TMlogo.png">
            <a:extLst>
              <a:ext uri="{FF2B5EF4-FFF2-40B4-BE49-F238E27FC236}">
                <a16:creationId xmlns:a16="http://schemas.microsoft.com/office/drawing/2014/main" id="{C7BBDF83-CEF6-4A08-AE52-398EEA9EA3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93">
            <a:extLst>
              <a:ext uri="{FF2B5EF4-FFF2-40B4-BE49-F238E27FC236}">
                <a16:creationId xmlns:a16="http://schemas.microsoft.com/office/drawing/2014/main" id="{34654DF0-3737-4210-AE2A-10830D024C1A}"/>
              </a:ext>
            </a:extLst>
          </p:cNvPr>
          <p:cNvSpPr txBox="1">
            <a:spLocks noChangeArrowheads="1"/>
          </p:cNvSpPr>
          <p:nvPr/>
        </p:nvSpPr>
        <p:spPr bwMode="auto">
          <a:xfrm>
            <a:off x="211138" y="1068388"/>
            <a:ext cx="3870325"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cs typeface="Arial" panose="020B0604020202020204" pitchFamily="34" charset="0"/>
              </a:rPr>
              <a:t>On the scale of world plates, two forces dominate in pushing and pulling plates around.  </a:t>
            </a:r>
          </a:p>
          <a:p>
            <a:pPr eaLnBrk="1" hangingPunct="1">
              <a:spcBef>
                <a:spcPct val="0"/>
              </a:spcBef>
            </a:pPr>
            <a:r>
              <a:rPr lang="en-US" altLang="en-US" sz="1600">
                <a:latin typeface="Arial" panose="020B0604020202020204" pitchFamily="34" charset="0"/>
                <a:cs typeface="Arial" panose="020B0604020202020204" pitchFamily="34" charset="0"/>
              </a:rPr>
              <a:t>   One force is </a:t>
            </a:r>
            <a:r>
              <a:rPr lang="ja-JP" altLang="en-US" sz="1600">
                <a:latin typeface="Arial" panose="020B0604020202020204" pitchFamily="34" charset="0"/>
                <a:cs typeface="Arial" panose="020B0604020202020204" pitchFamily="34" charset="0"/>
              </a:rPr>
              <a:t>‘</a:t>
            </a:r>
            <a:r>
              <a:rPr lang="en-US" altLang="ja-JP" sz="1600">
                <a:latin typeface="Arial" panose="020B0604020202020204" pitchFamily="34" charset="0"/>
                <a:cs typeface="Arial" panose="020B0604020202020204" pitchFamily="34" charset="0"/>
              </a:rPr>
              <a:t>slab pull</a:t>
            </a:r>
            <a:r>
              <a:rPr lang="ja-JP" altLang="en-US" sz="1600">
                <a:latin typeface="Arial" panose="020B0604020202020204" pitchFamily="34" charset="0"/>
                <a:cs typeface="Arial" panose="020B0604020202020204" pitchFamily="34" charset="0"/>
              </a:rPr>
              <a:t>’</a:t>
            </a:r>
            <a:r>
              <a:rPr lang="en-US" altLang="ja-JP" sz="1600">
                <a:latin typeface="Arial" panose="020B0604020202020204" pitchFamily="34" charset="0"/>
                <a:cs typeface="Arial" panose="020B0604020202020204" pitchFamily="34" charset="0"/>
              </a:rPr>
              <a:t> or </a:t>
            </a:r>
            <a:r>
              <a:rPr lang="ja-JP" altLang="en-US" sz="1600">
                <a:latin typeface="Arial" panose="020B0604020202020204" pitchFamily="34" charset="0"/>
                <a:cs typeface="Arial" panose="020B0604020202020204" pitchFamily="34" charset="0"/>
              </a:rPr>
              <a:t>‘</a:t>
            </a:r>
            <a:r>
              <a:rPr lang="en-US" altLang="ja-JP" sz="1600">
                <a:latin typeface="Arial" panose="020B0604020202020204" pitchFamily="34" charset="0"/>
                <a:cs typeface="Arial" panose="020B0604020202020204" pitchFamily="34" charset="0"/>
              </a:rPr>
              <a:t>trench pull</a:t>
            </a:r>
            <a:r>
              <a:rPr lang="ja-JP" altLang="en-US" sz="1600">
                <a:latin typeface="Arial" panose="020B0604020202020204" pitchFamily="34" charset="0"/>
                <a:cs typeface="Arial" panose="020B0604020202020204" pitchFamily="34" charset="0"/>
              </a:rPr>
              <a:t>’</a:t>
            </a:r>
            <a:r>
              <a:rPr lang="en-US" altLang="ja-JP" sz="1600">
                <a:latin typeface="Arial" panose="020B0604020202020204" pitchFamily="34" charset="0"/>
                <a:cs typeface="Arial" panose="020B0604020202020204" pitchFamily="34" charset="0"/>
              </a:rPr>
              <a:t> that pulls subducting oceanic plates down into ocean trenches at convergent plate boundaries. The subducting lithosphere is colder and therefore more dense than the surrounding asthenosphere. So gravity pulls down harder on the subducting lithosphere.</a:t>
            </a:r>
            <a:endParaRPr lang="en-US" altLang="en-US" sz="1600">
              <a:latin typeface="Arial" panose="020B0604020202020204" pitchFamily="34" charset="0"/>
              <a:cs typeface="Arial" panose="020B0604020202020204" pitchFamily="34" charset="0"/>
            </a:endParaRPr>
          </a:p>
          <a:p>
            <a:pPr eaLnBrk="1" hangingPunct="1">
              <a:spcBef>
                <a:spcPct val="0"/>
              </a:spcBef>
            </a:pPr>
            <a:r>
              <a:rPr lang="en-US" altLang="en-US" sz="1600">
                <a:latin typeface="Arial" panose="020B0604020202020204" pitchFamily="34" charset="0"/>
                <a:cs typeface="Arial" panose="020B0604020202020204" pitchFamily="34" charset="0"/>
              </a:rPr>
              <a:t>   The other force is </a:t>
            </a:r>
            <a:r>
              <a:rPr lang="ja-JP" altLang="en-US" sz="1600">
                <a:latin typeface="Arial" panose="020B0604020202020204" pitchFamily="34" charset="0"/>
                <a:cs typeface="Arial" panose="020B0604020202020204" pitchFamily="34" charset="0"/>
              </a:rPr>
              <a:t>‘</a:t>
            </a:r>
            <a:r>
              <a:rPr lang="en-US" altLang="ja-JP" sz="1600">
                <a:latin typeface="Arial" panose="020B0604020202020204" pitchFamily="34" charset="0"/>
                <a:cs typeface="Arial" panose="020B0604020202020204" pitchFamily="34" charset="0"/>
              </a:rPr>
              <a:t>ridge push</a:t>
            </a:r>
            <a:r>
              <a:rPr lang="ja-JP" altLang="en-US" sz="1600">
                <a:latin typeface="Arial" panose="020B0604020202020204" pitchFamily="34" charset="0"/>
                <a:cs typeface="Arial" panose="020B0604020202020204" pitchFamily="34" charset="0"/>
              </a:rPr>
              <a:t>’</a:t>
            </a:r>
            <a:r>
              <a:rPr lang="en-US" altLang="ja-JP" sz="1600">
                <a:latin typeface="Arial" panose="020B0604020202020204" pitchFamily="34" charset="0"/>
                <a:cs typeface="Arial" panose="020B0604020202020204" pitchFamily="34" charset="0"/>
              </a:rPr>
              <a:t> that pushes plates away from the divergent plate boundaries at spreading ocean ridges. The top of the lithospheric plate is high at the ridge and becomes progressively lower with increasing age of plate.  In effect, gravity is pushing the plate away from the ridge. Even 3000 km away from the ridge, the Atlantic Coast experiences the ridge push </a:t>
            </a:r>
            <a:r>
              <a:rPr lang="en-US" altLang="en-US" sz="1600">
                <a:latin typeface="Arial" panose="020B0604020202020204" pitchFamily="34" charset="0"/>
                <a:cs typeface="Arial" panose="020B0604020202020204" pitchFamily="34" charset="0"/>
              </a:rPr>
              <a:t>force from the </a:t>
            </a:r>
            <a:r>
              <a:rPr lang="en-US" altLang="ja-JP" sz="1600">
                <a:latin typeface="Arial" panose="020B0604020202020204" pitchFamily="34" charset="0"/>
                <a:cs typeface="Arial" panose="020B0604020202020204" pitchFamily="34" charset="0"/>
              </a:rPr>
              <a:t>Mid-Atlantic Ridge.  </a:t>
            </a:r>
          </a:p>
        </p:txBody>
      </p:sp>
      <p:pic>
        <p:nvPicPr>
          <p:cNvPr id="19461" name="Picture 1">
            <a:extLst>
              <a:ext uri="{FF2B5EF4-FFF2-40B4-BE49-F238E27FC236}">
                <a16:creationId xmlns:a16="http://schemas.microsoft.com/office/drawing/2014/main" id="{06C3DDDB-CBE5-4B29-A7F2-F9A48864A8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150" y="979488"/>
            <a:ext cx="4572000" cy="258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2">
            <a:extLst>
              <a:ext uri="{FF2B5EF4-FFF2-40B4-BE49-F238E27FC236}">
                <a16:creationId xmlns:a16="http://schemas.microsoft.com/office/drawing/2014/main" id="{9DF43A66-51D8-4B7A-9856-47D6BC7E49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3678238"/>
            <a:ext cx="45720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3" name="TextBox 4">
            <a:extLst>
              <a:ext uri="{FF2B5EF4-FFF2-40B4-BE49-F238E27FC236}">
                <a16:creationId xmlns:a16="http://schemas.microsoft.com/office/drawing/2014/main" id="{6864EE9B-252E-41C0-B293-88A6A3CBE6F2}"/>
              </a:ext>
            </a:extLst>
          </p:cNvPr>
          <p:cNvSpPr txBox="1">
            <a:spLocks noChangeArrowheads="1"/>
          </p:cNvSpPr>
          <p:nvPr/>
        </p:nvSpPr>
        <p:spPr bwMode="auto">
          <a:xfrm rot="-4101550">
            <a:off x="7404101" y="5688012"/>
            <a:ext cx="584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Mid-</a:t>
            </a:r>
          </a:p>
        </p:txBody>
      </p:sp>
      <p:sp>
        <p:nvSpPr>
          <p:cNvPr id="19464" name="TextBox 10">
            <a:extLst>
              <a:ext uri="{FF2B5EF4-FFF2-40B4-BE49-F238E27FC236}">
                <a16:creationId xmlns:a16="http://schemas.microsoft.com/office/drawing/2014/main" id="{3DC439CC-1A1E-4B8C-9F68-B887DDC2E0B0}"/>
              </a:ext>
            </a:extLst>
          </p:cNvPr>
          <p:cNvSpPr txBox="1">
            <a:spLocks noChangeArrowheads="1"/>
          </p:cNvSpPr>
          <p:nvPr/>
        </p:nvSpPr>
        <p:spPr bwMode="auto">
          <a:xfrm rot="-2785765">
            <a:off x="7594600" y="5256213"/>
            <a:ext cx="8556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Atlantic</a:t>
            </a:r>
          </a:p>
        </p:txBody>
      </p:sp>
      <p:sp>
        <p:nvSpPr>
          <p:cNvPr id="19465" name="TextBox 11">
            <a:extLst>
              <a:ext uri="{FF2B5EF4-FFF2-40B4-BE49-F238E27FC236}">
                <a16:creationId xmlns:a16="http://schemas.microsoft.com/office/drawing/2014/main" id="{29CBEA91-0E15-4DD9-8D81-4CD7AF31B6F6}"/>
              </a:ext>
            </a:extLst>
          </p:cNvPr>
          <p:cNvSpPr txBox="1">
            <a:spLocks noChangeArrowheads="1"/>
          </p:cNvSpPr>
          <p:nvPr/>
        </p:nvSpPr>
        <p:spPr bwMode="auto">
          <a:xfrm rot="-3795936">
            <a:off x="8090694" y="4787106"/>
            <a:ext cx="7175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Ridge</a:t>
            </a:r>
          </a:p>
        </p:txBody>
      </p:sp>
      <p:pic>
        <p:nvPicPr>
          <p:cNvPr id="19466" name="Picture 6">
            <a:extLst>
              <a:ext uri="{FF2B5EF4-FFF2-40B4-BE49-F238E27FC236}">
                <a16:creationId xmlns:a16="http://schemas.microsoft.com/office/drawing/2014/main" id="{2406300D-3F17-4A57-A91D-0FBAD4BB877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7642" y="6027738"/>
            <a:ext cx="45720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ight Arrow 7">
            <a:extLst>
              <a:ext uri="{FF2B5EF4-FFF2-40B4-BE49-F238E27FC236}">
                <a16:creationId xmlns:a16="http://schemas.microsoft.com/office/drawing/2014/main" id="{672805FB-C779-46D6-8EBA-839A2423DC6B}"/>
              </a:ext>
            </a:extLst>
          </p:cNvPr>
          <p:cNvSpPr/>
          <p:nvPr/>
        </p:nvSpPr>
        <p:spPr>
          <a:xfrm rot="11126196">
            <a:off x="6346825" y="4959350"/>
            <a:ext cx="1392238" cy="81915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9468" name="TextBox 8">
            <a:extLst>
              <a:ext uri="{FF2B5EF4-FFF2-40B4-BE49-F238E27FC236}">
                <a16:creationId xmlns:a16="http://schemas.microsoft.com/office/drawing/2014/main" id="{D6FB5D2E-1B68-42CB-B529-7C3AB46B38C7}"/>
              </a:ext>
            </a:extLst>
          </p:cNvPr>
          <p:cNvSpPr txBox="1">
            <a:spLocks noChangeArrowheads="1"/>
          </p:cNvSpPr>
          <p:nvPr/>
        </p:nvSpPr>
        <p:spPr bwMode="auto">
          <a:xfrm rot="281283">
            <a:off x="6381750" y="5160963"/>
            <a:ext cx="1377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latin typeface="Arial" panose="020B0604020202020204" pitchFamily="34" charset="0"/>
              </a:rPr>
              <a:t>Ridge Push</a:t>
            </a:r>
          </a:p>
        </p:txBody>
      </p:sp>
      <p:sp>
        <p:nvSpPr>
          <p:cNvPr id="19469" name="TextBox 13">
            <a:extLst>
              <a:ext uri="{FF2B5EF4-FFF2-40B4-BE49-F238E27FC236}">
                <a16:creationId xmlns:a16="http://schemas.microsoft.com/office/drawing/2014/main" id="{F3FBC154-88FE-41F8-99CA-64966EA3FE7F}"/>
              </a:ext>
            </a:extLst>
          </p:cNvPr>
          <p:cNvSpPr txBox="1">
            <a:spLocks noChangeArrowheads="1"/>
          </p:cNvSpPr>
          <p:nvPr/>
        </p:nvSpPr>
        <p:spPr bwMode="auto">
          <a:xfrm>
            <a:off x="177800" y="6456363"/>
            <a:ext cx="88646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ja-JP" sz="1600">
                <a:latin typeface="Arial" panose="020B0604020202020204" pitchFamily="34" charset="0"/>
                <a:cs typeface="Arial" panose="020B0604020202020204" pitchFamily="34" charset="0"/>
              </a:rPr>
              <a:t>That force occasionally activates one of the old Atlantic Coast faults to produce an earthquake.</a:t>
            </a:r>
            <a:endParaRPr lang="en-US" altLang="en-US" sz="160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AF21831E-9C7E-4824-B1CD-45F730DEF32E}"/>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n-US" altLang="en-US" sz="1700" b="1" dirty="0">
                <a:solidFill>
                  <a:srgbClr val="11488B"/>
                </a:solidFill>
                <a:effectLst>
                  <a:outerShdw blurRad="38100" dist="38100" dir="2700000" algn="tl">
                    <a:srgbClr val="C0C0C0"/>
                  </a:outerShdw>
                </a:effectLst>
                <a:latin typeface="Calibri" panose="020F0502020204030204" pitchFamily="34" charset="0"/>
              </a:rPr>
            </a:br>
            <a:r>
              <a:rPr lang="en-US" altLang="en-US" sz="2000" b="1" dirty="0">
                <a:solidFill>
                  <a:srgbClr val="11488B"/>
                </a:solidFill>
                <a:effectLst>
                  <a:outerShdw blurRad="38100" dist="38100" dir="2700000" algn="tl">
                    <a:srgbClr val="C0C0C0"/>
                  </a:outerShdw>
                </a:effectLst>
                <a:cs typeface="Arial" panose="020B0604020202020204" pitchFamily="34" charset="0"/>
              </a:rPr>
              <a:t>Magnitude 5.1 NORTH CAROLINA</a:t>
            </a:r>
            <a:br>
              <a:rPr lang="en-US" altLang="en-US" sz="3500" b="1" dirty="0">
                <a:solidFill>
                  <a:srgbClr val="11488B"/>
                </a:solidFill>
                <a:effectLst>
                  <a:outerShdw blurRad="38100" dist="38100" dir="2700000" algn="tl">
                    <a:srgbClr val="C0C0C0"/>
                  </a:outerShdw>
                </a:effectLst>
                <a:cs typeface="Arial" panose="020B0604020202020204" pitchFamily="34" charset="0"/>
              </a:rPr>
            </a:br>
            <a:r>
              <a:rPr lang="en-US" altLang="en-US" sz="1500" b="1" dirty="0">
                <a:solidFill>
                  <a:srgbClr val="11488B"/>
                </a:solidFill>
                <a:effectLst>
                  <a:outerShdw blurRad="38100" dist="38100" dir="2700000" algn="tl">
                    <a:srgbClr val="C0C0C0"/>
                  </a:outerShdw>
                </a:effectLst>
                <a:cs typeface="Arial" panose="020B0604020202020204" pitchFamily="34" charset="0"/>
              </a:rPr>
              <a:t>Sunday,  August 9, 2020 at 12:07:37 UTC </a:t>
            </a:r>
            <a:endParaRPr lang="en-US"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5787</TotalTime>
  <Words>2068</Words>
  <Application>Microsoft Office PowerPoint</Application>
  <PresentationFormat>On-screen Show (4:3)</PresentationFormat>
  <Paragraphs>132</Paragraphs>
  <Slides>13</Slides>
  <Notes>13</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622</cp:revision>
  <dcterms:created xsi:type="dcterms:W3CDTF">2009-05-31T20:07:40Z</dcterms:created>
  <dcterms:modified xsi:type="dcterms:W3CDTF">2020-08-10T13:37:22Z</dcterms:modified>
</cp:coreProperties>
</file>