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347" r:id="rId2"/>
    <p:sldId id="385" r:id="rId3"/>
    <p:sldId id="386" r:id="rId4"/>
    <p:sldId id="348" r:id="rId5"/>
    <p:sldId id="427" r:id="rId6"/>
    <p:sldId id="350" r:id="rId7"/>
    <p:sldId id="430" r:id="rId8"/>
    <p:sldId id="431" r:id="rId9"/>
    <p:sldId id="432" r:id="rId10"/>
    <p:sldId id="428" r:id="rId11"/>
    <p:sldId id="412" r:id="rId12"/>
    <p:sldId id="429" r:id="rId13"/>
    <p:sldId id="373" r:id="rId14"/>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429"/>
    <p:restoredTop sz="86497"/>
  </p:normalViewPr>
  <p:slideViewPr>
    <p:cSldViewPr>
      <p:cViewPr varScale="1">
        <p:scale>
          <a:sx n="91" d="100"/>
          <a:sy n="91" d="100"/>
        </p:scale>
        <p:origin x="1240"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FD98BE1-0430-4256-A8CF-C420D6B4BFFB}"/>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6B36D56-6BDD-42E0-83BE-66C563C15F36}"/>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smtClean="0">
                <a:latin typeface="Calibri" panose="020F0502020204030204" pitchFamily="34" charset="0"/>
              </a:defRPr>
            </a:lvl1pPr>
          </a:lstStyle>
          <a:p>
            <a:pPr>
              <a:defRPr/>
            </a:pPr>
            <a:fld id="{2E50B7AA-3A12-477B-983E-1E58DBD7746C}" type="datetime1">
              <a:rPr lang="en-US" altLang="en-US"/>
              <a:pPr>
                <a:defRPr/>
              </a:pPr>
              <a:t>8/14/20</a:t>
            </a:fld>
            <a:endParaRPr lang="en-US" altLang="en-US"/>
          </a:p>
        </p:txBody>
      </p:sp>
      <p:sp>
        <p:nvSpPr>
          <p:cNvPr id="4" name="Slide Image Placeholder 3">
            <a:extLst>
              <a:ext uri="{FF2B5EF4-FFF2-40B4-BE49-F238E27FC236}">
                <a16:creationId xmlns:a16="http://schemas.microsoft.com/office/drawing/2014/main" id="{ECB3D454-A69C-49FE-82DB-28C6B2539162}"/>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B5B420B2-4EE0-4566-83F6-23362D807DF0}"/>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4B92AA06-06FA-428C-9C25-02F07BE14423}"/>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78FEAAEC-0723-4307-86DD-EA0248BEB1F7}"/>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smtClean="0">
                <a:latin typeface="Calibri" panose="020F0502020204030204" pitchFamily="34" charset="0"/>
              </a:defRPr>
            </a:lvl1pPr>
          </a:lstStyle>
          <a:p>
            <a:pPr>
              <a:defRPr/>
            </a:pPr>
            <a:fld id="{EF52F8BD-9CCE-4C61-A7A3-FA4BC12F8F4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pitchFamily="-109"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iris.edu/hq/programs/education_and_outreach/animations/25"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iris.edu/hq/inclass/animation/earthquake_intensity"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ris.edu/hq/inclass/animation/what_are_the_forces_that_drive_plate_tectonics"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69DF8196-2569-4B1A-AD8D-581E77CDF5B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A0ACC359-7D80-43B7-804E-5D4ED92BE2C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BB9E1D5B-6A9A-4C73-9E4D-BEC5A654D43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A78DA05-CAED-48AB-9D25-5313F661106A}" type="slidenum">
              <a:rPr lang="en-US" altLang="en-US" sz="130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B11E0FF9-DF44-4F96-8DC0-EA7C985376A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C01D9A42-50A7-46E8-91EB-56CC35891F9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_tradnl" altLang="en-US" b="1" noProof="0" dirty="0">
                <a:ea typeface="ＭＳ Ｐゴシック" panose="020B0600070205080204" pitchFamily="34" charset="-128"/>
              </a:rPr>
              <a:t>Animación relevante:</a:t>
            </a:r>
            <a:r>
              <a:rPr lang="es-ES_tradnl" altLang="en-US" noProof="0" dirty="0">
                <a:ea typeface="ＭＳ Ｐゴシック" panose="020B0600070205080204" pitchFamily="34" charset="-128"/>
              </a:rPr>
              <a:t> Terremoto: Sismo inicial — Sismo Principal — Réplica</a:t>
            </a:r>
          </a:p>
          <a:p>
            <a:pPr eaLnBrk="1" hangingPunct="1">
              <a:spcBef>
                <a:spcPct val="0"/>
              </a:spcBef>
            </a:pPr>
            <a:r>
              <a:rPr lang="es-ES_tradnl" altLang="en-US" noProof="0" dirty="0">
                <a:ea typeface="ＭＳ Ｐゴシック" panose="020B0600070205080204" pitchFamily="34" charset="-128"/>
                <a:hlinkClick r:id="rId3"/>
              </a:rPr>
              <a:t>https://www.iris.edu/hq/inclass/animation/earthquake_foreshockmainshockaftershock</a:t>
            </a:r>
            <a:r>
              <a:rPr lang="es-ES_tradnl" altLang="en-US" noProof="0" dirty="0">
                <a:ea typeface="ＭＳ Ｐゴシック" panose="020B0600070205080204" pitchFamily="34" charset="-128"/>
              </a:rPr>
              <a:t> </a:t>
            </a:r>
          </a:p>
          <a:p>
            <a:pPr eaLnBrk="1" hangingPunct="1">
              <a:spcBef>
                <a:spcPct val="0"/>
              </a:spcBef>
            </a:pPr>
            <a:endParaRPr lang="es-ES_tradnl" altLang="en-US" noProof="0" dirty="0">
              <a:ea typeface="ＭＳ Ｐゴシック" panose="020B0600070205080204" pitchFamily="34" charset="-128"/>
            </a:endParaRPr>
          </a:p>
        </p:txBody>
      </p:sp>
      <p:sp>
        <p:nvSpPr>
          <p:cNvPr id="22532" name="Slide Number Placeholder 3">
            <a:extLst>
              <a:ext uri="{FF2B5EF4-FFF2-40B4-BE49-F238E27FC236}">
                <a16:creationId xmlns:a16="http://schemas.microsoft.com/office/drawing/2014/main" id="{4FF6BA0F-1464-4C9E-82CE-19C3D8AE36A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242A328-540E-403B-8E02-6CC5D071B184}" type="slidenum">
              <a:rPr lang="en-US" altLang="en-US" sz="1300"/>
              <a:pPr>
                <a:spcBef>
                  <a:spcPct val="0"/>
                </a:spcBef>
              </a:pPr>
              <a:t>10</a:t>
            </a:fld>
            <a:endParaRPr lang="en-US" altLang="en-US" sz="13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94900A49-DFB0-44B9-BB1C-E1ADC41772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AD0491AA-38E3-49CC-B33B-873140B7DDD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s-VE" altLang="en-US" sz="800" b="1" dirty="0">
                <a:solidFill>
                  <a:srgbClr val="393996"/>
                </a:solidFill>
                <a:ea typeface="ＭＳ Ｐゴシック" charset="-128"/>
                <a:cs typeface="MS PGothic" charset="0"/>
              </a:rPr>
              <a:t>Animación Relevante:</a:t>
            </a:r>
          </a:p>
          <a:p>
            <a:pPr>
              <a:defRPr/>
            </a:pPr>
            <a:r>
              <a:rPr lang="es-VE" altLang="en-US" sz="800" dirty="0">
                <a:ea typeface="ＭＳ Ｐゴシック" charset="-128"/>
                <a:cs typeface="MS PGothic" charset="0"/>
              </a:rPr>
              <a:t>Entendiendo los Mecanismos Focales: </a:t>
            </a:r>
            <a:r>
              <a:rPr lang="es-VE" sz="1000" u="sng"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http://www.iris.edu/hq/programs/education_and_outreach/animations/25</a:t>
            </a:r>
            <a:endParaRPr lang="en-US" sz="100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pPr eaLnBrk="1" hangingPunct="1">
              <a:spcBef>
                <a:spcPct val="0"/>
              </a:spcBef>
            </a:pPr>
            <a:endParaRPr lang="en-US" altLang="en-US" sz="1000" dirty="0"/>
          </a:p>
        </p:txBody>
      </p:sp>
      <p:sp>
        <p:nvSpPr>
          <p:cNvPr id="24580" name="Slide Number Placeholder 3">
            <a:extLst>
              <a:ext uri="{FF2B5EF4-FFF2-40B4-BE49-F238E27FC236}">
                <a16:creationId xmlns:a16="http://schemas.microsoft.com/office/drawing/2014/main" id="{4C74B32F-01DD-4489-9B2C-62B812FB1BA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4A5AF502-D13F-448F-A255-B502C2F96FC2}" type="slidenum">
              <a:rPr lang="en-US" altLang="en-US"/>
              <a:pPr>
                <a:spcBef>
                  <a:spcPct val="0"/>
                </a:spcBef>
              </a:pPr>
              <a:t>11</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84FEAB90-897F-4208-AD50-878D1A2CCDF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3E877082-D36B-4FD1-8EF8-EB99849A9FF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1859FAE2-10CA-452A-BCF9-0EF88C2644F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B0A595D-CEEA-4E57-91BF-B162E0BB5A08}" type="slidenum">
              <a:rPr lang="en-US" altLang="en-US" sz="1300"/>
              <a:pPr>
                <a:spcBef>
                  <a:spcPct val="0"/>
                </a:spcBef>
              </a:pPr>
              <a:t>12</a:t>
            </a:fld>
            <a:endParaRPr lang="en-US" altLang="en-US" sz="13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584C2E93-2042-47FC-B4F5-1FD64B3CC9B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3615322C-261B-4011-9EDD-5C932176DA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28676" name="Slide Number Placeholder 3">
            <a:extLst>
              <a:ext uri="{FF2B5EF4-FFF2-40B4-BE49-F238E27FC236}">
                <a16:creationId xmlns:a16="http://schemas.microsoft.com/office/drawing/2014/main" id="{746D0604-307E-4562-8CAF-003F6E1BB53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CB562EA3-297E-40E3-BE65-C2AB6D2788D7}" type="slidenum">
              <a:rPr lang="en-US" altLang="en-US" sz="1300"/>
              <a:pPr>
                <a:spcBef>
                  <a:spcPct val="0"/>
                </a:spcBef>
              </a:pPr>
              <a:t>13</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D6743107-D83A-4F76-AF1C-80BDC687F00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1277EB43-7037-44DF-8658-E1D5455B7E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t>Escalas de intensidad de movimiento fueron desarrolladas para estandarizar las mediciones y facilitar la comparación de diferentes terremotos. La modificación de la escala de intensidad de  </a:t>
            </a:r>
            <a:r>
              <a:rPr lang="es-ES" altLang="en-US" dirty="0" err="1"/>
              <a:t>Marcelli</a:t>
            </a:r>
            <a:r>
              <a:rPr lang="es-ES" altLang="en-US" dirty="0"/>
              <a:t> es una escala de doce niveles, numeradas del  I al XII. Los números bajos representan los niveles de movimientos imperceptibles, XII representa destrucción total.</a:t>
            </a:r>
            <a:endParaRPr lang="en-US" altLang="en-US" dirty="0"/>
          </a:p>
          <a:p>
            <a:pPr eaLnBrk="1" hangingPunct="1">
              <a:spcBef>
                <a:spcPct val="0"/>
              </a:spcBef>
            </a:pPr>
            <a:endParaRPr lang="en-US" altLang="en-US" dirty="0"/>
          </a:p>
          <a:p>
            <a:r>
              <a:rPr lang="es-ES_tradnl" sz="1200" b="1" kern="1200" dirty="0">
                <a:solidFill>
                  <a:schemeClr val="tx1"/>
                </a:solidFill>
                <a:effectLst/>
                <a:latin typeface="+mn-lt"/>
                <a:ea typeface="ＭＳ Ｐゴシック" panose="020B0600070205080204" pitchFamily="34" charset="-128"/>
                <a:cs typeface="MS PGothic" charset="0"/>
              </a:rPr>
              <a:t>Animación Relevante: </a:t>
            </a:r>
            <a:endParaRPr lang="en-US" sz="1200" kern="1200" dirty="0">
              <a:solidFill>
                <a:schemeClr val="tx1"/>
              </a:solidFill>
              <a:effectLst/>
              <a:latin typeface="+mn-lt"/>
              <a:ea typeface="ＭＳ Ｐゴシック" panose="020B0600070205080204" pitchFamily="34" charset="-128"/>
              <a:cs typeface="MS PGothic" charset="0"/>
            </a:endParaRPr>
          </a:p>
          <a:p>
            <a:r>
              <a:rPr lang="es-ES_tradnl" sz="1200" kern="1200" dirty="0">
                <a:solidFill>
                  <a:schemeClr val="tx1"/>
                </a:solidFill>
                <a:effectLst/>
                <a:latin typeface="+mn-lt"/>
                <a:ea typeface="ＭＳ Ｐゴシック" panose="020B0600070205080204" pitchFamily="34" charset="-128"/>
                <a:cs typeface="MS PGothic" charset="0"/>
              </a:rPr>
              <a:t>Intensidad de Terremotos:  </a:t>
            </a:r>
            <a:r>
              <a:rPr lang="es-ES_tradnl" sz="1200" u="sng" kern="1200" dirty="0">
                <a:solidFill>
                  <a:schemeClr val="tx1"/>
                </a:solidFill>
                <a:effectLst/>
                <a:latin typeface="+mn-lt"/>
                <a:ea typeface="ＭＳ Ｐゴシック" panose="020B0600070205080204" pitchFamily="34" charset="-128"/>
                <a:cs typeface="MS PGothic" charset="0"/>
                <a:hlinkClick r:id="rId3"/>
              </a:rPr>
              <a:t>https://www.iris.edu/hq/inclass/animation/earthquake_intensity</a:t>
            </a:r>
            <a:endParaRPr lang="en-US" sz="1200" kern="1200" dirty="0">
              <a:solidFill>
                <a:schemeClr val="tx1"/>
              </a:solidFill>
              <a:effectLst/>
              <a:latin typeface="+mn-lt"/>
              <a:ea typeface="ＭＳ Ｐゴシック" panose="020B0600070205080204" pitchFamily="34" charset="-128"/>
              <a:cs typeface="MS PGothic" charset="0"/>
            </a:endParaRPr>
          </a:p>
          <a:p>
            <a:pPr eaLnBrk="1" hangingPunct="1">
              <a:spcBef>
                <a:spcPct val="0"/>
              </a:spcBef>
            </a:pPr>
            <a:endParaRPr lang="en-US" altLang="en-US" dirty="0"/>
          </a:p>
          <a:p>
            <a:pPr eaLnBrk="1" hangingPunct="1">
              <a:spcBef>
                <a:spcPct val="0"/>
              </a:spcBef>
            </a:pPr>
            <a:endParaRPr lang="en-US" altLang="en-US" dirty="0"/>
          </a:p>
        </p:txBody>
      </p:sp>
      <p:sp>
        <p:nvSpPr>
          <p:cNvPr id="6148" name="Slide Number Placeholder 3">
            <a:extLst>
              <a:ext uri="{FF2B5EF4-FFF2-40B4-BE49-F238E27FC236}">
                <a16:creationId xmlns:a16="http://schemas.microsoft.com/office/drawing/2014/main" id="{1FF51A13-CA90-4525-AA12-126E82721C5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A94AFC4-66EB-44D9-BA1C-38D36AEC2490}" type="slidenum">
              <a:rPr lang="en-US" altLang="en-US">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74A15F34-CA5F-44B0-B3FB-77F4BD47DF1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296E1BF6-AD21-4874-82BC-839FBFD65A8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t>El  mapa localizador del Servicio Geológico de los EE.UU. </a:t>
            </a:r>
            <a:r>
              <a:rPr lang="es-ES_tradnl" altLang="en-US" b="0" i="0" noProof="0" dirty="0">
                <a:latin typeface="Arial" panose="020B0604020202020204" pitchFamily="34" charset="0"/>
                <a:cs typeface="Arial" panose="020B0604020202020204" pitchFamily="34" charset="0"/>
              </a:rPr>
              <a:t>(USGS PAGER) </a:t>
            </a:r>
            <a:r>
              <a:rPr lang="es-ES" altLang="en-US" dirty="0"/>
              <a:t> muestra la población expuesta a diferentes niveles de intensidad modificada Mercalli (MMI).  MMI describe la severidad de un terremoto en términos de sus efectos en estructuras humanas y es una vasta medida de la cantidad de movimientos telúricos en un lugar dado.</a:t>
            </a:r>
          </a:p>
        </p:txBody>
      </p:sp>
      <p:sp>
        <p:nvSpPr>
          <p:cNvPr id="8196" name="Slide Number Placeholder 3">
            <a:extLst>
              <a:ext uri="{FF2B5EF4-FFF2-40B4-BE49-F238E27FC236}">
                <a16:creationId xmlns:a16="http://schemas.microsoft.com/office/drawing/2014/main" id="{930A7184-600D-4861-B9DC-2F53D726959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EF41850-A58B-468F-8430-DCDEA5CAEDB5}" type="slidenum">
              <a:rPr lang="en-US" altLang="en-US" sz="130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04EE7AF2-AEBD-4ED3-82BE-D8306AB566C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A6A644E9-8788-487D-A393-A26D9F3EA15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0309DFB4-E9F5-4AA5-AE96-1CA2F5FCEB9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C65C26A-06AE-49A9-A62D-AD90DC54DA67}" type="slidenum">
              <a:rPr lang="en-US" altLang="en-US" sz="1300"/>
              <a:pPr>
                <a:spcBef>
                  <a:spcPct val="0"/>
                </a:spcBef>
              </a:pPr>
              <a:t>4</a:t>
            </a:fld>
            <a:endParaRPr lang="en-US" altLang="en-US"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18BDE107-33DB-4805-AAE4-8BD1D8BA446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961C7C89-DACE-40E1-ADC3-83885FAABA6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ＭＳ Ｐゴシック" panose="020B0600070205080204" pitchFamily="34" charset="-128"/>
            </a:endParaRPr>
          </a:p>
        </p:txBody>
      </p:sp>
      <p:sp>
        <p:nvSpPr>
          <p:cNvPr id="12292" name="Slide Number Placeholder 3">
            <a:extLst>
              <a:ext uri="{FF2B5EF4-FFF2-40B4-BE49-F238E27FC236}">
                <a16:creationId xmlns:a16="http://schemas.microsoft.com/office/drawing/2014/main" id="{3B19972C-9BC9-4155-90E5-A3D18597BC3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68F2375-DD6F-4846-A30C-D177712C862C}" type="slidenum">
              <a:rPr lang="en-US" altLang="en-US">
                <a:latin typeface="Calibri" panose="020F0502020204030204" pitchFamily="34" charset="0"/>
              </a:rPr>
              <a:pPr/>
              <a:t>5</a:t>
            </a:fld>
            <a:endParaRPr lang="en-US" altLang="en-US">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2C0DA86A-2C89-4F77-8661-6860B5F1FF6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0C16F8D3-39CF-45F0-8F2B-23F46D2569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14340" name="Slide Number Placeholder 3">
            <a:extLst>
              <a:ext uri="{FF2B5EF4-FFF2-40B4-BE49-F238E27FC236}">
                <a16:creationId xmlns:a16="http://schemas.microsoft.com/office/drawing/2014/main" id="{20403BF6-841B-4A4E-9450-D97EE57878B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BF55E0D9-7D4D-49F6-9843-9FC13E206615}" type="slidenum">
              <a:rPr lang="en-US" altLang="en-US" sz="1300"/>
              <a:pPr>
                <a:spcBef>
                  <a:spcPct val="0"/>
                </a:spcBef>
              </a:pPr>
              <a:t>6</a:t>
            </a:fld>
            <a:endParaRPr lang="en-US" altLang="en-US" sz="13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319AF067-CF8C-436A-8B20-35832F4F40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7F7210A2-C801-455A-9122-C3E4839FE53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16388" name="Slide Number Placeholder 3">
            <a:extLst>
              <a:ext uri="{FF2B5EF4-FFF2-40B4-BE49-F238E27FC236}">
                <a16:creationId xmlns:a16="http://schemas.microsoft.com/office/drawing/2014/main" id="{3D3F1745-4039-43B2-B615-95685E0B21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4321128E-221B-4EDA-B424-6CD0788F23BE}" type="slidenum">
              <a:rPr lang="en-US" altLang="en-US" sz="1300"/>
              <a:pPr>
                <a:spcBef>
                  <a:spcPct val="0"/>
                </a:spcBef>
              </a:pPr>
              <a:t>7</a:t>
            </a:fld>
            <a:endParaRPr lang="en-US" altLang="en-US" sz="13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A51975BE-B77F-4367-973C-2880E33C49D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9A550259-82A5-49E5-90D2-71F364A70A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18436" name="Slide Number Placeholder 3">
            <a:extLst>
              <a:ext uri="{FF2B5EF4-FFF2-40B4-BE49-F238E27FC236}">
                <a16:creationId xmlns:a16="http://schemas.microsoft.com/office/drawing/2014/main" id="{4E4F7311-6F68-42AD-B047-731A8E87B8C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C4E7CC0-6D02-497B-9FF7-400AB9DCF696}" type="slidenum">
              <a:rPr lang="en-US" altLang="en-US" sz="1300"/>
              <a:pPr>
                <a:spcBef>
                  <a:spcPct val="0"/>
                </a:spcBef>
              </a:pPr>
              <a:t>8</a:t>
            </a:fld>
            <a:endParaRPr lang="en-US" altLang="en-US" sz="13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80B7A7C4-8109-4A85-8B48-16A53CB9D2F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45C46A88-911C-4424-A23A-EAEF563B50F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_tradnl" altLang="en-US" b="1" noProof="0" dirty="0">
                <a:ea typeface="ＭＳ Ｐゴシック" panose="020B0600070205080204" pitchFamily="34" charset="-128"/>
              </a:rPr>
              <a:t>Animación relevante: </a:t>
            </a:r>
            <a:r>
              <a:rPr lang="es-ES_tradnl" altLang="en-US" noProof="0" dirty="0">
                <a:ea typeface="ＭＳ Ｐゴシック" panose="020B0600070205080204" pitchFamily="34" charset="-128"/>
              </a:rPr>
              <a:t>Tectónica de placas - ¿Cuáles son las fuerzas que impulsan la tectónica de placas?</a:t>
            </a:r>
          </a:p>
          <a:p>
            <a:pPr eaLnBrk="1" hangingPunct="1">
              <a:spcBef>
                <a:spcPct val="0"/>
              </a:spcBef>
            </a:pPr>
            <a:r>
              <a:rPr lang="es-ES_tradnl" altLang="en-US" noProof="0" dirty="0">
                <a:ea typeface="ＭＳ Ｐゴシック" panose="020B0600070205080204" pitchFamily="34" charset="-128"/>
                <a:hlinkClick r:id="rId3"/>
              </a:rPr>
              <a:t>https://www.iris.edu/hq/inclass/animation/what_are_the_forces_that_drive_plate_tectonics</a:t>
            </a:r>
            <a:r>
              <a:rPr lang="es-ES_tradnl" altLang="en-US" noProof="0" dirty="0">
                <a:ea typeface="ＭＳ Ｐゴシック" panose="020B0600070205080204" pitchFamily="34" charset="-128"/>
              </a:rPr>
              <a:t> </a:t>
            </a:r>
          </a:p>
        </p:txBody>
      </p:sp>
      <p:sp>
        <p:nvSpPr>
          <p:cNvPr id="20484" name="Slide Number Placeholder 3">
            <a:extLst>
              <a:ext uri="{FF2B5EF4-FFF2-40B4-BE49-F238E27FC236}">
                <a16:creationId xmlns:a16="http://schemas.microsoft.com/office/drawing/2014/main" id="{290572B0-1E2A-4EB6-9BAD-AB053479C1B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BB0F5378-5354-456E-961C-555FE9B13B60}" type="slidenum">
              <a:rPr lang="en-US" altLang="en-US" sz="1300"/>
              <a:pPr>
                <a:spcBef>
                  <a:spcPct val="0"/>
                </a:spcBef>
              </a:pPr>
              <a:t>9</a:t>
            </a:fld>
            <a:endParaRPr lang="en-US" altLang="en-US"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5C5CA9DC-241E-4D96-AD78-E936652EA51F}"/>
              </a:ext>
            </a:extLst>
          </p:cNvPr>
          <p:cNvSpPr>
            <a:spLocks noGrp="1"/>
          </p:cNvSpPr>
          <p:nvPr>
            <p:ph type="dt" sz="half" idx="10"/>
          </p:nvPr>
        </p:nvSpPr>
        <p:spPr/>
        <p:txBody>
          <a:bodyPr/>
          <a:lstStyle>
            <a:lvl1pPr>
              <a:defRPr/>
            </a:lvl1pPr>
          </a:lstStyle>
          <a:p>
            <a:pPr>
              <a:defRPr/>
            </a:pPr>
            <a:fld id="{3E2542CF-A73D-492E-BC19-42A6EBB5D62F}" type="datetime1">
              <a:rPr lang="en-US" altLang="en-US"/>
              <a:pPr>
                <a:defRPr/>
              </a:pPr>
              <a:t>8/14/20</a:t>
            </a:fld>
            <a:endParaRPr lang="en-US" altLang="en-US"/>
          </a:p>
        </p:txBody>
      </p:sp>
      <p:sp>
        <p:nvSpPr>
          <p:cNvPr id="5" name="Footer Placeholder 4">
            <a:extLst>
              <a:ext uri="{FF2B5EF4-FFF2-40B4-BE49-F238E27FC236}">
                <a16:creationId xmlns:a16="http://schemas.microsoft.com/office/drawing/2014/main" id="{1AB400A7-0D4E-4972-A78D-F49F629D406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5EEF6C0-1C34-474B-831E-8A3470A1D272}"/>
              </a:ext>
            </a:extLst>
          </p:cNvPr>
          <p:cNvSpPr>
            <a:spLocks noGrp="1"/>
          </p:cNvSpPr>
          <p:nvPr>
            <p:ph type="sldNum" sz="quarter" idx="12"/>
          </p:nvPr>
        </p:nvSpPr>
        <p:spPr/>
        <p:txBody>
          <a:bodyPr/>
          <a:lstStyle>
            <a:lvl1pPr>
              <a:defRPr/>
            </a:lvl1pPr>
          </a:lstStyle>
          <a:p>
            <a:pPr>
              <a:defRPr/>
            </a:pPr>
            <a:fld id="{FE9EF93A-EAFD-467F-A6AD-F1000A257A6D}" type="slidenum">
              <a:rPr lang="en-US" altLang="en-US"/>
              <a:pPr>
                <a:defRPr/>
              </a:pPr>
              <a:t>‹#›</a:t>
            </a:fld>
            <a:endParaRPr lang="en-US" altLang="en-US"/>
          </a:p>
        </p:txBody>
      </p:sp>
    </p:spTree>
    <p:extLst>
      <p:ext uri="{BB962C8B-B14F-4D97-AF65-F5344CB8AC3E}">
        <p14:creationId xmlns:p14="http://schemas.microsoft.com/office/powerpoint/2010/main" val="310634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BDCED7-DD03-4E75-B353-892882C40716}"/>
              </a:ext>
            </a:extLst>
          </p:cNvPr>
          <p:cNvSpPr>
            <a:spLocks noGrp="1"/>
          </p:cNvSpPr>
          <p:nvPr>
            <p:ph type="dt" sz="half" idx="10"/>
          </p:nvPr>
        </p:nvSpPr>
        <p:spPr/>
        <p:txBody>
          <a:bodyPr/>
          <a:lstStyle>
            <a:lvl1pPr>
              <a:defRPr/>
            </a:lvl1pPr>
          </a:lstStyle>
          <a:p>
            <a:pPr>
              <a:defRPr/>
            </a:pPr>
            <a:fld id="{72A7C990-40BD-4089-8944-E6F7814850A1}" type="datetime1">
              <a:rPr lang="en-US" altLang="en-US"/>
              <a:pPr>
                <a:defRPr/>
              </a:pPr>
              <a:t>8/14/20</a:t>
            </a:fld>
            <a:endParaRPr lang="en-US" altLang="en-US"/>
          </a:p>
        </p:txBody>
      </p:sp>
      <p:sp>
        <p:nvSpPr>
          <p:cNvPr id="5" name="Footer Placeholder 4">
            <a:extLst>
              <a:ext uri="{FF2B5EF4-FFF2-40B4-BE49-F238E27FC236}">
                <a16:creationId xmlns:a16="http://schemas.microsoft.com/office/drawing/2014/main" id="{15E2894B-CB41-4242-95F1-D9436ADD4A2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3EECD0-2E83-446B-B157-29333D308912}"/>
              </a:ext>
            </a:extLst>
          </p:cNvPr>
          <p:cNvSpPr>
            <a:spLocks noGrp="1"/>
          </p:cNvSpPr>
          <p:nvPr>
            <p:ph type="sldNum" sz="quarter" idx="12"/>
          </p:nvPr>
        </p:nvSpPr>
        <p:spPr/>
        <p:txBody>
          <a:bodyPr/>
          <a:lstStyle>
            <a:lvl1pPr>
              <a:defRPr/>
            </a:lvl1pPr>
          </a:lstStyle>
          <a:p>
            <a:pPr>
              <a:defRPr/>
            </a:pPr>
            <a:fld id="{023417B5-67FD-4427-8E73-B0AD9BAB08A8}" type="slidenum">
              <a:rPr lang="en-US" altLang="en-US"/>
              <a:pPr>
                <a:defRPr/>
              </a:pPr>
              <a:t>‹#›</a:t>
            </a:fld>
            <a:endParaRPr lang="en-US" altLang="en-US"/>
          </a:p>
        </p:txBody>
      </p:sp>
    </p:spTree>
    <p:extLst>
      <p:ext uri="{BB962C8B-B14F-4D97-AF65-F5344CB8AC3E}">
        <p14:creationId xmlns:p14="http://schemas.microsoft.com/office/powerpoint/2010/main" val="4038424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8AA996-C4A4-4181-A7B7-DA9CA878F3B0}"/>
              </a:ext>
            </a:extLst>
          </p:cNvPr>
          <p:cNvSpPr>
            <a:spLocks noGrp="1"/>
          </p:cNvSpPr>
          <p:nvPr>
            <p:ph type="dt" sz="half" idx="10"/>
          </p:nvPr>
        </p:nvSpPr>
        <p:spPr/>
        <p:txBody>
          <a:bodyPr/>
          <a:lstStyle>
            <a:lvl1pPr>
              <a:defRPr/>
            </a:lvl1pPr>
          </a:lstStyle>
          <a:p>
            <a:pPr>
              <a:defRPr/>
            </a:pPr>
            <a:fld id="{E09C9399-7A8B-4ACC-9CCF-B56735CDE02C}" type="datetime1">
              <a:rPr lang="en-US" altLang="en-US"/>
              <a:pPr>
                <a:defRPr/>
              </a:pPr>
              <a:t>8/14/20</a:t>
            </a:fld>
            <a:endParaRPr lang="en-US" altLang="en-US"/>
          </a:p>
        </p:txBody>
      </p:sp>
      <p:sp>
        <p:nvSpPr>
          <p:cNvPr id="5" name="Footer Placeholder 4">
            <a:extLst>
              <a:ext uri="{FF2B5EF4-FFF2-40B4-BE49-F238E27FC236}">
                <a16:creationId xmlns:a16="http://schemas.microsoft.com/office/drawing/2014/main" id="{CCCC1400-1EEA-4904-8B27-08FD21216B7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CF4E5C9-DC8B-452F-9281-1A2AB45D70EB}"/>
              </a:ext>
            </a:extLst>
          </p:cNvPr>
          <p:cNvSpPr>
            <a:spLocks noGrp="1"/>
          </p:cNvSpPr>
          <p:nvPr>
            <p:ph type="sldNum" sz="quarter" idx="12"/>
          </p:nvPr>
        </p:nvSpPr>
        <p:spPr/>
        <p:txBody>
          <a:bodyPr/>
          <a:lstStyle>
            <a:lvl1pPr>
              <a:defRPr/>
            </a:lvl1pPr>
          </a:lstStyle>
          <a:p>
            <a:pPr>
              <a:defRPr/>
            </a:pPr>
            <a:fld id="{321B16A3-B96E-46DE-880E-BD9683A74C63}" type="slidenum">
              <a:rPr lang="en-US" altLang="en-US"/>
              <a:pPr>
                <a:defRPr/>
              </a:pPr>
              <a:t>‹#›</a:t>
            </a:fld>
            <a:endParaRPr lang="en-US" altLang="en-US"/>
          </a:p>
        </p:txBody>
      </p:sp>
    </p:spTree>
    <p:extLst>
      <p:ext uri="{BB962C8B-B14F-4D97-AF65-F5344CB8AC3E}">
        <p14:creationId xmlns:p14="http://schemas.microsoft.com/office/powerpoint/2010/main" val="368889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FD2679-C47B-4DFE-971C-3E69C45F2DFF}"/>
              </a:ext>
            </a:extLst>
          </p:cNvPr>
          <p:cNvSpPr>
            <a:spLocks noGrp="1"/>
          </p:cNvSpPr>
          <p:nvPr>
            <p:ph type="dt" sz="half" idx="10"/>
          </p:nvPr>
        </p:nvSpPr>
        <p:spPr/>
        <p:txBody>
          <a:bodyPr/>
          <a:lstStyle>
            <a:lvl1pPr>
              <a:defRPr/>
            </a:lvl1pPr>
          </a:lstStyle>
          <a:p>
            <a:pPr>
              <a:defRPr/>
            </a:pPr>
            <a:fld id="{B5CA8FF5-8BB1-4027-9B20-3698D78C72F4}" type="datetime1">
              <a:rPr lang="en-US" altLang="en-US"/>
              <a:pPr>
                <a:defRPr/>
              </a:pPr>
              <a:t>8/14/20</a:t>
            </a:fld>
            <a:endParaRPr lang="en-US" altLang="en-US"/>
          </a:p>
        </p:txBody>
      </p:sp>
      <p:sp>
        <p:nvSpPr>
          <p:cNvPr id="5" name="Footer Placeholder 4">
            <a:extLst>
              <a:ext uri="{FF2B5EF4-FFF2-40B4-BE49-F238E27FC236}">
                <a16:creationId xmlns:a16="http://schemas.microsoft.com/office/drawing/2014/main" id="{04588B24-5FB2-4766-8EAB-75CCF6B54E8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8D10A6C-AC21-4BEB-B286-B66AB960D32E}"/>
              </a:ext>
            </a:extLst>
          </p:cNvPr>
          <p:cNvSpPr>
            <a:spLocks noGrp="1"/>
          </p:cNvSpPr>
          <p:nvPr>
            <p:ph type="sldNum" sz="quarter" idx="12"/>
          </p:nvPr>
        </p:nvSpPr>
        <p:spPr/>
        <p:txBody>
          <a:bodyPr/>
          <a:lstStyle>
            <a:lvl1pPr>
              <a:defRPr/>
            </a:lvl1pPr>
          </a:lstStyle>
          <a:p>
            <a:pPr>
              <a:defRPr/>
            </a:pPr>
            <a:fld id="{9EA573CA-26CF-4451-8297-21CB328A0E29}" type="slidenum">
              <a:rPr lang="en-US" altLang="en-US"/>
              <a:pPr>
                <a:defRPr/>
              </a:pPr>
              <a:t>‹#›</a:t>
            </a:fld>
            <a:endParaRPr lang="en-US" altLang="en-US"/>
          </a:p>
        </p:txBody>
      </p:sp>
    </p:spTree>
    <p:extLst>
      <p:ext uri="{BB962C8B-B14F-4D97-AF65-F5344CB8AC3E}">
        <p14:creationId xmlns:p14="http://schemas.microsoft.com/office/powerpoint/2010/main" val="569312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AC458C-32F8-421F-AF97-C39B1BE1CE94}"/>
              </a:ext>
            </a:extLst>
          </p:cNvPr>
          <p:cNvSpPr>
            <a:spLocks noGrp="1"/>
          </p:cNvSpPr>
          <p:nvPr>
            <p:ph type="dt" sz="half" idx="10"/>
          </p:nvPr>
        </p:nvSpPr>
        <p:spPr/>
        <p:txBody>
          <a:bodyPr/>
          <a:lstStyle>
            <a:lvl1pPr>
              <a:defRPr/>
            </a:lvl1pPr>
          </a:lstStyle>
          <a:p>
            <a:pPr>
              <a:defRPr/>
            </a:pPr>
            <a:fld id="{AEB08A33-C367-41CB-AC44-47DBFD4DEF95}" type="datetime1">
              <a:rPr lang="en-US" altLang="en-US"/>
              <a:pPr>
                <a:defRPr/>
              </a:pPr>
              <a:t>8/14/20</a:t>
            </a:fld>
            <a:endParaRPr lang="en-US" altLang="en-US"/>
          </a:p>
        </p:txBody>
      </p:sp>
      <p:sp>
        <p:nvSpPr>
          <p:cNvPr id="5" name="Footer Placeholder 4">
            <a:extLst>
              <a:ext uri="{FF2B5EF4-FFF2-40B4-BE49-F238E27FC236}">
                <a16:creationId xmlns:a16="http://schemas.microsoft.com/office/drawing/2014/main" id="{F937105F-13FC-4E3B-8F5E-FED05AA94CF6}"/>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F60A2F1-B942-4275-B621-FE72B62DD428}"/>
              </a:ext>
            </a:extLst>
          </p:cNvPr>
          <p:cNvSpPr>
            <a:spLocks noGrp="1"/>
          </p:cNvSpPr>
          <p:nvPr>
            <p:ph type="sldNum" sz="quarter" idx="12"/>
          </p:nvPr>
        </p:nvSpPr>
        <p:spPr/>
        <p:txBody>
          <a:bodyPr/>
          <a:lstStyle>
            <a:lvl1pPr>
              <a:defRPr/>
            </a:lvl1pPr>
          </a:lstStyle>
          <a:p>
            <a:pPr>
              <a:defRPr/>
            </a:pPr>
            <a:fld id="{CAFEBA3B-CD61-41DB-97B2-60C29BF5D3DF}" type="slidenum">
              <a:rPr lang="en-US" altLang="en-US"/>
              <a:pPr>
                <a:defRPr/>
              </a:pPr>
              <a:t>‹#›</a:t>
            </a:fld>
            <a:endParaRPr lang="en-US" altLang="en-US"/>
          </a:p>
        </p:txBody>
      </p:sp>
    </p:spTree>
    <p:extLst>
      <p:ext uri="{BB962C8B-B14F-4D97-AF65-F5344CB8AC3E}">
        <p14:creationId xmlns:p14="http://schemas.microsoft.com/office/powerpoint/2010/main" val="3872260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342696E9-7B3B-4C69-9D95-20BE535BDC75}"/>
              </a:ext>
            </a:extLst>
          </p:cNvPr>
          <p:cNvSpPr>
            <a:spLocks noGrp="1"/>
          </p:cNvSpPr>
          <p:nvPr>
            <p:ph type="dt" sz="half" idx="10"/>
          </p:nvPr>
        </p:nvSpPr>
        <p:spPr/>
        <p:txBody>
          <a:bodyPr/>
          <a:lstStyle>
            <a:lvl1pPr>
              <a:defRPr/>
            </a:lvl1pPr>
          </a:lstStyle>
          <a:p>
            <a:pPr>
              <a:defRPr/>
            </a:pPr>
            <a:fld id="{3CF2C255-EA9F-45C0-9413-1DB80934B847}" type="datetime1">
              <a:rPr lang="en-US" altLang="en-US"/>
              <a:pPr>
                <a:defRPr/>
              </a:pPr>
              <a:t>8/14/20</a:t>
            </a:fld>
            <a:endParaRPr lang="en-US" altLang="en-US"/>
          </a:p>
        </p:txBody>
      </p:sp>
      <p:sp>
        <p:nvSpPr>
          <p:cNvPr id="6" name="Footer Placeholder 4">
            <a:extLst>
              <a:ext uri="{FF2B5EF4-FFF2-40B4-BE49-F238E27FC236}">
                <a16:creationId xmlns:a16="http://schemas.microsoft.com/office/drawing/2014/main" id="{675FB040-05CF-42B4-9719-C1819023F3A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11A9E010-2C0C-463A-8C71-DA50846891D1}"/>
              </a:ext>
            </a:extLst>
          </p:cNvPr>
          <p:cNvSpPr>
            <a:spLocks noGrp="1"/>
          </p:cNvSpPr>
          <p:nvPr>
            <p:ph type="sldNum" sz="quarter" idx="12"/>
          </p:nvPr>
        </p:nvSpPr>
        <p:spPr/>
        <p:txBody>
          <a:bodyPr/>
          <a:lstStyle>
            <a:lvl1pPr>
              <a:defRPr/>
            </a:lvl1pPr>
          </a:lstStyle>
          <a:p>
            <a:pPr>
              <a:defRPr/>
            </a:pPr>
            <a:fld id="{905A9C12-9C54-4BB5-82E3-27613DE8C8CF}" type="slidenum">
              <a:rPr lang="en-US" altLang="en-US"/>
              <a:pPr>
                <a:defRPr/>
              </a:pPr>
              <a:t>‹#›</a:t>
            </a:fld>
            <a:endParaRPr lang="en-US" altLang="en-US"/>
          </a:p>
        </p:txBody>
      </p:sp>
    </p:spTree>
    <p:extLst>
      <p:ext uri="{BB962C8B-B14F-4D97-AF65-F5344CB8AC3E}">
        <p14:creationId xmlns:p14="http://schemas.microsoft.com/office/powerpoint/2010/main" val="28114754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C3C572BA-FA7A-44B3-B063-D59461EF8D93}"/>
              </a:ext>
            </a:extLst>
          </p:cNvPr>
          <p:cNvSpPr>
            <a:spLocks noGrp="1"/>
          </p:cNvSpPr>
          <p:nvPr>
            <p:ph type="dt" sz="half" idx="10"/>
          </p:nvPr>
        </p:nvSpPr>
        <p:spPr/>
        <p:txBody>
          <a:bodyPr/>
          <a:lstStyle>
            <a:lvl1pPr>
              <a:defRPr/>
            </a:lvl1pPr>
          </a:lstStyle>
          <a:p>
            <a:pPr>
              <a:defRPr/>
            </a:pPr>
            <a:fld id="{381BE3EC-72F1-43EA-AC31-08C5A58C6D10}" type="datetime1">
              <a:rPr lang="en-US" altLang="en-US"/>
              <a:pPr>
                <a:defRPr/>
              </a:pPr>
              <a:t>8/14/20</a:t>
            </a:fld>
            <a:endParaRPr lang="en-US" altLang="en-US"/>
          </a:p>
        </p:txBody>
      </p:sp>
      <p:sp>
        <p:nvSpPr>
          <p:cNvPr id="8" name="Footer Placeholder 4">
            <a:extLst>
              <a:ext uri="{FF2B5EF4-FFF2-40B4-BE49-F238E27FC236}">
                <a16:creationId xmlns:a16="http://schemas.microsoft.com/office/drawing/2014/main" id="{93D30476-557E-4845-8812-27B0EB380282}"/>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09C13161-A304-4391-9CB0-29842B7A4015}"/>
              </a:ext>
            </a:extLst>
          </p:cNvPr>
          <p:cNvSpPr>
            <a:spLocks noGrp="1"/>
          </p:cNvSpPr>
          <p:nvPr>
            <p:ph type="sldNum" sz="quarter" idx="12"/>
          </p:nvPr>
        </p:nvSpPr>
        <p:spPr/>
        <p:txBody>
          <a:bodyPr/>
          <a:lstStyle>
            <a:lvl1pPr>
              <a:defRPr/>
            </a:lvl1pPr>
          </a:lstStyle>
          <a:p>
            <a:pPr>
              <a:defRPr/>
            </a:pPr>
            <a:fld id="{34E67359-CA88-4E71-A823-8279FE2C4B21}" type="slidenum">
              <a:rPr lang="en-US" altLang="en-US"/>
              <a:pPr>
                <a:defRPr/>
              </a:pPr>
              <a:t>‹#›</a:t>
            </a:fld>
            <a:endParaRPr lang="en-US" altLang="en-US"/>
          </a:p>
        </p:txBody>
      </p:sp>
    </p:spTree>
    <p:extLst>
      <p:ext uri="{BB962C8B-B14F-4D97-AF65-F5344CB8AC3E}">
        <p14:creationId xmlns:p14="http://schemas.microsoft.com/office/powerpoint/2010/main" val="845443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E3EE56AA-F0EA-43FE-926F-17F13E986FA9}"/>
              </a:ext>
            </a:extLst>
          </p:cNvPr>
          <p:cNvSpPr>
            <a:spLocks noGrp="1"/>
          </p:cNvSpPr>
          <p:nvPr>
            <p:ph type="dt" sz="half" idx="10"/>
          </p:nvPr>
        </p:nvSpPr>
        <p:spPr/>
        <p:txBody>
          <a:bodyPr/>
          <a:lstStyle>
            <a:lvl1pPr>
              <a:defRPr/>
            </a:lvl1pPr>
          </a:lstStyle>
          <a:p>
            <a:pPr>
              <a:defRPr/>
            </a:pPr>
            <a:fld id="{FA95E660-F1BD-4DE5-8966-706380EB0BA9}" type="datetime1">
              <a:rPr lang="en-US" altLang="en-US"/>
              <a:pPr>
                <a:defRPr/>
              </a:pPr>
              <a:t>8/14/20</a:t>
            </a:fld>
            <a:endParaRPr lang="en-US" altLang="en-US"/>
          </a:p>
        </p:txBody>
      </p:sp>
      <p:sp>
        <p:nvSpPr>
          <p:cNvPr id="4" name="Footer Placeholder 4">
            <a:extLst>
              <a:ext uri="{FF2B5EF4-FFF2-40B4-BE49-F238E27FC236}">
                <a16:creationId xmlns:a16="http://schemas.microsoft.com/office/drawing/2014/main" id="{ECF4496E-8E1C-491D-924B-49FDD1253E85}"/>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00205A68-1101-49A9-9E3B-67AD2ABDD296}"/>
              </a:ext>
            </a:extLst>
          </p:cNvPr>
          <p:cNvSpPr>
            <a:spLocks noGrp="1"/>
          </p:cNvSpPr>
          <p:nvPr>
            <p:ph type="sldNum" sz="quarter" idx="12"/>
          </p:nvPr>
        </p:nvSpPr>
        <p:spPr/>
        <p:txBody>
          <a:bodyPr/>
          <a:lstStyle>
            <a:lvl1pPr>
              <a:defRPr/>
            </a:lvl1pPr>
          </a:lstStyle>
          <a:p>
            <a:pPr>
              <a:defRPr/>
            </a:pPr>
            <a:fld id="{3E976884-7510-42B7-A9A8-6E8AE32A05B9}" type="slidenum">
              <a:rPr lang="en-US" altLang="en-US"/>
              <a:pPr>
                <a:defRPr/>
              </a:pPr>
              <a:t>‹#›</a:t>
            </a:fld>
            <a:endParaRPr lang="en-US" altLang="en-US"/>
          </a:p>
        </p:txBody>
      </p:sp>
    </p:spTree>
    <p:extLst>
      <p:ext uri="{BB962C8B-B14F-4D97-AF65-F5344CB8AC3E}">
        <p14:creationId xmlns:p14="http://schemas.microsoft.com/office/powerpoint/2010/main" val="2306940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96EEE454-03F8-46E3-BBC9-2B0FD640FA09}"/>
              </a:ext>
            </a:extLst>
          </p:cNvPr>
          <p:cNvSpPr>
            <a:spLocks noGrp="1"/>
          </p:cNvSpPr>
          <p:nvPr>
            <p:ph type="dt" sz="half" idx="10"/>
          </p:nvPr>
        </p:nvSpPr>
        <p:spPr/>
        <p:txBody>
          <a:bodyPr/>
          <a:lstStyle>
            <a:lvl1pPr>
              <a:defRPr/>
            </a:lvl1pPr>
          </a:lstStyle>
          <a:p>
            <a:pPr>
              <a:defRPr/>
            </a:pPr>
            <a:fld id="{7571B130-ECB5-40C7-9D18-A2F76C35B77E}" type="datetime1">
              <a:rPr lang="en-US" altLang="en-US"/>
              <a:pPr>
                <a:defRPr/>
              </a:pPr>
              <a:t>8/14/20</a:t>
            </a:fld>
            <a:endParaRPr lang="en-US" altLang="en-US"/>
          </a:p>
        </p:txBody>
      </p:sp>
      <p:sp>
        <p:nvSpPr>
          <p:cNvPr id="3" name="Footer Placeholder 4">
            <a:extLst>
              <a:ext uri="{FF2B5EF4-FFF2-40B4-BE49-F238E27FC236}">
                <a16:creationId xmlns:a16="http://schemas.microsoft.com/office/drawing/2014/main" id="{C737C41F-1672-4488-BA03-7AE006BEC7FC}"/>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E22EA6C6-75DB-4F2A-B42D-F0DC88EFDD27}"/>
              </a:ext>
            </a:extLst>
          </p:cNvPr>
          <p:cNvSpPr>
            <a:spLocks noGrp="1"/>
          </p:cNvSpPr>
          <p:nvPr>
            <p:ph type="sldNum" sz="quarter" idx="12"/>
          </p:nvPr>
        </p:nvSpPr>
        <p:spPr/>
        <p:txBody>
          <a:bodyPr/>
          <a:lstStyle>
            <a:lvl1pPr>
              <a:defRPr/>
            </a:lvl1pPr>
          </a:lstStyle>
          <a:p>
            <a:pPr>
              <a:defRPr/>
            </a:pPr>
            <a:fld id="{FAF6790E-555C-4D14-9C4D-053806D1E3D2}" type="slidenum">
              <a:rPr lang="en-US" altLang="en-US"/>
              <a:pPr>
                <a:defRPr/>
              </a:pPr>
              <a:t>‹#›</a:t>
            </a:fld>
            <a:endParaRPr lang="en-US" altLang="en-US"/>
          </a:p>
        </p:txBody>
      </p:sp>
    </p:spTree>
    <p:extLst>
      <p:ext uri="{BB962C8B-B14F-4D97-AF65-F5344CB8AC3E}">
        <p14:creationId xmlns:p14="http://schemas.microsoft.com/office/powerpoint/2010/main" val="1102947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017C569-3CE3-4C5E-882A-CB357FB4DBFE}"/>
              </a:ext>
            </a:extLst>
          </p:cNvPr>
          <p:cNvSpPr>
            <a:spLocks noGrp="1"/>
          </p:cNvSpPr>
          <p:nvPr>
            <p:ph type="dt" sz="half" idx="10"/>
          </p:nvPr>
        </p:nvSpPr>
        <p:spPr/>
        <p:txBody>
          <a:bodyPr/>
          <a:lstStyle>
            <a:lvl1pPr>
              <a:defRPr/>
            </a:lvl1pPr>
          </a:lstStyle>
          <a:p>
            <a:pPr>
              <a:defRPr/>
            </a:pPr>
            <a:fld id="{69B5C1E1-F74E-4B30-93D7-2C16FA0A71F3}" type="datetime1">
              <a:rPr lang="en-US" altLang="en-US"/>
              <a:pPr>
                <a:defRPr/>
              </a:pPr>
              <a:t>8/14/20</a:t>
            </a:fld>
            <a:endParaRPr lang="en-US" altLang="en-US"/>
          </a:p>
        </p:txBody>
      </p:sp>
      <p:sp>
        <p:nvSpPr>
          <p:cNvPr id="6" name="Footer Placeholder 4">
            <a:extLst>
              <a:ext uri="{FF2B5EF4-FFF2-40B4-BE49-F238E27FC236}">
                <a16:creationId xmlns:a16="http://schemas.microsoft.com/office/drawing/2014/main" id="{EB1ECA04-76A6-4973-9669-62A3D77B3A1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771512E-F379-4615-8F4A-7B2558F592F6}"/>
              </a:ext>
            </a:extLst>
          </p:cNvPr>
          <p:cNvSpPr>
            <a:spLocks noGrp="1"/>
          </p:cNvSpPr>
          <p:nvPr>
            <p:ph type="sldNum" sz="quarter" idx="12"/>
          </p:nvPr>
        </p:nvSpPr>
        <p:spPr/>
        <p:txBody>
          <a:bodyPr/>
          <a:lstStyle>
            <a:lvl1pPr>
              <a:defRPr/>
            </a:lvl1pPr>
          </a:lstStyle>
          <a:p>
            <a:pPr>
              <a:defRPr/>
            </a:pPr>
            <a:fld id="{2D2045E8-FF88-46F8-ABAE-BAC39816B17B}" type="slidenum">
              <a:rPr lang="en-US" altLang="en-US"/>
              <a:pPr>
                <a:defRPr/>
              </a:pPr>
              <a:t>‹#›</a:t>
            </a:fld>
            <a:endParaRPr lang="en-US" altLang="en-US"/>
          </a:p>
        </p:txBody>
      </p:sp>
    </p:spTree>
    <p:extLst>
      <p:ext uri="{BB962C8B-B14F-4D97-AF65-F5344CB8AC3E}">
        <p14:creationId xmlns:p14="http://schemas.microsoft.com/office/powerpoint/2010/main" val="1420983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AB72473-1E30-40FF-B051-DBABC478FDD5}"/>
              </a:ext>
            </a:extLst>
          </p:cNvPr>
          <p:cNvSpPr>
            <a:spLocks noGrp="1"/>
          </p:cNvSpPr>
          <p:nvPr>
            <p:ph type="dt" sz="half" idx="10"/>
          </p:nvPr>
        </p:nvSpPr>
        <p:spPr/>
        <p:txBody>
          <a:bodyPr/>
          <a:lstStyle>
            <a:lvl1pPr>
              <a:defRPr/>
            </a:lvl1pPr>
          </a:lstStyle>
          <a:p>
            <a:pPr>
              <a:defRPr/>
            </a:pPr>
            <a:fld id="{122A03AF-E88B-403D-8954-2BE8525CADDD}" type="datetime1">
              <a:rPr lang="en-US" altLang="en-US"/>
              <a:pPr>
                <a:defRPr/>
              </a:pPr>
              <a:t>8/14/20</a:t>
            </a:fld>
            <a:endParaRPr lang="en-US" altLang="en-US"/>
          </a:p>
        </p:txBody>
      </p:sp>
      <p:sp>
        <p:nvSpPr>
          <p:cNvPr id="6" name="Footer Placeholder 4">
            <a:extLst>
              <a:ext uri="{FF2B5EF4-FFF2-40B4-BE49-F238E27FC236}">
                <a16:creationId xmlns:a16="http://schemas.microsoft.com/office/drawing/2014/main" id="{3B4A7C97-B6BA-49E5-BBD4-2478D76E6B7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69BC23E-F765-4660-925D-D9FB69A434F8}"/>
              </a:ext>
            </a:extLst>
          </p:cNvPr>
          <p:cNvSpPr>
            <a:spLocks noGrp="1"/>
          </p:cNvSpPr>
          <p:nvPr>
            <p:ph type="sldNum" sz="quarter" idx="12"/>
          </p:nvPr>
        </p:nvSpPr>
        <p:spPr/>
        <p:txBody>
          <a:bodyPr/>
          <a:lstStyle>
            <a:lvl1pPr>
              <a:defRPr/>
            </a:lvl1pPr>
          </a:lstStyle>
          <a:p>
            <a:pPr>
              <a:defRPr/>
            </a:pPr>
            <a:fld id="{C1D1B2AE-A7C8-4A5F-804D-21114465C8BC}" type="slidenum">
              <a:rPr lang="en-US" altLang="en-US"/>
              <a:pPr>
                <a:defRPr/>
              </a:pPr>
              <a:t>‹#›</a:t>
            </a:fld>
            <a:endParaRPr lang="en-US" altLang="en-US"/>
          </a:p>
        </p:txBody>
      </p:sp>
    </p:spTree>
    <p:extLst>
      <p:ext uri="{BB962C8B-B14F-4D97-AF65-F5344CB8AC3E}">
        <p14:creationId xmlns:p14="http://schemas.microsoft.com/office/powerpoint/2010/main" val="605001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FBEC6985-7B9E-4437-8469-78FFEAD985F4}"/>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C9BC88DB-463D-469D-A367-BD6B9D221760}"/>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AA57BA3-2AAD-4437-B2EC-B9939BD18BB8}"/>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latin typeface="Calibri" panose="020F0502020204030204" pitchFamily="34" charset="0"/>
              </a:defRPr>
            </a:lvl1pPr>
          </a:lstStyle>
          <a:p>
            <a:pPr>
              <a:defRPr/>
            </a:pPr>
            <a:fld id="{B81B3E16-CA34-4179-B0C8-DC5EDBC4D6CD}" type="datetime1">
              <a:rPr lang="en-US" altLang="en-US"/>
              <a:pPr>
                <a:defRPr/>
              </a:pPr>
              <a:t>8/14/20</a:t>
            </a:fld>
            <a:endParaRPr lang="en-US" altLang="en-US"/>
          </a:p>
        </p:txBody>
      </p:sp>
      <p:sp>
        <p:nvSpPr>
          <p:cNvPr id="5" name="Footer Placeholder 4">
            <a:extLst>
              <a:ext uri="{FF2B5EF4-FFF2-40B4-BE49-F238E27FC236}">
                <a16:creationId xmlns:a16="http://schemas.microsoft.com/office/drawing/2014/main" id="{A83484BA-2B6A-4D8E-8BFC-4FB785CD7661}"/>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08B6985F-8F97-4D66-8C94-4DDA57F6F26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8917F265-8AF8-4F3B-9406-32FFD1B1CDE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ＭＳ Ｐゴシック" pitchFamily="-109"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pitchFamily="-109"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pitchFamily="-109"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pitchFamily="-109"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pitchFamily="-109"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ＭＳ Ｐゴシック" pitchFamily="-109"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slideLayout" Target="../slideLayouts/slideLayout1.xml"/><Relationship Id="rId7" Type="http://schemas.openxmlformats.org/officeDocument/2006/relationships/image" Target="../media/image1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http://ds.iris.edu/ieb/" TargetMode="External"/><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hyperlink" Target="http://www.iris.edu/hq/retm"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hyperlink" Target="mailto:tkb@iris.edu" TargetMode="External"/><Relationship Id="rId5" Type="http://schemas.openxmlformats.org/officeDocument/2006/relationships/image" Target="../media/image25.pn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8F192F-FAB4-4ACC-AB1E-E6F0BD45388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33A87255-7774-49F4-85DF-5854E372617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F1629217-431C-4D50-B339-B1D6DE21CBB6}"/>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s-ES_tradnl" altLang="en-US" sz="1700" b="1" dirty="0">
                <a:solidFill>
                  <a:srgbClr val="11488B"/>
                </a:solidFill>
                <a:effectLst>
                  <a:outerShdw blurRad="38100" dist="38100" dir="2700000" algn="tl">
                    <a:srgbClr val="C0C0C0"/>
                  </a:outerShdw>
                </a:effectLst>
                <a:latin typeface="Calibri" panose="020F0502020204030204" pitchFamily="34" charset="0"/>
              </a:rPr>
            </a:br>
            <a:r>
              <a:rPr lang="es-ES_tradnl" altLang="en-US" sz="2000" b="1" dirty="0">
                <a:solidFill>
                  <a:srgbClr val="11488B"/>
                </a:solidFill>
                <a:effectLst>
                  <a:outerShdw blurRad="38100" dist="38100" dir="2700000" algn="tl">
                    <a:srgbClr val="C0C0C0"/>
                  </a:outerShdw>
                </a:effectLst>
                <a:cs typeface="Arial" panose="020B0604020202020204" pitchFamily="34" charset="0"/>
              </a:rPr>
              <a:t>Magnitud 5,1 CAROLINA DEL NORTE</a:t>
            </a:r>
            <a:br>
              <a:rPr lang="es-ES_tradnl" altLang="en-US" sz="3500" b="1" dirty="0">
                <a:solidFill>
                  <a:srgbClr val="11488B"/>
                </a:solidFill>
                <a:effectLst>
                  <a:outerShdw blurRad="38100" dist="38100" dir="2700000" algn="tl">
                    <a:srgbClr val="C0C0C0"/>
                  </a:outerShdw>
                </a:effectLst>
                <a:cs typeface="Arial" panose="020B0604020202020204" pitchFamily="34" charset="0"/>
              </a:rPr>
            </a:br>
            <a:r>
              <a:rPr lang="es-ES_tradnl" altLang="en-US" sz="1500" b="1" dirty="0">
                <a:solidFill>
                  <a:srgbClr val="11488B"/>
                </a:solidFill>
                <a:effectLst>
                  <a:outerShdw blurRad="38100" dist="38100" dir="2700000" algn="tl">
                    <a:srgbClr val="C0C0C0"/>
                  </a:outerShdw>
                </a:effectLst>
                <a:cs typeface="Arial" panose="020B0604020202020204" pitchFamily="34" charset="0"/>
              </a:rPr>
              <a:t>Domingo, 9 de Agosto, 2020 a las 12:07:37 UTC </a:t>
            </a:r>
            <a:endParaRPr lang="es-ES_tradnl" altLang="en-US" sz="1500" dirty="0">
              <a:solidFill>
                <a:srgbClr val="11488B"/>
              </a:solidFill>
              <a:effectLst>
                <a:outerShdw blurRad="38100" dist="38100" dir="2700000" algn="tl">
                  <a:srgbClr val="C0C0C0"/>
                </a:outerShdw>
              </a:effectLst>
              <a:cs typeface="Arial" panose="020B0604020202020204" pitchFamily="34" charset="0"/>
            </a:endParaRPr>
          </a:p>
        </p:txBody>
      </p:sp>
      <p:sp>
        <p:nvSpPr>
          <p:cNvPr id="14345" name="TextBox 9">
            <a:extLst>
              <a:ext uri="{FF2B5EF4-FFF2-40B4-BE49-F238E27FC236}">
                <a16:creationId xmlns:a16="http://schemas.microsoft.com/office/drawing/2014/main" id="{62FA61B6-1B3F-4499-AE67-13B8478C8C9F}"/>
              </a:ext>
            </a:extLst>
          </p:cNvPr>
          <p:cNvSpPr txBox="1">
            <a:spLocks noChangeArrowheads="1"/>
          </p:cNvSpPr>
          <p:nvPr/>
        </p:nvSpPr>
        <p:spPr bwMode="auto">
          <a:xfrm>
            <a:off x="276225" y="1114425"/>
            <a:ext cx="4232275" cy="5878532"/>
          </a:xfrm>
          <a:prstGeom prst="rect">
            <a:avLst/>
          </a:prstGeom>
          <a:noFill/>
          <a:ln>
            <a:noFill/>
          </a:ln>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defRPr/>
            </a:pPr>
            <a:r>
              <a:rPr lang="es-ES_tradnl" altLang="en-US" sz="1350" dirty="0"/>
              <a:t>Un terremoto de magnitud 5,1 ocurrió cerca de </a:t>
            </a:r>
            <a:r>
              <a:rPr lang="es-ES_tradnl" altLang="en-US" sz="1350" dirty="0" err="1"/>
              <a:t>Sparta</a:t>
            </a:r>
            <a:r>
              <a:rPr lang="es-ES_tradnl" altLang="en-US" sz="1350" dirty="0"/>
              <a:t>, Carolina del Norte (36,476 ° N 81,093 ° W) a una profundidad de 3,7 km. Se han reportado lesiones y daños menores.</a:t>
            </a:r>
          </a:p>
          <a:p>
            <a:pPr eaLnBrk="1" hangingPunct="1">
              <a:defRPr/>
            </a:pPr>
            <a:endParaRPr lang="es-ES_tradnl" altLang="en-US" sz="1350" dirty="0"/>
          </a:p>
          <a:p>
            <a:pPr eaLnBrk="1" hangingPunct="1">
              <a:defRPr/>
            </a:pPr>
            <a:r>
              <a:rPr lang="es-ES_tradnl" altLang="en-US" sz="1350" dirty="0"/>
              <a:t>Datos del terremoto publicados por el Servicio Geológico de Carolina del Norte:</a:t>
            </a:r>
          </a:p>
          <a:p>
            <a:pPr eaLnBrk="1" hangingPunct="1">
              <a:defRPr/>
            </a:pPr>
            <a:endParaRPr lang="es-ES_tradnl" altLang="en-US" sz="1350" dirty="0"/>
          </a:p>
          <a:p>
            <a:pPr marL="285750" indent="-285750" eaLnBrk="1" hangingPunct="1">
              <a:spcAft>
                <a:spcPts val="600"/>
              </a:spcAft>
              <a:buFont typeface="Arial" panose="020B0604020202020204" pitchFamily="34" charset="0"/>
              <a:buChar char="•"/>
              <a:defRPr/>
            </a:pPr>
            <a:r>
              <a:rPr lang="es-ES_tradnl" altLang="en-US" sz="1350" dirty="0"/>
              <a:t>El primer terremoto registrado en Carolina del Norte ocurrió cerca de Bath el 8 de marzo de 1735. </a:t>
            </a:r>
          </a:p>
          <a:p>
            <a:pPr marL="285750" indent="-285750" eaLnBrk="1" hangingPunct="1">
              <a:spcAft>
                <a:spcPts val="600"/>
              </a:spcAft>
              <a:buFont typeface="Arial" panose="020B0604020202020204" pitchFamily="34" charset="0"/>
              <a:buChar char="•"/>
              <a:defRPr/>
            </a:pPr>
            <a:r>
              <a:rPr lang="es-ES_tradnl" altLang="en-US" sz="1350" dirty="0"/>
              <a:t>El terremoto más grande con centro en Carolina del Norte fue de magnitud 5,2 el 21 de febrero de 1916 cerca de </a:t>
            </a:r>
            <a:r>
              <a:rPr lang="es-ES_tradnl" altLang="en-US" sz="1350" dirty="0" err="1"/>
              <a:t>Skyland</a:t>
            </a:r>
            <a:r>
              <a:rPr lang="es-ES_tradnl" altLang="en-US" sz="1350" dirty="0"/>
              <a:t>, Carolina del Norte. </a:t>
            </a:r>
          </a:p>
          <a:p>
            <a:pPr marL="285750" indent="-285750" eaLnBrk="1" hangingPunct="1">
              <a:spcAft>
                <a:spcPts val="600"/>
              </a:spcAft>
              <a:buFont typeface="Arial" panose="020B0604020202020204" pitchFamily="34" charset="0"/>
              <a:buChar char="•"/>
              <a:defRPr/>
            </a:pPr>
            <a:r>
              <a:rPr lang="es-ES_tradnl" altLang="en-US" sz="1350" dirty="0"/>
              <a:t>El último terremoto destructivo centrado en Carolina del Norte fue de magnitud 3,5 en el condado de Henderson el 5 de mayo de 1981. </a:t>
            </a:r>
          </a:p>
          <a:p>
            <a:pPr marL="285750" indent="-285750" eaLnBrk="1" hangingPunct="1">
              <a:spcAft>
                <a:spcPts val="600"/>
              </a:spcAft>
              <a:buFont typeface="Arial" panose="020B0604020202020204" pitchFamily="34" charset="0"/>
              <a:buChar char="•"/>
              <a:defRPr/>
            </a:pPr>
            <a:r>
              <a:rPr lang="es-ES_tradnl" altLang="en-US" sz="1350" dirty="0"/>
              <a:t>El terremoto más grande registrado en los EE. UU. Fue uno de magnitud  9,2 que sacudió el Estrecho de Prince William, Alaska, un Viernes Santo, 28 de marzo de 1964. </a:t>
            </a:r>
          </a:p>
          <a:p>
            <a:pPr marL="285750" indent="-285750" eaLnBrk="1" hangingPunct="1">
              <a:spcAft>
                <a:spcPts val="600"/>
              </a:spcAft>
              <a:buFont typeface="Arial" panose="020B0604020202020204" pitchFamily="34" charset="0"/>
              <a:buChar char="•"/>
              <a:defRPr/>
            </a:pPr>
            <a:r>
              <a:rPr lang="es-ES_tradnl" altLang="en-US" sz="1350" dirty="0"/>
              <a:t>Alaska y California tienen la mayor cantidad de terremotos en los Estados Unidos, mientras que Florida y Dakota del Norte tienen la menor cantidad.</a:t>
            </a:r>
          </a:p>
          <a:p>
            <a:pPr eaLnBrk="1" hangingPunct="1">
              <a:defRPr/>
            </a:pPr>
            <a:endParaRPr lang="es-ES_tradnl" altLang="en-US" sz="1350" dirty="0"/>
          </a:p>
        </p:txBody>
      </p:sp>
      <p:pic>
        <p:nvPicPr>
          <p:cNvPr id="3078" name="Picture 2">
            <a:extLst>
              <a:ext uri="{FF2B5EF4-FFF2-40B4-BE49-F238E27FC236}">
                <a16:creationId xmlns:a16="http://schemas.microsoft.com/office/drawing/2014/main" id="{A7196293-3812-4669-B64C-84B45CF3B8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1143000"/>
            <a:ext cx="4232275" cy="554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449B68-58FF-4A50-B17F-F53DC13457D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1507" name="Picture 18" descr="IRIS_TMlogo.png">
            <a:extLst>
              <a:ext uri="{FF2B5EF4-FFF2-40B4-BE49-F238E27FC236}">
                <a16:creationId xmlns:a16="http://schemas.microsoft.com/office/drawing/2014/main" id="{31E9E98F-053F-40C4-92B6-B8CCC915E89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TextBox 12">
            <a:extLst>
              <a:ext uri="{FF2B5EF4-FFF2-40B4-BE49-F238E27FC236}">
                <a16:creationId xmlns:a16="http://schemas.microsoft.com/office/drawing/2014/main" id="{D782EF72-194A-4779-88EB-FB5309836B84}"/>
              </a:ext>
            </a:extLst>
          </p:cNvPr>
          <p:cNvSpPr txBox="1">
            <a:spLocks noChangeArrowheads="1"/>
          </p:cNvSpPr>
          <p:nvPr/>
        </p:nvSpPr>
        <p:spPr bwMode="auto">
          <a:xfrm>
            <a:off x="228600" y="1143000"/>
            <a:ext cx="22860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a:latin typeface="Arial" panose="020B0604020202020204" pitchFamily="34" charset="0"/>
              </a:rPr>
              <a:t>Esta animación del navegador de terremotos de IRIS muestra los pequeños sismos previos que van desde M 2,1 a 2,6 comenzando unas 25 horas antes del terremoto principal. La animación termina con tres pequeñas réplicas ocurridas en las primeras horas posteriores a este terremoto.</a:t>
            </a:r>
            <a:endParaRPr lang="es-ES_tradnl" altLang="en-US" sz="1600">
              <a:solidFill>
                <a:srgbClr val="FF0000"/>
              </a:solidFill>
              <a:latin typeface="Arial" panose="020B0604020202020204" pitchFamily="34" charset="0"/>
            </a:endParaRPr>
          </a:p>
        </p:txBody>
      </p:sp>
      <p:sp>
        <p:nvSpPr>
          <p:cNvPr id="21509" name="TextBox 7">
            <a:extLst>
              <a:ext uri="{FF2B5EF4-FFF2-40B4-BE49-F238E27FC236}">
                <a16:creationId xmlns:a16="http://schemas.microsoft.com/office/drawing/2014/main" id="{207B446A-CA4A-4F9D-A8A2-CC98F68225AF}"/>
              </a:ext>
            </a:extLst>
          </p:cNvPr>
          <p:cNvSpPr txBox="1">
            <a:spLocks noChangeArrowheads="1"/>
          </p:cNvSpPr>
          <p:nvPr/>
        </p:nvSpPr>
        <p:spPr bwMode="auto">
          <a:xfrm>
            <a:off x="3505200" y="4953000"/>
            <a:ext cx="55213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_tradnl" altLang="en-US" sz="1400">
                <a:latin typeface="Arial" panose="020B0604020202020204" pitchFamily="34" charset="0"/>
              </a:rPr>
              <a:t>Datos del navegador de terremotos de IRIS (</a:t>
            </a:r>
            <a:r>
              <a:rPr lang="es-ES_tradnl" altLang="en-US" sz="1400">
                <a:latin typeface="Arial" panose="020B0604020202020204" pitchFamily="34" charset="0"/>
                <a:hlinkClick r:id="rId6"/>
              </a:rPr>
              <a:t>www.iris.edu/ieb</a:t>
            </a:r>
            <a:r>
              <a:rPr lang="es-ES_tradnl" altLang="en-US" sz="1400">
                <a:latin typeface="Arial" panose="020B0604020202020204" pitchFamily="34" charset="0"/>
              </a:rPr>
              <a:t>)</a:t>
            </a:r>
          </a:p>
        </p:txBody>
      </p:sp>
      <p:pic>
        <p:nvPicPr>
          <p:cNvPr id="21511" name="Picture 5">
            <a:extLst>
              <a:ext uri="{FF2B5EF4-FFF2-40B4-BE49-F238E27FC236}">
                <a16:creationId xmlns:a16="http://schemas.microsoft.com/office/drawing/2014/main" id="{B6AE171B-480F-47AB-9248-9C346EEBF8A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2263" y="5321300"/>
            <a:ext cx="5943600" cy="153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2020-08-09_15-26-18IEB">
            <a:hlinkClick r:id="" action="ppaction://media"/>
            <a:extLst>
              <a:ext uri="{FF2B5EF4-FFF2-40B4-BE49-F238E27FC236}">
                <a16:creationId xmlns:a16="http://schemas.microsoft.com/office/drawing/2014/main" id="{FE5C5A5E-4120-457F-99DC-6FF826186F31}"/>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2493135" y="1219200"/>
            <a:ext cx="6533390" cy="3175953"/>
          </a:xfrm>
          <a:prstGeom prst="rect">
            <a:avLst/>
          </a:prstGeom>
        </p:spPr>
      </p:pic>
      <p:sp>
        <p:nvSpPr>
          <p:cNvPr id="9" name="Title 1">
            <a:extLst>
              <a:ext uri="{FF2B5EF4-FFF2-40B4-BE49-F238E27FC236}">
                <a16:creationId xmlns:a16="http://schemas.microsoft.com/office/drawing/2014/main" id="{710472A4-7B60-B542-9B79-9BDEC33C6D8D}"/>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s-ES_tradnl" altLang="en-US" sz="1700" b="1" dirty="0">
                <a:solidFill>
                  <a:srgbClr val="11488B"/>
                </a:solidFill>
                <a:effectLst>
                  <a:outerShdw blurRad="38100" dist="38100" dir="2700000" algn="tl">
                    <a:srgbClr val="C0C0C0"/>
                  </a:outerShdw>
                </a:effectLst>
                <a:latin typeface="Calibri" panose="020F0502020204030204" pitchFamily="34" charset="0"/>
              </a:rPr>
            </a:br>
            <a:r>
              <a:rPr lang="es-ES_tradnl" altLang="en-US" sz="2000" b="1" dirty="0">
                <a:solidFill>
                  <a:srgbClr val="11488B"/>
                </a:solidFill>
                <a:effectLst>
                  <a:outerShdw blurRad="38100" dist="38100" dir="2700000" algn="tl">
                    <a:srgbClr val="C0C0C0"/>
                  </a:outerShdw>
                </a:effectLst>
                <a:cs typeface="Arial" panose="020B0604020202020204" pitchFamily="34" charset="0"/>
              </a:rPr>
              <a:t>Magnitud 5,1 CAROLINA DEL NORTE</a:t>
            </a:r>
            <a:br>
              <a:rPr lang="es-ES_tradnl" altLang="en-US" sz="3500" b="1" dirty="0">
                <a:solidFill>
                  <a:srgbClr val="11488B"/>
                </a:solidFill>
                <a:effectLst>
                  <a:outerShdw blurRad="38100" dist="38100" dir="2700000" algn="tl">
                    <a:srgbClr val="C0C0C0"/>
                  </a:outerShdw>
                </a:effectLst>
                <a:cs typeface="Arial" panose="020B0604020202020204" pitchFamily="34" charset="0"/>
              </a:rPr>
            </a:br>
            <a:r>
              <a:rPr lang="es-ES_tradnl" altLang="en-US" sz="1500" b="1" dirty="0">
                <a:solidFill>
                  <a:srgbClr val="11488B"/>
                </a:solidFill>
                <a:effectLst>
                  <a:outerShdw blurRad="38100" dist="38100" dir="2700000" algn="tl">
                    <a:srgbClr val="C0C0C0"/>
                  </a:outerShdw>
                </a:effectLst>
                <a:cs typeface="Arial" panose="020B0604020202020204" pitchFamily="34" charset="0"/>
              </a:rPr>
              <a:t>Domingo, 9 de Agosto, 2020 a las 12:07:37 UTC </a:t>
            </a:r>
            <a:endParaRPr lang="es-ES_tradnl" altLang="en-US" sz="1500" dirty="0">
              <a:solidFill>
                <a:srgbClr val="11488B"/>
              </a:solidFill>
              <a:effectLst>
                <a:outerShdw blurRad="38100" dist="38100" dir="2700000" algn="tl">
                  <a:srgbClr val="C0C0C0"/>
                </a:outerShdw>
              </a:effectLst>
              <a:cs typeface="Arial" panose="020B0604020202020204" pitchFamily="34" charset="0"/>
            </a:endParaRPr>
          </a:p>
        </p:txBody>
      </p:sp>
    </p:spTree>
  </p:cSld>
  <p:clrMapOvr>
    <a:masterClrMapping/>
  </p:clrMapOvr>
  <p:transition spd="slow" advClick="0" advTm="1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56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7CBE2CF-F055-4FB2-8EAA-231FB75F9B5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23555" name="Picture 18" descr="IRIS_TMlogo.png">
            <a:extLst>
              <a:ext uri="{FF2B5EF4-FFF2-40B4-BE49-F238E27FC236}">
                <a16:creationId xmlns:a16="http://schemas.microsoft.com/office/drawing/2014/main" id="{0DF465C1-D080-403B-A3B6-0EDB94AB15C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Box 7">
            <a:extLst>
              <a:ext uri="{FF2B5EF4-FFF2-40B4-BE49-F238E27FC236}">
                <a16:creationId xmlns:a16="http://schemas.microsoft.com/office/drawing/2014/main" id="{7FF8CBF2-D2AF-4BAA-AE5A-E004DBF20CC4}"/>
              </a:ext>
            </a:extLst>
          </p:cNvPr>
          <p:cNvSpPr txBox="1">
            <a:spLocks noChangeArrowheads="1"/>
          </p:cNvSpPr>
          <p:nvPr/>
        </p:nvSpPr>
        <p:spPr bwMode="auto">
          <a:xfrm>
            <a:off x="252413" y="1066800"/>
            <a:ext cx="83581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altLang="en-US" sz="1600" dirty="0">
                <a:latin typeface="Arial" panose="020B0604020202020204" pitchFamily="34" charset="0"/>
              </a:rPr>
              <a:t>El mecanismo focal es la forma en que los sismólogos trazan las orientaciones tridimensionales del estrés de un terremoto. Dado que un terremoto se produce como deslizamiento en una falla, genera ondas primarias (P) en cuadrantes de compresión (sombreado) y extensión (blanco). La orientación de estos cuadrantes determinada a partir de ondas sísmicas registradas determina el tipo de falla que produjo el terremoto.</a:t>
            </a:r>
          </a:p>
        </p:txBody>
      </p:sp>
      <p:sp>
        <p:nvSpPr>
          <p:cNvPr id="23557" name="TextBox 11">
            <a:extLst>
              <a:ext uri="{FF2B5EF4-FFF2-40B4-BE49-F238E27FC236}">
                <a16:creationId xmlns:a16="http://schemas.microsoft.com/office/drawing/2014/main" id="{E4AD91B8-FC52-4FD9-A1E9-CC5C8F8A1245}"/>
              </a:ext>
            </a:extLst>
          </p:cNvPr>
          <p:cNvSpPr txBox="1">
            <a:spLocks noChangeArrowheads="1"/>
          </p:cNvSpPr>
          <p:nvPr/>
        </p:nvSpPr>
        <p:spPr bwMode="auto">
          <a:xfrm>
            <a:off x="3035300" y="2540000"/>
            <a:ext cx="5784850" cy="143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altLang="en-US" sz="1450" dirty="0">
                <a:latin typeface="Arial" panose="020B0604020202020204" pitchFamily="34" charset="0"/>
              </a:rPr>
              <a:t>En este caso, la ubicación del terremoto y el mecanismo focal indican que se debió a una falla de empuje ligeramente oblicua dentro de la corteza superior de la Placa de América del Norte. Una falla de empuje es causada por fuerzas de compresión. A lo largo de una falla de empuje, un bloque rocoso se empuja hacia arriba en relación con la roca debajo de la falla.</a:t>
            </a:r>
          </a:p>
        </p:txBody>
      </p:sp>
      <p:sp>
        <p:nvSpPr>
          <p:cNvPr id="23558" name="TextBox 8">
            <a:extLst>
              <a:ext uri="{FF2B5EF4-FFF2-40B4-BE49-F238E27FC236}">
                <a16:creationId xmlns:a16="http://schemas.microsoft.com/office/drawing/2014/main" id="{21EC2787-E896-479B-95FC-2916F789E9FD}"/>
              </a:ext>
            </a:extLst>
          </p:cNvPr>
          <p:cNvSpPr txBox="1">
            <a:spLocks noChangeArrowheads="1"/>
          </p:cNvSpPr>
          <p:nvPr/>
        </p:nvSpPr>
        <p:spPr bwMode="auto">
          <a:xfrm>
            <a:off x="444500" y="5186363"/>
            <a:ext cx="259080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rPr>
              <a:t>The tension axis (T) reflects the minimum compressive stress direction.  The pressure axis (P) reflects the maximum compressive stress direction. </a:t>
            </a:r>
          </a:p>
        </p:txBody>
      </p:sp>
      <p:sp>
        <p:nvSpPr>
          <p:cNvPr id="23559" name="TextBox 11">
            <a:extLst>
              <a:ext uri="{FF2B5EF4-FFF2-40B4-BE49-F238E27FC236}">
                <a16:creationId xmlns:a16="http://schemas.microsoft.com/office/drawing/2014/main" id="{617DBC2A-B303-4A71-B5EF-BEDAEC44B8F9}"/>
              </a:ext>
            </a:extLst>
          </p:cNvPr>
          <p:cNvSpPr txBox="1">
            <a:spLocks noChangeArrowheads="1"/>
          </p:cNvSpPr>
          <p:nvPr/>
        </p:nvSpPr>
        <p:spPr bwMode="auto">
          <a:xfrm>
            <a:off x="404813" y="4586288"/>
            <a:ext cx="23383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200" i="1">
                <a:latin typeface="Arial" panose="020B0604020202020204" pitchFamily="34" charset="0"/>
              </a:rPr>
              <a:t>USGS W-phase Moment Tensor Solution</a:t>
            </a:r>
            <a:endParaRPr lang="en-US" altLang="en-US" sz="1600" i="1">
              <a:latin typeface="Arial" panose="020B0604020202020204" pitchFamily="34" charset="0"/>
            </a:endParaRPr>
          </a:p>
        </p:txBody>
      </p:sp>
      <p:pic>
        <p:nvPicPr>
          <p:cNvPr id="23560" name="Picture 2">
            <a:extLst>
              <a:ext uri="{FF2B5EF4-FFF2-40B4-BE49-F238E27FC236}">
                <a16:creationId xmlns:a16="http://schemas.microsoft.com/office/drawing/2014/main" id="{88727236-0464-4E8D-A153-533C44F1D4B2}"/>
              </a:ext>
            </a:extLst>
          </p:cNvPr>
          <p:cNvPicPr>
            <a:picLocks noChangeAspect="1"/>
          </p:cNvPicPr>
          <p:nvPr/>
        </p:nvPicPr>
        <p:blipFill>
          <a:blip r:embed="rId4">
            <a:extLst>
              <a:ext uri="{28A0092B-C50C-407E-A947-70E740481C1C}">
                <a14:useLocalDpi xmlns:a14="http://schemas.microsoft.com/office/drawing/2010/main" val="0"/>
              </a:ext>
            </a:extLst>
          </a:blip>
          <a:srcRect t="73271"/>
          <a:stretch>
            <a:fillRect/>
          </a:stretch>
        </p:blipFill>
        <p:spPr bwMode="auto">
          <a:xfrm>
            <a:off x="3683000" y="5821363"/>
            <a:ext cx="433705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1" name="Picture 10" descr="focal.png">
            <a:extLst>
              <a:ext uri="{FF2B5EF4-FFF2-40B4-BE49-F238E27FC236}">
                <a16:creationId xmlns:a16="http://schemas.microsoft.com/office/drawing/2014/main" id="{51064AE7-CE81-455A-935F-49DFC1C3982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57600" y="4038600"/>
            <a:ext cx="4181475"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2" name="Picture 4">
            <a:extLst>
              <a:ext uri="{FF2B5EF4-FFF2-40B4-BE49-F238E27FC236}">
                <a16:creationId xmlns:a16="http://schemas.microsoft.com/office/drawing/2014/main" id="{3150ADB3-D49A-4EE1-A4B6-5F8DC6B558E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6100" y="2590800"/>
            <a:ext cx="1960563" cy="196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1">
            <a:extLst>
              <a:ext uri="{FF2B5EF4-FFF2-40B4-BE49-F238E27FC236}">
                <a16:creationId xmlns:a16="http://schemas.microsoft.com/office/drawing/2014/main" id="{2E776654-4DAC-E149-BD85-D38CD55DDC85}"/>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s-ES_tradnl" altLang="en-US" sz="1700" b="1" dirty="0">
                <a:solidFill>
                  <a:srgbClr val="11488B"/>
                </a:solidFill>
                <a:effectLst>
                  <a:outerShdw blurRad="38100" dist="38100" dir="2700000" algn="tl">
                    <a:srgbClr val="C0C0C0"/>
                  </a:outerShdw>
                </a:effectLst>
                <a:latin typeface="Calibri" panose="020F0502020204030204" pitchFamily="34" charset="0"/>
              </a:rPr>
            </a:br>
            <a:r>
              <a:rPr lang="es-ES_tradnl" altLang="en-US" sz="2000" b="1" dirty="0">
                <a:solidFill>
                  <a:srgbClr val="11488B"/>
                </a:solidFill>
                <a:effectLst>
                  <a:outerShdw blurRad="38100" dist="38100" dir="2700000" algn="tl">
                    <a:srgbClr val="C0C0C0"/>
                  </a:outerShdw>
                </a:effectLst>
                <a:cs typeface="Arial" panose="020B0604020202020204" pitchFamily="34" charset="0"/>
              </a:rPr>
              <a:t>Magnitud 5,1 CAROLINA DEL NORTE</a:t>
            </a:r>
            <a:br>
              <a:rPr lang="es-ES_tradnl" altLang="en-US" sz="3500" b="1" dirty="0">
                <a:solidFill>
                  <a:srgbClr val="11488B"/>
                </a:solidFill>
                <a:effectLst>
                  <a:outerShdw blurRad="38100" dist="38100" dir="2700000" algn="tl">
                    <a:srgbClr val="C0C0C0"/>
                  </a:outerShdw>
                </a:effectLst>
                <a:cs typeface="Arial" panose="020B0604020202020204" pitchFamily="34" charset="0"/>
              </a:rPr>
            </a:br>
            <a:r>
              <a:rPr lang="es-ES_tradnl" altLang="en-US" sz="1500" b="1" dirty="0">
                <a:solidFill>
                  <a:srgbClr val="11488B"/>
                </a:solidFill>
                <a:effectLst>
                  <a:outerShdw blurRad="38100" dist="38100" dir="2700000" algn="tl">
                    <a:srgbClr val="C0C0C0"/>
                  </a:outerShdw>
                </a:effectLst>
                <a:cs typeface="Arial" panose="020B0604020202020204" pitchFamily="34" charset="0"/>
              </a:rPr>
              <a:t>Domingo, 9 de Agosto, 2020 a las 12:07:37 UTC </a:t>
            </a:r>
            <a:endParaRPr lang="es-ES_tradnl" altLang="en-US" sz="1500" dirty="0">
              <a:solidFill>
                <a:srgbClr val="11488B"/>
              </a:solidFill>
              <a:effectLst>
                <a:outerShdw blurRad="38100" dist="38100" dir="2700000" algn="tl">
                  <a:srgbClr val="C0C0C0"/>
                </a:outerShdw>
              </a:effectLst>
              <a:cs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a:extLst>
              <a:ext uri="{FF2B5EF4-FFF2-40B4-BE49-F238E27FC236}">
                <a16:creationId xmlns:a16="http://schemas.microsoft.com/office/drawing/2014/main" id="{DDF68F1D-0169-4ADE-B15A-ECE549A995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3522"/>
          <a:stretch>
            <a:fillRect/>
          </a:stretch>
        </p:blipFill>
        <p:spPr bwMode="auto">
          <a:xfrm>
            <a:off x="1223963" y="1309688"/>
            <a:ext cx="7772400" cy="539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1E2A368F-2B2E-4285-8CA2-355AB7BF177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a:p>
        </p:txBody>
      </p:sp>
      <p:pic>
        <p:nvPicPr>
          <p:cNvPr id="25604" name="Picture 8" descr="IRIS_TMlogo.png">
            <a:extLst>
              <a:ext uri="{FF2B5EF4-FFF2-40B4-BE49-F238E27FC236}">
                <a16:creationId xmlns:a16="http://schemas.microsoft.com/office/drawing/2014/main" id="{026A9B62-3BCB-4E40-B28B-01057B34E17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TextBox 9">
            <a:extLst>
              <a:ext uri="{FF2B5EF4-FFF2-40B4-BE49-F238E27FC236}">
                <a16:creationId xmlns:a16="http://schemas.microsoft.com/office/drawing/2014/main" id="{4B94573C-2AAD-45F3-A6C9-B5AA5A9F573E}"/>
              </a:ext>
            </a:extLst>
          </p:cNvPr>
          <p:cNvSpPr txBox="1">
            <a:spLocks noChangeArrowheads="1"/>
          </p:cNvSpPr>
          <p:nvPr/>
        </p:nvSpPr>
        <p:spPr bwMode="auto">
          <a:xfrm>
            <a:off x="2227263" y="817563"/>
            <a:ext cx="62484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a:latin typeface="Arial" panose="020B0604020202020204" pitchFamily="34" charset="0"/>
              </a:rPr>
              <a:t>El registro del terremoto en Bend, Oregon (BNOR) se ilustra a continuación. Bend está a 3481 km (2163 millas, 31,4 °) de la ubicación de este terremoto.</a:t>
            </a:r>
          </a:p>
        </p:txBody>
      </p:sp>
      <p:sp>
        <p:nvSpPr>
          <p:cNvPr id="25606" name="TextBox 4">
            <a:extLst>
              <a:ext uri="{FF2B5EF4-FFF2-40B4-BE49-F238E27FC236}">
                <a16:creationId xmlns:a16="http://schemas.microsoft.com/office/drawing/2014/main" id="{B2BBD87A-614F-4379-8395-66FBF91B2E56}"/>
              </a:ext>
            </a:extLst>
          </p:cNvPr>
          <p:cNvSpPr txBox="1">
            <a:spLocks noChangeArrowheads="1"/>
          </p:cNvSpPr>
          <p:nvPr/>
        </p:nvSpPr>
        <p:spPr bwMode="auto">
          <a:xfrm flipH="1">
            <a:off x="3392488" y="1651000"/>
            <a:ext cx="304800" cy="381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b="1">
                <a:solidFill>
                  <a:srgbClr val="000000"/>
                </a:solidFill>
                <a:latin typeface="Arial" panose="020B0604020202020204" pitchFamily="34" charset="0"/>
              </a:rPr>
              <a:t>P</a:t>
            </a:r>
          </a:p>
        </p:txBody>
      </p:sp>
      <p:sp>
        <p:nvSpPr>
          <p:cNvPr id="25607" name="TextBox 11">
            <a:extLst>
              <a:ext uri="{FF2B5EF4-FFF2-40B4-BE49-F238E27FC236}">
                <a16:creationId xmlns:a16="http://schemas.microsoft.com/office/drawing/2014/main" id="{A148175C-11C1-4D54-9AB4-C1F55C74CA6D}"/>
              </a:ext>
            </a:extLst>
          </p:cNvPr>
          <p:cNvSpPr txBox="1">
            <a:spLocks noChangeArrowheads="1"/>
          </p:cNvSpPr>
          <p:nvPr/>
        </p:nvSpPr>
        <p:spPr bwMode="auto">
          <a:xfrm>
            <a:off x="4941888" y="1639888"/>
            <a:ext cx="3381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b="1">
                <a:solidFill>
                  <a:srgbClr val="000000"/>
                </a:solidFill>
                <a:latin typeface="Arial" panose="020B0604020202020204" pitchFamily="34" charset="0"/>
              </a:rPr>
              <a:t>S</a:t>
            </a:r>
          </a:p>
        </p:txBody>
      </p:sp>
      <p:sp>
        <p:nvSpPr>
          <p:cNvPr id="25609" name="TextBox 4">
            <a:extLst>
              <a:ext uri="{FF2B5EF4-FFF2-40B4-BE49-F238E27FC236}">
                <a16:creationId xmlns:a16="http://schemas.microsoft.com/office/drawing/2014/main" id="{43A0378E-C3F0-4FB0-BBE0-1BEFCE3441E8}"/>
              </a:ext>
            </a:extLst>
          </p:cNvPr>
          <p:cNvSpPr txBox="1">
            <a:spLocks noChangeArrowheads="1"/>
          </p:cNvSpPr>
          <p:nvPr/>
        </p:nvSpPr>
        <p:spPr bwMode="auto">
          <a:xfrm>
            <a:off x="1960563" y="3965575"/>
            <a:ext cx="6781800"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a:latin typeface="Arial" panose="020B0604020202020204" pitchFamily="34" charset="0"/>
              </a:rPr>
              <a:t>Después del terremoto, las ondas P de compresión tardaron 6 minutos y 21 segundos en recorrer una trayectoria curva a través del manto hasta Bend, Oregón.</a:t>
            </a:r>
          </a:p>
        </p:txBody>
      </p:sp>
      <p:sp>
        <p:nvSpPr>
          <p:cNvPr id="25610" name="TextBox 9">
            <a:extLst>
              <a:ext uri="{FF2B5EF4-FFF2-40B4-BE49-F238E27FC236}">
                <a16:creationId xmlns:a16="http://schemas.microsoft.com/office/drawing/2014/main" id="{96780029-9877-4FF0-A2A0-259DC89E2354}"/>
              </a:ext>
            </a:extLst>
          </p:cNvPr>
          <p:cNvSpPr txBox="1">
            <a:spLocks noChangeArrowheads="1"/>
          </p:cNvSpPr>
          <p:nvPr/>
        </p:nvSpPr>
        <p:spPr bwMode="auto">
          <a:xfrm>
            <a:off x="1927225" y="4673600"/>
            <a:ext cx="6850063"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a:latin typeface="Arial" panose="020B0604020202020204" pitchFamily="34" charset="0"/>
              </a:rPr>
              <a:t>Las ondas S son ondas de corte que siguen el mismo camino a través del manto que las ondas P. Las ondas S tardaron 11 minutos y 29 segundos en viajar desde el terremoto hasta Bend.</a:t>
            </a:r>
          </a:p>
        </p:txBody>
      </p:sp>
      <p:sp>
        <p:nvSpPr>
          <p:cNvPr id="19" name="Rectangle 18">
            <a:extLst>
              <a:ext uri="{FF2B5EF4-FFF2-40B4-BE49-F238E27FC236}">
                <a16:creationId xmlns:a16="http://schemas.microsoft.com/office/drawing/2014/main" id="{8E1D2EC0-25D2-47D7-B637-CEADB7F14EA2}"/>
              </a:ext>
            </a:extLst>
          </p:cNvPr>
          <p:cNvSpPr/>
          <p:nvPr/>
        </p:nvSpPr>
        <p:spPr>
          <a:xfrm>
            <a:off x="6858000" y="5586413"/>
            <a:ext cx="2003425" cy="73818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ES_tradnl"/>
          </a:p>
        </p:txBody>
      </p:sp>
      <p:sp>
        <p:nvSpPr>
          <p:cNvPr id="25612" name="TextBox 6">
            <a:extLst>
              <a:ext uri="{FF2B5EF4-FFF2-40B4-BE49-F238E27FC236}">
                <a16:creationId xmlns:a16="http://schemas.microsoft.com/office/drawing/2014/main" id="{95CDE630-5CD4-404A-A96D-36E6BC1AD5C1}"/>
              </a:ext>
            </a:extLst>
          </p:cNvPr>
          <p:cNvSpPr txBox="1">
            <a:spLocks noChangeArrowheads="1"/>
          </p:cNvSpPr>
          <p:nvPr/>
        </p:nvSpPr>
        <p:spPr bwMode="auto">
          <a:xfrm>
            <a:off x="2082800" y="5378450"/>
            <a:ext cx="6521450" cy="9541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altLang="en-US" sz="1400">
                <a:latin typeface="Arial" panose="020B0604020202020204" pitchFamily="34" charset="0"/>
              </a:rPr>
              <a:t>Las ondas superficiales viajaron los 3481 km (2163 millas) a lo largo del perímetro de la Tierra desde el terremoto hasta la estación de registro. La onda de superficie comenzó su arribo a Bend 17 minutos después de que ocurriera el terremoto en Carolina del Norte.</a:t>
            </a:r>
          </a:p>
        </p:txBody>
      </p:sp>
      <p:sp>
        <p:nvSpPr>
          <p:cNvPr id="25613" name="TextBox 4">
            <a:extLst>
              <a:ext uri="{FF2B5EF4-FFF2-40B4-BE49-F238E27FC236}">
                <a16:creationId xmlns:a16="http://schemas.microsoft.com/office/drawing/2014/main" id="{FD137E85-B3D3-4278-8767-69A300FCBD57}"/>
              </a:ext>
            </a:extLst>
          </p:cNvPr>
          <p:cNvSpPr txBox="1">
            <a:spLocks noChangeArrowheads="1"/>
          </p:cNvSpPr>
          <p:nvPr/>
        </p:nvSpPr>
        <p:spPr bwMode="auto">
          <a:xfrm>
            <a:off x="1917700" y="3044825"/>
            <a:ext cx="6867525" cy="738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a:latin typeface="Arial" panose="020B0604020202020204" pitchFamily="34" charset="0"/>
              </a:rPr>
              <a:t>Debido a que el terremoto de Carolina del Norte fue moderado en magnitud 5,1, los arribos de las ondas P y S están apenas por encima del nivel de ruido a la distancia de 3481 km (2163 millas) del sismómetro al terremoto.</a:t>
            </a:r>
          </a:p>
        </p:txBody>
      </p:sp>
      <p:sp>
        <p:nvSpPr>
          <p:cNvPr id="15" name="Title 1">
            <a:extLst>
              <a:ext uri="{FF2B5EF4-FFF2-40B4-BE49-F238E27FC236}">
                <a16:creationId xmlns:a16="http://schemas.microsoft.com/office/drawing/2014/main" id="{ED897779-1BBE-4443-BB31-4E4067CAD906}"/>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s-ES_tradnl" altLang="en-US" sz="1700" b="1">
                <a:solidFill>
                  <a:srgbClr val="11488B"/>
                </a:solidFill>
                <a:effectLst>
                  <a:outerShdw blurRad="38100" dist="38100" dir="2700000" algn="tl">
                    <a:srgbClr val="C0C0C0"/>
                  </a:outerShdw>
                </a:effectLst>
                <a:latin typeface="Calibri" panose="020F0502020204030204" pitchFamily="34" charset="0"/>
              </a:rPr>
            </a:br>
            <a:r>
              <a:rPr lang="es-ES_tradnl" altLang="en-US" sz="2000" b="1">
                <a:solidFill>
                  <a:srgbClr val="11488B"/>
                </a:solidFill>
                <a:effectLst>
                  <a:outerShdw blurRad="38100" dist="38100" dir="2700000" algn="tl">
                    <a:srgbClr val="C0C0C0"/>
                  </a:outerShdw>
                </a:effectLst>
                <a:cs typeface="Arial" panose="020B0604020202020204" pitchFamily="34" charset="0"/>
              </a:rPr>
              <a:t>Magnitud 5,1 CAROLINA DEL NORTE</a:t>
            </a:r>
            <a:br>
              <a:rPr lang="es-ES_tradnl" altLang="en-US" sz="3500" b="1">
                <a:solidFill>
                  <a:srgbClr val="11488B"/>
                </a:solidFill>
                <a:effectLst>
                  <a:outerShdw blurRad="38100" dist="38100" dir="2700000" algn="tl">
                    <a:srgbClr val="C0C0C0"/>
                  </a:outerShdw>
                </a:effectLst>
                <a:cs typeface="Arial" panose="020B0604020202020204" pitchFamily="34" charset="0"/>
              </a:rPr>
            </a:br>
            <a:r>
              <a:rPr lang="es-ES_tradnl" altLang="en-US" sz="1500" b="1">
                <a:solidFill>
                  <a:srgbClr val="11488B"/>
                </a:solidFill>
                <a:effectLst>
                  <a:outerShdw blurRad="38100" dist="38100" dir="2700000" algn="tl">
                    <a:srgbClr val="C0C0C0"/>
                  </a:outerShdw>
                </a:effectLst>
                <a:cs typeface="Arial" panose="020B0604020202020204" pitchFamily="34" charset="0"/>
              </a:rPr>
              <a:t>Domingo, 9 de Agosto, 2020 a las 12:07:37 UTC </a:t>
            </a:r>
            <a:endParaRPr lang="es-ES_tradnl" altLang="en-US" sz="1500">
              <a:solidFill>
                <a:srgbClr val="11488B"/>
              </a:solidFill>
              <a:effectLst>
                <a:outerShdw blurRad="38100" dist="38100" dir="2700000" algn="tl">
                  <a:srgbClr val="C0C0C0"/>
                </a:outerShdw>
              </a:effectLst>
              <a:cs typeface="Arial" panose="020B0604020202020204" pitchFamily="34" charset="0"/>
            </a:endParaRPr>
          </a:p>
        </p:txBody>
      </p:sp>
      <p:sp>
        <p:nvSpPr>
          <p:cNvPr id="17" name="TextBox 16">
            <a:extLst>
              <a:ext uri="{FF2B5EF4-FFF2-40B4-BE49-F238E27FC236}">
                <a16:creationId xmlns:a16="http://schemas.microsoft.com/office/drawing/2014/main" id="{83062DB1-4671-5045-B4E5-7344F7F00EA1}"/>
              </a:ext>
            </a:extLst>
          </p:cNvPr>
          <p:cNvSpPr txBox="1"/>
          <p:nvPr/>
        </p:nvSpPr>
        <p:spPr>
          <a:xfrm>
            <a:off x="5630245" y="1383268"/>
            <a:ext cx="2751755" cy="369332"/>
          </a:xfrm>
          <a:prstGeom prst="rect">
            <a:avLst/>
          </a:prstGeom>
          <a:solidFill>
            <a:schemeClr val="bg1"/>
          </a:solidFill>
        </p:spPr>
        <p:txBody>
          <a:bodyPr wrap="square">
            <a:spAutoFit/>
          </a:bodyPr>
          <a:lstStyle/>
          <a:p>
            <a:pPr eaLnBrk="1" hangingPunct="1">
              <a:defRPr/>
            </a:pPr>
            <a:r>
              <a:rPr lang="es-ES_tradnl" spc="200">
                <a:solidFill>
                  <a:prstClr val="black"/>
                </a:solidFill>
                <a:latin typeface="Arial" charset="0"/>
                <a:ea typeface="MS PGothic" charset="-128"/>
                <a:cs typeface="Arial" panose="020B0604020202020204" pitchFamily="34" charset="0"/>
              </a:rPr>
              <a:t>Ondas de Superficie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FC8A2E-093F-465A-8B1C-6D63A05DE2F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7652" name="Picture 1">
            <a:extLst>
              <a:ext uri="{FF2B5EF4-FFF2-40B4-BE49-F238E27FC236}">
                <a16:creationId xmlns:a16="http://schemas.microsoft.com/office/drawing/2014/main" id="{48781C28-65BE-4361-A029-17C30554386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1">
            <a:extLst>
              <a:ext uri="{FF2B5EF4-FFF2-40B4-BE49-F238E27FC236}">
                <a16:creationId xmlns:a16="http://schemas.microsoft.com/office/drawing/2014/main" id="{96F6217F-AFFA-40C1-A166-B4BD70D08BD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TextBox 1">
            <a:extLst>
              <a:ext uri="{FF2B5EF4-FFF2-40B4-BE49-F238E27FC236}">
                <a16:creationId xmlns:a16="http://schemas.microsoft.com/office/drawing/2014/main" id="{44E9FCCE-1533-4AAB-B0B3-65A62E3ACB6F}"/>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7655" name="Picture 1">
            <a:extLst>
              <a:ext uri="{FF2B5EF4-FFF2-40B4-BE49-F238E27FC236}">
                <a16:creationId xmlns:a16="http://schemas.microsoft.com/office/drawing/2014/main" id="{6F3E8580-4849-4730-84E6-CB1E31D1727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40DF1329-D2FE-CD45-AA98-DF9DCE18E0AE}"/>
              </a:ext>
            </a:extLst>
          </p:cNvPr>
          <p:cNvSpPr txBox="1">
            <a:spLocks noChangeArrowheads="1"/>
          </p:cNvSpPr>
          <p:nvPr/>
        </p:nvSpPr>
        <p:spPr bwMode="auto">
          <a:xfrm>
            <a:off x="709613" y="773113"/>
            <a:ext cx="7977187"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D8A62E0-A4C1-478A-955F-C09ED5FFF72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5123" name="Picture 12" descr="scale.jpg">
            <a:extLst>
              <a:ext uri="{FF2B5EF4-FFF2-40B4-BE49-F238E27FC236}">
                <a16:creationId xmlns:a16="http://schemas.microsoft.com/office/drawing/2014/main" id="{1A9029C8-CDA9-4C42-BD62-AE717BC203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406082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TextBox 15">
            <a:extLst>
              <a:ext uri="{FF2B5EF4-FFF2-40B4-BE49-F238E27FC236}">
                <a16:creationId xmlns:a16="http://schemas.microsoft.com/office/drawing/2014/main" id="{C5BF09AE-8827-4584-AB8B-760C928C19C7}"/>
              </a:ext>
            </a:extLst>
          </p:cNvPr>
          <p:cNvSpPr txBox="1">
            <a:spLocks noChangeArrowheads="1"/>
          </p:cNvSpPr>
          <p:nvPr/>
        </p:nvSpPr>
        <p:spPr bwMode="auto">
          <a:xfrm>
            <a:off x="273050" y="1027113"/>
            <a:ext cx="3487738" cy="263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a:latin typeface="Arial" panose="020B0604020202020204" pitchFamily="34" charset="0"/>
                <a:cs typeface="Arial" panose="020B0604020202020204" pitchFamily="34" charset="0"/>
              </a:rPr>
              <a:t>La modificación de la escala de intensidad de  Marcelli es una escala de doce niveles, numeradas del  I al XII, que indica la severidad de los movimientos telúricos. La intensidad depende de la magnitud, profundidad, capa rocosa y localización. </a:t>
            </a:r>
          </a:p>
          <a:p>
            <a:pPr eaLnBrk="1" hangingPunct="1">
              <a:spcBef>
                <a:spcPct val="0"/>
              </a:spcBef>
              <a:buFontTx/>
              <a:buNone/>
            </a:pPr>
            <a:endParaRPr lang="es-ES_tradnl" altLang="en-US" sz="1500">
              <a:latin typeface="Arial" panose="020B0604020202020204" pitchFamily="34" charset="0"/>
            </a:endParaRPr>
          </a:p>
          <a:p>
            <a:pPr eaLnBrk="1" hangingPunct="1">
              <a:spcBef>
                <a:spcPct val="0"/>
              </a:spcBef>
              <a:buFontTx/>
              <a:buNone/>
            </a:pPr>
            <a:r>
              <a:rPr lang="es-ES_tradnl" altLang="en-US" sz="1500">
                <a:latin typeface="Arial" panose="020B0604020202020204" pitchFamily="34" charset="0"/>
              </a:rPr>
              <a:t>Este terremoto se sintió ampliamente en los Apalaches centrales y las áreas costeras.</a:t>
            </a:r>
          </a:p>
        </p:txBody>
      </p:sp>
      <p:pic>
        <p:nvPicPr>
          <p:cNvPr id="5128" name="Picture 8" descr="IRIS_TMlogo.png">
            <a:extLst>
              <a:ext uri="{FF2B5EF4-FFF2-40B4-BE49-F238E27FC236}">
                <a16:creationId xmlns:a16="http://schemas.microsoft.com/office/drawing/2014/main" id="{15450B7D-1307-4579-87A7-F0A2B36DF2C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4">
            <a:extLst>
              <a:ext uri="{FF2B5EF4-FFF2-40B4-BE49-F238E27FC236}">
                <a16:creationId xmlns:a16="http://schemas.microsoft.com/office/drawing/2014/main" id="{5E13EB93-0FC9-400B-9498-9A4B2F6F7E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3013" y="1104900"/>
            <a:ext cx="5195887" cy="523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1">
            <a:extLst>
              <a:ext uri="{FF2B5EF4-FFF2-40B4-BE49-F238E27FC236}">
                <a16:creationId xmlns:a16="http://schemas.microsoft.com/office/drawing/2014/main" id="{8FA972F4-B759-6942-9048-300751CF5DD4}"/>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s-ES_tradnl" altLang="en-US" sz="1700" b="1" dirty="0">
                <a:solidFill>
                  <a:srgbClr val="11488B"/>
                </a:solidFill>
                <a:effectLst>
                  <a:outerShdw blurRad="38100" dist="38100" dir="2700000" algn="tl">
                    <a:srgbClr val="C0C0C0"/>
                  </a:outerShdw>
                </a:effectLst>
                <a:latin typeface="Calibri" panose="020F0502020204030204" pitchFamily="34" charset="0"/>
              </a:rPr>
            </a:br>
            <a:r>
              <a:rPr lang="es-ES_tradnl" altLang="en-US" sz="2000" b="1" dirty="0">
                <a:solidFill>
                  <a:srgbClr val="11488B"/>
                </a:solidFill>
                <a:effectLst>
                  <a:outerShdw blurRad="38100" dist="38100" dir="2700000" algn="tl">
                    <a:srgbClr val="C0C0C0"/>
                  </a:outerShdw>
                </a:effectLst>
                <a:cs typeface="Arial" panose="020B0604020202020204" pitchFamily="34" charset="0"/>
              </a:rPr>
              <a:t>Magnitud 5,1 CAROLINA DEL NORTE</a:t>
            </a:r>
            <a:br>
              <a:rPr lang="es-ES_tradnl" altLang="en-US" sz="3500" b="1" dirty="0">
                <a:solidFill>
                  <a:srgbClr val="11488B"/>
                </a:solidFill>
                <a:effectLst>
                  <a:outerShdw blurRad="38100" dist="38100" dir="2700000" algn="tl">
                    <a:srgbClr val="C0C0C0"/>
                  </a:outerShdw>
                </a:effectLst>
                <a:cs typeface="Arial" panose="020B0604020202020204" pitchFamily="34" charset="0"/>
              </a:rPr>
            </a:br>
            <a:r>
              <a:rPr lang="es-ES_tradnl" altLang="en-US" sz="1500" b="1" dirty="0">
                <a:solidFill>
                  <a:srgbClr val="11488B"/>
                </a:solidFill>
                <a:effectLst>
                  <a:outerShdw blurRad="38100" dist="38100" dir="2700000" algn="tl">
                    <a:srgbClr val="C0C0C0"/>
                  </a:outerShdw>
                </a:effectLst>
                <a:cs typeface="Arial" panose="020B0604020202020204" pitchFamily="34" charset="0"/>
              </a:rPr>
              <a:t>Domingo, 9 de Agosto, 2020 a las 12:07:37 UTC </a:t>
            </a:r>
            <a:endParaRPr lang="es-ES_tradnl" altLang="en-US" sz="1500" dirty="0">
              <a:solidFill>
                <a:srgbClr val="11488B"/>
              </a:solidFill>
              <a:effectLst>
                <a:outerShdw blurRad="38100" dist="38100" dir="2700000" algn="tl">
                  <a:srgbClr val="C0C0C0"/>
                </a:outerShdw>
              </a:effectLst>
              <a:cs typeface="Arial" panose="020B0604020202020204" pitchFamily="34" charset="0"/>
            </a:endParaRPr>
          </a:p>
        </p:txBody>
      </p:sp>
      <p:sp>
        <p:nvSpPr>
          <p:cNvPr id="13" name="TextBox 15">
            <a:extLst>
              <a:ext uri="{FF2B5EF4-FFF2-40B4-BE49-F238E27FC236}">
                <a16:creationId xmlns:a16="http://schemas.microsoft.com/office/drawing/2014/main" id="{D0ABD027-601A-E746-830E-CF45A0A4899C}"/>
              </a:ext>
            </a:extLst>
          </p:cNvPr>
          <p:cNvSpPr txBox="1">
            <a:spLocks noChangeArrowheads="1"/>
          </p:cNvSpPr>
          <p:nvPr/>
        </p:nvSpPr>
        <p:spPr bwMode="auto">
          <a:xfrm>
            <a:off x="3962400" y="6308725"/>
            <a:ext cx="51752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es-VE" altLang="en-US" sz="1400" i="1" dirty="0">
                <a:latin typeface="Arial" panose="020B0604020202020204" pitchFamily="34" charset="0"/>
                <a:cs typeface="Arial" panose="020B0604020202020204" pitchFamily="34" charset="0"/>
              </a:rPr>
              <a:t>USGS Intensidad de Movimiento Estimada del Terremoto M 5,1</a:t>
            </a:r>
            <a:endParaRPr lang="en-US" altLang="es-VE" sz="1400" i="1" dirty="0">
              <a:latin typeface="Arial" panose="020B0604020202020204" pitchFamily="34" charset="0"/>
              <a:cs typeface="Arial" panose="020B0604020202020204" pitchFamily="34" charset="0"/>
            </a:endParaRPr>
          </a:p>
        </p:txBody>
      </p:sp>
      <p:sp>
        <p:nvSpPr>
          <p:cNvPr id="14" name="TextBox 15">
            <a:extLst>
              <a:ext uri="{FF2B5EF4-FFF2-40B4-BE49-F238E27FC236}">
                <a16:creationId xmlns:a16="http://schemas.microsoft.com/office/drawing/2014/main" id="{4B5009C9-50DF-464E-B945-3D7833B2AF37}"/>
              </a:ext>
            </a:extLst>
          </p:cNvPr>
          <p:cNvSpPr txBox="1">
            <a:spLocks noChangeArrowheads="1"/>
          </p:cNvSpPr>
          <p:nvPr/>
        </p:nvSpPr>
        <p:spPr bwMode="auto">
          <a:xfrm>
            <a:off x="152400" y="6550025"/>
            <a:ext cx="480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200" i="1">
                <a:latin typeface="Arial" panose="020B0604020202020204" pitchFamily="34" charset="0"/>
                <a:cs typeface="Arial" panose="020B0604020202020204" pitchFamily="34" charset="0"/>
              </a:rPr>
              <a:t>Imagen Cortesía del Servicio Geológico de los EE.UU.</a:t>
            </a:r>
          </a:p>
        </p:txBody>
      </p:sp>
      <p:sp>
        <p:nvSpPr>
          <p:cNvPr id="15" name="TextBox 13">
            <a:extLst>
              <a:ext uri="{FF2B5EF4-FFF2-40B4-BE49-F238E27FC236}">
                <a16:creationId xmlns:a16="http://schemas.microsoft.com/office/drawing/2014/main" id="{AB9FDF76-4607-184B-920C-E11BA1ECDD6F}"/>
              </a:ext>
            </a:extLst>
          </p:cNvPr>
          <p:cNvSpPr txBox="1">
            <a:spLocks noChangeArrowheads="1"/>
          </p:cNvSpPr>
          <p:nvPr/>
        </p:nvSpPr>
        <p:spPr bwMode="auto">
          <a:xfrm>
            <a:off x="271463" y="36861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200" b="1" dirty="0">
                <a:latin typeface="Arial" panose="020B0604020202020204" pitchFamily="34" charset="0"/>
                <a:cs typeface="Arial" panose="020B0604020202020204" pitchFamily="34" charset="0"/>
              </a:rPr>
              <a:t>Intensidad de Mercalli modificada</a:t>
            </a:r>
          </a:p>
        </p:txBody>
      </p:sp>
      <p:sp>
        <p:nvSpPr>
          <p:cNvPr id="16" name="TextBox 14">
            <a:extLst>
              <a:ext uri="{FF2B5EF4-FFF2-40B4-BE49-F238E27FC236}">
                <a16:creationId xmlns:a16="http://schemas.microsoft.com/office/drawing/2014/main" id="{2F6CA11F-B7B1-E646-9599-8513E7E20C78}"/>
              </a:ext>
            </a:extLst>
          </p:cNvPr>
          <p:cNvSpPr txBox="1">
            <a:spLocks noChangeArrowheads="1"/>
          </p:cNvSpPr>
          <p:nvPr/>
        </p:nvSpPr>
        <p:spPr bwMode="auto">
          <a:xfrm>
            <a:off x="2576513" y="3527425"/>
            <a:ext cx="1538287" cy="294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VE" altLang="en-US" sz="1400" b="1" dirty="0">
                <a:latin typeface="Arial" panose="020B0604020202020204" pitchFamily="34" charset="0"/>
                <a:cs typeface="Arial" panose="020B0604020202020204" pitchFamily="34" charset="0"/>
              </a:rPr>
              <a:t>Percibida </a:t>
            </a:r>
          </a:p>
          <a:p>
            <a:pPr algn="ctr" eaLnBrk="1" hangingPunct="1">
              <a:spcBef>
                <a:spcPct val="0"/>
              </a:spcBef>
              <a:spcAft>
                <a:spcPts val="600"/>
              </a:spcAft>
              <a:buFontTx/>
              <a:buNone/>
            </a:pPr>
            <a:r>
              <a:rPr lang="es-VE" altLang="en-US" sz="1400" b="1" dirty="0">
                <a:latin typeface="Arial" panose="020B0604020202020204" pitchFamily="34" charset="0"/>
                <a:cs typeface="Arial" panose="020B0604020202020204" pitchFamily="34" charset="0"/>
              </a:rPr>
              <a:t> Temblor</a:t>
            </a:r>
          </a:p>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cs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cs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cs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cs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cs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cs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cs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cs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cs typeface="Arial" panose="020B0604020202020204" pitchFamily="34" charset="0"/>
              </a:rPr>
              <a:t>Imperceptible</a:t>
            </a:r>
            <a:endParaRPr lang="es-VE" altLang="en-US" sz="1800" dirty="0">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884C64F-9DB7-4482-834C-B3AA629515B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7171" name="Picture 8" descr="IRIS_TMlogo.png">
            <a:extLst>
              <a:ext uri="{FF2B5EF4-FFF2-40B4-BE49-F238E27FC236}">
                <a16:creationId xmlns:a16="http://schemas.microsoft.com/office/drawing/2014/main" id="{3224DC21-4049-4301-A89E-7608C43DCE5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TextBox 18">
            <a:extLst>
              <a:ext uri="{FF2B5EF4-FFF2-40B4-BE49-F238E27FC236}">
                <a16:creationId xmlns:a16="http://schemas.microsoft.com/office/drawing/2014/main" id="{E491A4B2-2044-4A34-9C69-2F8B917665C2}"/>
              </a:ext>
            </a:extLst>
          </p:cNvPr>
          <p:cNvSpPr txBox="1">
            <a:spLocks noChangeArrowheads="1"/>
          </p:cNvSpPr>
          <p:nvPr/>
        </p:nvSpPr>
        <p:spPr bwMode="auto">
          <a:xfrm>
            <a:off x="419100" y="910028"/>
            <a:ext cx="38100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a:latin typeface="Arial" panose="020B0604020202020204" pitchFamily="34" charset="0"/>
                <a:cs typeface="Arial" panose="020B0604020202020204" pitchFamily="34" charset="0"/>
              </a:rPr>
              <a:t>El mapa USGS PAGER muestra la población expuesta a diferentes niveles de intensidad de Mercalli Modificada (MMI).</a:t>
            </a:r>
          </a:p>
          <a:p>
            <a:pPr eaLnBrk="1" hangingPunct="1">
              <a:spcBef>
                <a:spcPct val="0"/>
              </a:spcBef>
              <a:buFontTx/>
              <a:buNone/>
            </a:pPr>
            <a:endParaRPr lang="es-ES_tradnl" altLang="en-US" sz="1600">
              <a:latin typeface="Arial" panose="020B0604020202020204" pitchFamily="34" charset="0"/>
            </a:endParaRPr>
          </a:p>
          <a:p>
            <a:pPr eaLnBrk="1" hangingPunct="1">
              <a:spcBef>
                <a:spcPct val="0"/>
              </a:spcBef>
              <a:buFontTx/>
              <a:buNone/>
            </a:pPr>
            <a:r>
              <a:rPr lang="es-ES_tradnl" altLang="en-US" sz="1600">
                <a:latin typeface="Arial" panose="020B0604020202020204" pitchFamily="34" charset="0"/>
              </a:rPr>
              <a:t>Mientras millones sintieron este terremoto, aproximadamente 1,000 sintieron un temblor muy fuerte.</a:t>
            </a:r>
          </a:p>
        </p:txBody>
      </p:sp>
      <p:pic>
        <p:nvPicPr>
          <p:cNvPr id="7175" name="Picture 4">
            <a:extLst>
              <a:ext uri="{FF2B5EF4-FFF2-40B4-BE49-F238E27FC236}">
                <a16:creationId xmlns:a16="http://schemas.microsoft.com/office/drawing/2014/main" id="{B7BF3DEC-E129-4AE2-A40B-B29BCB1FE4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914400"/>
            <a:ext cx="4606925" cy="460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6" name="Picture 7">
            <a:extLst>
              <a:ext uri="{FF2B5EF4-FFF2-40B4-BE49-F238E27FC236}">
                <a16:creationId xmlns:a16="http://schemas.microsoft.com/office/drawing/2014/main" id="{B873D03A-1D46-4E1D-9DD7-60F8BBDDE8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8363" y="2940050"/>
            <a:ext cx="2338387" cy="384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a:extLst>
              <a:ext uri="{FF2B5EF4-FFF2-40B4-BE49-F238E27FC236}">
                <a16:creationId xmlns:a16="http://schemas.microsoft.com/office/drawing/2014/main" id="{467B79DD-BE01-9B47-B315-D198A66CFF6D}"/>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s-ES_tradnl" altLang="en-US" sz="1700" b="1" dirty="0">
                <a:solidFill>
                  <a:srgbClr val="11488B"/>
                </a:solidFill>
                <a:effectLst>
                  <a:outerShdw blurRad="38100" dist="38100" dir="2700000" algn="tl">
                    <a:srgbClr val="C0C0C0"/>
                  </a:outerShdw>
                </a:effectLst>
                <a:latin typeface="Calibri" panose="020F0502020204030204" pitchFamily="34" charset="0"/>
              </a:rPr>
            </a:br>
            <a:r>
              <a:rPr lang="es-ES_tradnl" altLang="en-US" sz="2000" b="1" dirty="0">
                <a:solidFill>
                  <a:srgbClr val="11488B"/>
                </a:solidFill>
                <a:effectLst>
                  <a:outerShdw blurRad="38100" dist="38100" dir="2700000" algn="tl">
                    <a:srgbClr val="C0C0C0"/>
                  </a:outerShdw>
                </a:effectLst>
                <a:cs typeface="Arial" panose="020B0604020202020204" pitchFamily="34" charset="0"/>
              </a:rPr>
              <a:t>Magnitud 5,1 CAROLINA DEL NORTE</a:t>
            </a:r>
            <a:br>
              <a:rPr lang="es-ES_tradnl" altLang="en-US" sz="3500" b="1" dirty="0">
                <a:solidFill>
                  <a:srgbClr val="11488B"/>
                </a:solidFill>
                <a:effectLst>
                  <a:outerShdw blurRad="38100" dist="38100" dir="2700000" algn="tl">
                    <a:srgbClr val="C0C0C0"/>
                  </a:outerShdw>
                </a:effectLst>
                <a:cs typeface="Arial" panose="020B0604020202020204" pitchFamily="34" charset="0"/>
              </a:rPr>
            </a:br>
            <a:r>
              <a:rPr lang="es-ES_tradnl" altLang="en-US" sz="1500" b="1" dirty="0">
                <a:solidFill>
                  <a:srgbClr val="11488B"/>
                </a:solidFill>
                <a:effectLst>
                  <a:outerShdw blurRad="38100" dist="38100" dir="2700000" algn="tl">
                    <a:srgbClr val="C0C0C0"/>
                  </a:outerShdw>
                </a:effectLst>
                <a:cs typeface="Arial" panose="020B0604020202020204" pitchFamily="34" charset="0"/>
              </a:rPr>
              <a:t>Domingo, 9 de Agosto, 2020 a las 12:07:37 UTC </a:t>
            </a:r>
            <a:endParaRPr lang="es-ES_tradnl" altLang="en-US" sz="1500" dirty="0">
              <a:solidFill>
                <a:srgbClr val="11488B"/>
              </a:solidFill>
              <a:effectLst>
                <a:outerShdw blurRad="38100" dist="38100" dir="2700000" algn="tl">
                  <a:srgbClr val="C0C0C0"/>
                </a:outerShdw>
              </a:effectLst>
              <a:cs typeface="Arial" panose="020B0604020202020204" pitchFamily="34" charset="0"/>
            </a:endParaRPr>
          </a:p>
        </p:txBody>
      </p:sp>
      <p:sp>
        <p:nvSpPr>
          <p:cNvPr id="12" name="TextBox 20">
            <a:extLst>
              <a:ext uri="{FF2B5EF4-FFF2-40B4-BE49-F238E27FC236}">
                <a16:creationId xmlns:a16="http://schemas.microsoft.com/office/drawing/2014/main" id="{C699F417-C728-0949-8B6A-80778A745049}"/>
              </a:ext>
            </a:extLst>
          </p:cNvPr>
          <p:cNvSpPr txBox="1">
            <a:spLocks noChangeArrowheads="1"/>
          </p:cNvSpPr>
          <p:nvPr/>
        </p:nvSpPr>
        <p:spPr bwMode="auto">
          <a:xfrm>
            <a:off x="3333750" y="5521325"/>
            <a:ext cx="57673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s-ES" altLang="en-US" sz="1300">
                <a:latin typeface="Arial" panose="020B0604020202020204" pitchFamily="34" charset="0"/>
                <a:cs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3" name="TextBox 15">
            <a:extLst>
              <a:ext uri="{FF2B5EF4-FFF2-40B4-BE49-F238E27FC236}">
                <a16:creationId xmlns:a16="http://schemas.microsoft.com/office/drawing/2014/main" id="{F822A205-6048-9345-85D0-41E56556EA10}"/>
              </a:ext>
            </a:extLst>
          </p:cNvPr>
          <p:cNvSpPr txBox="1">
            <a:spLocks noChangeArrowheads="1"/>
          </p:cNvSpPr>
          <p:nvPr/>
        </p:nvSpPr>
        <p:spPr bwMode="auto">
          <a:xfrm>
            <a:off x="4495800" y="64738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400" i="1" dirty="0">
                <a:latin typeface="Arial" panose="020B0604020202020204" pitchFamily="34" charset="0"/>
                <a:cs typeface="Arial" panose="020B0604020202020204" pitchFamily="34" charset="0"/>
              </a:rPr>
              <a:t>Imagen Cortesía del Servicio Geológico de los EE.UU.</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E0F866-9275-4938-87B2-54AE9F752C6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9219" name="Picture 8" descr="IRIS_TMlogo.png">
            <a:extLst>
              <a:ext uri="{FF2B5EF4-FFF2-40B4-BE49-F238E27FC236}">
                <a16:creationId xmlns:a16="http://schemas.microsoft.com/office/drawing/2014/main" id="{D7DC2D9E-916E-47B8-B872-0B3780C1900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4">
            <a:extLst>
              <a:ext uri="{FF2B5EF4-FFF2-40B4-BE49-F238E27FC236}">
                <a16:creationId xmlns:a16="http://schemas.microsoft.com/office/drawing/2014/main" id="{049B559B-11F0-446A-9CF0-C964BD6B19E0}"/>
              </a:ext>
            </a:extLst>
          </p:cNvPr>
          <p:cNvSpPr txBox="1">
            <a:spLocks noChangeArrowheads="1"/>
          </p:cNvSpPr>
          <p:nvPr/>
        </p:nvSpPr>
        <p:spPr bwMode="auto">
          <a:xfrm>
            <a:off x="217488" y="1219200"/>
            <a:ext cx="54975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a:latin typeface="Arial" panose="020B0604020202020204" pitchFamily="34" charset="0"/>
              </a:rPr>
              <a:t>Este terremoto se sintió ampliamente en los Apalaches centrales y las áreas costeras, desde Washington DC hasta Atlanta.</a:t>
            </a:r>
          </a:p>
        </p:txBody>
      </p:sp>
      <p:pic>
        <p:nvPicPr>
          <p:cNvPr id="9221" name="Picture 6" descr="craton.gif">
            <a:extLst>
              <a:ext uri="{FF2B5EF4-FFF2-40B4-BE49-F238E27FC236}">
                <a16:creationId xmlns:a16="http://schemas.microsoft.com/office/drawing/2014/main" id="{C72F1524-967A-4FDD-964E-C20851A625C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593725"/>
            <a:ext cx="3200400"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TextBox 9">
            <a:extLst>
              <a:ext uri="{FF2B5EF4-FFF2-40B4-BE49-F238E27FC236}">
                <a16:creationId xmlns:a16="http://schemas.microsoft.com/office/drawing/2014/main" id="{6FF85B51-5C11-4E2F-A0DB-116920CD3B50}"/>
              </a:ext>
            </a:extLst>
          </p:cNvPr>
          <p:cNvSpPr txBox="1">
            <a:spLocks noChangeArrowheads="1"/>
          </p:cNvSpPr>
          <p:nvPr/>
        </p:nvSpPr>
        <p:spPr bwMode="auto">
          <a:xfrm>
            <a:off x="4191000" y="4397375"/>
            <a:ext cx="4687888"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a:latin typeface="Arial" panose="020B0604020202020204" pitchFamily="34" charset="0"/>
              </a:rPr>
              <a:t>Si bien los terremotos en el este de los Estados Unidos son menos frecuentes que en el oeste de Estados Unidos, por lo general se sienten en una región mucho más amplia. A menudo, un terremoto se puede sentir en un área hasta diez veces más grande que un terremoto de magnitud similar en la costa oeste. Esto se debe a la facilidad de propagación de ondas a través del Cratón de América del Norte (un cratón es una parte antigua y estable de la litósfera continental).</a:t>
            </a:r>
          </a:p>
        </p:txBody>
      </p:sp>
      <p:sp>
        <p:nvSpPr>
          <p:cNvPr id="9223" name="TextBox 10">
            <a:extLst>
              <a:ext uri="{FF2B5EF4-FFF2-40B4-BE49-F238E27FC236}">
                <a16:creationId xmlns:a16="http://schemas.microsoft.com/office/drawing/2014/main" id="{6B003A48-C7D9-4FA1-9C1F-8DCFCBEC9CDB}"/>
              </a:ext>
            </a:extLst>
          </p:cNvPr>
          <p:cNvSpPr txBox="1">
            <a:spLocks noChangeArrowheads="1"/>
          </p:cNvSpPr>
          <p:nvPr/>
        </p:nvSpPr>
        <p:spPr bwMode="auto">
          <a:xfrm>
            <a:off x="187325" y="2152650"/>
            <a:ext cx="55276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b="1">
                <a:latin typeface="Arial" panose="020B0604020202020204" pitchFamily="34" charset="0"/>
              </a:rPr>
              <a:t>Intensidad del sismo informada a través del Servicio Geológico de los EEUU. (USGS) "¿Lo sintió?"</a:t>
            </a:r>
          </a:p>
        </p:txBody>
      </p:sp>
      <p:pic>
        <p:nvPicPr>
          <p:cNvPr id="9224" name="Picture 2">
            <a:extLst>
              <a:ext uri="{FF2B5EF4-FFF2-40B4-BE49-F238E27FC236}">
                <a16:creationId xmlns:a16="http://schemas.microsoft.com/office/drawing/2014/main" id="{3EF8143B-96EB-4536-842C-56D7AD71D6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8463" y="2684462"/>
            <a:ext cx="3733800" cy="417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a:extLst>
              <a:ext uri="{FF2B5EF4-FFF2-40B4-BE49-F238E27FC236}">
                <a16:creationId xmlns:a16="http://schemas.microsoft.com/office/drawing/2014/main" id="{B0D24DA8-70E2-E64F-9854-FE8F93DC2C8F}"/>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s-ES_tradnl" altLang="en-US" sz="1700" b="1" dirty="0">
                <a:solidFill>
                  <a:srgbClr val="11488B"/>
                </a:solidFill>
                <a:effectLst>
                  <a:outerShdw blurRad="38100" dist="38100" dir="2700000" algn="tl">
                    <a:srgbClr val="C0C0C0"/>
                  </a:outerShdw>
                </a:effectLst>
                <a:latin typeface="Calibri" panose="020F0502020204030204" pitchFamily="34" charset="0"/>
              </a:rPr>
            </a:br>
            <a:r>
              <a:rPr lang="es-ES_tradnl" altLang="en-US" sz="2000" b="1" dirty="0">
                <a:solidFill>
                  <a:srgbClr val="11488B"/>
                </a:solidFill>
                <a:effectLst>
                  <a:outerShdw blurRad="38100" dist="38100" dir="2700000" algn="tl">
                    <a:srgbClr val="C0C0C0"/>
                  </a:outerShdw>
                </a:effectLst>
                <a:cs typeface="Arial" panose="020B0604020202020204" pitchFamily="34" charset="0"/>
              </a:rPr>
              <a:t>Magnitud 5,1 CAROLINA DEL NORTE</a:t>
            </a:r>
            <a:br>
              <a:rPr lang="es-ES_tradnl" altLang="en-US" sz="3500" b="1" dirty="0">
                <a:solidFill>
                  <a:srgbClr val="11488B"/>
                </a:solidFill>
                <a:effectLst>
                  <a:outerShdw blurRad="38100" dist="38100" dir="2700000" algn="tl">
                    <a:srgbClr val="C0C0C0"/>
                  </a:outerShdw>
                </a:effectLst>
                <a:cs typeface="Arial" panose="020B0604020202020204" pitchFamily="34" charset="0"/>
              </a:rPr>
            </a:br>
            <a:r>
              <a:rPr lang="es-ES_tradnl" altLang="en-US" sz="1500" b="1" dirty="0">
                <a:solidFill>
                  <a:srgbClr val="11488B"/>
                </a:solidFill>
                <a:effectLst>
                  <a:outerShdw blurRad="38100" dist="38100" dir="2700000" algn="tl">
                    <a:srgbClr val="C0C0C0"/>
                  </a:outerShdw>
                </a:effectLst>
                <a:cs typeface="Arial" panose="020B0604020202020204" pitchFamily="34" charset="0"/>
              </a:rPr>
              <a:t>Domingo, 9 de Agosto, 2020 a las 12:07:37 UTC </a:t>
            </a:r>
            <a:endParaRPr lang="es-ES_tradnl" altLang="en-US" sz="1500" dirty="0">
              <a:solidFill>
                <a:srgbClr val="11488B"/>
              </a:solidFill>
              <a:effectLst>
                <a:outerShdw blurRad="38100" dist="38100" dir="2700000" algn="tl">
                  <a:srgbClr val="C0C0C0"/>
                </a:outerShdw>
              </a:effectLst>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F8F998C-B315-448E-8307-35CDA5FB1F0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267" name="Picture 8" descr="IRIS_TMlogo.png">
            <a:extLst>
              <a:ext uri="{FF2B5EF4-FFF2-40B4-BE49-F238E27FC236}">
                <a16:creationId xmlns:a16="http://schemas.microsoft.com/office/drawing/2014/main" id="{00D1D88A-E684-4F4D-8B19-195DC87AE1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TextBox 9">
            <a:extLst>
              <a:ext uri="{FF2B5EF4-FFF2-40B4-BE49-F238E27FC236}">
                <a16:creationId xmlns:a16="http://schemas.microsoft.com/office/drawing/2014/main" id="{E4935B06-75E5-45BE-B0CD-E63368304C02}"/>
              </a:ext>
            </a:extLst>
          </p:cNvPr>
          <p:cNvSpPr txBox="1">
            <a:spLocks noChangeArrowheads="1"/>
          </p:cNvSpPr>
          <p:nvPr/>
        </p:nvSpPr>
        <p:spPr bwMode="auto">
          <a:xfrm>
            <a:off x="304800" y="990600"/>
            <a:ext cx="841057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a:latin typeface="Arial" panose="020B0604020202020204" pitchFamily="34" charset="0"/>
              </a:rPr>
              <a:t>En este mapa se muestran los epicentros de los 4000 terremotos más recientes en los Estados Unidos contiguos.</a:t>
            </a:r>
          </a:p>
          <a:p>
            <a:pPr eaLnBrk="1" hangingPunct="1">
              <a:spcBef>
                <a:spcPct val="0"/>
              </a:spcBef>
              <a:buFontTx/>
              <a:buNone/>
            </a:pPr>
            <a:endParaRPr lang="es-ES_tradnl" altLang="en-US" sz="1400">
              <a:latin typeface="Arial" panose="020B0604020202020204" pitchFamily="34" charset="0"/>
            </a:endParaRPr>
          </a:p>
          <a:p>
            <a:pPr eaLnBrk="1" hangingPunct="1">
              <a:spcBef>
                <a:spcPct val="0"/>
              </a:spcBef>
              <a:buFontTx/>
              <a:buNone/>
            </a:pPr>
            <a:r>
              <a:rPr lang="es-ES_tradnl" altLang="en-US" sz="1400">
                <a:latin typeface="Arial" panose="020B0604020202020204" pitchFamily="34" charset="0"/>
              </a:rPr>
              <a:t>Este terremoto ocurrió en el interior de la Placa de América del Norte. Estos terremotos de placa media se conocen como terremotos intraplaca y generalmente son menos comunes que los terremotos entre placas que ocurren en los límites de las placas tectónicas.</a:t>
            </a:r>
            <a:endParaRPr lang="es-ES_tradnl" altLang="en-US" sz="1600">
              <a:latin typeface="Arial" panose="020B0604020202020204" pitchFamily="34" charset="0"/>
              <a:cs typeface="Arial" panose="020B0604020202020204" pitchFamily="34" charset="0"/>
            </a:endParaRPr>
          </a:p>
        </p:txBody>
      </p:sp>
      <p:grpSp>
        <p:nvGrpSpPr>
          <p:cNvPr id="11269" name="Group 4">
            <a:extLst>
              <a:ext uri="{FF2B5EF4-FFF2-40B4-BE49-F238E27FC236}">
                <a16:creationId xmlns:a16="http://schemas.microsoft.com/office/drawing/2014/main" id="{F9F3E0CC-5680-4D05-BC85-F0DA3BB6B750}"/>
              </a:ext>
            </a:extLst>
          </p:cNvPr>
          <p:cNvGrpSpPr>
            <a:grpSpLocks/>
          </p:cNvGrpSpPr>
          <p:nvPr/>
        </p:nvGrpSpPr>
        <p:grpSpPr bwMode="auto">
          <a:xfrm>
            <a:off x="381000" y="2465388"/>
            <a:ext cx="8499475" cy="4087812"/>
            <a:chOff x="381000" y="2590800"/>
            <a:chExt cx="8500168" cy="4088087"/>
          </a:xfrm>
        </p:grpSpPr>
        <p:pic>
          <p:nvPicPr>
            <p:cNvPr id="11271" name="Picture 2">
              <a:extLst>
                <a:ext uri="{FF2B5EF4-FFF2-40B4-BE49-F238E27FC236}">
                  <a16:creationId xmlns:a16="http://schemas.microsoft.com/office/drawing/2014/main" id="{4B49FD17-CAD7-4180-8DFA-BAADDE5EB4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2590800"/>
              <a:ext cx="7739582" cy="408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Picture 2">
              <a:extLst>
                <a:ext uri="{FF2B5EF4-FFF2-40B4-BE49-F238E27FC236}">
                  <a16:creationId xmlns:a16="http://schemas.microsoft.com/office/drawing/2014/main" id="{E27EDE4A-C40C-4DD1-869F-15A2BE326B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84205" y="4356279"/>
              <a:ext cx="1096963" cy="231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3" name="TextBox 5">
              <a:extLst>
                <a:ext uri="{FF2B5EF4-FFF2-40B4-BE49-F238E27FC236}">
                  <a16:creationId xmlns:a16="http://schemas.microsoft.com/office/drawing/2014/main" id="{838F5F15-8EAB-4312-B6E3-D311B7548DE6}"/>
                </a:ext>
              </a:extLst>
            </p:cNvPr>
            <p:cNvSpPr txBox="1">
              <a:spLocks noChangeArrowheads="1"/>
            </p:cNvSpPr>
            <p:nvPr/>
          </p:nvSpPr>
          <p:spPr bwMode="auto">
            <a:xfrm>
              <a:off x="6325940" y="5670202"/>
              <a:ext cx="631956" cy="3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b="1" dirty="0">
                  <a:solidFill>
                    <a:srgbClr val="FF0000"/>
                  </a:solidFill>
                  <a:latin typeface="Arial" panose="020B0604020202020204" pitchFamily="34" charset="0"/>
                </a:rPr>
                <a:t>M 5,1</a:t>
              </a:r>
            </a:p>
          </p:txBody>
        </p:sp>
        <p:cxnSp>
          <p:nvCxnSpPr>
            <p:cNvPr id="21" name="Straight Arrow Connector 20">
              <a:extLst>
                <a:ext uri="{FF2B5EF4-FFF2-40B4-BE49-F238E27FC236}">
                  <a16:creationId xmlns:a16="http://schemas.microsoft.com/office/drawing/2014/main" id="{A46F6B2A-182A-4358-B029-A985DE712DA4}"/>
                </a:ext>
              </a:extLst>
            </p:cNvPr>
            <p:cNvCxnSpPr>
              <a:cxnSpLocks/>
            </p:cNvCxnSpPr>
            <p:nvPr/>
          </p:nvCxnSpPr>
          <p:spPr>
            <a:xfrm flipH="1" flipV="1">
              <a:off x="6275869" y="5202413"/>
              <a:ext cx="98433" cy="46834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275" name="TextBox 22">
              <a:extLst>
                <a:ext uri="{FF2B5EF4-FFF2-40B4-BE49-F238E27FC236}">
                  <a16:creationId xmlns:a16="http://schemas.microsoft.com/office/drawing/2014/main" id="{E4880FF8-CFFD-4A09-B16F-07FF97BA6B90}"/>
                </a:ext>
              </a:extLst>
            </p:cNvPr>
            <p:cNvSpPr txBox="1">
              <a:spLocks noChangeArrowheads="1"/>
            </p:cNvSpPr>
            <p:nvPr/>
          </p:nvSpPr>
          <p:spPr bwMode="auto">
            <a:xfrm>
              <a:off x="3469176" y="3882735"/>
              <a:ext cx="29051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_tradnl" altLang="en-US" sz="1600" b="1"/>
                <a:t>Placa Norteamericana</a:t>
              </a:r>
            </a:p>
          </p:txBody>
        </p:sp>
        <p:sp>
          <p:nvSpPr>
            <p:cNvPr id="11276" name="TextBox 3">
              <a:extLst>
                <a:ext uri="{FF2B5EF4-FFF2-40B4-BE49-F238E27FC236}">
                  <a16:creationId xmlns:a16="http://schemas.microsoft.com/office/drawing/2014/main" id="{21144F62-1888-4C18-AE9B-3F689C5F6631}"/>
                </a:ext>
              </a:extLst>
            </p:cNvPr>
            <p:cNvSpPr txBox="1">
              <a:spLocks noChangeArrowheads="1"/>
            </p:cNvSpPr>
            <p:nvPr/>
          </p:nvSpPr>
          <p:spPr bwMode="auto">
            <a:xfrm>
              <a:off x="609600" y="5755515"/>
              <a:ext cx="29051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_tradnl" altLang="en-US" sz="1600"/>
                <a:t>Placa del Pacífico</a:t>
              </a:r>
            </a:p>
          </p:txBody>
        </p:sp>
      </p:grpSp>
      <p:sp>
        <p:nvSpPr>
          <p:cNvPr id="13" name="Title 1">
            <a:extLst>
              <a:ext uri="{FF2B5EF4-FFF2-40B4-BE49-F238E27FC236}">
                <a16:creationId xmlns:a16="http://schemas.microsoft.com/office/drawing/2014/main" id="{9673B450-378C-644E-AFC7-4FDB89513D8A}"/>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s-ES_tradnl" altLang="en-US" sz="1700" b="1" dirty="0">
                <a:solidFill>
                  <a:srgbClr val="11488B"/>
                </a:solidFill>
                <a:effectLst>
                  <a:outerShdw blurRad="38100" dist="38100" dir="2700000" algn="tl">
                    <a:srgbClr val="C0C0C0"/>
                  </a:outerShdw>
                </a:effectLst>
                <a:latin typeface="Calibri" panose="020F0502020204030204" pitchFamily="34" charset="0"/>
              </a:rPr>
            </a:br>
            <a:r>
              <a:rPr lang="es-ES_tradnl" altLang="en-US" sz="2000" b="1" dirty="0">
                <a:solidFill>
                  <a:srgbClr val="11488B"/>
                </a:solidFill>
                <a:effectLst>
                  <a:outerShdw blurRad="38100" dist="38100" dir="2700000" algn="tl">
                    <a:srgbClr val="C0C0C0"/>
                  </a:outerShdw>
                </a:effectLst>
                <a:cs typeface="Arial" panose="020B0604020202020204" pitchFamily="34" charset="0"/>
              </a:rPr>
              <a:t>Magnitud 5,1 CAROLINA DEL NORTE</a:t>
            </a:r>
            <a:br>
              <a:rPr lang="es-ES_tradnl" altLang="en-US" sz="3500" b="1" dirty="0">
                <a:solidFill>
                  <a:srgbClr val="11488B"/>
                </a:solidFill>
                <a:effectLst>
                  <a:outerShdw blurRad="38100" dist="38100" dir="2700000" algn="tl">
                    <a:srgbClr val="C0C0C0"/>
                  </a:outerShdw>
                </a:effectLst>
                <a:cs typeface="Arial" panose="020B0604020202020204" pitchFamily="34" charset="0"/>
              </a:rPr>
            </a:br>
            <a:r>
              <a:rPr lang="es-ES_tradnl" altLang="en-US" sz="1500" b="1" dirty="0">
                <a:solidFill>
                  <a:srgbClr val="11488B"/>
                </a:solidFill>
                <a:effectLst>
                  <a:outerShdw blurRad="38100" dist="38100" dir="2700000" algn="tl">
                    <a:srgbClr val="C0C0C0"/>
                  </a:outerShdw>
                </a:effectLst>
                <a:cs typeface="Arial" panose="020B0604020202020204" pitchFamily="34" charset="0"/>
              </a:rPr>
              <a:t>Domingo, 9 de Agosto, 2020 a las 12:07:37 UTC </a:t>
            </a:r>
            <a:endParaRPr lang="es-ES_tradnl" altLang="en-US" sz="1500" dirty="0">
              <a:solidFill>
                <a:srgbClr val="11488B"/>
              </a:solidFill>
              <a:effectLst>
                <a:outerShdw blurRad="38100" dist="38100" dir="2700000" algn="tl">
                  <a:srgbClr val="C0C0C0"/>
                </a:outerShdw>
              </a:effectLst>
              <a:cs typeface="Arial" panose="020B0604020202020204" pitchFamily="34" charset="0"/>
            </a:endParaRPr>
          </a:p>
        </p:txBody>
      </p:sp>
    </p:spTree>
  </p:cSld>
  <p:clrMapOvr>
    <a:masterClrMapping/>
  </p:clrMapOvr>
  <p:transition spd="slow" advClick="0" advTm="1200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02D99A-5392-4369-BC72-A1AAC75FE94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5" name="Picture 8" descr="IRIS_TMlogo.png">
            <a:extLst>
              <a:ext uri="{FF2B5EF4-FFF2-40B4-BE49-F238E27FC236}">
                <a16:creationId xmlns:a16="http://schemas.microsoft.com/office/drawing/2014/main" id="{0DB3AB3A-B6CC-4A98-9908-F38F5CDBA76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Box 5">
            <a:extLst>
              <a:ext uri="{FF2B5EF4-FFF2-40B4-BE49-F238E27FC236}">
                <a16:creationId xmlns:a16="http://schemas.microsoft.com/office/drawing/2014/main" id="{BEBD2D73-F44E-448A-90CF-A14CD27394C2}"/>
              </a:ext>
            </a:extLst>
          </p:cNvPr>
          <p:cNvSpPr txBox="1">
            <a:spLocks noChangeArrowheads="1"/>
          </p:cNvSpPr>
          <p:nvPr/>
        </p:nvSpPr>
        <p:spPr bwMode="auto">
          <a:xfrm>
            <a:off x="6096000" y="7848600"/>
            <a:ext cx="3810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a:latin typeface="Arial" panose="020B0604020202020204" pitchFamily="34" charset="0"/>
              </a:rPr>
              <a:t>2014 Seismic Hazard Map of state of North Carolina. USGS .</a:t>
            </a:r>
            <a:endParaRPr lang="en-US" altLang="en-US" sz="1800" i="1">
              <a:latin typeface="Arial" panose="020B0604020202020204" pitchFamily="34" charset="0"/>
            </a:endParaRPr>
          </a:p>
        </p:txBody>
      </p:sp>
      <p:sp>
        <p:nvSpPr>
          <p:cNvPr id="13317" name="TextBox 5">
            <a:extLst>
              <a:ext uri="{FF2B5EF4-FFF2-40B4-BE49-F238E27FC236}">
                <a16:creationId xmlns:a16="http://schemas.microsoft.com/office/drawing/2014/main" id="{A631AF32-4451-43EA-80F7-55EA215DC872}"/>
              </a:ext>
            </a:extLst>
          </p:cNvPr>
          <p:cNvSpPr txBox="1">
            <a:spLocks noChangeArrowheads="1"/>
          </p:cNvSpPr>
          <p:nvPr/>
        </p:nvSpPr>
        <p:spPr bwMode="auto">
          <a:xfrm>
            <a:off x="5549900" y="5803900"/>
            <a:ext cx="3505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_tradnl" altLang="en-US" sz="1200">
                <a:latin typeface="Arial" panose="020B0604020202020204" pitchFamily="34" charset="0"/>
              </a:rPr>
              <a:t>El peligro sísmico se expresa como la aceleración máxima del suelo (PGA) en roca firme, en porcentaje g, que se espera exceder en un intervalo de 50 años con una probabilidad del dos por ciento.</a:t>
            </a:r>
            <a:endParaRPr lang="es-ES_tradnl" altLang="en-US" sz="1800">
              <a:latin typeface="Arial" panose="020B0604020202020204" pitchFamily="34" charset="0"/>
            </a:endParaRPr>
          </a:p>
        </p:txBody>
      </p:sp>
      <p:sp>
        <p:nvSpPr>
          <p:cNvPr id="13318" name="TextBox 10">
            <a:extLst>
              <a:ext uri="{FF2B5EF4-FFF2-40B4-BE49-F238E27FC236}">
                <a16:creationId xmlns:a16="http://schemas.microsoft.com/office/drawing/2014/main" id="{6E2D94D7-B96C-4999-A2A7-F4628B4DF471}"/>
              </a:ext>
            </a:extLst>
          </p:cNvPr>
          <p:cNvSpPr txBox="1">
            <a:spLocks noChangeArrowheads="1"/>
          </p:cNvSpPr>
          <p:nvPr/>
        </p:nvSpPr>
        <p:spPr bwMode="auto">
          <a:xfrm>
            <a:off x="228600" y="1066800"/>
            <a:ext cx="2743200" cy="569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El aumento del peligro sísmico que se extiende desde Tennessee a través del borde del oeste de Carolina del Norte hasta el norte de Georgia se conoce como Zona Sísmica del Este de Tennessee. Más al noreste, se muestra la Zona Sísmica de Virginia Central. El terremoto de Charleston de 1886 ocurrió en la zona sísmica de Charleston, Carolina del Sur.</a:t>
            </a:r>
          </a:p>
          <a:p>
            <a:pPr eaLnBrk="1" hangingPunct="1">
              <a:spcBef>
                <a:spcPct val="0"/>
              </a:spcBef>
              <a:buFontTx/>
              <a:buNone/>
            </a:pPr>
            <a:endParaRPr lang="es-ES_tradnl" altLang="en-US" sz="1400" dirty="0">
              <a:latin typeface="Arial" panose="020B0604020202020204" pitchFamily="34" charset="0"/>
            </a:endParaRPr>
          </a:p>
          <a:p>
            <a:pPr eaLnBrk="1" hangingPunct="1">
              <a:spcBef>
                <a:spcPct val="0"/>
              </a:spcBef>
              <a:buFontTx/>
              <a:buNone/>
            </a:pPr>
            <a:r>
              <a:rPr lang="es-ES_tradnl" altLang="en-US" sz="1400" dirty="0">
                <a:latin typeface="Arial" panose="020B0604020202020204" pitchFamily="34" charset="0"/>
              </a:rPr>
              <a:t>Aunque Carolina del Norte y la costa este de los Estados Unidos experimentan terremotos ocasionales, esta área no es un área sísmicamente activa como California. Los terremotos son más frecuentes en la parte occidental de Carolina del Norte, pero en todo el estado son eventos relativamente pequeños, aleatorios y dispersos.</a:t>
            </a:r>
          </a:p>
        </p:txBody>
      </p:sp>
      <p:sp>
        <p:nvSpPr>
          <p:cNvPr id="13319" name="TextBox 13">
            <a:extLst>
              <a:ext uri="{FF2B5EF4-FFF2-40B4-BE49-F238E27FC236}">
                <a16:creationId xmlns:a16="http://schemas.microsoft.com/office/drawing/2014/main" id="{4D3F964C-03B1-4F91-BE10-4723A9CC280C}"/>
              </a:ext>
            </a:extLst>
          </p:cNvPr>
          <p:cNvSpPr txBox="1">
            <a:spLocks noChangeArrowheads="1"/>
          </p:cNvSpPr>
          <p:nvPr/>
        </p:nvSpPr>
        <p:spPr bwMode="auto">
          <a:xfrm>
            <a:off x="4572000" y="957263"/>
            <a:ext cx="39624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b="1">
                <a:latin typeface="Arial" panose="020B0604020202020204" pitchFamily="34" charset="0"/>
              </a:rPr>
              <a:t>Generalized Seismic Hazard</a:t>
            </a:r>
          </a:p>
        </p:txBody>
      </p:sp>
      <p:pic>
        <p:nvPicPr>
          <p:cNvPr id="13320" name="Picture 5">
            <a:extLst>
              <a:ext uri="{FF2B5EF4-FFF2-40B4-BE49-F238E27FC236}">
                <a16:creationId xmlns:a16="http://schemas.microsoft.com/office/drawing/2014/main" id="{D50CAA98-117D-474F-B581-13BF20B993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7513" y="1208088"/>
            <a:ext cx="6110287" cy="458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2" name="TextBox 7">
            <a:extLst>
              <a:ext uri="{FF2B5EF4-FFF2-40B4-BE49-F238E27FC236}">
                <a16:creationId xmlns:a16="http://schemas.microsoft.com/office/drawing/2014/main" id="{CBC239FD-25E2-4850-8698-F69B5A026E6B}"/>
              </a:ext>
            </a:extLst>
          </p:cNvPr>
          <p:cNvSpPr txBox="1">
            <a:spLocks noChangeArrowheads="1"/>
          </p:cNvSpPr>
          <p:nvPr/>
        </p:nvSpPr>
        <p:spPr bwMode="auto">
          <a:xfrm>
            <a:off x="5700713" y="5289550"/>
            <a:ext cx="32670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_tradnl" altLang="en-US" sz="1600" dirty="0"/>
              <a:t>Zona Sísmica de  Charleston, SC</a:t>
            </a:r>
          </a:p>
        </p:txBody>
      </p:sp>
      <p:sp>
        <p:nvSpPr>
          <p:cNvPr id="13323" name="TextBox 9">
            <a:extLst>
              <a:ext uri="{FF2B5EF4-FFF2-40B4-BE49-F238E27FC236}">
                <a16:creationId xmlns:a16="http://schemas.microsoft.com/office/drawing/2014/main" id="{3935FEFC-5141-4188-96FB-E11E566DB3BF}"/>
              </a:ext>
            </a:extLst>
          </p:cNvPr>
          <p:cNvSpPr txBox="1">
            <a:spLocks noChangeArrowheads="1"/>
          </p:cNvSpPr>
          <p:nvPr/>
        </p:nvSpPr>
        <p:spPr bwMode="auto">
          <a:xfrm>
            <a:off x="3967163" y="2895600"/>
            <a:ext cx="24320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_tradnl" altLang="en-US" sz="1600"/>
              <a:t>Zona Sísmica del Este de Tennessee</a:t>
            </a:r>
          </a:p>
        </p:txBody>
      </p:sp>
      <p:sp>
        <p:nvSpPr>
          <p:cNvPr id="13324" name="TextBox 10">
            <a:extLst>
              <a:ext uri="{FF2B5EF4-FFF2-40B4-BE49-F238E27FC236}">
                <a16:creationId xmlns:a16="http://schemas.microsoft.com/office/drawing/2014/main" id="{DC26E459-5C63-479A-899B-E480AFED8E29}"/>
              </a:ext>
            </a:extLst>
          </p:cNvPr>
          <p:cNvSpPr txBox="1">
            <a:spLocks noChangeArrowheads="1"/>
          </p:cNvSpPr>
          <p:nvPr/>
        </p:nvSpPr>
        <p:spPr bwMode="auto">
          <a:xfrm>
            <a:off x="5029200" y="1411288"/>
            <a:ext cx="19827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eaLnBrk="1" hangingPunct="1"/>
            <a:r>
              <a:rPr lang="es-ES_tradnl" altLang="en-US" sz="1600"/>
              <a:t>Zona Sísmica de Virginia Central</a:t>
            </a:r>
          </a:p>
        </p:txBody>
      </p:sp>
      <p:sp>
        <p:nvSpPr>
          <p:cNvPr id="12" name="Star: 5 Points 11">
            <a:extLst>
              <a:ext uri="{FF2B5EF4-FFF2-40B4-BE49-F238E27FC236}">
                <a16:creationId xmlns:a16="http://schemas.microsoft.com/office/drawing/2014/main" id="{8EF17723-BDF5-4AF4-A3FC-F71840A690C4}"/>
              </a:ext>
            </a:extLst>
          </p:cNvPr>
          <p:cNvSpPr/>
          <p:nvPr/>
        </p:nvSpPr>
        <p:spPr>
          <a:xfrm>
            <a:off x="5422900" y="2489200"/>
            <a:ext cx="76200" cy="762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4" name="Title 1">
            <a:extLst>
              <a:ext uri="{FF2B5EF4-FFF2-40B4-BE49-F238E27FC236}">
                <a16:creationId xmlns:a16="http://schemas.microsoft.com/office/drawing/2014/main" id="{12ECD94A-225B-6744-9E55-88251C9434DD}"/>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s-ES_tradnl" altLang="en-US" sz="1700" b="1" dirty="0">
                <a:solidFill>
                  <a:srgbClr val="11488B"/>
                </a:solidFill>
                <a:effectLst>
                  <a:outerShdw blurRad="38100" dist="38100" dir="2700000" algn="tl">
                    <a:srgbClr val="C0C0C0"/>
                  </a:outerShdw>
                </a:effectLst>
                <a:latin typeface="Calibri" panose="020F0502020204030204" pitchFamily="34" charset="0"/>
              </a:rPr>
            </a:br>
            <a:r>
              <a:rPr lang="es-ES_tradnl" altLang="en-US" sz="2000" b="1" dirty="0">
                <a:solidFill>
                  <a:srgbClr val="11488B"/>
                </a:solidFill>
                <a:effectLst>
                  <a:outerShdw blurRad="38100" dist="38100" dir="2700000" algn="tl">
                    <a:srgbClr val="C0C0C0"/>
                  </a:outerShdw>
                </a:effectLst>
                <a:cs typeface="Arial" panose="020B0604020202020204" pitchFamily="34" charset="0"/>
              </a:rPr>
              <a:t>Magnitud 5,1 CAROLINA DEL NORTE</a:t>
            </a:r>
            <a:br>
              <a:rPr lang="es-ES_tradnl" altLang="en-US" sz="3500" b="1" dirty="0">
                <a:solidFill>
                  <a:srgbClr val="11488B"/>
                </a:solidFill>
                <a:effectLst>
                  <a:outerShdw blurRad="38100" dist="38100" dir="2700000" algn="tl">
                    <a:srgbClr val="C0C0C0"/>
                  </a:outerShdw>
                </a:effectLst>
                <a:cs typeface="Arial" panose="020B0604020202020204" pitchFamily="34" charset="0"/>
              </a:rPr>
            </a:br>
            <a:r>
              <a:rPr lang="es-ES_tradnl" altLang="en-US" sz="1500" b="1" dirty="0">
                <a:solidFill>
                  <a:srgbClr val="11488B"/>
                </a:solidFill>
                <a:effectLst>
                  <a:outerShdw blurRad="38100" dist="38100" dir="2700000" algn="tl">
                    <a:srgbClr val="C0C0C0"/>
                  </a:outerShdw>
                </a:effectLst>
                <a:cs typeface="Arial" panose="020B0604020202020204" pitchFamily="34" charset="0"/>
              </a:rPr>
              <a:t>Domingo, 9 de Agosto, 2020 a las 12:07:37 UTC </a:t>
            </a:r>
            <a:endParaRPr lang="es-ES_tradnl" altLang="en-US" sz="1500" dirty="0">
              <a:solidFill>
                <a:srgbClr val="11488B"/>
              </a:solidFill>
              <a:effectLst>
                <a:outerShdw blurRad="38100" dist="38100" dir="2700000" algn="tl">
                  <a:srgbClr val="C0C0C0"/>
                </a:outerShdw>
              </a:effectLst>
              <a:cs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9EE420C-DFB3-4A2B-87B2-7238F24E4F3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a:p>
        </p:txBody>
      </p:sp>
      <p:pic>
        <p:nvPicPr>
          <p:cNvPr id="15363" name="Picture 18" descr="IRIS_TMlogo.png">
            <a:extLst>
              <a:ext uri="{FF2B5EF4-FFF2-40B4-BE49-F238E27FC236}">
                <a16:creationId xmlns:a16="http://schemas.microsoft.com/office/drawing/2014/main" id="{FC4B8C63-58B4-43D1-A5FD-3BDA03877E4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98">
            <a:extLst>
              <a:ext uri="{FF2B5EF4-FFF2-40B4-BE49-F238E27FC236}">
                <a16:creationId xmlns:a16="http://schemas.microsoft.com/office/drawing/2014/main" id="{348E3A8C-35A4-4F86-B9AF-FB535B55CF60}"/>
              </a:ext>
            </a:extLst>
          </p:cNvPr>
          <p:cNvSpPr txBox="1">
            <a:spLocks noChangeArrowheads="1"/>
          </p:cNvSpPr>
          <p:nvPr/>
        </p:nvSpPr>
        <p:spPr bwMode="auto">
          <a:xfrm>
            <a:off x="239713" y="1092200"/>
            <a:ext cx="5018087"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50" dirty="0">
                <a:latin typeface="Arial" panose="020B0604020202020204" pitchFamily="34" charset="0"/>
              </a:rPr>
              <a:t>Muchas fallas en la Costa del Océano Atlántico y los Apalaches son heredadas de deformaciones tectónicas durante las Eras Paleozoica y Mesozoica. La etapa final en la formación de los Apalaches fue causada por la colisión continente-continente entre el este de América del Norte y el noroeste de África hace unos 300 millones de años. Luego, hace unos 200 millones de años, la separación de América del Norte de África durante la ruptura temprana de Pangea comenzó a formar el Océano Atlántico Norte.</a:t>
            </a:r>
          </a:p>
        </p:txBody>
      </p:sp>
      <p:pic>
        <p:nvPicPr>
          <p:cNvPr id="15365" name="Picture 99" descr="pangaea.png">
            <a:extLst>
              <a:ext uri="{FF2B5EF4-FFF2-40B4-BE49-F238E27FC236}">
                <a16:creationId xmlns:a16="http://schemas.microsoft.com/office/drawing/2014/main" id="{DD8C3413-7654-450D-8160-D67DA7A254D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67325" y="1038225"/>
            <a:ext cx="3724275" cy="43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6" name="TextBox 101">
            <a:extLst>
              <a:ext uri="{FF2B5EF4-FFF2-40B4-BE49-F238E27FC236}">
                <a16:creationId xmlns:a16="http://schemas.microsoft.com/office/drawing/2014/main" id="{B302472D-65FF-4F42-967D-9AD75A8E792E}"/>
              </a:ext>
            </a:extLst>
          </p:cNvPr>
          <p:cNvSpPr txBox="1">
            <a:spLocks noChangeArrowheads="1"/>
          </p:cNvSpPr>
          <p:nvPr/>
        </p:nvSpPr>
        <p:spPr bwMode="auto">
          <a:xfrm>
            <a:off x="7761288" y="3076575"/>
            <a:ext cx="11430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b="1" dirty="0">
                <a:latin typeface="Arial" panose="020B0604020202020204" pitchFamily="34" charset="0"/>
              </a:rPr>
              <a:t>Pangea</a:t>
            </a:r>
          </a:p>
        </p:txBody>
      </p:sp>
      <p:sp>
        <p:nvSpPr>
          <p:cNvPr id="15367" name="TextBox 1">
            <a:extLst>
              <a:ext uri="{FF2B5EF4-FFF2-40B4-BE49-F238E27FC236}">
                <a16:creationId xmlns:a16="http://schemas.microsoft.com/office/drawing/2014/main" id="{502AC24F-8A49-4C56-9C49-CD8B6C490BA0}"/>
              </a:ext>
            </a:extLst>
          </p:cNvPr>
          <p:cNvSpPr txBox="1">
            <a:spLocks noChangeArrowheads="1"/>
          </p:cNvSpPr>
          <p:nvPr/>
        </p:nvSpPr>
        <p:spPr bwMode="auto">
          <a:xfrm>
            <a:off x="239713" y="3594100"/>
            <a:ext cx="4989512" cy="2239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50" dirty="0">
                <a:latin typeface="Arial" panose="020B0604020202020204" pitchFamily="34" charset="0"/>
              </a:rPr>
              <a:t>Los sedimentos generados por la erosión en los Apalaches se han depositado sobre la Llanura Costera Atlántica sepultando muchas de las fallas que estuvieron activas durante estos episodios tectónicos anteriores. Pero estas viejas fallas pueden reactivarse para producir terremotos ocasionales en la Región de la Costa Atlántica. Estos terremotos se conocen como terremotos "intraplaca" porque están lejos de los límites actuales entre las placas tectónicas.</a:t>
            </a:r>
          </a:p>
        </p:txBody>
      </p:sp>
      <p:sp>
        <p:nvSpPr>
          <p:cNvPr id="15368" name="TextBox 2">
            <a:extLst>
              <a:ext uri="{FF2B5EF4-FFF2-40B4-BE49-F238E27FC236}">
                <a16:creationId xmlns:a16="http://schemas.microsoft.com/office/drawing/2014/main" id="{98B348F6-C0FA-42ED-87EB-B42784782CCC}"/>
              </a:ext>
            </a:extLst>
          </p:cNvPr>
          <p:cNvSpPr txBox="1">
            <a:spLocks noChangeArrowheads="1"/>
          </p:cNvSpPr>
          <p:nvPr/>
        </p:nvSpPr>
        <p:spPr bwMode="auto">
          <a:xfrm>
            <a:off x="239713" y="5867400"/>
            <a:ext cx="85232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50" dirty="0">
                <a:latin typeface="Arial" panose="020B0604020202020204" pitchFamily="34" charset="0"/>
              </a:rPr>
              <a:t>Entonces, ¿qué fuerza que actúa sobre la corteza de la Llanura Costera del Atlántico puede reactivar estas viejas fallas para producir los terremotos del 9 de agosto de 2020 en Carolina del Norte y del 23 de agosto de 2011 en Virginia?</a:t>
            </a:r>
          </a:p>
        </p:txBody>
      </p:sp>
      <p:sp>
        <p:nvSpPr>
          <p:cNvPr id="10" name="Title 1">
            <a:extLst>
              <a:ext uri="{FF2B5EF4-FFF2-40B4-BE49-F238E27FC236}">
                <a16:creationId xmlns:a16="http://schemas.microsoft.com/office/drawing/2014/main" id="{7D8DD484-638B-014C-8EB3-740B85C93CAB}"/>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s-ES_tradnl" altLang="en-US" sz="1700" b="1">
                <a:solidFill>
                  <a:srgbClr val="11488B"/>
                </a:solidFill>
                <a:effectLst>
                  <a:outerShdw blurRad="38100" dist="38100" dir="2700000" algn="tl">
                    <a:srgbClr val="C0C0C0"/>
                  </a:outerShdw>
                </a:effectLst>
                <a:latin typeface="Calibri" panose="020F0502020204030204" pitchFamily="34" charset="0"/>
              </a:rPr>
            </a:br>
            <a:r>
              <a:rPr lang="es-ES_tradnl" altLang="en-US" sz="2000" b="1">
                <a:solidFill>
                  <a:srgbClr val="11488B"/>
                </a:solidFill>
                <a:effectLst>
                  <a:outerShdw blurRad="38100" dist="38100" dir="2700000" algn="tl">
                    <a:srgbClr val="C0C0C0"/>
                  </a:outerShdw>
                </a:effectLst>
                <a:cs typeface="Arial" panose="020B0604020202020204" pitchFamily="34" charset="0"/>
              </a:rPr>
              <a:t>Magnitud 5,1 CAROLINA DEL NORTE</a:t>
            </a:r>
            <a:br>
              <a:rPr lang="es-ES_tradnl" altLang="en-US" sz="3500" b="1">
                <a:solidFill>
                  <a:srgbClr val="11488B"/>
                </a:solidFill>
                <a:effectLst>
                  <a:outerShdw blurRad="38100" dist="38100" dir="2700000" algn="tl">
                    <a:srgbClr val="C0C0C0"/>
                  </a:outerShdw>
                </a:effectLst>
                <a:cs typeface="Arial" panose="020B0604020202020204" pitchFamily="34" charset="0"/>
              </a:rPr>
            </a:br>
            <a:r>
              <a:rPr lang="es-ES_tradnl" altLang="en-US" sz="1500" b="1">
                <a:solidFill>
                  <a:srgbClr val="11488B"/>
                </a:solidFill>
                <a:effectLst>
                  <a:outerShdw blurRad="38100" dist="38100" dir="2700000" algn="tl">
                    <a:srgbClr val="C0C0C0"/>
                  </a:outerShdw>
                </a:effectLst>
                <a:cs typeface="Arial" panose="020B0604020202020204" pitchFamily="34" charset="0"/>
              </a:rPr>
              <a:t>Domingo, 9 de Agosto, 2020 a las 12:07:37 UTC </a:t>
            </a:r>
            <a:endParaRPr lang="es-ES_tradnl" altLang="en-US" sz="1500">
              <a:solidFill>
                <a:srgbClr val="11488B"/>
              </a:solidFill>
              <a:effectLst>
                <a:outerShdw blurRad="38100" dist="38100" dir="2700000" algn="tl">
                  <a:srgbClr val="C0C0C0"/>
                </a:outerShdw>
              </a:effectLst>
              <a:cs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2AC419-CC31-4EE9-91EF-C9B6A51730E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7411" name="Picture 18" descr="IRIS_TMlogo.png">
            <a:extLst>
              <a:ext uri="{FF2B5EF4-FFF2-40B4-BE49-F238E27FC236}">
                <a16:creationId xmlns:a16="http://schemas.microsoft.com/office/drawing/2014/main" id="{25D20AC3-0B6B-4828-9BA4-AEE51F09292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TextBox 7">
            <a:extLst>
              <a:ext uri="{FF2B5EF4-FFF2-40B4-BE49-F238E27FC236}">
                <a16:creationId xmlns:a16="http://schemas.microsoft.com/office/drawing/2014/main" id="{DFF8774B-36EE-42EF-B060-C514035F8C42}"/>
              </a:ext>
            </a:extLst>
          </p:cNvPr>
          <p:cNvSpPr txBox="1">
            <a:spLocks noChangeArrowheads="1"/>
          </p:cNvSpPr>
          <p:nvPr/>
        </p:nvSpPr>
        <p:spPr bwMode="auto">
          <a:xfrm>
            <a:off x="258763" y="1066800"/>
            <a:ext cx="5192712" cy="5447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50" dirty="0">
                <a:latin typeface="Arial" panose="020B0604020202020204" pitchFamily="34" charset="0"/>
              </a:rPr>
              <a:t>La geofísica del Servicio Geológico de los EE. UU. Mary Lou </a:t>
            </a:r>
            <a:r>
              <a:rPr lang="es-ES_tradnl" altLang="en-US" sz="1450" dirty="0" err="1">
                <a:latin typeface="Arial" panose="020B0604020202020204" pitchFamily="34" charset="0"/>
              </a:rPr>
              <a:t>Zoback</a:t>
            </a:r>
            <a:r>
              <a:rPr lang="es-ES_tradnl" altLang="en-US" sz="1450" dirty="0">
                <a:latin typeface="Arial" panose="020B0604020202020204" pitchFamily="34" charset="0"/>
              </a:rPr>
              <a:t> y su esposo Mark </a:t>
            </a:r>
            <a:r>
              <a:rPr lang="es-ES_tradnl" altLang="en-US" sz="1450" dirty="0" err="1">
                <a:latin typeface="Arial" panose="020B0604020202020204" pitchFamily="34" charset="0"/>
              </a:rPr>
              <a:t>Zoback</a:t>
            </a:r>
            <a:r>
              <a:rPr lang="es-ES_tradnl" altLang="en-US" sz="1450" dirty="0">
                <a:latin typeface="Arial" panose="020B0604020202020204" pitchFamily="34" charset="0"/>
              </a:rPr>
              <a:t> de la Universidad de Stanford han estudiado el estado de tensión en las placas tectónicas, especialmente en la Placa de América del Norte. A partir de cientos de mediciones de estrés, ellos y otros investigadores han compilado mapas de provincias de estrés en los Estados Unidos contiguos. La Costa Atlántica y las porciones interiores adyacentes de un ejemplo de mapa de tensión se muestran en la parte derecha. </a:t>
            </a:r>
          </a:p>
          <a:p>
            <a:pPr eaLnBrk="1" hangingPunct="1">
              <a:spcBef>
                <a:spcPct val="0"/>
              </a:spcBef>
              <a:buFontTx/>
              <a:buNone/>
            </a:pPr>
            <a:endParaRPr lang="es-ES_tradnl" altLang="en-US" sz="1450" dirty="0">
              <a:latin typeface="Arial" panose="020B0604020202020204" pitchFamily="34" charset="0"/>
            </a:endParaRPr>
          </a:p>
          <a:p>
            <a:pPr eaLnBrk="1" hangingPunct="1">
              <a:spcBef>
                <a:spcPct val="0"/>
              </a:spcBef>
              <a:buFontTx/>
              <a:buNone/>
            </a:pPr>
            <a:r>
              <a:rPr lang="es-ES_tradnl" altLang="en-US" sz="1450" dirty="0">
                <a:latin typeface="Arial" panose="020B0604020202020204" pitchFamily="34" charset="0"/>
              </a:rPr>
              <a:t>Observe que la dirección de compresión dentro de la región de la Costa Atlántica está orientada aproximadamente en una dirección este-oeste. El terremoto de Carolina del Norte del 9 de agosto de 2020 se produjo por una falla de empuje con compresión orientada de noreste a suroeste. El terremoto de Virginia del 23 de agosto de 2011 fue el resultado de una falla de empuje con compresión orientada de oeste-noroeste a este-sureste. Entonces, el estrés liberado por estos dos terremotos es consistente con el patrón amplio de estrés que actúa en la región de la Costa Atlántica.</a:t>
            </a:r>
          </a:p>
          <a:p>
            <a:pPr eaLnBrk="1" hangingPunct="1">
              <a:spcBef>
                <a:spcPct val="0"/>
              </a:spcBef>
              <a:buFontTx/>
              <a:buNone/>
            </a:pPr>
            <a:endParaRPr lang="es-ES_tradnl" altLang="en-US" sz="1450" dirty="0">
              <a:latin typeface="Arial" panose="020B0604020202020204" pitchFamily="34" charset="0"/>
            </a:endParaRPr>
          </a:p>
          <a:p>
            <a:pPr eaLnBrk="1" hangingPunct="1">
              <a:spcBef>
                <a:spcPct val="0"/>
              </a:spcBef>
              <a:buFontTx/>
              <a:buNone/>
            </a:pPr>
            <a:r>
              <a:rPr lang="es-ES_tradnl" altLang="en-US" sz="1450" dirty="0">
                <a:latin typeface="Arial" panose="020B0604020202020204" pitchFamily="34" charset="0"/>
              </a:rPr>
              <a:t>La siguiente pregunta es ¿dónde se origina ese esfuerzo de compresión este-oeste?</a:t>
            </a:r>
            <a:endParaRPr lang="es-ES_tradnl" altLang="en-US" sz="1450" dirty="0">
              <a:latin typeface="Arial" panose="020B0604020202020204" pitchFamily="34" charset="0"/>
              <a:cs typeface="Arial" panose="020B0604020202020204" pitchFamily="34" charset="0"/>
            </a:endParaRPr>
          </a:p>
        </p:txBody>
      </p:sp>
      <p:pic>
        <p:nvPicPr>
          <p:cNvPr id="17413" name="Picture 10" descr="stress">
            <a:extLst>
              <a:ext uri="{FF2B5EF4-FFF2-40B4-BE49-F238E27FC236}">
                <a16:creationId xmlns:a16="http://schemas.microsoft.com/office/drawing/2014/main" id="{668C4350-B3FB-42A4-BEC5-2A45549C80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76200"/>
            <a:ext cx="32004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TextBox 12">
            <a:extLst>
              <a:ext uri="{FF2B5EF4-FFF2-40B4-BE49-F238E27FC236}">
                <a16:creationId xmlns:a16="http://schemas.microsoft.com/office/drawing/2014/main" id="{A43760D5-40B6-4F67-8C18-2B5B636C351E}"/>
              </a:ext>
            </a:extLst>
          </p:cNvPr>
          <p:cNvSpPr txBox="1">
            <a:spLocks noChangeArrowheads="1"/>
          </p:cNvSpPr>
          <p:nvPr/>
        </p:nvSpPr>
        <p:spPr bwMode="auto">
          <a:xfrm>
            <a:off x="5838825" y="6000750"/>
            <a:ext cx="3124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200">
                <a:latin typeface="Arial" panose="020B0604020202020204" pitchFamily="34" charset="0"/>
              </a:rPr>
              <a:t>M. L. Zoback y M. Zoback, Estado de estrés en los Estados Unidos contiguos, J. Geophys. Res., V. 85, pág. 6113-6156, 1980.</a:t>
            </a:r>
          </a:p>
        </p:txBody>
      </p:sp>
      <p:sp>
        <p:nvSpPr>
          <p:cNvPr id="8" name="Title 1">
            <a:extLst>
              <a:ext uri="{FF2B5EF4-FFF2-40B4-BE49-F238E27FC236}">
                <a16:creationId xmlns:a16="http://schemas.microsoft.com/office/drawing/2014/main" id="{222D3070-33A7-244D-98B9-3E31169C3B5A}"/>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s-ES_tradnl" altLang="en-US" sz="1700" b="1" dirty="0">
                <a:solidFill>
                  <a:srgbClr val="11488B"/>
                </a:solidFill>
                <a:effectLst>
                  <a:outerShdw blurRad="38100" dist="38100" dir="2700000" algn="tl">
                    <a:srgbClr val="C0C0C0"/>
                  </a:outerShdw>
                </a:effectLst>
                <a:latin typeface="Calibri" panose="020F0502020204030204" pitchFamily="34" charset="0"/>
              </a:rPr>
            </a:br>
            <a:r>
              <a:rPr lang="es-ES_tradnl" altLang="en-US" sz="2000" b="1" dirty="0">
                <a:solidFill>
                  <a:srgbClr val="11488B"/>
                </a:solidFill>
                <a:effectLst>
                  <a:outerShdw blurRad="38100" dist="38100" dir="2700000" algn="tl">
                    <a:srgbClr val="C0C0C0"/>
                  </a:outerShdw>
                </a:effectLst>
                <a:cs typeface="Arial" panose="020B0604020202020204" pitchFamily="34" charset="0"/>
              </a:rPr>
              <a:t>Magnitud 5,1 CAROLINA DEL NORTE</a:t>
            </a:r>
            <a:br>
              <a:rPr lang="es-ES_tradnl" altLang="en-US" sz="3500" b="1" dirty="0">
                <a:solidFill>
                  <a:srgbClr val="11488B"/>
                </a:solidFill>
                <a:effectLst>
                  <a:outerShdw blurRad="38100" dist="38100" dir="2700000" algn="tl">
                    <a:srgbClr val="C0C0C0"/>
                  </a:outerShdw>
                </a:effectLst>
                <a:cs typeface="Arial" panose="020B0604020202020204" pitchFamily="34" charset="0"/>
              </a:rPr>
            </a:br>
            <a:r>
              <a:rPr lang="es-ES_tradnl" altLang="en-US" sz="1500" b="1" dirty="0">
                <a:solidFill>
                  <a:srgbClr val="11488B"/>
                </a:solidFill>
                <a:effectLst>
                  <a:outerShdw blurRad="38100" dist="38100" dir="2700000" algn="tl">
                    <a:srgbClr val="C0C0C0"/>
                  </a:outerShdw>
                </a:effectLst>
                <a:cs typeface="Arial" panose="020B0604020202020204" pitchFamily="34" charset="0"/>
              </a:rPr>
              <a:t>Domingo, 9 de Agosto, 2020 a las 12:07:37 UTC </a:t>
            </a:r>
            <a:endParaRPr lang="es-ES_tradnl" altLang="en-US" sz="1500" dirty="0">
              <a:solidFill>
                <a:srgbClr val="11488B"/>
              </a:solidFill>
              <a:effectLst>
                <a:outerShdw blurRad="38100" dist="38100" dir="2700000" algn="tl">
                  <a:srgbClr val="C0C0C0"/>
                </a:outerShdw>
              </a:effectLst>
              <a:cs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603F424-2024-4639-A83E-35775812D04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9459" name="Picture 18" descr="IRIS_TMlogo.png">
            <a:extLst>
              <a:ext uri="{FF2B5EF4-FFF2-40B4-BE49-F238E27FC236}">
                <a16:creationId xmlns:a16="http://schemas.microsoft.com/office/drawing/2014/main" id="{C7BBDF83-CEF6-4A08-AE52-398EEA9EA3C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Box 93">
            <a:extLst>
              <a:ext uri="{FF2B5EF4-FFF2-40B4-BE49-F238E27FC236}">
                <a16:creationId xmlns:a16="http://schemas.microsoft.com/office/drawing/2014/main" id="{34654DF0-3737-4210-AE2A-10830D024C1A}"/>
              </a:ext>
            </a:extLst>
          </p:cNvPr>
          <p:cNvSpPr txBox="1">
            <a:spLocks noChangeArrowheads="1"/>
          </p:cNvSpPr>
          <p:nvPr/>
        </p:nvSpPr>
        <p:spPr bwMode="auto">
          <a:xfrm>
            <a:off x="211138" y="1068388"/>
            <a:ext cx="3870325" cy="5224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50" dirty="0">
                <a:latin typeface="Arial" panose="020B0604020202020204" pitchFamily="34" charset="0"/>
                <a:cs typeface="Arial" panose="020B0604020202020204" pitchFamily="34" charset="0"/>
              </a:rPr>
              <a:t>En la escala de las placas del mundo, dos fuerzas dominan al empujar y tirar de las placas.</a:t>
            </a:r>
          </a:p>
          <a:p>
            <a:pPr marL="19050" indent="-19050" eaLnBrk="1" hangingPunct="1">
              <a:spcBef>
                <a:spcPct val="0"/>
              </a:spcBef>
            </a:pPr>
            <a:r>
              <a:rPr lang="es-ES_tradnl" altLang="en-US" sz="1450" dirty="0">
                <a:latin typeface="Arial" panose="020B0604020202020204" pitchFamily="34" charset="0"/>
                <a:cs typeface="Arial" panose="020B0604020202020204" pitchFamily="34" charset="0"/>
              </a:rPr>
              <a:t>    Una fuerza es la "tracción de losa" o "tracción de la Fosa" que arrastra las placas oceánicas en subducción hacia las fosas oceánicas en los límites de las placas convergentes. La litosfera en subducción es más fría y por lo tanto más densa que la Astenósfera circundante. Entonces, la gravedad empuja con más fuerza a la litosfera en subducción.</a:t>
            </a:r>
          </a:p>
          <a:p>
            <a:pPr marL="19050" indent="-19050" eaLnBrk="1" hangingPunct="1">
              <a:spcBef>
                <a:spcPct val="0"/>
              </a:spcBef>
            </a:pPr>
            <a:r>
              <a:rPr lang="es-ES_tradnl" altLang="en-US" sz="1450" dirty="0">
                <a:latin typeface="Arial" panose="020B0604020202020204" pitchFamily="34" charset="0"/>
                <a:cs typeface="Arial" panose="020B0604020202020204" pitchFamily="34" charset="0"/>
              </a:rPr>
              <a:t>    La otra fuerza es el "empuje de la dorsal" que aleja las placas de los límites de placas divergentes en las dorsales oceánicas. La parte superior de la placa litosférica es alta en la dorsal y se vuelve progresivamente más baja con el aumento de la edad de la placa. En efecto, la gravedad empuja la placa lejos de la dorsal. Incluso a 3000 km de la dorsal, la Costa Atlántica experimenta la fuerza de empuje de la dorsal desde la Dorsal Mesoatlantica.</a:t>
            </a:r>
            <a:endParaRPr lang="es-ES_tradnl" altLang="ja-JP" sz="1450" dirty="0">
              <a:latin typeface="Arial" panose="020B0604020202020204" pitchFamily="34" charset="0"/>
              <a:cs typeface="Arial" panose="020B0604020202020204" pitchFamily="34" charset="0"/>
            </a:endParaRPr>
          </a:p>
        </p:txBody>
      </p:sp>
      <p:pic>
        <p:nvPicPr>
          <p:cNvPr id="19461" name="Picture 1">
            <a:extLst>
              <a:ext uri="{FF2B5EF4-FFF2-40B4-BE49-F238E27FC236}">
                <a16:creationId xmlns:a16="http://schemas.microsoft.com/office/drawing/2014/main" id="{06C3DDDB-CBE5-4B29-A7F2-F9A48864A8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8150" y="979488"/>
            <a:ext cx="4572000" cy="258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2">
            <a:extLst>
              <a:ext uri="{FF2B5EF4-FFF2-40B4-BE49-F238E27FC236}">
                <a16:creationId xmlns:a16="http://schemas.microsoft.com/office/drawing/2014/main" id="{9DF43A66-51D8-4B7A-9856-47D6BC7E49B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7200" y="3678238"/>
            <a:ext cx="4572000"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3" name="TextBox 4">
            <a:extLst>
              <a:ext uri="{FF2B5EF4-FFF2-40B4-BE49-F238E27FC236}">
                <a16:creationId xmlns:a16="http://schemas.microsoft.com/office/drawing/2014/main" id="{6864EE9B-252E-41C0-B293-88A6A3CBE6F2}"/>
              </a:ext>
            </a:extLst>
          </p:cNvPr>
          <p:cNvSpPr txBox="1">
            <a:spLocks noChangeArrowheads="1"/>
          </p:cNvSpPr>
          <p:nvPr/>
        </p:nvSpPr>
        <p:spPr bwMode="auto">
          <a:xfrm rot="-4101550">
            <a:off x="7404101" y="5688012"/>
            <a:ext cx="5842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Mid-</a:t>
            </a:r>
          </a:p>
        </p:txBody>
      </p:sp>
      <p:sp>
        <p:nvSpPr>
          <p:cNvPr id="19464" name="TextBox 10">
            <a:extLst>
              <a:ext uri="{FF2B5EF4-FFF2-40B4-BE49-F238E27FC236}">
                <a16:creationId xmlns:a16="http://schemas.microsoft.com/office/drawing/2014/main" id="{3DC439CC-1A1E-4B8C-9F68-B887DDC2E0B0}"/>
              </a:ext>
            </a:extLst>
          </p:cNvPr>
          <p:cNvSpPr txBox="1">
            <a:spLocks noChangeArrowheads="1"/>
          </p:cNvSpPr>
          <p:nvPr/>
        </p:nvSpPr>
        <p:spPr bwMode="auto">
          <a:xfrm rot="-2785765">
            <a:off x="7594600" y="5256213"/>
            <a:ext cx="8556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Atlantic</a:t>
            </a:r>
          </a:p>
        </p:txBody>
      </p:sp>
      <p:sp>
        <p:nvSpPr>
          <p:cNvPr id="19465" name="TextBox 11">
            <a:extLst>
              <a:ext uri="{FF2B5EF4-FFF2-40B4-BE49-F238E27FC236}">
                <a16:creationId xmlns:a16="http://schemas.microsoft.com/office/drawing/2014/main" id="{29CBEA91-0E15-4DD9-8D81-4CD7AF31B6F6}"/>
              </a:ext>
            </a:extLst>
          </p:cNvPr>
          <p:cNvSpPr txBox="1">
            <a:spLocks noChangeArrowheads="1"/>
          </p:cNvSpPr>
          <p:nvPr/>
        </p:nvSpPr>
        <p:spPr bwMode="auto">
          <a:xfrm rot="-3795936">
            <a:off x="8090694" y="4787106"/>
            <a:ext cx="7175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Ridge</a:t>
            </a:r>
          </a:p>
        </p:txBody>
      </p:sp>
      <p:pic>
        <p:nvPicPr>
          <p:cNvPr id="19466" name="Picture 6">
            <a:extLst>
              <a:ext uri="{FF2B5EF4-FFF2-40B4-BE49-F238E27FC236}">
                <a16:creationId xmlns:a16="http://schemas.microsoft.com/office/drawing/2014/main" id="{2406300D-3F17-4A57-A91D-0FBAD4BB877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17642" y="6027738"/>
            <a:ext cx="45720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ight Arrow 7">
            <a:extLst>
              <a:ext uri="{FF2B5EF4-FFF2-40B4-BE49-F238E27FC236}">
                <a16:creationId xmlns:a16="http://schemas.microsoft.com/office/drawing/2014/main" id="{672805FB-C779-46D6-8EBA-839A2423DC6B}"/>
              </a:ext>
            </a:extLst>
          </p:cNvPr>
          <p:cNvSpPr/>
          <p:nvPr/>
        </p:nvSpPr>
        <p:spPr>
          <a:xfrm rot="11126196">
            <a:off x="6193754" y="4691651"/>
            <a:ext cx="1558019" cy="1079582"/>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9468" name="TextBox 8">
            <a:extLst>
              <a:ext uri="{FF2B5EF4-FFF2-40B4-BE49-F238E27FC236}">
                <a16:creationId xmlns:a16="http://schemas.microsoft.com/office/drawing/2014/main" id="{D6FB5D2E-1B68-42CB-B529-7C3AB46B38C7}"/>
              </a:ext>
            </a:extLst>
          </p:cNvPr>
          <p:cNvSpPr txBox="1">
            <a:spLocks noChangeArrowheads="1"/>
          </p:cNvSpPr>
          <p:nvPr/>
        </p:nvSpPr>
        <p:spPr bwMode="auto">
          <a:xfrm rot="281283">
            <a:off x="6612240" y="4674242"/>
            <a:ext cx="1034257"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s-ES_tradnl" altLang="en-US" sz="1700" b="1">
              <a:latin typeface="Arial" panose="020B0604020202020204" pitchFamily="34" charset="0"/>
            </a:endParaRPr>
          </a:p>
          <a:p>
            <a:pPr eaLnBrk="1" hangingPunct="1">
              <a:spcBef>
                <a:spcPct val="0"/>
              </a:spcBef>
              <a:buFontTx/>
              <a:buNone/>
            </a:pPr>
            <a:r>
              <a:rPr lang="es-ES_tradnl" altLang="en-US" sz="1700" b="1">
                <a:latin typeface="Arial" panose="020B0604020202020204" pitchFamily="34" charset="0"/>
              </a:rPr>
              <a:t>Empuje </a:t>
            </a:r>
          </a:p>
          <a:p>
            <a:pPr eaLnBrk="1" hangingPunct="1">
              <a:spcBef>
                <a:spcPct val="0"/>
              </a:spcBef>
              <a:buFontTx/>
              <a:buNone/>
            </a:pPr>
            <a:r>
              <a:rPr lang="es-ES_tradnl" altLang="en-US" sz="1700" b="1">
                <a:latin typeface="Arial" panose="020B0604020202020204" pitchFamily="34" charset="0"/>
              </a:rPr>
              <a:t> Dorsal</a:t>
            </a:r>
          </a:p>
          <a:p>
            <a:pPr eaLnBrk="1" hangingPunct="1">
              <a:spcBef>
                <a:spcPct val="0"/>
              </a:spcBef>
              <a:buFontTx/>
              <a:buNone/>
            </a:pPr>
            <a:endParaRPr lang="es-ES_tradnl" altLang="en-US" sz="1700" b="1">
              <a:latin typeface="Arial" panose="020B0604020202020204" pitchFamily="34" charset="0"/>
            </a:endParaRPr>
          </a:p>
        </p:txBody>
      </p:sp>
      <p:sp>
        <p:nvSpPr>
          <p:cNvPr id="19469" name="TextBox 13">
            <a:extLst>
              <a:ext uri="{FF2B5EF4-FFF2-40B4-BE49-F238E27FC236}">
                <a16:creationId xmlns:a16="http://schemas.microsoft.com/office/drawing/2014/main" id="{F3FBC154-88FE-41F8-99CA-64966EA3FE7F}"/>
              </a:ext>
            </a:extLst>
          </p:cNvPr>
          <p:cNvSpPr txBox="1">
            <a:spLocks noChangeArrowheads="1"/>
          </p:cNvSpPr>
          <p:nvPr/>
        </p:nvSpPr>
        <p:spPr bwMode="auto">
          <a:xfrm>
            <a:off x="177800" y="6456363"/>
            <a:ext cx="882940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ja-JP" sz="1400">
                <a:latin typeface="Arial" panose="020B0604020202020204" pitchFamily="34" charset="0"/>
                <a:cs typeface="Arial" panose="020B0604020202020204" pitchFamily="34" charset="0"/>
              </a:rPr>
              <a:t>Esa fuerza ocasionalmente activa una de las antiguas fallas de la Costa Atlántica para producir un terremoto.</a:t>
            </a:r>
            <a:endParaRPr lang="es-ES_tradnl" altLang="en-US" sz="1400">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FD22A9F9-0025-3946-A76F-00B2FEFCAE8F}"/>
              </a:ext>
            </a:extLst>
          </p:cNvPr>
          <p:cNvSpPr txBox="1">
            <a:spLocks/>
          </p:cNvSpPr>
          <p:nvPr/>
        </p:nvSpPr>
        <p:spPr>
          <a:xfrm>
            <a:off x="1233488" y="0"/>
            <a:ext cx="7899400" cy="762000"/>
          </a:xfrm>
          <a:prstGeom prst="rect">
            <a:avLst/>
          </a:prstGeom>
        </p:spPr>
        <p:txBody>
          <a:bodyPr anchor="ctr">
            <a:norm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defRPr/>
            </a:pPr>
            <a:br>
              <a:rPr lang="es-ES_tradnl" altLang="en-US" sz="1700" b="1" dirty="0">
                <a:solidFill>
                  <a:srgbClr val="11488B"/>
                </a:solidFill>
                <a:effectLst>
                  <a:outerShdw blurRad="38100" dist="38100" dir="2700000" algn="tl">
                    <a:srgbClr val="C0C0C0"/>
                  </a:outerShdw>
                </a:effectLst>
                <a:latin typeface="Calibri" panose="020F0502020204030204" pitchFamily="34" charset="0"/>
              </a:rPr>
            </a:br>
            <a:r>
              <a:rPr lang="es-ES_tradnl" altLang="en-US" sz="2000" b="1" dirty="0">
                <a:solidFill>
                  <a:srgbClr val="11488B"/>
                </a:solidFill>
                <a:effectLst>
                  <a:outerShdw blurRad="38100" dist="38100" dir="2700000" algn="tl">
                    <a:srgbClr val="C0C0C0"/>
                  </a:outerShdw>
                </a:effectLst>
                <a:cs typeface="Arial" panose="020B0604020202020204" pitchFamily="34" charset="0"/>
              </a:rPr>
              <a:t>Magnitud 5,1 CAROLINA DEL NORTE</a:t>
            </a:r>
            <a:br>
              <a:rPr lang="es-ES_tradnl" altLang="en-US" sz="3500" b="1" dirty="0">
                <a:solidFill>
                  <a:srgbClr val="11488B"/>
                </a:solidFill>
                <a:effectLst>
                  <a:outerShdw blurRad="38100" dist="38100" dir="2700000" algn="tl">
                    <a:srgbClr val="C0C0C0"/>
                  </a:outerShdw>
                </a:effectLst>
                <a:cs typeface="Arial" panose="020B0604020202020204" pitchFamily="34" charset="0"/>
              </a:rPr>
            </a:br>
            <a:r>
              <a:rPr lang="es-ES_tradnl" altLang="en-US" sz="1500" b="1" dirty="0">
                <a:solidFill>
                  <a:srgbClr val="11488B"/>
                </a:solidFill>
                <a:effectLst>
                  <a:outerShdw blurRad="38100" dist="38100" dir="2700000" algn="tl">
                    <a:srgbClr val="C0C0C0"/>
                  </a:outerShdw>
                </a:effectLst>
                <a:cs typeface="Arial" panose="020B0604020202020204" pitchFamily="34" charset="0"/>
              </a:rPr>
              <a:t>Domingo, 9 de Agosto, 2020 a las 12:07:37 UTC </a:t>
            </a:r>
            <a:endParaRPr lang="es-ES_tradnl" altLang="en-US" sz="1500" dirty="0">
              <a:solidFill>
                <a:srgbClr val="11488B"/>
              </a:solidFill>
              <a:effectLst>
                <a:outerShdw blurRad="38100" dist="38100" dir="2700000" algn="tl">
                  <a:srgbClr val="C0C0C0"/>
                </a:outerShdw>
              </a:effectLst>
              <a:cs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9578</TotalTime>
  <Words>2401</Words>
  <Application>Microsoft Macintosh PowerPoint</Application>
  <PresentationFormat>On-screen Show (4:3)</PresentationFormat>
  <Paragraphs>132</Paragraphs>
  <Slides>13</Slides>
  <Notes>13</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ＭＳ Ｐゴシック</vt:lpstr>
      <vt:lpstr>ＭＳ Ｐゴシック</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 Bustamante</cp:lastModifiedBy>
  <cp:revision>650</cp:revision>
  <dcterms:created xsi:type="dcterms:W3CDTF">2009-05-31T20:07:40Z</dcterms:created>
  <dcterms:modified xsi:type="dcterms:W3CDTF">2020-08-14T20:14:01Z</dcterms:modified>
</cp:coreProperties>
</file>