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1" r:id="rId1"/>
  </p:sldMasterIdLst>
  <p:notesMasterIdLst>
    <p:notesMasterId r:id="rId12"/>
  </p:notesMasterIdLst>
  <p:handoutMasterIdLst>
    <p:handoutMasterId r:id="rId13"/>
  </p:handoutMasterIdLst>
  <p:sldIdLst>
    <p:sldId id="430" r:id="rId2"/>
    <p:sldId id="385" r:id="rId3"/>
    <p:sldId id="386" r:id="rId4"/>
    <p:sldId id="420" r:id="rId5"/>
    <p:sldId id="435" r:id="rId6"/>
    <p:sldId id="414" r:id="rId7"/>
    <p:sldId id="412" r:id="rId8"/>
    <p:sldId id="434" r:id="rId9"/>
    <p:sldId id="425" r:id="rId10"/>
    <p:sldId id="373" r:id="rId11"/>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87973" autoAdjust="0"/>
  </p:normalViewPr>
  <p:slideViewPr>
    <p:cSldViewPr>
      <p:cViewPr varScale="1">
        <p:scale>
          <a:sx n="65" d="100"/>
          <a:sy n="65" d="100"/>
        </p:scale>
        <p:origin x="146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10/20/2020</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10/20/2020</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DB03420C-FBEE-4409-B175-6E840E7BEDF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0B6B2B3F-47DC-4C66-8898-C5696AC3A6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5" name="Slide Number Placeholder 3">
            <a:extLst>
              <a:ext uri="{FF2B5EF4-FFF2-40B4-BE49-F238E27FC236}">
                <a16:creationId xmlns:a16="http://schemas.microsoft.com/office/drawing/2014/main" id="{73406D0A-91FB-445C-9718-B0C216D5A4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E4D4F266-447B-46B4-BA54-785C635FD48F}" type="slidenum">
              <a:rPr lang="en-US" altLang="en-US" sz="1300"/>
              <a:pPr>
                <a:spcBef>
                  <a:spcPct val="0"/>
                </a:spcBef>
              </a:pPr>
              <a:t>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dirty="0"/>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t>Relevant animation: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Earthquake Intensity </a:t>
            </a:r>
            <a:r>
              <a:rPr lang="en-US" dirty="0">
                <a:hlinkClick r:id="rId3"/>
              </a:rPr>
              <a:t>https://www.iris.edu/hq/inclass/animation/earthquake_intensity</a:t>
            </a:r>
            <a:r>
              <a:rPr lang="en-US" dirty="0"/>
              <a:t> </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rPr>
              <a:t>Relevant Animations:</a:t>
            </a:r>
          </a:p>
          <a:p>
            <a:pPr eaLnBrk="1" hangingPunct="1">
              <a:spcBef>
                <a:spcPct val="0"/>
              </a:spcBef>
            </a:pPr>
            <a:r>
              <a:rPr lang="en-US" altLang="en-US" dirty="0"/>
              <a:t>Alaska – Tectonics and Earthquakes:  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alaska_tectonics_and_earthquakes</a:t>
            </a:r>
            <a:r>
              <a:rPr lang="en-US" altLang="en-US" dirty="0"/>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Alaska: The Great Alaska Earthquake of 1964: </a:t>
            </a:r>
            <a:r>
              <a:rPr lang="en-US" dirty="0">
                <a:hlinkClick r:id="rId3"/>
              </a:rPr>
              <a:t>https://www.iris.edu/hq/inclass/animation/alaska_the_great_alaska_earthquake_of_1964</a:t>
            </a:r>
            <a:endPar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rPr>
              <a:t>Relevant Animation:</a:t>
            </a:r>
          </a:p>
          <a:p>
            <a:r>
              <a:rPr lang="en-US" altLang="en-US" sz="1000">
                <a:latin typeface="Arial" panose="020B0604020202020204" pitchFamily="34" charset="0"/>
              </a:rPr>
              <a:t>Understanding focal mechanisms http://www.iris.edu/hq/programs/education_and_outreach/animations/25</a:t>
            </a:r>
          </a:p>
          <a:p>
            <a:pPr eaLnBrk="1" hangingPunct="1">
              <a:spcBef>
                <a:spcPct val="0"/>
              </a:spcBef>
            </a:pPr>
            <a:endParaRPr lang="en-US" altLang="en-US"/>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7</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EC1B71A4-526B-478C-A2C0-2FB6C6BDAD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A103720-36E2-4F9B-BF62-C2A931B527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EF761377-6A4E-4E3B-8377-3090C0C125F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28AFB69A-B689-4288-BDC6-C6AEA8BEEC39}" type="slidenum">
              <a:rPr lang="en-US" altLang="en-US" sz="1300"/>
              <a:pPr>
                <a:spcBef>
                  <a:spcPct val="0"/>
                </a:spcBef>
              </a:pPr>
              <a:t>8</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panose="020B0600070205080204" pitchFamily="34" charset="-128"/>
                <a:cs typeface="ＭＳ Ｐゴシック" panose="020B0600070205080204" pitchFamily="34" charset="-128"/>
              </a:rPr>
              <a:t>Travel-time Curves: How they are created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endParaRPr lang="en-US" altLang="en-US" dirty="0"/>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9</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10</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10/20/2020</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10/20/2020</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10/20/2020</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10/20/2020</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10/20/2020</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10/20/2020</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10/20/2020</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10/20/2020</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90A0D0-92A4-48F7-A6F2-8BD580FC87C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7650" name="Picture 8" descr="IRIS_TMlogo.png">
            <a:extLst>
              <a:ext uri="{FF2B5EF4-FFF2-40B4-BE49-F238E27FC236}">
                <a16:creationId xmlns:a16="http://schemas.microsoft.com/office/drawing/2014/main" id="{790EC37C-E854-4B3C-A713-97862FEA47E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43609A3-8F91-4E71-8C6F-E3AA2DC03E58}"/>
              </a:ext>
            </a:extLst>
          </p:cNvPr>
          <p:cNvSpPr txBox="1">
            <a:spLocks noChangeArrowheads="1"/>
          </p:cNvSpPr>
          <p:nvPr/>
        </p:nvSpPr>
        <p:spPr bwMode="auto">
          <a:xfrm>
            <a:off x="341314" y="1155680"/>
            <a:ext cx="2630486"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 typeface="Arial" panose="020B0604020202020204" pitchFamily="34" charset="0"/>
              <a:buNone/>
            </a:pPr>
            <a:r>
              <a:rPr lang="en-US" altLang="en-US" sz="1800" dirty="0">
                <a:latin typeface="Arial" panose="020B0604020202020204" pitchFamily="34" charset="0"/>
              </a:rPr>
              <a:t>A magnitude 7.5 earthquake occurred Monday afternoon local time off the Alaska Peninsula at a depth of 40.1 km, triggering a tsunami warning in the region that has since been downgraded to an advisory. Some schools were evacuated. There were no immediate reports of damage.</a:t>
            </a:r>
          </a:p>
        </p:txBody>
      </p:sp>
      <p:sp>
        <p:nvSpPr>
          <p:cNvPr id="2" name="Title 1">
            <a:extLst>
              <a:ext uri="{FF2B5EF4-FFF2-40B4-BE49-F238E27FC236}">
                <a16:creationId xmlns:a16="http://schemas.microsoft.com/office/drawing/2014/main" id="{55427214-298E-4276-9741-B77BE2ED368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a:extLst>
              <a:ext uri="{FF2B5EF4-FFF2-40B4-BE49-F238E27FC236}">
                <a16:creationId xmlns:a16="http://schemas.microsoft.com/office/drawing/2014/main" id="{56C0D657-C584-4574-BAD5-279DDD03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157" y="868613"/>
            <a:ext cx="5801043" cy="3980386"/>
          </a:xfrm>
          <a:prstGeom prst="rect">
            <a:avLst/>
          </a:prstGeom>
        </p:spPr>
      </p:pic>
      <p:sp>
        <p:nvSpPr>
          <p:cNvPr id="6" name="TextBox 5">
            <a:extLst>
              <a:ext uri="{FF2B5EF4-FFF2-40B4-BE49-F238E27FC236}">
                <a16:creationId xmlns:a16="http://schemas.microsoft.com/office/drawing/2014/main" id="{388A5D7B-E9A8-47E0-AF4D-4473C34AD155}"/>
              </a:ext>
            </a:extLst>
          </p:cNvPr>
          <p:cNvSpPr txBox="1"/>
          <p:nvPr/>
        </p:nvSpPr>
        <p:spPr>
          <a:xfrm>
            <a:off x="341312" y="4876800"/>
            <a:ext cx="8791575" cy="1477328"/>
          </a:xfrm>
          <a:prstGeom prst="rect">
            <a:avLst/>
          </a:prstGeom>
          <a:noFill/>
        </p:spPr>
        <p:txBody>
          <a:bodyPr wrap="square" rtlCol="0">
            <a:spAutoFit/>
          </a:bodyPr>
          <a:lstStyle/>
          <a:p>
            <a:pPr>
              <a:spcBef>
                <a:spcPct val="0"/>
              </a:spcBef>
              <a:buNone/>
            </a:pPr>
            <a:r>
              <a:rPr lang="en-US" altLang="en-US" sz="1800" dirty="0">
                <a:latin typeface="Arial" panose="020B0604020202020204" pitchFamily="34" charset="0"/>
              </a:rPr>
              <a:t>While this earthquake did not generate a large tsunami, local landslide-generated tsunamis caused by earthquake ground shaking are a major hazard in Alaska. So evacuation to high ground is a proper response when ground shaking is felt.</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This earthquake is an aftershock of the M 7.8 earthquake that occurred </a:t>
            </a:r>
            <a:r>
              <a:rPr lang="en-US" altLang="en-US" dirty="0"/>
              <a:t>in</a:t>
            </a:r>
            <a:r>
              <a:rPr lang="en-US" altLang="en-US" sz="1800" dirty="0">
                <a:latin typeface="Arial" panose="020B0604020202020204" pitchFamily="34" charset="0"/>
              </a:rPr>
              <a:t> July 2020.</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48130" name="TextBox 9">
            <a:extLst>
              <a:ext uri="{FF2B5EF4-FFF2-40B4-BE49-F238E27FC236}">
                <a16:creationId xmlns:a16="http://schemas.microsoft.com/office/drawing/2014/main" id="{88B795D9-26E3-4A3F-89E6-CE9AE2962C5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13">
            <a:extLst>
              <a:ext uri="{FF2B5EF4-FFF2-40B4-BE49-F238E27FC236}">
                <a16:creationId xmlns:a16="http://schemas.microsoft.com/office/drawing/2014/main" id="{8E739D98-7FBA-4703-B607-2E35C1FE256C}"/>
              </a:ext>
            </a:extLst>
          </p:cNvPr>
          <p:cNvSpPr txBox="1">
            <a:spLocks noChangeArrowheads="1"/>
          </p:cNvSpPr>
          <p:nvPr/>
        </p:nvSpPr>
        <p:spPr bwMode="auto">
          <a:xfrm>
            <a:off x="271463" y="3633788"/>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29700" name="TextBox 14">
            <a:extLst>
              <a:ext uri="{FF2B5EF4-FFF2-40B4-BE49-F238E27FC236}">
                <a16:creationId xmlns:a16="http://schemas.microsoft.com/office/drawing/2014/main" id="{15BD5CAA-F52D-4F0A-8B8D-406E49FCB88E}"/>
              </a:ext>
            </a:extLst>
          </p:cNvPr>
          <p:cNvSpPr txBox="1">
            <a:spLocks noChangeArrowheads="1"/>
          </p:cNvSpPr>
          <p:nvPr/>
        </p:nvSpPr>
        <p:spPr bwMode="auto">
          <a:xfrm>
            <a:off x="2541588" y="3419475"/>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29701" name="TextBox 15">
            <a:extLst>
              <a:ext uri="{FF2B5EF4-FFF2-40B4-BE49-F238E27FC236}">
                <a16:creationId xmlns:a16="http://schemas.microsoft.com/office/drawing/2014/main" id="{2E0CDB82-30FB-46CE-8425-BEB343449731}"/>
              </a:ext>
            </a:extLst>
          </p:cNvPr>
          <p:cNvSpPr txBox="1">
            <a:spLocks noChangeArrowheads="1"/>
          </p:cNvSpPr>
          <p:nvPr/>
        </p:nvSpPr>
        <p:spPr bwMode="auto">
          <a:xfrm>
            <a:off x="4267200" y="6334125"/>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USGS Estimated shaking intensity from M 7.5 Earthquake</a:t>
            </a: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1143000"/>
            <a:ext cx="34877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rPr>
              <a:t>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Strong shaking was felt from this earthquake.</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15">
            <a:extLst>
              <a:ext uri="{FF2B5EF4-FFF2-40B4-BE49-F238E27FC236}">
                <a16:creationId xmlns:a16="http://schemas.microsoft.com/office/drawing/2014/main" id="{49431FAD-0570-4884-9E4F-7447D47A3D6C}"/>
              </a:ext>
            </a:extLst>
          </p:cNvPr>
          <p:cNvSpPr txBox="1">
            <a:spLocks noChangeArrowheads="1"/>
          </p:cNvSpPr>
          <p:nvPr/>
        </p:nvSpPr>
        <p:spPr bwMode="auto">
          <a:xfrm>
            <a:off x="152400" y="6397625"/>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5" name="Picture 4">
            <a:extLst>
              <a:ext uri="{FF2B5EF4-FFF2-40B4-BE49-F238E27FC236}">
                <a16:creationId xmlns:a16="http://schemas.microsoft.com/office/drawing/2014/main" id="{65FA2E5A-3974-424F-B581-ACC8FF80DA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3533" y="1412474"/>
            <a:ext cx="4811867" cy="4835926"/>
          </a:xfrm>
          <a:prstGeom prst="rect">
            <a:avLst/>
          </a:prstGeom>
        </p:spPr>
      </p:pic>
      <p:sp>
        <p:nvSpPr>
          <p:cNvPr id="6" name="Title 1">
            <a:extLst>
              <a:ext uri="{FF2B5EF4-FFF2-40B4-BE49-F238E27FC236}">
                <a16:creationId xmlns:a16="http://schemas.microsoft.com/office/drawing/2014/main" id="{93091249-B530-4307-828F-7F8E8123793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18">
            <a:extLst>
              <a:ext uri="{FF2B5EF4-FFF2-40B4-BE49-F238E27FC236}">
                <a16:creationId xmlns:a16="http://schemas.microsoft.com/office/drawing/2014/main" id="{12274FE2-D456-45AF-B0CB-E8A0E8A77483}"/>
              </a:ext>
            </a:extLst>
          </p:cNvPr>
          <p:cNvSpPr txBox="1">
            <a:spLocks noChangeArrowheads="1"/>
          </p:cNvSpPr>
          <p:nvPr/>
        </p:nvSpPr>
        <p:spPr bwMode="auto">
          <a:xfrm>
            <a:off x="304800" y="1123950"/>
            <a:ext cx="3810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two thousand people felt strong shaking from this earthquake.</a:t>
            </a:r>
          </a:p>
        </p:txBody>
      </p:sp>
      <p:sp>
        <p:nvSpPr>
          <p:cNvPr id="31749" name="TextBox 15">
            <a:extLst>
              <a:ext uri="{FF2B5EF4-FFF2-40B4-BE49-F238E27FC236}">
                <a16:creationId xmlns:a16="http://schemas.microsoft.com/office/drawing/2014/main" id="{784FD121-9A63-4AB6-A802-AAE5B4F6921F}"/>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95E9C8F6-0551-4E8B-A6B8-A04054DC6BB6}"/>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5" name="Picture 4">
            <a:extLst>
              <a:ext uri="{FF2B5EF4-FFF2-40B4-BE49-F238E27FC236}">
                <a16:creationId xmlns:a16="http://schemas.microsoft.com/office/drawing/2014/main" id="{DAD888F3-9D12-47C6-A523-338E18C59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158" y="2971800"/>
            <a:ext cx="2154442" cy="3797518"/>
          </a:xfrm>
          <a:prstGeom prst="rect">
            <a:avLst/>
          </a:prstGeom>
        </p:spPr>
      </p:pic>
      <p:pic>
        <p:nvPicPr>
          <p:cNvPr id="8" name="Picture 7">
            <a:extLst>
              <a:ext uri="{FF2B5EF4-FFF2-40B4-BE49-F238E27FC236}">
                <a16:creationId xmlns:a16="http://schemas.microsoft.com/office/drawing/2014/main" id="{7CBECEBB-2594-4A42-B8A2-8EE4EEE0BA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0" y="744218"/>
            <a:ext cx="4726695" cy="4719943"/>
          </a:xfrm>
          <a:prstGeom prst="rect">
            <a:avLst/>
          </a:prstGeom>
        </p:spPr>
      </p:pic>
      <p:sp>
        <p:nvSpPr>
          <p:cNvPr id="10" name="Title 1">
            <a:extLst>
              <a:ext uri="{FF2B5EF4-FFF2-40B4-BE49-F238E27FC236}">
                <a16:creationId xmlns:a16="http://schemas.microsoft.com/office/drawing/2014/main" id="{6A949174-F4C4-4270-9E7C-043E3F8CE41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FEC1CE-D6DC-4F3F-BFCE-04A775A7C5C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2" name="Picture 8" descr="IRIS_TMlogo.png">
            <a:extLst>
              <a:ext uri="{FF2B5EF4-FFF2-40B4-BE49-F238E27FC236}">
                <a16:creationId xmlns:a16="http://schemas.microsoft.com/office/drawing/2014/main" id="{9C33C335-0C96-4BCB-A889-2B526A6EDD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7">
            <a:extLst>
              <a:ext uri="{FF2B5EF4-FFF2-40B4-BE49-F238E27FC236}">
                <a16:creationId xmlns:a16="http://schemas.microsoft.com/office/drawing/2014/main" id="{F7437FC1-45FF-4B4C-9152-B87F3C7E94B8}"/>
              </a:ext>
            </a:extLst>
          </p:cNvPr>
          <p:cNvSpPr txBox="1">
            <a:spLocks noChangeArrowheads="1"/>
          </p:cNvSpPr>
          <p:nvPr/>
        </p:nvSpPr>
        <p:spPr bwMode="auto">
          <a:xfrm>
            <a:off x="315913" y="5715000"/>
            <a:ext cx="8751887"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FontTx/>
              <a:buNone/>
            </a:pPr>
            <a:r>
              <a:rPr lang="en-US" altLang="en-US" sz="1400" dirty="0">
                <a:latin typeface="Arial" panose="020B0604020202020204" pitchFamily="34" charset="0"/>
              </a:rPr>
              <a:t>The Pacific Plate converges with, and subducts beneath the North American Plate and begins its decent into the mantle at the Alaska - Aleutian Trench just south of this earthquake. The rates of relative plate motion range from 5.5 cm/</a:t>
            </a:r>
            <a:r>
              <a:rPr lang="en-US" altLang="en-US" sz="1400" dirty="0" err="1">
                <a:latin typeface="Arial" panose="020B0604020202020204" pitchFamily="34" charset="0"/>
              </a:rPr>
              <a:t>yr</a:t>
            </a:r>
            <a:r>
              <a:rPr lang="en-US" altLang="en-US" sz="1400" dirty="0">
                <a:latin typeface="Arial" panose="020B0604020202020204" pitchFamily="34" charset="0"/>
              </a:rPr>
              <a:t> in the Gulf of Alaska to 7.8 cm/</a:t>
            </a:r>
            <a:r>
              <a:rPr lang="en-US" altLang="en-US" sz="1400" dirty="0" err="1">
                <a:latin typeface="Arial" panose="020B0604020202020204" pitchFamily="34" charset="0"/>
              </a:rPr>
              <a:t>yr</a:t>
            </a:r>
            <a:r>
              <a:rPr lang="en-US" altLang="en-US" sz="1400" dirty="0">
                <a:latin typeface="Arial" panose="020B0604020202020204" pitchFamily="34" charset="0"/>
              </a:rPr>
              <a:t> at the western end of the Aleutian Island chain.  The rate of subduction at the location of this earthquake is about 6.8 cm/yr.</a:t>
            </a:r>
          </a:p>
        </p:txBody>
      </p:sp>
      <p:grpSp>
        <p:nvGrpSpPr>
          <p:cNvPr id="15365" name="Group 12">
            <a:extLst>
              <a:ext uri="{FF2B5EF4-FFF2-40B4-BE49-F238E27FC236}">
                <a16:creationId xmlns:a16="http://schemas.microsoft.com/office/drawing/2014/main" id="{F336D9CB-FE76-4066-8DD1-883DCDEA0600}"/>
              </a:ext>
            </a:extLst>
          </p:cNvPr>
          <p:cNvGrpSpPr>
            <a:grpSpLocks/>
          </p:cNvGrpSpPr>
          <p:nvPr/>
        </p:nvGrpSpPr>
        <p:grpSpPr bwMode="auto">
          <a:xfrm>
            <a:off x="1371600" y="762000"/>
            <a:ext cx="7315200" cy="4976813"/>
            <a:chOff x="1524000" y="966622"/>
            <a:chExt cx="7315200" cy="4976978"/>
          </a:xfrm>
        </p:grpSpPr>
        <p:pic>
          <p:nvPicPr>
            <p:cNvPr id="15371" name="Picture 13" descr="Plates&amp;Rates.tiff">
              <a:extLst>
                <a:ext uri="{FF2B5EF4-FFF2-40B4-BE49-F238E27FC236}">
                  <a16:creationId xmlns:a16="http://schemas.microsoft.com/office/drawing/2014/main" id="{E371456F-7E4B-4276-87C0-3C1F50F494C2}"/>
                </a:ext>
              </a:extLst>
            </p:cNvPr>
            <p:cNvPicPr>
              <a:picLocks noChangeAspect="1"/>
            </p:cNvPicPr>
            <p:nvPr/>
          </p:nvPicPr>
          <p:blipFill>
            <a:blip r:embed="rId3">
              <a:extLst>
                <a:ext uri="{28A0092B-C50C-407E-A947-70E740481C1C}">
                  <a14:useLocalDpi xmlns:a14="http://schemas.microsoft.com/office/drawing/2010/main" val="0"/>
                </a:ext>
              </a:extLst>
            </a:blip>
            <a:srcRect l="1402" t="1855" r="1018" b="1945"/>
            <a:stretch>
              <a:fillRect/>
            </a:stretch>
          </p:blipFill>
          <p:spPr bwMode="auto">
            <a:xfrm>
              <a:off x="1524000" y="966622"/>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4" descr="PlatesLegen.tiff">
              <a:extLst>
                <a:ext uri="{FF2B5EF4-FFF2-40B4-BE49-F238E27FC236}">
                  <a16:creationId xmlns:a16="http://schemas.microsoft.com/office/drawing/2014/main" id="{040CD48B-0542-4C80-B1B6-E888FF5BC5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66" name="TextBox 15">
            <a:extLst>
              <a:ext uri="{FF2B5EF4-FFF2-40B4-BE49-F238E27FC236}">
                <a16:creationId xmlns:a16="http://schemas.microsoft.com/office/drawing/2014/main" id="{42B55354-5FFC-4072-A17C-C90F7B87DEEA}"/>
              </a:ext>
            </a:extLst>
          </p:cNvPr>
          <p:cNvSpPr txBox="1">
            <a:spLocks noChangeArrowheads="1"/>
          </p:cNvSpPr>
          <p:nvPr/>
        </p:nvSpPr>
        <p:spPr bwMode="auto">
          <a:xfrm>
            <a:off x="6448627" y="5156647"/>
            <a:ext cx="1928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400">
                <a:solidFill>
                  <a:schemeClr val="bg1"/>
                </a:solidFill>
                <a:latin typeface="Arial" panose="020B0604020202020204" pitchFamily="34" charset="0"/>
              </a:rPr>
              <a:t>Pacific Plate</a:t>
            </a:r>
          </a:p>
        </p:txBody>
      </p:sp>
      <p:sp>
        <p:nvSpPr>
          <p:cNvPr id="15367" name="TextBox 16">
            <a:extLst>
              <a:ext uri="{FF2B5EF4-FFF2-40B4-BE49-F238E27FC236}">
                <a16:creationId xmlns:a16="http://schemas.microsoft.com/office/drawing/2014/main" id="{9660877E-4C83-4CE8-9FFE-CEDD63E9FC6C}"/>
              </a:ext>
            </a:extLst>
          </p:cNvPr>
          <p:cNvSpPr txBox="1">
            <a:spLocks noChangeArrowheads="1"/>
          </p:cNvSpPr>
          <p:nvPr/>
        </p:nvSpPr>
        <p:spPr bwMode="auto">
          <a:xfrm>
            <a:off x="1793562" y="2080495"/>
            <a:ext cx="3517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2400">
                <a:solidFill>
                  <a:schemeClr val="bg1"/>
                </a:solidFill>
                <a:latin typeface="Arial" panose="020B0604020202020204" pitchFamily="34" charset="0"/>
              </a:rPr>
              <a:t>North American Plate</a:t>
            </a:r>
          </a:p>
        </p:txBody>
      </p:sp>
      <p:sp>
        <p:nvSpPr>
          <p:cNvPr id="15368" name="TextBox 17">
            <a:extLst>
              <a:ext uri="{FF2B5EF4-FFF2-40B4-BE49-F238E27FC236}">
                <a16:creationId xmlns:a16="http://schemas.microsoft.com/office/drawing/2014/main" id="{3CF27016-C2F7-4CCF-93E9-88FA027C3573}"/>
              </a:ext>
            </a:extLst>
          </p:cNvPr>
          <p:cNvSpPr txBox="1">
            <a:spLocks noChangeArrowheads="1"/>
          </p:cNvSpPr>
          <p:nvPr/>
        </p:nvSpPr>
        <p:spPr bwMode="auto">
          <a:xfrm>
            <a:off x="6096000" y="4418111"/>
            <a:ext cx="10999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FF0000"/>
                </a:solidFill>
                <a:latin typeface="Arial" panose="020B0604020202020204" pitchFamily="34" charset="0"/>
              </a:rPr>
              <a:t>Earthquake</a:t>
            </a:r>
          </a:p>
        </p:txBody>
      </p:sp>
      <p:cxnSp>
        <p:nvCxnSpPr>
          <p:cNvPr id="20" name="Straight Arrow Connector 19">
            <a:extLst>
              <a:ext uri="{FF2B5EF4-FFF2-40B4-BE49-F238E27FC236}">
                <a16:creationId xmlns:a16="http://schemas.microsoft.com/office/drawing/2014/main" id="{9E2687EE-51DF-4817-B933-BF12833E68BC}"/>
              </a:ext>
            </a:extLst>
          </p:cNvPr>
          <p:cNvCxnSpPr>
            <a:cxnSpLocks noChangeShapeType="1"/>
          </p:cNvCxnSpPr>
          <p:nvPr/>
        </p:nvCxnSpPr>
        <p:spPr bwMode="auto">
          <a:xfrm flipH="1" flipV="1">
            <a:off x="5324475" y="4173537"/>
            <a:ext cx="809625" cy="398463"/>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1" name="5-Point Star 20">
            <a:extLst>
              <a:ext uri="{FF2B5EF4-FFF2-40B4-BE49-F238E27FC236}">
                <a16:creationId xmlns:a16="http://schemas.microsoft.com/office/drawing/2014/main" id="{98D8988D-046F-4E01-845B-A3983FBBD33E}"/>
              </a:ext>
            </a:extLst>
          </p:cNvPr>
          <p:cNvSpPr>
            <a:spLocks/>
          </p:cNvSpPr>
          <p:nvPr/>
        </p:nvSpPr>
        <p:spPr bwMode="auto">
          <a:xfrm>
            <a:off x="5105400" y="4059237"/>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sp>
        <p:nvSpPr>
          <p:cNvPr id="2" name="Title 1">
            <a:extLst>
              <a:ext uri="{FF2B5EF4-FFF2-40B4-BE49-F238E27FC236}">
                <a16:creationId xmlns:a16="http://schemas.microsoft.com/office/drawing/2014/main" id="{A9FE2F8D-AEE5-4A04-A502-760CC3833A4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
            <a:extLst>
              <a:ext uri="{FF2B5EF4-FFF2-40B4-BE49-F238E27FC236}">
                <a16:creationId xmlns:a16="http://schemas.microsoft.com/office/drawing/2014/main" id="{4DA92E89-BCF0-FC43-BFA6-92878B9927D7}"/>
              </a:ext>
            </a:extLst>
          </p:cNvPr>
          <p:cNvSpPr txBox="1">
            <a:spLocks noChangeArrowheads="1"/>
          </p:cNvSpPr>
          <p:nvPr/>
        </p:nvSpPr>
        <p:spPr bwMode="auto">
          <a:xfrm>
            <a:off x="274638" y="1056110"/>
            <a:ext cx="8335962" cy="161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500" dirty="0">
                <a:latin typeface="Arial" panose="020B0604020202020204" pitchFamily="34" charset="0"/>
              </a:rPr>
              <a:t>Large earthquakes are common in Alaska. Today’s earthquake was on the subduction zone megathrust boundary between the Pacific and North American plates. Over the past 50 years, 12 magnitude 7 or greater earthquakes have occurred on the megathrust plate boundary between Kodiak Island and the Rat Islands toward the western end of the Aleutian Islands.  In March of 1964, the magnitude 9.2 Great Alaska earthquake occurred on the subduction zone interface between the two plates beneath Prince William Sound. </a:t>
            </a:r>
          </a:p>
        </p:txBody>
      </p:sp>
      <p:sp>
        <p:nvSpPr>
          <p:cNvPr id="15" name="Rectangle 14">
            <a:extLst>
              <a:ext uri="{FF2B5EF4-FFF2-40B4-BE49-F238E27FC236}">
                <a16:creationId xmlns:a16="http://schemas.microsoft.com/office/drawing/2014/main" id="{263AEBD6-353D-9C40-9981-6BC38CD1F6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1987" name="Picture 8" descr="IRIS_TMlogo.png">
            <a:extLst>
              <a:ext uri="{FF2B5EF4-FFF2-40B4-BE49-F238E27FC236}">
                <a16:creationId xmlns:a16="http://schemas.microsoft.com/office/drawing/2014/main" id="{FE69E262-2FE0-F844-962D-34D030EB41E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2">
            <a:extLst>
              <a:ext uri="{FF2B5EF4-FFF2-40B4-BE49-F238E27FC236}">
                <a16:creationId xmlns:a16="http://schemas.microsoft.com/office/drawing/2014/main" id="{A302174A-774B-854D-A2C1-72BB0D8AB804}"/>
              </a:ext>
            </a:extLst>
          </p:cNvPr>
          <p:cNvSpPr txBox="1">
            <a:spLocks noChangeArrowheads="1"/>
          </p:cNvSpPr>
          <p:nvPr/>
        </p:nvSpPr>
        <p:spPr bwMode="auto">
          <a:xfrm>
            <a:off x="6616700" y="5509641"/>
            <a:ext cx="24511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Pacific – North American Plate boundary region.</a:t>
            </a:r>
          </a:p>
        </p:txBody>
      </p:sp>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81000" y="2819400"/>
            <a:ext cx="6096000" cy="3571875"/>
          </a:xfrm>
          <a:prstGeom prst="rect">
            <a:avLst/>
          </a:prstGeom>
        </p:spPr>
      </p:pic>
      <p:sp>
        <p:nvSpPr>
          <p:cNvPr id="2" name="Title 1">
            <a:extLst>
              <a:ext uri="{FF2B5EF4-FFF2-40B4-BE49-F238E27FC236}">
                <a16:creationId xmlns:a16="http://schemas.microsoft.com/office/drawing/2014/main" id="{BDBF6618-9444-4E62-96D7-288866F3F53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F9E0BC1-BA6E-48EA-AFA2-BD686F99F48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4819" name="Picture 8" descr="IRIS_TMlogo.png">
            <a:extLst>
              <a:ext uri="{FF2B5EF4-FFF2-40B4-BE49-F238E27FC236}">
                <a16:creationId xmlns:a16="http://schemas.microsoft.com/office/drawing/2014/main" id="{12F0C928-3BB9-4311-B0B5-49B01938A89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TextBox 15">
            <a:extLst>
              <a:ext uri="{FF2B5EF4-FFF2-40B4-BE49-F238E27FC236}">
                <a16:creationId xmlns:a16="http://schemas.microsoft.com/office/drawing/2014/main" id="{45BBC35D-B155-47E1-86BD-AE404D5FD1F6}"/>
              </a:ext>
            </a:extLst>
          </p:cNvPr>
          <p:cNvSpPr txBox="1">
            <a:spLocks noChangeArrowheads="1"/>
          </p:cNvSpPr>
          <p:nvPr/>
        </p:nvSpPr>
        <p:spPr bwMode="auto">
          <a:xfrm>
            <a:off x="5806239" y="6323336"/>
            <a:ext cx="33377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n-US" altLang="en-US" sz="1200" dirty="0">
                <a:latin typeface="Arial" panose="020B0604020202020204" pitchFamily="34" charset="0"/>
              </a:rPr>
              <a:t>Maps created from IRIS Earthquake Browser (www.iris.edu/ieb)</a:t>
            </a:r>
            <a:endParaRPr lang="en-US" altLang="en-US" sz="1200" i="1" dirty="0">
              <a:latin typeface="Arial" panose="020B0604020202020204" pitchFamily="34" charset="0"/>
            </a:endParaRPr>
          </a:p>
        </p:txBody>
      </p:sp>
      <p:sp>
        <p:nvSpPr>
          <p:cNvPr id="34821" name="TextBox 9">
            <a:extLst>
              <a:ext uri="{FF2B5EF4-FFF2-40B4-BE49-F238E27FC236}">
                <a16:creationId xmlns:a16="http://schemas.microsoft.com/office/drawing/2014/main" id="{09F2B3D0-3A5F-46A8-BC33-906F9FB23831}"/>
              </a:ext>
            </a:extLst>
          </p:cNvPr>
          <p:cNvSpPr txBox="1">
            <a:spLocks noChangeArrowheads="1"/>
          </p:cNvSpPr>
          <p:nvPr/>
        </p:nvSpPr>
        <p:spPr bwMode="auto">
          <a:xfrm>
            <a:off x="239714" y="1095375"/>
            <a:ext cx="227171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This earthquake plotted as a red star shown on a map of regional historic seismicity for the most recent 4000 earthquakes greater than magnitude 4. </a:t>
            </a:r>
          </a:p>
          <a:p>
            <a:pPr>
              <a:spcBef>
                <a:spcPct val="0"/>
              </a:spcBef>
              <a:buFontTx/>
              <a:buNone/>
            </a:pPr>
            <a:endParaRPr lang="en-US" altLang="en-US" sz="1600" dirty="0">
              <a:latin typeface="Arial" panose="020B0604020202020204" pitchFamily="34" charset="0"/>
            </a:endParaRPr>
          </a:p>
        </p:txBody>
      </p:sp>
      <p:sp>
        <p:nvSpPr>
          <p:cNvPr id="34827" name="TextBox 3">
            <a:extLst>
              <a:ext uri="{FF2B5EF4-FFF2-40B4-BE49-F238E27FC236}">
                <a16:creationId xmlns:a16="http://schemas.microsoft.com/office/drawing/2014/main" id="{98DBDB15-DA84-48C3-A321-CDE1AAFE2C04}"/>
              </a:ext>
            </a:extLst>
          </p:cNvPr>
          <p:cNvSpPr txBox="1">
            <a:spLocks noChangeArrowheads="1"/>
          </p:cNvSpPr>
          <p:nvPr/>
        </p:nvSpPr>
        <p:spPr bwMode="auto">
          <a:xfrm>
            <a:off x="5924548" y="4455814"/>
            <a:ext cx="280511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n-US" altLang="en-US" sz="1600" dirty="0">
                <a:latin typeface="Arial" panose="020B0604020202020204" pitchFamily="34" charset="0"/>
              </a:rPr>
              <a:t>This cross section, looking in 3D to the east, shows earthquakes as the Pacific Plate subducts beneath the North American Plate. </a:t>
            </a:r>
          </a:p>
        </p:txBody>
      </p:sp>
      <p:pic>
        <p:nvPicPr>
          <p:cNvPr id="3" name="Picture 2">
            <a:extLst>
              <a:ext uri="{FF2B5EF4-FFF2-40B4-BE49-F238E27FC236}">
                <a16:creationId xmlns:a16="http://schemas.microsoft.com/office/drawing/2014/main" id="{7751767C-C39A-498A-8146-9E7471C8D9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1425" y="792162"/>
            <a:ext cx="6477000" cy="3507145"/>
          </a:xfrm>
          <a:prstGeom prst="rect">
            <a:avLst/>
          </a:prstGeom>
        </p:spPr>
      </p:pic>
      <p:sp>
        <p:nvSpPr>
          <p:cNvPr id="19" name="5-Point Star 18">
            <a:extLst>
              <a:ext uri="{FF2B5EF4-FFF2-40B4-BE49-F238E27FC236}">
                <a16:creationId xmlns:a16="http://schemas.microsoft.com/office/drawing/2014/main" id="{2534B0A6-8A10-4CD4-9EA4-71D9DD7D06D3}"/>
              </a:ext>
            </a:extLst>
          </p:cNvPr>
          <p:cNvSpPr>
            <a:spLocks/>
          </p:cNvSpPr>
          <p:nvPr/>
        </p:nvSpPr>
        <p:spPr bwMode="auto">
          <a:xfrm>
            <a:off x="5675310" y="2995615"/>
            <a:ext cx="249238" cy="249237"/>
          </a:xfrm>
          <a:custGeom>
            <a:avLst/>
            <a:gdLst>
              <a:gd name="T0" fmla="*/ 0 w 304800"/>
              <a:gd name="T1" fmla="*/ 63655 h 304800"/>
              <a:gd name="T2" fmla="*/ 63656 w 304800"/>
              <a:gd name="T3" fmla="*/ 63655 h 304800"/>
              <a:gd name="T4" fmla="*/ 83326 w 304800"/>
              <a:gd name="T5" fmla="*/ 0 h 304800"/>
              <a:gd name="T6" fmla="*/ 102997 w 304800"/>
              <a:gd name="T7" fmla="*/ 63655 h 304800"/>
              <a:gd name="T8" fmla="*/ 166653 w 304800"/>
              <a:gd name="T9" fmla="*/ 63655 h 304800"/>
              <a:gd name="T10" fmla="*/ 115154 w 304800"/>
              <a:gd name="T11" fmla="*/ 102995 h 304800"/>
              <a:gd name="T12" fmla="*/ 134825 w 304800"/>
              <a:gd name="T13" fmla="*/ 166650 h 304800"/>
              <a:gd name="T14" fmla="*/ 83326 w 304800"/>
              <a:gd name="T15" fmla="*/ 127310 h 304800"/>
              <a:gd name="T16" fmla="*/ 31829 w 304800"/>
              <a:gd name="T17" fmla="*/ 166650 h 304800"/>
              <a:gd name="T18" fmla="*/ 51499 w 304800"/>
              <a:gd name="T19" fmla="*/ 102995 h 304800"/>
              <a:gd name="T20" fmla="*/ 0 w 304800"/>
              <a:gd name="T21" fmla="*/ 63655 h 304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4800" h="304800">
                <a:moveTo>
                  <a:pt x="0" y="116423"/>
                </a:moveTo>
                <a:lnTo>
                  <a:pt x="116424" y="116424"/>
                </a:lnTo>
                <a:lnTo>
                  <a:pt x="152400" y="0"/>
                </a:lnTo>
                <a:lnTo>
                  <a:pt x="188376" y="116424"/>
                </a:lnTo>
                <a:lnTo>
                  <a:pt x="304800" y="116423"/>
                </a:lnTo>
                <a:lnTo>
                  <a:pt x="210611" y="188376"/>
                </a:lnTo>
                <a:lnTo>
                  <a:pt x="246588" y="304799"/>
                </a:lnTo>
                <a:lnTo>
                  <a:pt x="152400" y="232845"/>
                </a:lnTo>
                <a:lnTo>
                  <a:pt x="58212" y="304799"/>
                </a:lnTo>
                <a:lnTo>
                  <a:pt x="94189" y="188376"/>
                </a:lnTo>
                <a:lnTo>
                  <a:pt x="0" y="116423"/>
                </a:lnTo>
                <a:close/>
              </a:path>
            </a:pathLst>
          </a:custGeom>
          <a:solidFill>
            <a:srgbClr val="FF0000"/>
          </a:solidFill>
          <a:ln>
            <a:noFill/>
          </a:ln>
          <a:effectLst>
            <a:outerShdw blurRad="40000" dist="23000" dir="5400000" rotWithShape="0">
              <a:srgbClr val="000000">
                <a:alpha val="34998"/>
              </a:srgbClr>
            </a:outerShdw>
          </a:effectLst>
          <a:extLst>
            <a:ext uri="{91240B29-F687-4F45-9708-019B960494DF}">
              <a14:hiddenLine xmlns:a14="http://schemas.microsoft.com/office/drawing/2010/main" w="9525" cap="flat" cmpd="sng">
                <a:solidFill>
                  <a:srgbClr val="000000"/>
                </a:solidFill>
                <a:prstDash val="solid"/>
                <a:round/>
                <a:headEnd/>
                <a:tailEnd/>
              </a14:hiddenLine>
            </a:ext>
          </a:extLst>
        </p:spPr>
        <p:txBody>
          <a:bodyPr anchor="ctr"/>
          <a:lstStyle/>
          <a:p>
            <a:endParaRPr lang="en-US"/>
          </a:p>
        </p:txBody>
      </p:sp>
      <p:pic>
        <p:nvPicPr>
          <p:cNvPr id="5" name="Picture 4">
            <a:extLst>
              <a:ext uri="{FF2B5EF4-FFF2-40B4-BE49-F238E27FC236}">
                <a16:creationId xmlns:a16="http://schemas.microsoft.com/office/drawing/2014/main" id="{CBE4FC35-FE16-46BA-839F-3D023AEAB8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337" y="4034622"/>
            <a:ext cx="5391902" cy="2695951"/>
          </a:xfrm>
          <a:prstGeom prst="rect">
            <a:avLst/>
          </a:prstGeom>
        </p:spPr>
      </p:pic>
      <p:sp>
        <p:nvSpPr>
          <p:cNvPr id="6" name="Title 1">
            <a:extLst>
              <a:ext uri="{FF2B5EF4-FFF2-40B4-BE49-F238E27FC236}">
                <a16:creationId xmlns:a16="http://schemas.microsoft.com/office/drawing/2014/main" id="{9DC77BFB-24FE-4A33-B41A-A11BD3199C2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505199" y="2545140"/>
            <a:ext cx="495300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a:latin typeface="Arial" panose="020B0604020202020204" pitchFamily="34" charset="0"/>
              </a:rPr>
              <a:t>This preliminary focal mechanism solution indicates rupture occurred on either a moderately dipping right-lateral strike-slip fault striking towards the NNW or on a steeply dipping left-lateral strike-slip fault striking towards the east, and therefore that this earthquake was not a thrust event on the plate interface itself.</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5" name="Picture 4">
            <a:extLst>
              <a:ext uri="{FF2B5EF4-FFF2-40B4-BE49-F238E27FC236}">
                <a16:creationId xmlns:a16="http://schemas.microsoft.com/office/drawing/2014/main" id="{EDC155D4-A1FD-44AC-ABB3-75CA5266A7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495" y="2507776"/>
            <a:ext cx="2297905" cy="2262000"/>
          </a:xfrm>
          <a:prstGeom prst="rect">
            <a:avLst/>
          </a:prstGeom>
        </p:spPr>
      </p:pic>
      <p:pic>
        <p:nvPicPr>
          <p:cNvPr id="6" name="Picture 2">
            <a:extLst>
              <a:ext uri="{FF2B5EF4-FFF2-40B4-BE49-F238E27FC236}">
                <a16:creationId xmlns:a16="http://schemas.microsoft.com/office/drawing/2014/main" id="{BF444738-A0AE-45E7-A1B7-1E01192FC79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05246" y="4518025"/>
            <a:ext cx="4518025"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A126544E-6F69-4177-9E95-BF8AA7F7AB2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63B95F-C939-4D78-AFFF-7177713C06C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DE9DB784-C926-4B70-B5EF-5CD0354BFE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5FC7028C-4FA6-462F-9D97-649AB3EA029D}"/>
              </a:ext>
            </a:extLst>
          </p:cNvPr>
          <p:cNvSpPr txBox="1">
            <a:spLocks noChangeArrowheads="1"/>
          </p:cNvSpPr>
          <p:nvPr/>
        </p:nvSpPr>
        <p:spPr bwMode="auto">
          <a:xfrm>
            <a:off x="330200" y="1093788"/>
            <a:ext cx="2579688" cy="551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a:latin typeface="Arial" panose="020B0604020202020204" pitchFamily="34" charset="0"/>
              </a:rPr>
              <a:t>As earthquake waves travel along the surface of the Earth, they cause the ground to move. With the earthquake recording stations in EarthScope</a:t>
            </a:r>
            <a:r>
              <a:rPr lang="ja-JP" altLang="en-US" sz="1600">
                <a:latin typeface="Arial" panose="020B0604020202020204" pitchFamily="34" charset="0"/>
              </a:rPr>
              <a:t>’</a:t>
            </a:r>
            <a:r>
              <a:rPr lang="en-US" altLang="ja-JP" sz="1600">
                <a:latin typeface="Arial" panose="020B0604020202020204" pitchFamily="34" charset="0"/>
              </a:rPr>
              <a:t>s Transportable Array, the ground motions can be captured and displayed as a movie, using the actual data recorded from the earthquake.</a:t>
            </a:r>
            <a:endParaRPr lang="en-US" altLang="en-US" sz="1600">
              <a:latin typeface="Arial" panose="020B0604020202020204" pitchFamily="34" charset="0"/>
            </a:endParaRPr>
          </a:p>
          <a:p>
            <a:pPr eaLnBrk="1" hangingPunct="1">
              <a:spcBef>
                <a:spcPct val="0"/>
              </a:spcBef>
              <a:buFontTx/>
              <a:buNone/>
            </a:pPr>
            <a:endParaRPr lang="en-US" altLang="en-US" sz="1600">
              <a:latin typeface="Arial" panose="020B0604020202020204" pitchFamily="34" charset="0"/>
            </a:endParaRPr>
          </a:p>
          <a:p>
            <a:pPr eaLnBrk="1" hangingPunct="1">
              <a:spcBef>
                <a:spcPct val="0"/>
              </a:spcBef>
              <a:buFontTx/>
              <a:buNone/>
            </a:pPr>
            <a:r>
              <a:rPr lang="en-US" altLang="en-US" sz="1600">
                <a:latin typeface="Arial" panose="020B0604020202020204" pitchFamily="34" charset="0"/>
              </a:rPr>
              <a:t>The circles in the movie represent earthquake recording stations and the color of each circle represents the amplitude, or height, of the earthquake wave detected by the station</a:t>
            </a:r>
            <a:r>
              <a:rPr lang="ja-JP" altLang="en-US" sz="1600">
                <a:latin typeface="Arial" panose="020B0604020202020204" pitchFamily="34" charset="0"/>
              </a:rPr>
              <a:t>’</a:t>
            </a:r>
            <a:r>
              <a:rPr lang="en-US" altLang="ja-JP" sz="1600">
                <a:latin typeface="Arial" panose="020B0604020202020204" pitchFamily="34" charset="0"/>
              </a:rPr>
              <a:t>s seismometer. </a:t>
            </a:r>
            <a:endParaRPr lang="en-US" altLang="en-US" sz="1600">
              <a:latin typeface="Arial" panose="020B0604020202020204" pitchFamily="34" charset="0"/>
            </a:endParaRPr>
          </a:p>
        </p:txBody>
      </p:sp>
      <p:sp>
        <p:nvSpPr>
          <p:cNvPr id="46085" name="TextBox 7">
            <a:extLst>
              <a:ext uri="{FF2B5EF4-FFF2-40B4-BE49-F238E27FC236}">
                <a16:creationId xmlns:a16="http://schemas.microsoft.com/office/drawing/2014/main" id="{BDD3B018-8470-4918-B693-726A777FB28C}"/>
              </a:ext>
            </a:extLst>
          </p:cNvPr>
          <p:cNvSpPr txBox="1">
            <a:spLocks noChangeArrowheads="1"/>
          </p:cNvSpPr>
          <p:nvPr/>
        </p:nvSpPr>
        <p:spPr bwMode="auto">
          <a:xfrm>
            <a:off x="6400800" y="6132513"/>
            <a:ext cx="2659063"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a:latin typeface="Arial" panose="020B0604020202020204" pitchFamily="34" charset="0"/>
              </a:rPr>
              <a:t>Seismic waves crossing the </a:t>
            </a:r>
          </a:p>
          <a:p>
            <a:pPr eaLnBrk="1" hangingPunct="1">
              <a:spcBef>
                <a:spcPct val="0"/>
              </a:spcBef>
              <a:buFontTx/>
              <a:buNone/>
            </a:pPr>
            <a:r>
              <a:rPr lang="en-US" altLang="en-US" sz="1400">
                <a:latin typeface="Arial" panose="020B0604020202020204" pitchFamily="34" charset="0"/>
              </a:rPr>
              <a:t>US recorded by the USArray</a:t>
            </a:r>
            <a:r>
              <a:rPr lang="en-US" altLang="en-US" sz="1400" i="1">
                <a:latin typeface="Arial" panose="020B0604020202020204" pitchFamily="34" charset="0"/>
              </a:rPr>
              <a:t>.</a:t>
            </a:r>
          </a:p>
          <a:p>
            <a:pPr eaLnBrk="1" hangingPunct="1">
              <a:spcBef>
                <a:spcPct val="0"/>
              </a:spcBef>
              <a:buFontTx/>
              <a:buNone/>
            </a:pPr>
            <a:endParaRPr lang="en-US" altLang="en-US" sz="1800">
              <a:latin typeface="Arial" panose="020B0604020202020204" pitchFamily="34" charset="0"/>
            </a:endParaRPr>
          </a:p>
        </p:txBody>
      </p:sp>
      <p:pic>
        <p:nvPicPr>
          <p:cNvPr id="3" name="GMV_Z_NA_2020_10_19_205440">
            <a:hlinkClick r:id="" action="ppaction://media"/>
            <a:extLst>
              <a:ext uri="{FF2B5EF4-FFF2-40B4-BE49-F238E27FC236}">
                <a16:creationId xmlns:a16="http://schemas.microsoft.com/office/drawing/2014/main" id="{39EB658C-8CFF-4B9C-A39E-D0FE7758D9D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352800" y="838200"/>
            <a:ext cx="5251715" cy="5257800"/>
          </a:xfrm>
          <a:prstGeom prst="rect">
            <a:avLst/>
          </a:prstGeom>
        </p:spPr>
      </p:pic>
      <p:sp>
        <p:nvSpPr>
          <p:cNvPr id="5" name="Title 1">
            <a:extLst>
              <a:ext uri="{FF2B5EF4-FFF2-40B4-BE49-F238E27FC236}">
                <a16:creationId xmlns:a16="http://schemas.microsoft.com/office/drawing/2014/main" id="{A9D0D43D-A5F8-4E20-BB1E-23F4A76EDFF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6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D369BA8-B99E-7D43-8BA9-FD5C0A82EF57}"/>
              </a:ext>
            </a:extLst>
          </p:cNvPr>
          <p:cNvPicPr>
            <a:picLocks noChangeAspect="1"/>
          </p:cNvPicPr>
          <p:nvPr/>
        </p:nvPicPr>
        <p:blipFill>
          <a:blip r:embed="rId3"/>
          <a:stretch>
            <a:fillRect/>
          </a:stretch>
        </p:blipFill>
        <p:spPr>
          <a:xfrm>
            <a:off x="1131570" y="969133"/>
            <a:ext cx="7315200" cy="5684108"/>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403A2D4-ECE4-9E4E-838E-E36F33AB7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Box 4">
            <a:extLst>
              <a:ext uri="{FF2B5EF4-FFF2-40B4-BE49-F238E27FC236}">
                <a16:creationId xmlns:a16="http://schemas.microsoft.com/office/drawing/2014/main" id="{9D72C0E6-7D53-D047-8C52-F412C484420E}"/>
              </a:ext>
            </a:extLst>
          </p:cNvPr>
          <p:cNvSpPr txBox="1">
            <a:spLocks noChangeArrowheads="1"/>
          </p:cNvSpPr>
          <p:nvPr/>
        </p:nvSpPr>
        <p:spPr bwMode="auto">
          <a:xfrm flipH="1">
            <a:off x="3429000" y="1695948"/>
            <a:ext cx="304886" cy="381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8BC75CCE-1F97-DA45-AFFF-4058F80F27BF}"/>
              </a:ext>
            </a:extLst>
          </p:cNvPr>
          <p:cNvSpPr txBox="1">
            <a:spLocks noChangeArrowheads="1"/>
          </p:cNvSpPr>
          <p:nvPr/>
        </p:nvSpPr>
        <p:spPr bwMode="auto">
          <a:xfrm>
            <a:off x="5014119" y="1886743"/>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6019800" y="2803655"/>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3" name="TextBox 7">
            <a:extLst>
              <a:ext uri="{FF2B5EF4-FFF2-40B4-BE49-F238E27FC236}">
                <a16:creationId xmlns:a16="http://schemas.microsoft.com/office/drawing/2014/main" id="{4361F9AF-5832-A44D-8C74-9397EDFA2260}"/>
              </a:ext>
            </a:extLst>
          </p:cNvPr>
          <p:cNvSpPr txBox="1">
            <a:spLocks noChangeArrowheads="1"/>
          </p:cNvSpPr>
          <p:nvPr/>
        </p:nvSpPr>
        <p:spPr bwMode="auto">
          <a:xfrm>
            <a:off x="2329060" y="771567"/>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2973 km (1847 miles, 26.8°) from the location of this earthquake. </a:t>
            </a:r>
          </a:p>
        </p:txBody>
      </p:sp>
      <p:sp>
        <p:nvSpPr>
          <p:cNvPr id="14" name="TextBox 4">
            <a:extLst>
              <a:ext uri="{FF2B5EF4-FFF2-40B4-BE49-F238E27FC236}">
                <a16:creationId xmlns:a16="http://schemas.microsoft.com/office/drawing/2014/main" id="{11248202-4055-1A41-8EF6-873C7CE9BCB4}"/>
              </a:ext>
            </a:extLst>
          </p:cNvPr>
          <p:cNvSpPr txBox="1">
            <a:spLocks noChangeArrowheads="1"/>
          </p:cNvSpPr>
          <p:nvPr/>
        </p:nvSpPr>
        <p:spPr bwMode="auto">
          <a:xfrm>
            <a:off x="2057598" y="3287312"/>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Following the earthquake, it took 5 minutes and 32 seconds for the compressional P waves to travel a curved path through the mantle to Bend, Oregon.</a:t>
            </a:r>
          </a:p>
        </p:txBody>
      </p:sp>
      <p:sp>
        <p:nvSpPr>
          <p:cNvPr id="15" name="TextBox 6">
            <a:extLst>
              <a:ext uri="{FF2B5EF4-FFF2-40B4-BE49-F238E27FC236}">
                <a16:creationId xmlns:a16="http://schemas.microsoft.com/office/drawing/2014/main" id="{4AC4ACF6-F89B-3441-9337-B130F29239B3}"/>
              </a:ext>
            </a:extLst>
          </p:cNvPr>
          <p:cNvSpPr txBox="1">
            <a:spLocks noChangeArrowheads="1"/>
          </p:cNvSpPr>
          <p:nvPr/>
        </p:nvSpPr>
        <p:spPr bwMode="auto">
          <a:xfrm>
            <a:off x="2015529" y="4935930"/>
            <a:ext cx="69596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latin typeface="Arial" panose="020B0604020202020204" pitchFamily="34" charset="0"/>
              </a:rPr>
              <a:t>Surface waves traveled the </a:t>
            </a:r>
            <a:r>
              <a:rPr lang="en-US" altLang="en-US" sz="1400" dirty="0">
                <a:solidFill>
                  <a:srgbClr val="000000"/>
                </a:solidFill>
                <a:latin typeface="Arial" panose="020B0604020202020204" pitchFamily="34" charset="0"/>
              </a:rPr>
              <a:t>2973</a:t>
            </a:r>
            <a:r>
              <a:rPr lang="en-US" altLang="en-US" sz="1400" dirty="0">
                <a:latin typeface="Arial" panose="020B0604020202020204" pitchFamily="34" charset="0"/>
              </a:rPr>
              <a:t> km (</a:t>
            </a:r>
            <a:r>
              <a:rPr lang="en-US" altLang="en-US" sz="1400" dirty="0">
                <a:solidFill>
                  <a:srgbClr val="000000"/>
                </a:solidFill>
                <a:latin typeface="Arial" panose="020B0604020202020204" pitchFamily="34" charset="0"/>
              </a:rPr>
              <a:t>1847</a:t>
            </a:r>
            <a:r>
              <a:rPr lang="en-US" altLang="en-US" sz="1400" dirty="0">
                <a:latin typeface="Arial" panose="020B0604020202020204" pitchFamily="34" charset="0"/>
              </a:rPr>
              <a:t> miles) along the perimeter of the Earth from the earthquake to the recording station. The surface wave began to arrive in Bend 13 minutes after the earthquake occurred in Alaska.  </a:t>
            </a:r>
          </a:p>
        </p:txBody>
      </p:sp>
      <p:sp>
        <p:nvSpPr>
          <p:cNvPr id="16" name="TextBox 9">
            <a:extLst>
              <a:ext uri="{FF2B5EF4-FFF2-40B4-BE49-F238E27FC236}">
                <a16:creationId xmlns:a16="http://schemas.microsoft.com/office/drawing/2014/main" id="{EAC306F9-4B52-8846-8FB3-FFAEE5A368F5}"/>
              </a:ext>
            </a:extLst>
          </p:cNvPr>
          <p:cNvSpPr txBox="1">
            <a:spLocks noChangeArrowheads="1"/>
          </p:cNvSpPr>
          <p:nvPr/>
        </p:nvSpPr>
        <p:spPr bwMode="auto">
          <a:xfrm>
            <a:off x="2070298" y="4112415"/>
            <a:ext cx="6850063"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S waves are shear waves that follow the same path through the mantle as P waves.  S waves took 10 minutes and 4 seconds to travel from the earthquake to Bend.</a:t>
            </a:r>
          </a:p>
        </p:txBody>
      </p:sp>
      <p:sp>
        <p:nvSpPr>
          <p:cNvPr id="3" name="Rectangle 2">
            <a:extLst>
              <a:ext uri="{FF2B5EF4-FFF2-40B4-BE49-F238E27FC236}">
                <a16:creationId xmlns:a16="http://schemas.microsoft.com/office/drawing/2014/main" id="{F1432F01-68B1-A54F-ADFC-017D7CA252E4}"/>
              </a:ext>
            </a:extLst>
          </p:cNvPr>
          <p:cNvSpPr/>
          <p:nvPr/>
        </p:nvSpPr>
        <p:spPr>
          <a:xfrm>
            <a:off x="7188818" y="1303421"/>
            <a:ext cx="1345582" cy="45530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DAFA6DF-1BE1-DC48-B99C-2078EB7990E5}"/>
              </a:ext>
            </a:extLst>
          </p:cNvPr>
          <p:cNvSpPr/>
          <p:nvPr/>
        </p:nvSpPr>
        <p:spPr>
          <a:xfrm>
            <a:off x="6675261" y="5587204"/>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03A442-AA23-49A8-90A2-F2A0D094DC9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ALASKA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Monday,  October 19, 2020 at 20:54:40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411324"/>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11465</TotalTime>
  <Words>1338</Words>
  <Application>Microsoft Office PowerPoint</Application>
  <PresentationFormat>On-screen Show (4:3)</PresentationFormat>
  <Paragraphs>95</Paragraphs>
  <Slides>10</Slides>
  <Notes>8</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902</cp:revision>
  <cp:lastPrinted>2018-01-24T02:26:23Z</cp:lastPrinted>
  <dcterms:created xsi:type="dcterms:W3CDTF">2009-05-31T20:07:40Z</dcterms:created>
  <dcterms:modified xsi:type="dcterms:W3CDTF">2020-10-20T19:40:08Z</dcterms:modified>
</cp:coreProperties>
</file>