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01" r:id="rId1"/>
  </p:sldMasterIdLst>
  <p:notesMasterIdLst>
    <p:notesMasterId r:id="rId12"/>
  </p:notesMasterIdLst>
  <p:handoutMasterIdLst>
    <p:handoutMasterId r:id="rId13"/>
  </p:handoutMasterIdLst>
  <p:sldIdLst>
    <p:sldId id="430" r:id="rId2"/>
    <p:sldId id="385" r:id="rId3"/>
    <p:sldId id="386" r:id="rId4"/>
    <p:sldId id="420" r:id="rId5"/>
    <p:sldId id="435" r:id="rId6"/>
    <p:sldId id="414" r:id="rId7"/>
    <p:sldId id="412" r:id="rId8"/>
    <p:sldId id="434" r:id="rId9"/>
    <p:sldId id="425" r:id="rId10"/>
    <p:sldId id="373" r:id="rId11"/>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68" autoAdjust="0"/>
    <p:restoredTop sz="93127" autoAdjust="0"/>
  </p:normalViewPr>
  <p:slideViewPr>
    <p:cSldViewPr>
      <p:cViewPr varScale="1">
        <p:scale>
          <a:sx n="69" d="100"/>
          <a:sy n="69" d="100"/>
        </p:scale>
        <p:origin x="1344"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8F43F-EB6F-4F46-88F5-7EFCDC2A9175}"/>
              </a:ext>
            </a:extLst>
          </p:cNvPr>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atin typeface="Arial"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3F8887BD-663C-4CF7-90AE-3C385B23FA70}"/>
              </a:ext>
            </a:extLst>
          </p:cNvPr>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atin typeface="Arial" charset="0"/>
                <a:ea typeface="ＭＳ Ｐゴシック" charset="-128"/>
              </a:defRPr>
            </a:lvl1pPr>
          </a:lstStyle>
          <a:p>
            <a:pPr>
              <a:defRPr/>
            </a:pPr>
            <a:fld id="{387E9515-EC40-4E80-8FD5-2F98E14B6DB2}" type="datetimeFigureOut">
              <a:rPr lang="en-US"/>
              <a:pPr>
                <a:defRPr/>
              </a:pPr>
              <a:t>10/20/2020</a:t>
            </a:fld>
            <a:endParaRPr lang="en-US"/>
          </a:p>
        </p:txBody>
      </p:sp>
      <p:sp>
        <p:nvSpPr>
          <p:cNvPr id="4" name="Footer Placeholder 3">
            <a:extLst>
              <a:ext uri="{FF2B5EF4-FFF2-40B4-BE49-F238E27FC236}">
                <a16:creationId xmlns:a16="http://schemas.microsoft.com/office/drawing/2014/main" id="{3604F14E-8A19-44EF-BA8E-EEB3622B1758}"/>
              </a:ext>
            </a:extLst>
          </p:cNvPr>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atin typeface="Arial" charset="0"/>
                <a:ea typeface="ＭＳ Ｐゴシック" charset="-128"/>
              </a:defRPr>
            </a:lvl1pPr>
          </a:lstStyle>
          <a:p>
            <a:pPr>
              <a:defRPr/>
            </a:pPr>
            <a:endParaRPr lang="en-US"/>
          </a:p>
        </p:txBody>
      </p:sp>
      <p:sp>
        <p:nvSpPr>
          <p:cNvPr id="5" name="Slide Number Placeholder 4">
            <a:extLst>
              <a:ext uri="{FF2B5EF4-FFF2-40B4-BE49-F238E27FC236}">
                <a16:creationId xmlns:a16="http://schemas.microsoft.com/office/drawing/2014/main" id="{3C93EBDE-EA24-489D-BC6D-115BC8D759D6}"/>
              </a:ext>
            </a:extLst>
          </p:cNvPr>
          <p:cNvSpPr>
            <a:spLocks noGrp="1"/>
          </p:cNvSpPr>
          <p:nvPr>
            <p:ph type="sldNum" sz="quarter" idx="3"/>
          </p:nvPr>
        </p:nvSpPr>
        <p:spPr>
          <a:xfrm>
            <a:off x="4143375" y="9120188"/>
            <a:ext cx="3170238" cy="48101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A171E6D3-1D5A-4138-9AC3-D3DFBD8F38DD}"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35BE4D-ECE6-416B-86D9-947DF3A1836F}"/>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26908972-4E07-4A5B-B5A9-48BFEC3F3F3A}"/>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cs typeface="Arial" panose="020B0604020202020204" pitchFamily="34" charset="0"/>
              </a:defRPr>
            </a:lvl1pPr>
          </a:lstStyle>
          <a:p>
            <a:fld id="{9F04ADBE-73C3-4E74-BEE2-754618E912B4}" type="datetimeFigureOut">
              <a:rPr lang="en-US" altLang="en-US"/>
              <a:pPr/>
              <a:t>10/20/2020</a:t>
            </a:fld>
            <a:endParaRPr lang="en-US" altLang="en-US"/>
          </a:p>
        </p:txBody>
      </p:sp>
      <p:sp>
        <p:nvSpPr>
          <p:cNvPr id="4" name="Slide Image Placeholder 3">
            <a:extLst>
              <a:ext uri="{FF2B5EF4-FFF2-40B4-BE49-F238E27FC236}">
                <a16:creationId xmlns:a16="http://schemas.microsoft.com/office/drawing/2014/main" id="{3D7CE628-0874-49D1-BB48-67E4E0137E6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7E5122F9-51F0-4F08-9345-89DDCCE29655}"/>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CAA8F791-EEA5-40BF-827D-572E391FFD5F}"/>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AB2303DE-DA68-44DC-A402-938250D5F3C6}"/>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defRPr>
            </a:lvl1pPr>
          </a:lstStyle>
          <a:p>
            <a:fld id="{C9D76C7B-0545-4A07-9FA9-6DB6D8A99A29}"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iris.edu/hq/inclass/animation/earthquake_intensity"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iris.edu/hq/inclass/animation/alaska_tectonics_and_earthquakes"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about:blank"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iris.edu/hq/programs/education_and_outreach/animations/25"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ris.edu/hq/inclass/animation/traveltime_curves_how_they_are_created"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a:extLst>
              <a:ext uri="{FF2B5EF4-FFF2-40B4-BE49-F238E27FC236}">
                <a16:creationId xmlns:a16="http://schemas.microsoft.com/office/drawing/2014/main" id="{DB03420C-FBEE-4409-B175-6E840E7BEDF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a:extLst>
              <a:ext uri="{FF2B5EF4-FFF2-40B4-BE49-F238E27FC236}">
                <a16:creationId xmlns:a16="http://schemas.microsoft.com/office/drawing/2014/main" id="{0B6B2B3F-47DC-4C66-8898-C5696AC3A6C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28675" name="Slide Number Placeholder 3">
            <a:extLst>
              <a:ext uri="{FF2B5EF4-FFF2-40B4-BE49-F238E27FC236}">
                <a16:creationId xmlns:a16="http://schemas.microsoft.com/office/drawing/2014/main" id="{73406D0A-91FB-445C-9718-B0C216D5A41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E4D4F266-447B-46B4-BA54-785C635FD48F}" type="slidenum">
              <a:rPr lang="en-US" altLang="en-US" sz="1300"/>
              <a:pPr>
                <a:spcBef>
                  <a:spcPct val="0"/>
                </a:spcBef>
              </a:pPr>
              <a:t>1</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a:extLst>
              <a:ext uri="{FF2B5EF4-FFF2-40B4-BE49-F238E27FC236}">
                <a16:creationId xmlns:a16="http://schemas.microsoft.com/office/drawing/2014/main" id="{D1FF3566-335D-41A9-AF29-6C4C8A05CD7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Notes Placeholder 2">
            <a:extLst>
              <a:ext uri="{FF2B5EF4-FFF2-40B4-BE49-F238E27FC236}">
                <a16:creationId xmlns:a16="http://schemas.microsoft.com/office/drawing/2014/main" id="{AEAF18FA-B6B9-4611-984D-83AC504696F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a:t>Escalas de intensidad de movimiento fueron desarrolladas para estandarizar las mediciones y facilitar la comparación de diferentes terremotos. La modificación de la escala de intensidad de  </a:t>
            </a:r>
            <a:r>
              <a:rPr lang="es-ES" altLang="en-US" dirty="0" err="1"/>
              <a:t>Marcelli</a:t>
            </a:r>
            <a:r>
              <a:rPr lang="es-ES" altLang="en-US" dirty="0"/>
              <a:t> es una escala de doce niveles, numeradas del  I al XII. Los números bajos representan los niveles de movimientos imperceptibles, XII representa destrucción total.</a:t>
            </a:r>
            <a:endParaRPr lang="en-US" altLang="en-US" dirty="0"/>
          </a:p>
          <a:p>
            <a:pPr eaLnBrk="1" hangingPunct="1">
              <a:spcBef>
                <a:spcPct val="0"/>
              </a:spcBef>
            </a:pPr>
            <a:endParaRPr lang="en-US" altLang="en-US" dirty="0"/>
          </a:p>
          <a:p>
            <a:r>
              <a:rPr lang="es-ES_tradnl" sz="1200" b="1" kern="1200" dirty="0">
                <a:solidFill>
                  <a:schemeClr val="tx1"/>
                </a:solidFill>
                <a:effectLst/>
                <a:latin typeface="+mn-lt"/>
                <a:ea typeface="ＭＳ Ｐゴシック" panose="020B0600070205080204" pitchFamily="34" charset="-128"/>
                <a:cs typeface="MS PGothic" charset="0"/>
              </a:rPr>
              <a:t>Animación Relevante: </a:t>
            </a:r>
            <a:endParaRPr lang="en-US" sz="1200" kern="1200" dirty="0">
              <a:solidFill>
                <a:schemeClr val="tx1"/>
              </a:solidFill>
              <a:effectLst/>
              <a:latin typeface="+mn-lt"/>
              <a:ea typeface="ＭＳ Ｐゴシック" panose="020B0600070205080204" pitchFamily="34" charset="-128"/>
              <a:cs typeface="MS PGothic" charset="0"/>
            </a:endParaRPr>
          </a:p>
          <a:p>
            <a:r>
              <a:rPr lang="es-ES_tradnl" sz="1200" kern="1200" dirty="0">
                <a:solidFill>
                  <a:schemeClr val="tx1"/>
                </a:solidFill>
                <a:effectLst/>
                <a:latin typeface="+mn-lt"/>
                <a:ea typeface="ＭＳ Ｐゴシック" panose="020B0600070205080204" pitchFamily="34" charset="-128"/>
                <a:cs typeface="MS PGothic" charset="0"/>
              </a:rPr>
              <a:t>Intensidad de Terremotos:  </a:t>
            </a:r>
            <a:r>
              <a:rPr lang="es-ES_tradnl" sz="1200" u="sng" kern="1200" dirty="0">
                <a:solidFill>
                  <a:schemeClr val="tx1"/>
                </a:solidFill>
                <a:effectLst/>
                <a:latin typeface="+mn-lt"/>
                <a:ea typeface="ＭＳ Ｐゴシック" panose="020B0600070205080204" pitchFamily="34" charset="-128"/>
                <a:cs typeface="MS PGothic" charset="0"/>
                <a:hlinkClick r:id="rId3"/>
              </a:rPr>
              <a:t>https://www.iris.edu/hq/inclass/animation/earthquake_intensity</a:t>
            </a:r>
            <a:endParaRPr lang="en-US" sz="1200" kern="1200" dirty="0">
              <a:solidFill>
                <a:schemeClr val="tx1"/>
              </a:solidFill>
              <a:effectLst/>
              <a:latin typeface="+mn-lt"/>
              <a:ea typeface="ＭＳ Ｐゴシック" panose="020B0600070205080204" pitchFamily="34" charset="-128"/>
              <a:cs typeface="MS PGothic" charset="0"/>
            </a:endParaRPr>
          </a:p>
          <a:p>
            <a:pPr eaLnBrk="1" hangingPunct="1">
              <a:spcBef>
                <a:spcPct val="0"/>
              </a:spcBef>
            </a:pPr>
            <a:endParaRPr lang="en-US" altLang="en-US" dirty="0"/>
          </a:p>
          <a:p>
            <a:pPr eaLnBrk="1" hangingPunct="1">
              <a:spcBef>
                <a:spcPct val="0"/>
              </a:spcBef>
            </a:pPr>
            <a:endParaRPr lang="en-US" altLang="en-US" dirty="0"/>
          </a:p>
        </p:txBody>
      </p:sp>
      <p:sp>
        <p:nvSpPr>
          <p:cNvPr id="30723" name="Slide Number Placeholder 3">
            <a:extLst>
              <a:ext uri="{FF2B5EF4-FFF2-40B4-BE49-F238E27FC236}">
                <a16:creationId xmlns:a16="http://schemas.microsoft.com/office/drawing/2014/main" id="{95D3FAF6-4038-47A9-8620-4B2CEBF0286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795D763-B200-4062-96ED-57A40E4F002E}" type="slidenum">
              <a:rPr lang="en-US" altLang="en-US">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a:extLst>
              <a:ext uri="{FF2B5EF4-FFF2-40B4-BE49-F238E27FC236}">
                <a16:creationId xmlns:a16="http://schemas.microsoft.com/office/drawing/2014/main" id="{BB21FB3E-57FA-4854-B825-D5316CEC225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a:extLst>
              <a:ext uri="{FF2B5EF4-FFF2-40B4-BE49-F238E27FC236}">
                <a16:creationId xmlns:a16="http://schemas.microsoft.com/office/drawing/2014/main" id="{4CB6D905-3659-49E4-9E0A-2A0347C8C3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a:t>El  mapa localizador del Servicio Geológico de los EE.UU. </a:t>
            </a:r>
            <a:r>
              <a:rPr lang="es-ES_tradnl" altLang="en-US" b="0" i="0" noProof="0" dirty="0">
                <a:latin typeface="Arial" panose="020B0604020202020204" pitchFamily="34" charset="0"/>
                <a:cs typeface="Arial" panose="020B0604020202020204" pitchFamily="34" charset="0"/>
              </a:rPr>
              <a:t>(USGS PAGER) </a:t>
            </a:r>
            <a:r>
              <a:rPr lang="es-ES" altLang="en-US" dirty="0"/>
              <a:t> muestra la población expuesta a diferentes niveles de intensidad modificada Mercalli (MMI).  MMI describe la severidad de un terremoto en términos de sus efectos en estructuras humanas y es una vasta medida de la cantidad de movimientos telúricos en un lugar dado.</a:t>
            </a:r>
          </a:p>
        </p:txBody>
      </p:sp>
      <p:sp>
        <p:nvSpPr>
          <p:cNvPr id="32771" name="Slide Number Placeholder 3">
            <a:extLst>
              <a:ext uri="{FF2B5EF4-FFF2-40B4-BE49-F238E27FC236}">
                <a16:creationId xmlns:a16="http://schemas.microsoft.com/office/drawing/2014/main" id="{C61BA8BB-2C9B-4F1A-994B-CD15E1B8D0E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82A3B55C-FF41-4114-9C0F-664845701EC3}" type="slidenum">
              <a:rPr lang="en-US" altLang="en-US" sz="130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a:extLst>
              <a:ext uri="{FF2B5EF4-FFF2-40B4-BE49-F238E27FC236}">
                <a16:creationId xmlns:a16="http://schemas.microsoft.com/office/drawing/2014/main" id="{149A3413-1106-1B48-920A-630E02F95E9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Notes Placeholder 2">
            <a:extLst>
              <a:ext uri="{FF2B5EF4-FFF2-40B4-BE49-F238E27FC236}">
                <a16:creationId xmlns:a16="http://schemas.microsoft.com/office/drawing/2014/main" id="{28D894B8-070F-3A45-ACD6-3FE9CF428AA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Animación Relevante:</a:t>
            </a:r>
          </a:p>
          <a:p>
            <a:r>
              <a:rPr lang="es-ES_tradnl" altLang="en-US" noProof="0" dirty="0"/>
              <a:t>Alaska – Terremotos y Tectónicas: </a:t>
            </a:r>
            <a:r>
              <a:rPr lang="es-ES_tradnl" sz="1200" u="sng" kern="1200" noProof="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https://www.iris.edu/hq/inclass/animation/alaska_tectonics_and_earthquakes</a:t>
            </a:r>
            <a:endParaRPr lang="es-ES_tradnl" sz="1200" kern="1200" noProof="0" dirty="0">
              <a:solidFill>
                <a:schemeClr val="tx1"/>
              </a:solidFill>
              <a:effectLst/>
              <a:latin typeface="+mn-lt"/>
              <a:ea typeface="ＭＳ Ｐゴシック" panose="020B0600070205080204" pitchFamily="34" charset="-128"/>
              <a:cs typeface="ＭＳ Ｐゴシック" panose="020B0600070205080204"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s-ES_tradnl" sz="1200" b="0" i="0" kern="1200" noProof="0" dirty="0">
                <a:solidFill>
                  <a:schemeClr val="tx1"/>
                </a:solidFill>
                <a:effectLst/>
                <a:latin typeface="+mn-lt"/>
                <a:ea typeface="ＭＳ Ｐゴシック" panose="020B0600070205080204" pitchFamily="34" charset="-128"/>
                <a:cs typeface="ＭＳ Ｐゴシック" panose="020B0600070205080204" pitchFamily="34" charset="-128"/>
              </a:rPr>
              <a:t>Alaska: El Gran Terremoto de Alaska de 1964: </a:t>
            </a:r>
            <a:r>
              <a:rPr lang="es-ES_tradnl" noProof="0" dirty="0">
                <a:hlinkClick r:id="rId4"/>
              </a:rPr>
              <a:t>https://www.iris.edu/hq/inclass/animation/alaska_the_great_alaska_earthquake_of_1964</a:t>
            </a:r>
            <a:endParaRPr lang="es-ES_tradnl" noProof="0" dirty="0"/>
          </a:p>
          <a:p>
            <a:pPr marL="0" marR="0" lvl="0" indent="0" algn="l" defTabSz="914400" rtl="0" eaLnBrk="1" fontAlgn="base" latinLnBrk="0" hangingPunct="1">
              <a:lnSpc>
                <a:spcPct val="100000"/>
              </a:lnSpc>
              <a:spcBef>
                <a:spcPct val="0"/>
              </a:spcBef>
              <a:spcAft>
                <a:spcPct val="0"/>
              </a:spcAft>
              <a:buClrTx/>
              <a:buSzTx/>
              <a:buFontTx/>
              <a:buNone/>
              <a:tabLst/>
              <a:defRPr/>
            </a:pPr>
            <a:endPar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pPr eaLnBrk="1" hangingPunct="1">
              <a:spcBef>
                <a:spcPct val="0"/>
              </a:spcBef>
            </a:pPr>
            <a:endParaRPr lang="en-US" altLang="en-US" dirty="0"/>
          </a:p>
        </p:txBody>
      </p:sp>
      <p:sp>
        <p:nvSpPr>
          <p:cNvPr id="43011" name="Slide Number Placeholder 3">
            <a:extLst>
              <a:ext uri="{FF2B5EF4-FFF2-40B4-BE49-F238E27FC236}">
                <a16:creationId xmlns:a16="http://schemas.microsoft.com/office/drawing/2014/main" id="{AF2E0D70-CAA5-1B48-9437-A42B7EB5BF6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B6E95B2-E575-934F-A64E-64D08DD7EECF}" type="slidenum">
              <a:rPr lang="en-US" altLang="en-US" sz="1200">
                <a:latin typeface="Calibri" panose="020F0502020204030204" pitchFamily="34" charset="0"/>
              </a:rPr>
              <a:pPr/>
              <a:t>5</a:t>
            </a:fld>
            <a:endParaRPr lang="en-US" altLang="en-US"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D76C7B-0545-4A07-9FA9-6DB6D8A99A29}" type="slidenum">
              <a:rPr lang="en-US" altLang="en-US" smtClean="0"/>
              <a:pPr/>
              <a:t>6</a:t>
            </a:fld>
            <a:endParaRPr lang="en-US" altLang="en-US"/>
          </a:p>
        </p:txBody>
      </p:sp>
    </p:spTree>
    <p:extLst>
      <p:ext uri="{BB962C8B-B14F-4D97-AF65-F5344CB8AC3E}">
        <p14:creationId xmlns:p14="http://schemas.microsoft.com/office/powerpoint/2010/main" val="198496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s-VE" altLang="en-US" sz="800" b="1" dirty="0">
                <a:solidFill>
                  <a:srgbClr val="393996"/>
                </a:solidFill>
                <a:ea typeface="ＭＳ Ｐゴシック" charset="-128"/>
                <a:cs typeface="MS PGothic" charset="0"/>
              </a:rPr>
              <a:t>Animación Relevante:</a:t>
            </a:r>
          </a:p>
          <a:p>
            <a:pPr>
              <a:defRPr/>
            </a:pPr>
            <a:r>
              <a:rPr lang="es-VE" altLang="en-US" sz="800" dirty="0">
                <a:ea typeface="ＭＳ Ｐゴシック" charset="-128"/>
                <a:cs typeface="MS PGothic" charset="0"/>
              </a:rPr>
              <a:t>Entendiendo los Mecanismos Focales: </a:t>
            </a:r>
            <a:r>
              <a:rPr lang="es-VE" sz="1000" u="sng"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http://www.iris.edu/hq/programs/education_and_outreach/animations/25</a:t>
            </a:r>
            <a:endParaRPr lang="en-US" sz="100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pPr eaLnBrk="1" hangingPunct="1">
              <a:spcBef>
                <a:spcPct val="0"/>
              </a:spcBef>
            </a:pPr>
            <a:endParaRPr lang="en-US" altLang="en-US" sz="1000" dirty="0"/>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7</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EC1B71A4-526B-478C-A2C0-2FB6C6BDAD5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6" name="Notes Placeholder 2">
            <a:extLst>
              <a:ext uri="{FF2B5EF4-FFF2-40B4-BE49-F238E27FC236}">
                <a16:creationId xmlns:a16="http://schemas.microsoft.com/office/drawing/2014/main" id="{CA103720-36E2-4F9B-BF62-C2A931B527D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47107" name="Slide Number Placeholder 3">
            <a:extLst>
              <a:ext uri="{FF2B5EF4-FFF2-40B4-BE49-F238E27FC236}">
                <a16:creationId xmlns:a16="http://schemas.microsoft.com/office/drawing/2014/main" id="{EF761377-6A4E-4E3B-8377-3090C0C125F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28AFB69A-B689-4288-BDC6-C6AEA8BEEC39}" type="slidenum">
              <a:rPr lang="en-US" altLang="en-US" sz="1300"/>
              <a:pPr>
                <a:spcBef>
                  <a:spcPct val="0"/>
                </a:spcBef>
              </a:pPr>
              <a:t>8</a:t>
            </a:fld>
            <a:endParaRPr lang="en-US" altLang="en-US" sz="13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01604991-C334-834F-9355-94B4547C439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34874695-700D-0148-A66E-33499F31A8E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VE" altLang="en-US" b="1" noProof="0" dirty="0">
                <a:solidFill>
                  <a:srgbClr val="393996"/>
                </a:solidFill>
              </a:rPr>
              <a:t>Animación Relevante: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s-VE" sz="1200" b="0" i="0" u="none" strike="noStrike" kern="1200" noProof="0" dirty="0">
                <a:solidFill>
                  <a:schemeClr val="tx1"/>
                </a:solidFill>
                <a:effectLst/>
                <a:latin typeface="+mn-lt"/>
                <a:ea typeface="ＭＳ Ｐゴシック" panose="020B0600070205080204" pitchFamily="34" charset="-128"/>
                <a:cs typeface="ＭＳ Ｐゴシック" panose="020B0600070205080204" pitchFamily="34" charset="-128"/>
              </a:rPr>
              <a:t>Curvas Tiempo de Viaje: Como son creadas</a:t>
            </a:r>
          </a:p>
          <a:p>
            <a:r>
              <a:rPr lang="es-VE" sz="1200" u="sng"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https://www.iris.edu/hq/inclass/animation/traveltime_curves_how_they_are_created</a:t>
            </a:r>
            <a:endParaRPr lang="en-US" sz="1200" kern="1200" dirty="0">
              <a:solidFill>
                <a:schemeClr val="tx1"/>
              </a:solidFill>
              <a:effectLst/>
              <a:latin typeface="+mn-lt"/>
              <a:ea typeface="ＭＳ Ｐゴシック" panose="020B0600070205080204" pitchFamily="34" charset="-128"/>
              <a:cs typeface="ＭＳ Ｐゴシック" panose="020B0600070205080204" pitchFamily="34" charset="-128"/>
            </a:endParaRPr>
          </a:p>
        </p:txBody>
      </p:sp>
      <p:sp>
        <p:nvSpPr>
          <p:cNvPr id="16387" name="Slide Number Placeholder 3">
            <a:extLst>
              <a:ext uri="{FF2B5EF4-FFF2-40B4-BE49-F238E27FC236}">
                <a16:creationId xmlns:a16="http://schemas.microsoft.com/office/drawing/2014/main" id="{C4C48F36-4F33-FB41-B276-926D3BF202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BE9D09B-B5C1-4240-9FA3-371F0AFB4B98}" type="slidenum">
              <a:rPr lang="en-US" altLang="en-US">
                <a:solidFill>
                  <a:srgbClr val="000000"/>
                </a:solidFill>
                <a:latin typeface="Calibri" panose="020F0502020204030204" pitchFamily="34" charset="0"/>
              </a:rPr>
              <a:pPr/>
              <a:t>9</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a:extLst>
              <a:ext uri="{FF2B5EF4-FFF2-40B4-BE49-F238E27FC236}">
                <a16:creationId xmlns:a16="http://schemas.microsoft.com/office/drawing/2014/main" id="{7CB8AEA6-236C-4A5C-8DE2-5033B781EAD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a:extLst>
              <a:ext uri="{FF2B5EF4-FFF2-40B4-BE49-F238E27FC236}">
                <a16:creationId xmlns:a16="http://schemas.microsoft.com/office/drawing/2014/main" id="{B4B6E619-B2BE-4EC9-842D-1D37C3B6090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9155" name="Slide Number Placeholder 3">
            <a:extLst>
              <a:ext uri="{FF2B5EF4-FFF2-40B4-BE49-F238E27FC236}">
                <a16:creationId xmlns:a16="http://schemas.microsoft.com/office/drawing/2014/main" id="{34B6EC1F-A9A9-4C89-96D9-185AFDE870D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43B398FF-410F-435E-8211-FD2E8BCC1D8F}" type="slidenum">
              <a:rPr lang="en-US" altLang="en-US" sz="1300"/>
              <a:pPr>
                <a:spcBef>
                  <a:spcPct val="0"/>
                </a:spcBef>
              </a:pPr>
              <a:t>10</a:t>
            </a:fld>
            <a:endParaRPr lang="en-US" altLang="en-US" sz="13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0BBF34EF-716F-4CD5-89E7-02C8A1AE8C8E}"/>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F35B7846-7E3C-4572-A071-F5B7BD16E63D}" type="datetimeFigureOut">
              <a:rPr lang="en-US" altLang="en-US"/>
              <a:pPr/>
              <a:t>10/20/2020</a:t>
            </a:fld>
            <a:endParaRPr lang="en-US" altLang="en-US"/>
          </a:p>
        </p:txBody>
      </p:sp>
      <p:sp>
        <p:nvSpPr>
          <p:cNvPr id="5" name="Footer Placeholder 4">
            <a:extLst>
              <a:ext uri="{FF2B5EF4-FFF2-40B4-BE49-F238E27FC236}">
                <a16:creationId xmlns:a16="http://schemas.microsoft.com/office/drawing/2014/main" id="{9BFB41B6-AC7E-4173-ABFD-23C88BBF332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0784D9F1-0F2E-4FBA-8EB0-33FFAC00043B}"/>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2C992E29-3065-4AF1-A62E-6CE9CA9798DE}" type="slidenum">
              <a:rPr lang="en-US" altLang="en-US"/>
              <a:pPr/>
              <a:t>‹#›</a:t>
            </a:fld>
            <a:endParaRPr lang="en-US" altLang="en-US"/>
          </a:p>
        </p:txBody>
      </p:sp>
    </p:spTree>
    <p:extLst>
      <p:ext uri="{BB962C8B-B14F-4D97-AF65-F5344CB8AC3E}">
        <p14:creationId xmlns:p14="http://schemas.microsoft.com/office/powerpoint/2010/main" val="5132517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4E4F80-46B6-4F6B-A05D-D47AFB060FFE}"/>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7E63A41-8034-4B37-A970-692FBBAD5E6E}" type="datetimeFigureOut">
              <a:rPr lang="en-US" altLang="en-US"/>
              <a:pPr/>
              <a:t>10/20/2020</a:t>
            </a:fld>
            <a:endParaRPr lang="en-US" altLang="en-US"/>
          </a:p>
        </p:txBody>
      </p:sp>
      <p:sp>
        <p:nvSpPr>
          <p:cNvPr id="5" name="Footer Placeholder 4">
            <a:extLst>
              <a:ext uri="{FF2B5EF4-FFF2-40B4-BE49-F238E27FC236}">
                <a16:creationId xmlns:a16="http://schemas.microsoft.com/office/drawing/2014/main" id="{0F56D116-6239-4A70-8A07-6E0D42A17AD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19BAA669-6402-4BC4-81EE-3268C6455B9F}"/>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A14E4D30-A41F-4CD8-B71A-F1E1E6D34605}" type="slidenum">
              <a:rPr lang="en-US" altLang="en-US"/>
              <a:pPr/>
              <a:t>‹#›</a:t>
            </a:fld>
            <a:endParaRPr lang="en-US" altLang="en-US"/>
          </a:p>
        </p:txBody>
      </p:sp>
    </p:spTree>
    <p:extLst>
      <p:ext uri="{BB962C8B-B14F-4D97-AF65-F5344CB8AC3E}">
        <p14:creationId xmlns:p14="http://schemas.microsoft.com/office/powerpoint/2010/main" val="26200612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5B25A0-9D1F-472E-87EB-F6443B848757}"/>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C0A22D53-045C-481E-8D0C-8C2C7FFCD070}" type="datetimeFigureOut">
              <a:rPr lang="en-US" altLang="en-US"/>
              <a:pPr/>
              <a:t>10/20/2020</a:t>
            </a:fld>
            <a:endParaRPr lang="en-US" altLang="en-US"/>
          </a:p>
        </p:txBody>
      </p:sp>
      <p:sp>
        <p:nvSpPr>
          <p:cNvPr id="5" name="Footer Placeholder 4">
            <a:extLst>
              <a:ext uri="{FF2B5EF4-FFF2-40B4-BE49-F238E27FC236}">
                <a16:creationId xmlns:a16="http://schemas.microsoft.com/office/drawing/2014/main" id="{13DF228E-FDED-4F09-B87B-54A4CE90DEDF}"/>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1C10D52A-D74C-498B-93C5-A20A5CDDAAEC}"/>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556DEE49-89AF-4544-83DC-034B0494442A}" type="slidenum">
              <a:rPr lang="en-US" altLang="en-US"/>
              <a:pPr/>
              <a:t>‹#›</a:t>
            </a:fld>
            <a:endParaRPr lang="en-US" altLang="en-US"/>
          </a:p>
        </p:txBody>
      </p:sp>
    </p:spTree>
    <p:extLst>
      <p:ext uri="{BB962C8B-B14F-4D97-AF65-F5344CB8AC3E}">
        <p14:creationId xmlns:p14="http://schemas.microsoft.com/office/powerpoint/2010/main" val="36084962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336D22-7940-4635-A8BF-D9C6F76B29A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07B8B5B-7DC1-4843-B5E6-A4D59FC54D38}" type="datetimeFigureOut">
              <a:rPr lang="en-US" altLang="en-US"/>
              <a:pPr/>
              <a:t>10/20/2020</a:t>
            </a:fld>
            <a:endParaRPr lang="en-US" altLang="en-US"/>
          </a:p>
        </p:txBody>
      </p:sp>
      <p:sp>
        <p:nvSpPr>
          <p:cNvPr id="5" name="Footer Placeholder 4">
            <a:extLst>
              <a:ext uri="{FF2B5EF4-FFF2-40B4-BE49-F238E27FC236}">
                <a16:creationId xmlns:a16="http://schemas.microsoft.com/office/drawing/2014/main" id="{007E4A7F-03C5-470D-A3F3-C22F9EF3D3B5}"/>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A9365934-E7B4-4B4A-BEC8-C4AD7BEBE47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49C4B80F-E2FD-46E4-8542-5335F3D0F8D7}" type="slidenum">
              <a:rPr lang="en-US" altLang="en-US"/>
              <a:pPr/>
              <a:t>‹#›</a:t>
            </a:fld>
            <a:endParaRPr lang="en-US" altLang="en-US"/>
          </a:p>
        </p:txBody>
      </p:sp>
    </p:spTree>
    <p:extLst>
      <p:ext uri="{BB962C8B-B14F-4D97-AF65-F5344CB8AC3E}">
        <p14:creationId xmlns:p14="http://schemas.microsoft.com/office/powerpoint/2010/main" val="28392619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187FF3-67FF-4C12-900D-9AFE3B043840}"/>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AB24361F-9E2C-4DD5-97DF-4D9FF61AA7B9}" type="datetimeFigureOut">
              <a:rPr lang="en-US" altLang="en-US"/>
              <a:pPr/>
              <a:t>10/20/2020</a:t>
            </a:fld>
            <a:endParaRPr lang="en-US" altLang="en-US"/>
          </a:p>
        </p:txBody>
      </p:sp>
      <p:sp>
        <p:nvSpPr>
          <p:cNvPr id="5" name="Footer Placeholder 4">
            <a:extLst>
              <a:ext uri="{FF2B5EF4-FFF2-40B4-BE49-F238E27FC236}">
                <a16:creationId xmlns:a16="http://schemas.microsoft.com/office/drawing/2014/main" id="{BB28A4A4-7CDB-4ABC-9147-FFC2C70C7AD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28EEFB5C-6111-49D2-AD1D-E41DA7DFBBB1}"/>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802DC7D1-C60B-450E-BF63-73B5DB362E36}" type="slidenum">
              <a:rPr lang="en-US" altLang="en-US"/>
              <a:pPr/>
              <a:t>‹#›</a:t>
            </a:fld>
            <a:endParaRPr lang="en-US" altLang="en-US"/>
          </a:p>
        </p:txBody>
      </p:sp>
    </p:spTree>
    <p:extLst>
      <p:ext uri="{BB962C8B-B14F-4D97-AF65-F5344CB8AC3E}">
        <p14:creationId xmlns:p14="http://schemas.microsoft.com/office/powerpoint/2010/main" val="40925476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AA1BE73-50CD-40FF-8BAA-A671A35858A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D91E7437-92B5-474B-93ED-7E2546C76DA3}" type="datetimeFigureOut">
              <a:rPr lang="en-US" altLang="en-US"/>
              <a:pPr/>
              <a:t>10/20/2020</a:t>
            </a:fld>
            <a:endParaRPr lang="en-US" altLang="en-US"/>
          </a:p>
        </p:txBody>
      </p:sp>
      <p:sp>
        <p:nvSpPr>
          <p:cNvPr id="6" name="Footer Placeholder 5">
            <a:extLst>
              <a:ext uri="{FF2B5EF4-FFF2-40B4-BE49-F238E27FC236}">
                <a16:creationId xmlns:a16="http://schemas.microsoft.com/office/drawing/2014/main" id="{F6EEAF3D-DCA5-42AE-B35B-40479CCA0CAB}"/>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7" name="Slide Number Placeholder 6">
            <a:extLst>
              <a:ext uri="{FF2B5EF4-FFF2-40B4-BE49-F238E27FC236}">
                <a16:creationId xmlns:a16="http://schemas.microsoft.com/office/drawing/2014/main" id="{9BAA0232-6912-4825-A4AA-3838C619D20E}"/>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9A1710DE-83D4-48E2-80C0-F60A5420385D}" type="slidenum">
              <a:rPr lang="en-US" altLang="en-US"/>
              <a:pPr/>
              <a:t>‹#›</a:t>
            </a:fld>
            <a:endParaRPr lang="en-US" altLang="en-US"/>
          </a:p>
        </p:txBody>
      </p:sp>
    </p:spTree>
    <p:extLst>
      <p:ext uri="{BB962C8B-B14F-4D97-AF65-F5344CB8AC3E}">
        <p14:creationId xmlns:p14="http://schemas.microsoft.com/office/powerpoint/2010/main" val="7844956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57BF8BD-9455-4FAD-8288-E07FDB5965F4}"/>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10D0218-BCCE-483A-8B56-3AEF872E79E2}" type="datetimeFigureOut">
              <a:rPr lang="en-US" altLang="en-US"/>
              <a:pPr/>
              <a:t>10/20/2020</a:t>
            </a:fld>
            <a:endParaRPr lang="en-US" altLang="en-US"/>
          </a:p>
        </p:txBody>
      </p:sp>
      <p:sp>
        <p:nvSpPr>
          <p:cNvPr id="8" name="Footer Placeholder 7">
            <a:extLst>
              <a:ext uri="{FF2B5EF4-FFF2-40B4-BE49-F238E27FC236}">
                <a16:creationId xmlns:a16="http://schemas.microsoft.com/office/drawing/2014/main" id="{F0D98BFD-4012-47E0-8D18-C73E5A208106}"/>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9" name="Slide Number Placeholder 8">
            <a:extLst>
              <a:ext uri="{FF2B5EF4-FFF2-40B4-BE49-F238E27FC236}">
                <a16:creationId xmlns:a16="http://schemas.microsoft.com/office/drawing/2014/main" id="{48D872C0-7107-4A53-946E-1A2A125F272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3C5F17BD-CA0D-49F8-AA75-5A13C871E193}" type="slidenum">
              <a:rPr lang="en-US" altLang="en-US"/>
              <a:pPr/>
              <a:t>‹#›</a:t>
            </a:fld>
            <a:endParaRPr lang="en-US" altLang="en-US"/>
          </a:p>
        </p:txBody>
      </p:sp>
    </p:spTree>
    <p:extLst>
      <p:ext uri="{BB962C8B-B14F-4D97-AF65-F5344CB8AC3E}">
        <p14:creationId xmlns:p14="http://schemas.microsoft.com/office/powerpoint/2010/main" val="17858057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1677009-096B-41C1-A2AD-DDC2D8094927}"/>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1E28FC5-0139-47E9-8E7C-699C4B2D429D}" type="datetimeFigureOut">
              <a:rPr lang="en-US" altLang="en-US"/>
              <a:pPr/>
              <a:t>10/20/2020</a:t>
            </a:fld>
            <a:endParaRPr lang="en-US" altLang="en-US"/>
          </a:p>
        </p:txBody>
      </p:sp>
      <p:sp>
        <p:nvSpPr>
          <p:cNvPr id="4" name="Footer Placeholder 3">
            <a:extLst>
              <a:ext uri="{FF2B5EF4-FFF2-40B4-BE49-F238E27FC236}">
                <a16:creationId xmlns:a16="http://schemas.microsoft.com/office/drawing/2014/main" id="{443BD023-5A68-4918-9E72-CBEDC8D2D325}"/>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5" name="Slide Number Placeholder 4">
            <a:extLst>
              <a:ext uri="{FF2B5EF4-FFF2-40B4-BE49-F238E27FC236}">
                <a16:creationId xmlns:a16="http://schemas.microsoft.com/office/drawing/2014/main" id="{315F04E4-A782-4071-BA2D-7FF5715E1100}"/>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CB151B89-E93A-4B50-A3C1-9CDBEE01B2C0}" type="slidenum">
              <a:rPr lang="en-US" altLang="en-US"/>
              <a:pPr/>
              <a:t>‹#›</a:t>
            </a:fld>
            <a:endParaRPr lang="en-US" altLang="en-US"/>
          </a:p>
        </p:txBody>
      </p:sp>
    </p:spTree>
    <p:extLst>
      <p:ext uri="{BB962C8B-B14F-4D97-AF65-F5344CB8AC3E}">
        <p14:creationId xmlns:p14="http://schemas.microsoft.com/office/powerpoint/2010/main" val="1042707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096A40C-2B84-444B-B0D6-8ABD1A75D1D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F13A8D8F-81E6-4823-B7F7-2B01BE522B15}" type="datetimeFigureOut">
              <a:rPr lang="en-US" altLang="en-US"/>
              <a:pPr/>
              <a:t>10/20/2020</a:t>
            </a:fld>
            <a:endParaRPr lang="en-US" altLang="en-US"/>
          </a:p>
        </p:txBody>
      </p:sp>
      <p:sp>
        <p:nvSpPr>
          <p:cNvPr id="3" name="Footer Placeholder 2">
            <a:extLst>
              <a:ext uri="{FF2B5EF4-FFF2-40B4-BE49-F238E27FC236}">
                <a16:creationId xmlns:a16="http://schemas.microsoft.com/office/drawing/2014/main" id="{51289FB3-ECDE-4283-8E3C-2E1AD17338B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4" name="Slide Number Placeholder 3">
            <a:extLst>
              <a:ext uri="{FF2B5EF4-FFF2-40B4-BE49-F238E27FC236}">
                <a16:creationId xmlns:a16="http://schemas.microsoft.com/office/drawing/2014/main" id="{DAF51CDF-4B94-4830-87A5-14459D74265A}"/>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F6A3AFF9-9E77-4A90-86D3-627711AEB4D8}" type="slidenum">
              <a:rPr lang="en-US" altLang="en-US"/>
              <a:pPr/>
              <a:t>‹#›</a:t>
            </a:fld>
            <a:endParaRPr lang="en-US" altLang="en-US"/>
          </a:p>
        </p:txBody>
      </p:sp>
    </p:spTree>
    <p:extLst>
      <p:ext uri="{BB962C8B-B14F-4D97-AF65-F5344CB8AC3E}">
        <p14:creationId xmlns:p14="http://schemas.microsoft.com/office/powerpoint/2010/main" val="2661095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680224A4-CCAE-4D1B-870E-DC02E3A32C1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5ADFA722-F04F-4FF3-8CC3-241BFF2EAB66}" type="datetimeFigureOut">
              <a:rPr lang="en-US" altLang="en-US"/>
              <a:pPr/>
              <a:t>10/20/2020</a:t>
            </a:fld>
            <a:endParaRPr lang="en-US" altLang="en-US"/>
          </a:p>
        </p:txBody>
      </p:sp>
      <p:sp>
        <p:nvSpPr>
          <p:cNvPr id="6" name="Footer Placeholder 5">
            <a:extLst>
              <a:ext uri="{FF2B5EF4-FFF2-40B4-BE49-F238E27FC236}">
                <a16:creationId xmlns:a16="http://schemas.microsoft.com/office/drawing/2014/main" id="{E36A94ED-91EB-4D5A-98A2-F05375EAD8ED}"/>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7" name="Slide Number Placeholder 6">
            <a:extLst>
              <a:ext uri="{FF2B5EF4-FFF2-40B4-BE49-F238E27FC236}">
                <a16:creationId xmlns:a16="http://schemas.microsoft.com/office/drawing/2014/main" id="{F4B23B8F-D855-401A-BA61-96D7FADE4F61}"/>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E4B010A4-CACE-4FF5-8033-6969B0070DAE}" type="slidenum">
              <a:rPr lang="en-US" altLang="en-US"/>
              <a:pPr/>
              <a:t>‹#›</a:t>
            </a:fld>
            <a:endParaRPr lang="en-US" altLang="en-US"/>
          </a:p>
        </p:txBody>
      </p:sp>
    </p:spTree>
    <p:extLst>
      <p:ext uri="{BB962C8B-B14F-4D97-AF65-F5344CB8AC3E}">
        <p14:creationId xmlns:p14="http://schemas.microsoft.com/office/powerpoint/2010/main" val="4047826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43E2D224-B3A8-4B6F-B757-DB2471BB630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238F4876-F830-44BE-A6C5-A285D75370B7}" type="datetimeFigureOut">
              <a:rPr lang="en-US" altLang="en-US"/>
              <a:pPr/>
              <a:t>10/20/2020</a:t>
            </a:fld>
            <a:endParaRPr lang="en-US" altLang="en-US"/>
          </a:p>
        </p:txBody>
      </p:sp>
      <p:sp>
        <p:nvSpPr>
          <p:cNvPr id="6" name="Footer Placeholder 5">
            <a:extLst>
              <a:ext uri="{FF2B5EF4-FFF2-40B4-BE49-F238E27FC236}">
                <a16:creationId xmlns:a16="http://schemas.microsoft.com/office/drawing/2014/main" id="{5EDCEF32-64C4-4F91-AE55-C9C7D3AFA24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7" name="Slide Number Placeholder 6">
            <a:extLst>
              <a:ext uri="{FF2B5EF4-FFF2-40B4-BE49-F238E27FC236}">
                <a16:creationId xmlns:a16="http://schemas.microsoft.com/office/drawing/2014/main" id="{E5C02B53-DFB4-4115-B97B-F93D0381D5F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A2FD2527-65F5-4279-954B-728399AC76F6}" type="slidenum">
              <a:rPr lang="en-US" altLang="en-US"/>
              <a:pPr/>
              <a:t>‹#›</a:t>
            </a:fld>
            <a:endParaRPr lang="en-US" altLang="en-US"/>
          </a:p>
        </p:txBody>
      </p:sp>
    </p:spTree>
    <p:extLst>
      <p:ext uri="{BB962C8B-B14F-4D97-AF65-F5344CB8AC3E}">
        <p14:creationId xmlns:p14="http://schemas.microsoft.com/office/powerpoint/2010/main" val="36236729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a:extLst>
              <a:ext uri="{FF2B5EF4-FFF2-40B4-BE49-F238E27FC236}">
                <a16:creationId xmlns:a16="http://schemas.microsoft.com/office/drawing/2014/main" id="{A74CC251-DC2F-4BF4-B30D-56A030C9B5D8}"/>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a:extLst>
              <a:ext uri="{FF2B5EF4-FFF2-40B4-BE49-F238E27FC236}">
                <a16:creationId xmlns:a16="http://schemas.microsoft.com/office/drawing/2014/main" id="{B8980BD2-FA63-493C-A979-59C8C2698353}"/>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912C1641-B6FD-47EE-A09F-F9C88342A518}"/>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0F63D431-DC78-4B54-95A8-ED56F0CE3185}" type="datetimeFigureOut">
              <a:rPr lang="en-US"/>
              <a:pPr>
                <a:defRPr/>
              </a:pPr>
              <a:t>10/20/2020</a:t>
            </a:fld>
            <a:endParaRPr lang="en-US"/>
          </a:p>
        </p:txBody>
      </p:sp>
      <p:sp>
        <p:nvSpPr>
          <p:cNvPr id="5" name="Footer Placeholder 4">
            <a:extLst>
              <a:ext uri="{FF2B5EF4-FFF2-40B4-BE49-F238E27FC236}">
                <a16:creationId xmlns:a16="http://schemas.microsoft.com/office/drawing/2014/main" id="{54E1208A-CFC6-41F7-B3E2-519897D4A24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A81039D0-7C6E-4F11-B7D9-91B221695019}"/>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defRPr>
            </a:lvl1pPr>
          </a:lstStyle>
          <a:p>
            <a:fld id="{53172FEF-B8C6-4F7A-A887-21C244F0947E}"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993" r:id="rId1"/>
    <p:sldLayoutId id="2147484994" r:id="rId2"/>
    <p:sldLayoutId id="2147484995" r:id="rId3"/>
    <p:sldLayoutId id="2147484996" r:id="rId4"/>
    <p:sldLayoutId id="2147484997" r:id="rId5"/>
    <p:sldLayoutId id="2147484998" r:id="rId6"/>
    <p:sldLayoutId id="2147484999" r:id="rId7"/>
    <p:sldLayoutId id="2147485000" r:id="rId8"/>
    <p:sldLayoutId id="2147485001" r:id="rId9"/>
    <p:sldLayoutId id="2147485002" r:id="rId10"/>
    <p:sldLayoutId id="2147485003"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hyperlink" Target="http://www.iris.edu/hq/retm"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hyperlink" Target="mailto:tkb@iris.edu" TargetMode="External"/><Relationship Id="rId5" Type="http://schemas.openxmlformats.org/officeDocument/2006/relationships/image" Target="../media/image18.png"/><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9.png"/><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E90A0D0-92A4-48F7-A6F2-8BD580FC87CA}"/>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7650" name="Picture 8" descr="IRIS_TMlogo.png">
            <a:extLst>
              <a:ext uri="{FF2B5EF4-FFF2-40B4-BE49-F238E27FC236}">
                <a16:creationId xmlns:a16="http://schemas.microsoft.com/office/drawing/2014/main" id="{790EC37C-E854-4B3C-A713-97862FEA47E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extBox 14">
            <a:extLst>
              <a:ext uri="{FF2B5EF4-FFF2-40B4-BE49-F238E27FC236}">
                <a16:creationId xmlns:a16="http://schemas.microsoft.com/office/drawing/2014/main" id="{843609A3-8F91-4E71-8C6F-E3AA2DC03E58}"/>
              </a:ext>
            </a:extLst>
          </p:cNvPr>
          <p:cNvSpPr txBox="1">
            <a:spLocks noChangeArrowheads="1"/>
          </p:cNvSpPr>
          <p:nvPr/>
        </p:nvSpPr>
        <p:spPr bwMode="auto">
          <a:xfrm>
            <a:off x="341314" y="990600"/>
            <a:ext cx="2401886" cy="4278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buNone/>
            </a:pPr>
            <a:r>
              <a:rPr lang="es-ES" altLang="en-US" sz="1700" dirty="0">
                <a:latin typeface="Arial" panose="020B0604020202020204" pitchFamily="34" charset="0"/>
              </a:rPr>
              <a:t>Un terremoto de magnitud 7,5 ocurrió el lunes por la tarde, hora local, frente a la península de Alaska a una profundidad de 40,1 km, lo que provocó una alerta de tsunami en la región que desde entonces ha sido degradada a una advertencia. Algunas escuelas fueron evacuadas. No hubo reportes inmediatos de daños.</a:t>
            </a:r>
            <a:endParaRPr lang="en-US" altLang="en-US" sz="1700" dirty="0">
              <a:latin typeface="Arial" panose="020B0604020202020204" pitchFamily="34" charset="0"/>
            </a:endParaRPr>
          </a:p>
        </p:txBody>
      </p:sp>
      <p:sp>
        <p:nvSpPr>
          <p:cNvPr id="2" name="Title 1">
            <a:extLst>
              <a:ext uri="{FF2B5EF4-FFF2-40B4-BE49-F238E27FC236}">
                <a16:creationId xmlns:a16="http://schemas.microsoft.com/office/drawing/2014/main" id="{55427214-298E-4276-9741-B77BE2ED368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7,5 ALASKA</a:t>
            </a:r>
            <a:br>
              <a:rPr lang="es-VE" sz="43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19 de Octubre, 2020 a las 20:54:40 UTC </a:t>
            </a:r>
            <a:endParaRPr lang="es-VE">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5" name="Picture 4">
            <a:extLst>
              <a:ext uri="{FF2B5EF4-FFF2-40B4-BE49-F238E27FC236}">
                <a16:creationId xmlns:a16="http://schemas.microsoft.com/office/drawing/2014/main" id="{56C0D657-C584-4574-BAD5-279DDD0300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8157" y="868613"/>
            <a:ext cx="5801043" cy="3980386"/>
          </a:xfrm>
          <a:prstGeom prst="rect">
            <a:avLst/>
          </a:prstGeom>
        </p:spPr>
      </p:pic>
      <p:sp>
        <p:nvSpPr>
          <p:cNvPr id="6" name="TextBox 5">
            <a:extLst>
              <a:ext uri="{FF2B5EF4-FFF2-40B4-BE49-F238E27FC236}">
                <a16:creationId xmlns:a16="http://schemas.microsoft.com/office/drawing/2014/main" id="{388A5D7B-E9A8-47E0-AF4D-4473C34AD155}"/>
              </a:ext>
            </a:extLst>
          </p:cNvPr>
          <p:cNvSpPr txBox="1"/>
          <p:nvPr/>
        </p:nvSpPr>
        <p:spPr>
          <a:xfrm>
            <a:off x="341313" y="5212140"/>
            <a:ext cx="8575006" cy="1661993"/>
          </a:xfrm>
          <a:prstGeom prst="rect">
            <a:avLst/>
          </a:prstGeom>
          <a:noFill/>
        </p:spPr>
        <p:txBody>
          <a:bodyPr wrap="square" rtlCol="0">
            <a:spAutoFit/>
          </a:bodyPr>
          <a:lstStyle/>
          <a:p>
            <a:r>
              <a:rPr lang="es-ES" altLang="en-US" sz="1700" dirty="0"/>
              <a:t>Si bien este terremoto no generó un gran tsunami, los tsunamis locales generados por deslizamientos de tierra causados por movimientos telúricos como consecuencia de un terremoto son un peligro importante en Alaska. Por lo tanto, la evacuación a un terreno elevado es una respuesta adecuada cuando se siente un temblor.</a:t>
            </a:r>
          </a:p>
          <a:p>
            <a:endParaRPr lang="es-ES" altLang="en-US" sz="1700" dirty="0"/>
          </a:p>
          <a:p>
            <a:r>
              <a:rPr lang="es-ES" altLang="en-US" sz="1700" dirty="0"/>
              <a:t>Este terremoto es una réplica del terremoto M 7,8 que ocurrió en Julio de 2020.</a:t>
            </a:r>
            <a:endParaRPr lang="en-US" sz="17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10840A8-CBB4-41CB-88A7-E6779D00880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48131" name="Picture 1">
            <a:extLst>
              <a:ext uri="{FF2B5EF4-FFF2-40B4-BE49-F238E27FC236}">
                <a16:creationId xmlns:a16="http://schemas.microsoft.com/office/drawing/2014/main" id="{EC01A5FD-AEED-40A6-B654-0117AE7F227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2" name="Picture 1">
            <a:extLst>
              <a:ext uri="{FF2B5EF4-FFF2-40B4-BE49-F238E27FC236}">
                <a16:creationId xmlns:a16="http://schemas.microsoft.com/office/drawing/2014/main" id="{0CCFB3FA-EE12-43BB-A7DB-1BEF2F07567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3" name="TextBox 1">
            <a:extLst>
              <a:ext uri="{FF2B5EF4-FFF2-40B4-BE49-F238E27FC236}">
                <a16:creationId xmlns:a16="http://schemas.microsoft.com/office/drawing/2014/main" id="{7C19F9A7-8553-4B89-B951-B64854CC0D55}"/>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48134" name="Picture 1">
            <a:extLst>
              <a:ext uri="{FF2B5EF4-FFF2-40B4-BE49-F238E27FC236}">
                <a16:creationId xmlns:a16="http://schemas.microsoft.com/office/drawing/2014/main" id="{53E03C00-E5AA-460C-8DBC-48B888EE8EF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85A8D420-DC20-45EB-AD78-6A799C57E4EF}"/>
              </a:ext>
            </a:extLst>
          </p:cNvPr>
          <p:cNvSpPr txBox="1">
            <a:spLocks noChangeArrowheads="1"/>
          </p:cNvSpPr>
          <p:nvPr/>
        </p:nvSpPr>
        <p:spPr bwMode="auto">
          <a:xfrm>
            <a:off x="709613" y="773113"/>
            <a:ext cx="7977187"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1DE0F58-3F05-49EF-9414-EF30176E3D5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ea typeface="ＭＳ Ｐゴシック" panose="020B0600070205080204" pitchFamily="34" charset="-128"/>
            </a:endParaRPr>
          </a:p>
        </p:txBody>
      </p:sp>
      <p:pic>
        <p:nvPicPr>
          <p:cNvPr id="29698" name="Picture 12" descr="scale.jpg">
            <a:extLst>
              <a:ext uri="{FF2B5EF4-FFF2-40B4-BE49-F238E27FC236}">
                <a16:creationId xmlns:a16="http://schemas.microsoft.com/office/drawing/2014/main" id="{A385BDDE-E142-4E81-8199-30C8D4090B9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984625"/>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TextBox 15">
            <a:extLst>
              <a:ext uri="{FF2B5EF4-FFF2-40B4-BE49-F238E27FC236}">
                <a16:creationId xmlns:a16="http://schemas.microsoft.com/office/drawing/2014/main" id="{2FF33FFE-0861-4651-BC2F-8182A70FAD32}"/>
              </a:ext>
            </a:extLst>
          </p:cNvPr>
          <p:cNvSpPr txBox="1">
            <a:spLocks noChangeArrowheads="1"/>
          </p:cNvSpPr>
          <p:nvPr/>
        </p:nvSpPr>
        <p:spPr bwMode="auto">
          <a:xfrm>
            <a:off x="273050" y="990600"/>
            <a:ext cx="3487738" cy="2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500" dirty="0">
                <a:latin typeface="Arial" panose="020B0604020202020204" pitchFamily="34" charset="0"/>
              </a:rPr>
              <a:t>La modificación de la escala de intensidad de  </a:t>
            </a:r>
            <a:r>
              <a:rPr lang="es-VE" altLang="en-US" sz="1500" dirty="0" err="1">
                <a:latin typeface="Arial" panose="020B0604020202020204" pitchFamily="34" charset="0"/>
              </a:rPr>
              <a:t>Marcelli</a:t>
            </a:r>
            <a:r>
              <a:rPr lang="es-VE" altLang="en-US" sz="1500" dirty="0">
                <a:latin typeface="Arial" panose="020B0604020202020204" pitchFamily="34" charset="0"/>
              </a:rPr>
              <a:t> es una escala de doce niveles, numeradas del  I al XII, que indica la severidad de los movimientos telúricos. La intensidad depende de la magnitud, profundidad, capa rocosa y localización. </a:t>
            </a:r>
          </a:p>
          <a:p>
            <a:pPr eaLnBrk="1" hangingPunct="1">
              <a:spcBef>
                <a:spcPct val="0"/>
              </a:spcBef>
              <a:buFontTx/>
              <a:buNone/>
            </a:pPr>
            <a:endParaRPr lang="es-VE" altLang="en-US" sz="1600" dirty="0">
              <a:latin typeface="Arial" panose="020B0604020202020204" pitchFamily="34" charset="0"/>
            </a:endParaRPr>
          </a:p>
          <a:p>
            <a:pPr eaLnBrk="1" hangingPunct="1">
              <a:spcBef>
                <a:spcPct val="0"/>
              </a:spcBef>
              <a:buFontTx/>
              <a:buNone/>
            </a:pPr>
            <a:r>
              <a:rPr lang="es-VE" altLang="en-US" sz="1600" dirty="0">
                <a:latin typeface="Arial" panose="020B0604020202020204" pitchFamily="34" charset="0"/>
              </a:rPr>
              <a:t>Fuertes temblores se sintieron como consecuencia de este terremoto.</a:t>
            </a:r>
          </a:p>
        </p:txBody>
      </p:sp>
      <p:pic>
        <p:nvPicPr>
          <p:cNvPr id="29703" name="Picture 8" descr="IRIS_TMlogo.png">
            <a:extLst>
              <a:ext uri="{FF2B5EF4-FFF2-40B4-BE49-F238E27FC236}">
                <a16:creationId xmlns:a16="http://schemas.microsoft.com/office/drawing/2014/main" id="{B0C008D7-F904-42C9-BC8D-B95171EDB44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65FA2E5A-3974-424F-B581-ACC8FF80DA8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03533" y="1412474"/>
            <a:ext cx="4811867" cy="4835926"/>
          </a:xfrm>
          <a:prstGeom prst="rect">
            <a:avLst/>
          </a:prstGeom>
        </p:spPr>
      </p:pic>
      <p:sp>
        <p:nvSpPr>
          <p:cNvPr id="12" name="Title 1">
            <a:extLst>
              <a:ext uri="{FF2B5EF4-FFF2-40B4-BE49-F238E27FC236}">
                <a16:creationId xmlns:a16="http://schemas.microsoft.com/office/drawing/2014/main" id="{E824BB41-56A9-4EAB-8A21-3897E38C272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7,5 ALASKA</a:t>
            </a:r>
            <a:br>
              <a:rPr lang="es-VE" sz="43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19 de Octubre, 2020 a las 20:54:40 UTC </a:t>
            </a:r>
            <a:endParaRPr lang="es-VE">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4" name="TextBox 15">
            <a:extLst>
              <a:ext uri="{FF2B5EF4-FFF2-40B4-BE49-F238E27FC236}">
                <a16:creationId xmlns:a16="http://schemas.microsoft.com/office/drawing/2014/main" id="{70EB37E1-025F-4C74-946A-140C389E3123}"/>
              </a:ext>
            </a:extLst>
          </p:cNvPr>
          <p:cNvSpPr txBox="1">
            <a:spLocks noChangeArrowheads="1"/>
          </p:cNvSpPr>
          <p:nvPr/>
        </p:nvSpPr>
        <p:spPr bwMode="auto">
          <a:xfrm>
            <a:off x="3962400" y="6308725"/>
            <a:ext cx="51752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es-VE" altLang="en-US" sz="1400" i="1" dirty="0">
                <a:latin typeface="Arial" panose="020B0604020202020204" pitchFamily="34" charset="0"/>
                <a:cs typeface="Arial" panose="020B0604020202020204" pitchFamily="34" charset="0"/>
              </a:rPr>
              <a:t>USGS Intensidad de Movimiento Estimada del Terremoto M 7,5</a:t>
            </a:r>
            <a:endParaRPr lang="en-US" altLang="es-VE" sz="1400" i="1" dirty="0">
              <a:latin typeface="Arial" panose="020B0604020202020204" pitchFamily="34" charset="0"/>
              <a:cs typeface="Arial" panose="020B0604020202020204" pitchFamily="34" charset="0"/>
            </a:endParaRPr>
          </a:p>
        </p:txBody>
      </p:sp>
      <p:sp>
        <p:nvSpPr>
          <p:cNvPr id="15" name="TextBox 15">
            <a:extLst>
              <a:ext uri="{FF2B5EF4-FFF2-40B4-BE49-F238E27FC236}">
                <a16:creationId xmlns:a16="http://schemas.microsoft.com/office/drawing/2014/main" id="{AABA7BF6-AAC0-476B-B572-B7D4561F1F73}"/>
              </a:ext>
            </a:extLst>
          </p:cNvPr>
          <p:cNvSpPr txBox="1">
            <a:spLocks noChangeArrowheads="1"/>
          </p:cNvSpPr>
          <p:nvPr/>
        </p:nvSpPr>
        <p:spPr bwMode="auto">
          <a:xfrm>
            <a:off x="152400" y="6550025"/>
            <a:ext cx="4800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200" i="1">
                <a:latin typeface="Arial" panose="020B0604020202020204" pitchFamily="34" charset="0"/>
                <a:cs typeface="Arial" panose="020B0604020202020204" pitchFamily="34" charset="0"/>
              </a:rPr>
              <a:t>Imagen Cortesía del Servicio Geológico de los EE.UU.</a:t>
            </a:r>
          </a:p>
        </p:txBody>
      </p:sp>
      <p:sp>
        <p:nvSpPr>
          <p:cNvPr id="16" name="TextBox 13">
            <a:extLst>
              <a:ext uri="{FF2B5EF4-FFF2-40B4-BE49-F238E27FC236}">
                <a16:creationId xmlns:a16="http://schemas.microsoft.com/office/drawing/2014/main" id="{C36D8F7D-D843-44CA-AD47-646BC5397870}"/>
              </a:ext>
            </a:extLst>
          </p:cNvPr>
          <p:cNvSpPr txBox="1">
            <a:spLocks noChangeArrowheads="1"/>
          </p:cNvSpPr>
          <p:nvPr/>
        </p:nvSpPr>
        <p:spPr bwMode="auto">
          <a:xfrm>
            <a:off x="271463" y="3686175"/>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200" b="1" dirty="0">
                <a:latin typeface="Arial" panose="020B0604020202020204" pitchFamily="34" charset="0"/>
                <a:cs typeface="Arial" panose="020B0604020202020204" pitchFamily="34" charset="0"/>
              </a:rPr>
              <a:t>Intensidad de Mercalli modificada</a:t>
            </a:r>
          </a:p>
        </p:txBody>
      </p:sp>
      <p:sp>
        <p:nvSpPr>
          <p:cNvPr id="17" name="TextBox 14">
            <a:extLst>
              <a:ext uri="{FF2B5EF4-FFF2-40B4-BE49-F238E27FC236}">
                <a16:creationId xmlns:a16="http://schemas.microsoft.com/office/drawing/2014/main" id="{36289FD3-02EE-43A5-AD79-D4B12D1FEE0E}"/>
              </a:ext>
            </a:extLst>
          </p:cNvPr>
          <p:cNvSpPr txBox="1">
            <a:spLocks noChangeArrowheads="1"/>
          </p:cNvSpPr>
          <p:nvPr/>
        </p:nvSpPr>
        <p:spPr bwMode="auto">
          <a:xfrm>
            <a:off x="2576513" y="3527425"/>
            <a:ext cx="1538287" cy="294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VE" altLang="en-US" sz="1400" b="1" dirty="0">
                <a:latin typeface="Arial" panose="020B0604020202020204" pitchFamily="34" charset="0"/>
                <a:cs typeface="Arial" panose="020B0604020202020204" pitchFamily="34" charset="0"/>
              </a:rPr>
              <a:t>Percibida </a:t>
            </a:r>
          </a:p>
          <a:p>
            <a:pPr algn="ctr" eaLnBrk="1" hangingPunct="1">
              <a:spcBef>
                <a:spcPct val="0"/>
              </a:spcBef>
              <a:spcAft>
                <a:spcPts val="600"/>
              </a:spcAft>
              <a:buFontTx/>
              <a:buNone/>
            </a:pPr>
            <a:r>
              <a:rPr lang="es-VE" altLang="en-US" sz="1400" b="1" dirty="0">
                <a:latin typeface="Arial" panose="020B0604020202020204" pitchFamily="34" charset="0"/>
                <a:cs typeface="Arial" panose="020B0604020202020204" pitchFamily="34" charset="0"/>
              </a:rPr>
              <a:t> Temblor</a:t>
            </a:r>
          </a:p>
          <a:p>
            <a:pPr algn="ctr" eaLnBrk="1" hangingPunct="1">
              <a:spcBef>
                <a:spcPct val="0"/>
              </a:spcBef>
              <a:spcAft>
                <a:spcPts val="400"/>
              </a:spcAft>
              <a:buFontTx/>
              <a:buNone/>
            </a:pPr>
            <a:r>
              <a:rPr lang="es-VE" altLang="en-US" sz="1400" b="1" dirty="0">
                <a:solidFill>
                  <a:srgbClr val="C00000"/>
                </a:solidFill>
                <a:latin typeface="Arial" panose="020B0604020202020204" pitchFamily="34" charset="0"/>
                <a:cs typeface="Arial" panose="020B0604020202020204" pitchFamily="34" charset="0"/>
              </a:rPr>
              <a:t>Extremo </a:t>
            </a:r>
          </a:p>
          <a:p>
            <a:pPr algn="ctr" eaLnBrk="1" hangingPunct="1">
              <a:spcBef>
                <a:spcPct val="0"/>
              </a:spcBef>
              <a:spcAft>
                <a:spcPts val="400"/>
              </a:spcAft>
              <a:buFontTx/>
              <a:buNone/>
            </a:pPr>
            <a:r>
              <a:rPr lang="es-VE" altLang="en-US" sz="1400" b="1" dirty="0">
                <a:solidFill>
                  <a:srgbClr val="FF0000"/>
                </a:solidFill>
                <a:latin typeface="Arial" panose="020B0604020202020204" pitchFamily="34" charset="0"/>
                <a:cs typeface="Arial" panose="020B0604020202020204" pitchFamily="34" charset="0"/>
              </a:rPr>
              <a:t>Violento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cs typeface="Arial" panose="020B0604020202020204" pitchFamily="34" charset="0"/>
              </a:rPr>
              <a:t>Severo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cs typeface="Arial" panose="020B0604020202020204" pitchFamily="34" charset="0"/>
              </a:rPr>
              <a:t>Muy Fuerte</a:t>
            </a:r>
          </a:p>
          <a:p>
            <a:pPr algn="ctr" eaLnBrk="1" hangingPunct="1">
              <a:spcBef>
                <a:spcPct val="0"/>
              </a:spcBef>
              <a:spcAft>
                <a:spcPts val="400"/>
              </a:spcAft>
              <a:buFontTx/>
              <a:buNone/>
            </a:pPr>
            <a:r>
              <a:rPr lang="es-VE" altLang="en-US" sz="1400" b="1" dirty="0">
                <a:solidFill>
                  <a:srgbClr val="FFFF00"/>
                </a:solidFill>
                <a:latin typeface="Arial" panose="020B0604020202020204" pitchFamily="34" charset="0"/>
                <a:cs typeface="Arial" panose="020B0604020202020204" pitchFamily="34" charset="0"/>
              </a:rPr>
              <a:t>Fuerte</a:t>
            </a:r>
          </a:p>
          <a:p>
            <a:pPr algn="ctr" eaLnBrk="1" hangingPunct="1">
              <a:spcBef>
                <a:spcPct val="0"/>
              </a:spcBef>
              <a:spcAft>
                <a:spcPts val="400"/>
              </a:spcAft>
              <a:buFontTx/>
              <a:buNone/>
            </a:pPr>
            <a:r>
              <a:rPr lang="es-VE" altLang="en-US" sz="1400" dirty="0">
                <a:latin typeface="Arial" panose="020B0604020202020204" pitchFamily="34" charset="0"/>
                <a:cs typeface="Arial" panose="020B0604020202020204" pitchFamily="34" charset="0"/>
              </a:rPr>
              <a:t>Moderado</a:t>
            </a:r>
          </a:p>
          <a:p>
            <a:pPr algn="ctr" eaLnBrk="1" hangingPunct="1">
              <a:spcBef>
                <a:spcPct val="0"/>
              </a:spcBef>
              <a:spcAft>
                <a:spcPts val="400"/>
              </a:spcAft>
              <a:buFontTx/>
              <a:buNone/>
            </a:pPr>
            <a:r>
              <a:rPr lang="es-VE" altLang="en-US" sz="1400" dirty="0">
                <a:latin typeface="Arial" panose="020B0604020202020204" pitchFamily="34" charset="0"/>
                <a:cs typeface="Arial" panose="020B0604020202020204" pitchFamily="34" charset="0"/>
              </a:rPr>
              <a:t>Ligero</a:t>
            </a:r>
          </a:p>
          <a:p>
            <a:pPr algn="ctr" eaLnBrk="1" hangingPunct="1">
              <a:spcBef>
                <a:spcPct val="0"/>
              </a:spcBef>
              <a:spcAft>
                <a:spcPts val="400"/>
              </a:spcAft>
              <a:buFontTx/>
              <a:buNone/>
            </a:pPr>
            <a:r>
              <a:rPr lang="es-VE" altLang="en-US" sz="1400" dirty="0">
                <a:latin typeface="Arial" panose="020B0604020202020204" pitchFamily="34" charset="0"/>
                <a:cs typeface="Arial" panose="020B0604020202020204" pitchFamily="34" charset="0"/>
              </a:rPr>
              <a:t>Débil</a:t>
            </a:r>
          </a:p>
          <a:p>
            <a:pPr algn="ctr" eaLnBrk="1" hangingPunct="1">
              <a:spcBef>
                <a:spcPct val="0"/>
              </a:spcBef>
              <a:spcAft>
                <a:spcPts val="400"/>
              </a:spcAft>
              <a:buFontTx/>
              <a:buNone/>
            </a:pPr>
            <a:r>
              <a:rPr lang="es-VE" altLang="en-US" sz="1400" dirty="0">
                <a:latin typeface="Arial" panose="020B0604020202020204" pitchFamily="34" charset="0"/>
                <a:cs typeface="Arial" panose="020B0604020202020204" pitchFamily="34" charset="0"/>
              </a:rPr>
              <a:t>Imperceptible</a:t>
            </a:r>
            <a:endParaRPr lang="es-VE" altLang="en-US" sz="1800" dirty="0">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E3DB7A-4B2E-47DE-8E6E-495EA42D244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31747" name="Picture 8" descr="IRIS_TMlogo.png">
            <a:extLst>
              <a:ext uri="{FF2B5EF4-FFF2-40B4-BE49-F238E27FC236}">
                <a16:creationId xmlns:a16="http://schemas.microsoft.com/office/drawing/2014/main" id="{2AF15FC0-B514-481E-ABC4-AC6EAD9F1AB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DAD888F3-9D12-47C6-A523-338E18C59E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158" y="2971800"/>
            <a:ext cx="2154442" cy="3797518"/>
          </a:xfrm>
          <a:prstGeom prst="rect">
            <a:avLst/>
          </a:prstGeom>
        </p:spPr>
      </p:pic>
      <p:pic>
        <p:nvPicPr>
          <p:cNvPr id="8" name="Picture 7">
            <a:extLst>
              <a:ext uri="{FF2B5EF4-FFF2-40B4-BE49-F238E27FC236}">
                <a16:creationId xmlns:a16="http://schemas.microsoft.com/office/drawing/2014/main" id="{7CBECEBB-2594-4A42-B8A2-8EE4EEE0BA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200" y="744218"/>
            <a:ext cx="4726695" cy="4719943"/>
          </a:xfrm>
          <a:prstGeom prst="rect">
            <a:avLst/>
          </a:prstGeom>
        </p:spPr>
      </p:pic>
      <p:sp>
        <p:nvSpPr>
          <p:cNvPr id="11" name="Title 1">
            <a:extLst>
              <a:ext uri="{FF2B5EF4-FFF2-40B4-BE49-F238E27FC236}">
                <a16:creationId xmlns:a16="http://schemas.microsoft.com/office/drawing/2014/main" id="{2497F210-BCCD-4A49-A907-029157EA51F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7,5 ALASKA</a:t>
            </a:r>
            <a:br>
              <a:rPr lang="es-VE" sz="43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19 de Octubre, 2020 a las 20:54:40 UTC </a:t>
            </a:r>
            <a:endParaRPr lang="es-VE">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2" name="TextBox 18">
            <a:extLst>
              <a:ext uri="{FF2B5EF4-FFF2-40B4-BE49-F238E27FC236}">
                <a16:creationId xmlns:a16="http://schemas.microsoft.com/office/drawing/2014/main" id="{9ADA6FAB-64FE-49A1-8AD7-23B15885B3E2}"/>
              </a:ext>
            </a:extLst>
          </p:cNvPr>
          <p:cNvSpPr txBox="1">
            <a:spLocks noChangeArrowheads="1"/>
          </p:cNvSpPr>
          <p:nvPr/>
        </p:nvSpPr>
        <p:spPr bwMode="auto">
          <a:xfrm>
            <a:off x="304800" y="1123950"/>
            <a:ext cx="40386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500" dirty="0">
                <a:latin typeface="Arial" panose="020B0604020202020204" pitchFamily="34" charset="0"/>
                <a:cs typeface="Arial" panose="020B0604020202020204" pitchFamily="34" charset="0"/>
              </a:rPr>
              <a:t>El mapa USGS PAGER muestra la población expuesta a diferentes niveles de intensidad de Mercalli Modificada (MMI).</a:t>
            </a:r>
          </a:p>
          <a:p>
            <a:pPr eaLnBrk="1" hangingPunct="1">
              <a:spcBef>
                <a:spcPct val="0"/>
              </a:spcBef>
              <a:buFontTx/>
              <a:buNone/>
            </a:pPr>
            <a:endParaRPr lang="es-ES_tradnl" altLang="en-US" sz="1500" dirty="0">
              <a:latin typeface="Arial" panose="020B0604020202020204" pitchFamily="34" charset="0"/>
              <a:cs typeface="Arial" panose="020B0604020202020204" pitchFamily="34" charset="0"/>
            </a:endParaRPr>
          </a:p>
          <a:p>
            <a:pPr eaLnBrk="1" hangingPunct="1">
              <a:spcBef>
                <a:spcPct val="0"/>
              </a:spcBef>
              <a:buFontTx/>
              <a:buNone/>
            </a:pPr>
            <a:r>
              <a:rPr lang="es-ES_tradnl" altLang="en-US" sz="1500" dirty="0">
                <a:latin typeface="Arial" panose="020B0604020202020204" pitchFamily="34" charset="0"/>
                <a:cs typeface="Arial" panose="020B0604020202020204" pitchFamily="34" charset="0"/>
              </a:rPr>
              <a:t>El Servicio Geológico de los EEUU. estima que dos mil personas sintieron temblores fuertes como consecuencia de este terremoto.</a:t>
            </a:r>
          </a:p>
        </p:txBody>
      </p:sp>
      <p:sp>
        <p:nvSpPr>
          <p:cNvPr id="13" name="TextBox 20">
            <a:extLst>
              <a:ext uri="{FF2B5EF4-FFF2-40B4-BE49-F238E27FC236}">
                <a16:creationId xmlns:a16="http://schemas.microsoft.com/office/drawing/2014/main" id="{27610769-DED2-404D-9ABB-3384C3248436}"/>
              </a:ext>
            </a:extLst>
          </p:cNvPr>
          <p:cNvSpPr txBox="1">
            <a:spLocks noChangeArrowheads="1"/>
          </p:cNvSpPr>
          <p:nvPr/>
        </p:nvSpPr>
        <p:spPr bwMode="auto">
          <a:xfrm>
            <a:off x="3333750" y="5521325"/>
            <a:ext cx="57673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s-ES" altLang="en-US" sz="1300">
                <a:latin typeface="Arial" panose="020B0604020202020204" pitchFamily="34" charset="0"/>
                <a:cs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
        <p:nvSpPr>
          <p:cNvPr id="14" name="TextBox 15">
            <a:extLst>
              <a:ext uri="{FF2B5EF4-FFF2-40B4-BE49-F238E27FC236}">
                <a16:creationId xmlns:a16="http://schemas.microsoft.com/office/drawing/2014/main" id="{04415B05-A8CB-43D1-92C9-1CF0FEC7E5D8}"/>
              </a:ext>
            </a:extLst>
          </p:cNvPr>
          <p:cNvSpPr txBox="1">
            <a:spLocks noChangeArrowheads="1"/>
          </p:cNvSpPr>
          <p:nvPr/>
        </p:nvSpPr>
        <p:spPr bwMode="auto">
          <a:xfrm>
            <a:off x="4495800" y="6473825"/>
            <a:ext cx="464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400" i="1">
                <a:latin typeface="Arial" panose="020B0604020202020204" pitchFamily="34" charset="0"/>
                <a:cs typeface="Arial" panose="020B0604020202020204" pitchFamily="34" charset="0"/>
              </a:rPr>
              <a:t>Imagen Cortesía del Servicio Geológico de los EE.UU.</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FFEC1CE-D6DC-4F3F-BFCE-04A775A7C5C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5362" name="Picture 8" descr="IRIS_TMlogo.png">
            <a:extLst>
              <a:ext uri="{FF2B5EF4-FFF2-40B4-BE49-F238E27FC236}">
                <a16:creationId xmlns:a16="http://schemas.microsoft.com/office/drawing/2014/main" id="{9C33C335-0C96-4BCB-A889-2B526A6EDDD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65" name="Group 12">
            <a:extLst>
              <a:ext uri="{FF2B5EF4-FFF2-40B4-BE49-F238E27FC236}">
                <a16:creationId xmlns:a16="http://schemas.microsoft.com/office/drawing/2014/main" id="{F336D9CB-FE76-4066-8DD1-883DCDEA0600}"/>
              </a:ext>
            </a:extLst>
          </p:cNvPr>
          <p:cNvGrpSpPr>
            <a:grpSpLocks/>
          </p:cNvGrpSpPr>
          <p:nvPr/>
        </p:nvGrpSpPr>
        <p:grpSpPr bwMode="auto">
          <a:xfrm>
            <a:off x="1314534" y="793834"/>
            <a:ext cx="7315200" cy="4976813"/>
            <a:chOff x="1466934" y="998457"/>
            <a:chExt cx="7315200" cy="4976978"/>
          </a:xfrm>
        </p:grpSpPr>
        <p:pic>
          <p:nvPicPr>
            <p:cNvPr id="15371" name="Picture 13" descr="Plates&amp;Rates.tiff">
              <a:extLst>
                <a:ext uri="{FF2B5EF4-FFF2-40B4-BE49-F238E27FC236}">
                  <a16:creationId xmlns:a16="http://schemas.microsoft.com/office/drawing/2014/main" id="{E371456F-7E4B-4276-87C0-3C1F50F494C2}"/>
                </a:ext>
              </a:extLst>
            </p:cNvPr>
            <p:cNvPicPr>
              <a:picLocks noChangeAspect="1"/>
            </p:cNvPicPr>
            <p:nvPr/>
          </p:nvPicPr>
          <p:blipFill>
            <a:blip r:embed="rId3">
              <a:extLst>
                <a:ext uri="{28A0092B-C50C-407E-A947-70E740481C1C}">
                  <a14:useLocalDpi xmlns:a14="http://schemas.microsoft.com/office/drawing/2010/main" val="0"/>
                </a:ext>
              </a:extLst>
            </a:blip>
            <a:srcRect l="1402" t="1855" r="1018" b="1945"/>
            <a:stretch>
              <a:fillRect/>
            </a:stretch>
          </p:blipFill>
          <p:spPr bwMode="auto">
            <a:xfrm>
              <a:off x="1466934" y="998457"/>
              <a:ext cx="7315200" cy="4976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2" name="Picture 14" descr="PlatesLegen.tiff">
              <a:extLst>
                <a:ext uri="{FF2B5EF4-FFF2-40B4-BE49-F238E27FC236}">
                  <a16:creationId xmlns:a16="http://schemas.microsoft.com/office/drawing/2014/main" id="{040CD48B-0542-4C80-B1B6-E888FF5BC53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34200" y="1066800"/>
              <a:ext cx="1828800" cy="1249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366" name="TextBox 15">
            <a:extLst>
              <a:ext uri="{FF2B5EF4-FFF2-40B4-BE49-F238E27FC236}">
                <a16:creationId xmlns:a16="http://schemas.microsoft.com/office/drawing/2014/main" id="{42B55354-5FFC-4072-A17C-C90F7B87DEEA}"/>
              </a:ext>
            </a:extLst>
          </p:cNvPr>
          <p:cNvSpPr txBox="1">
            <a:spLocks noChangeArrowheads="1"/>
          </p:cNvSpPr>
          <p:nvPr/>
        </p:nvSpPr>
        <p:spPr bwMode="auto">
          <a:xfrm>
            <a:off x="5795761" y="5329535"/>
            <a:ext cx="26624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2400" dirty="0">
                <a:solidFill>
                  <a:schemeClr val="bg1"/>
                </a:solidFill>
                <a:latin typeface="Arial" panose="020B0604020202020204" pitchFamily="34" charset="0"/>
                <a:cs typeface="Arial" panose="020B0604020202020204" pitchFamily="34" charset="0"/>
              </a:rPr>
              <a:t>Placa del Pacífico</a:t>
            </a:r>
          </a:p>
        </p:txBody>
      </p:sp>
      <p:sp>
        <p:nvSpPr>
          <p:cNvPr id="15367" name="TextBox 16">
            <a:extLst>
              <a:ext uri="{FF2B5EF4-FFF2-40B4-BE49-F238E27FC236}">
                <a16:creationId xmlns:a16="http://schemas.microsoft.com/office/drawing/2014/main" id="{9660877E-4C83-4CE8-9FFE-CEDD63E9FC6C}"/>
              </a:ext>
            </a:extLst>
          </p:cNvPr>
          <p:cNvSpPr txBox="1">
            <a:spLocks noChangeArrowheads="1"/>
          </p:cNvSpPr>
          <p:nvPr/>
        </p:nvSpPr>
        <p:spPr bwMode="auto">
          <a:xfrm>
            <a:off x="1793562" y="2080495"/>
            <a:ext cx="3517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2400" dirty="0">
                <a:solidFill>
                  <a:schemeClr val="bg1"/>
                </a:solidFill>
                <a:latin typeface="Arial" panose="020B0604020202020204" pitchFamily="34" charset="0"/>
                <a:cs typeface="Arial" panose="020B0604020202020204" pitchFamily="34" charset="0"/>
              </a:rPr>
              <a:t>Placa Norteamericana</a:t>
            </a:r>
          </a:p>
        </p:txBody>
      </p:sp>
      <p:sp>
        <p:nvSpPr>
          <p:cNvPr id="15368" name="TextBox 17">
            <a:extLst>
              <a:ext uri="{FF2B5EF4-FFF2-40B4-BE49-F238E27FC236}">
                <a16:creationId xmlns:a16="http://schemas.microsoft.com/office/drawing/2014/main" id="{3CF27016-C2F7-4CCF-93E9-88FA027C3573}"/>
              </a:ext>
            </a:extLst>
          </p:cNvPr>
          <p:cNvSpPr txBox="1">
            <a:spLocks noChangeArrowheads="1"/>
          </p:cNvSpPr>
          <p:nvPr/>
        </p:nvSpPr>
        <p:spPr bwMode="auto">
          <a:xfrm>
            <a:off x="6096000" y="4418111"/>
            <a:ext cx="9887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dirty="0">
                <a:solidFill>
                  <a:srgbClr val="FF0000"/>
                </a:solidFill>
                <a:latin typeface="Arial" panose="020B0604020202020204" pitchFamily="34" charset="0"/>
              </a:rPr>
              <a:t>Terremoto</a:t>
            </a:r>
          </a:p>
        </p:txBody>
      </p:sp>
      <p:cxnSp>
        <p:nvCxnSpPr>
          <p:cNvPr id="20" name="Straight Arrow Connector 19">
            <a:extLst>
              <a:ext uri="{FF2B5EF4-FFF2-40B4-BE49-F238E27FC236}">
                <a16:creationId xmlns:a16="http://schemas.microsoft.com/office/drawing/2014/main" id="{9E2687EE-51DF-4817-B933-BF12833E68BC}"/>
              </a:ext>
            </a:extLst>
          </p:cNvPr>
          <p:cNvCxnSpPr>
            <a:cxnSpLocks noChangeShapeType="1"/>
          </p:cNvCxnSpPr>
          <p:nvPr/>
        </p:nvCxnSpPr>
        <p:spPr bwMode="auto">
          <a:xfrm flipH="1" flipV="1">
            <a:off x="5324475" y="4173537"/>
            <a:ext cx="809625" cy="398463"/>
          </a:xfrm>
          <a:prstGeom prst="straightConnector1">
            <a:avLst/>
          </a:prstGeom>
          <a:noFill/>
          <a:ln w="25400">
            <a:solidFill>
              <a:srgbClr val="FF0000"/>
            </a:solidFill>
            <a:round/>
            <a:headEnd/>
            <a:tailEnd type="arrow" w="med" len="med"/>
          </a:ln>
          <a:effectLst>
            <a:outerShdw blurRad="40000" dist="20000" dir="5400000" rotWithShape="0">
              <a:srgbClr val="808080">
                <a:alpha val="37999"/>
              </a:srgbClr>
            </a:outerShdw>
          </a:effectLst>
        </p:spPr>
      </p:cxnSp>
      <p:sp>
        <p:nvSpPr>
          <p:cNvPr id="21" name="5-Point Star 20">
            <a:extLst>
              <a:ext uri="{FF2B5EF4-FFF2-40B4-BE49-F238E27FC236}">
                <a16:creationId xmlns:a16="http://schemas.microsoft.com/office/drawing/2014/main" id="{98D8988D-046F-4E01-845B-A3983FBBD33E}"/>
              </a:ext>
            </a:extLst>
          </p:cNvPr>
          <p:cNvSpPr>
            <a:spLocks/>
          </p:cNvSpPr>
          <p:nvPr/>
        </p:nvSpPr>
        <p:spPr bwMode="auto">
          <a:xfrm>
            <a:off x="5105400" y="4059237"/>
            <a:ext cx="228600" cy="228600"/>
          </a:xfrm>
          <a:custGeom>
            <a:avLst/>
            <a:gdLst>
              <a:gd name="T0" fmla="*/ 0 w 228600"/>
              <a:gd name="T1" fmla="*/ 87317 h 228600"/>
              <a:gd name="T2" fmla="*/ 87318 w 228600"/>
              <a:gd name="T3" fmla="*/ 87318 h 228600"/>
              <a:gd name="T4" fmla="*/ 114300 w 228600"/>
              <a:gd name="T5" fmla="*/ 0 h 228600"/>
              <a:gd name="T6" fmla="*/ 141282 w 228600"/>
              <a:gd name="T7" fmla="*/ 87318 h 228600"/>
              <a:gd name="T8" fmla="*/ 228600 w 228600"/>
              <a:gd name="T9" fmla="*/ 87317 h 228600"/>
              <a:gd name="T10" fmla="*/ 157958 w 228600"/>
              <a:gd name="T11" fmla="*/ 141282 h 228600"/>
              <a:gd name="T12" fmla="*/ 184941 w 228600"/>
              <a:gd name="T13" fmla="*/ 228599 h 228600"/>
              <a:gd name="T14" fmla="*/ 114300 w 228600"/>
              <a:gd name="T15" fmla="*/ 174634 h 228600"/>
              <a:gd name="T16" fmla="*/ 43659 w 228600"/>
              <a:gd name="T17" fmla="*/ 228599 h 228600"/>
              <a:gd name="T18" fmla="*/ 70642 w 228600"/>
              <a:gd name="T19" fmla="*/ 141282 h 228600"/>
              <a:gd name="T20" fmla="*/ 0 w 228600"/>
              <a:gd name="T21" fmla="*/ 87317 h 228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8600" h="228600">
                <a:moveTo>
                  <a:pt x="0" y="87317"/>
                </a:moveTo>
                <a:lnTo>
                  <a:pt x="87318" y="87318"/>
                </a:lnTo>
                <a:lnTo>
                  <a:pt x="114300" y="0"/>
                </a:lnTo>
                <a:lnTo>
                  <a:pt x="141282" y="87318"/>
                </a:lnTo>
                <a:lnTo>
                  <a:pt x="228600" y="87317"/>
                </a:lnTo>
                <a:lnTo>
                  <a:pt x="157958" y="141282"/>
                </a:lnTo>
                <a:lnTo>
                  <a:pt x="184941" y="228599"/>
                </a:lnTo>
                <a:lnTo>
                  <a:pt x="114300" y="174634"/>
                </a:lnTo>
                <a:lnTo>
                  <a:pt x="43659" y="228599"/>
                </a:lnTo>
                <a:lnTo>
                  <a:pt x="70642" y="141282"/>
                </a:lnTo>
                <a:lnTo>
                  <a:pt x="0" y="87317"/>
                </a:lnTo>
                <a:close/>
              </a:path>
            </a:pathLst>
          </a:custGeom>
          <a:solidFill>
            <a:srgbClr val="FF0000"/>
          </a:solidFill>
          <a:ln>
            <a:noFill/>
          </a:ln>
          <a:effectLst>
            <a:outerShdw blurRad="40000" dist="23000" dir="5400000" rotWithShape="0">
              <a:srgbClr val="000000">
                <a:alpha val="34998"/>
              </a:srgbClr>
            </a:outerShdw>
          </a:effectLst>
        </p:spPr>
        <p:txBody>
          <a:bodyPr anchor="ctr"/>
          <a:lstStyle/>
          <a:p>
            <a:pPr>
              <a:defRPr/>
            </a:pPr>
            <a:endParaRPr lang="en-US"/>
          </a:p>
        </p:txBody>
      </p:sp>
      <p:sp>
        <p:nvSpPr>
          <p:cNvPr id="14" name="Title 1">
            <a:extLst>
              <a:ext uri="{FF2B5EF4-FFF2-40B4-BE49-F238E27FC236}">
                <a16:creationId xmlns:a16="http://schemas.microsoft.com/office/drawing/2014/main" id="{2E711882-1BBB-4F68-85CE-8E6DF6A5E30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7,5 ALASKA</a:t>
            </a:r>
            <a:br>
              <a:rPr lang="es-VE" sz="43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19 de Octubre, 2020 a las 20:54:40 UTC </a:t>
            </a:r>
            <a:endParaRPr lang="es-VE">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5" name="TextBox 7">
            <a:extLst>
              <a:ext uri="{FF2B5EF4-FFF2-40B4-BE49-F238E27FC236}">
                <a16:creationId xmlns:a16="http://schemas.microsoft.com/office/drawing/2014/main" id="{E324ED83-6D13-4A1D-A54F-333D442A1381}"/>
              </a:ext>
            </a:extLst>
          </p:cNvPr>
          <p:cNvSpPr txBox="1">
            <a:spLocks noChangeArrowheads="1"/>
          </p:cNvSpPr>
          <p:nvPr/>
        </p:nvSpPr>
        <p:spPr bwMode="auto">
          <a:xfrm>
            <a:off x="239713" y="5746750"/>
            <a:ext cx="8751887"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buFont typeface="Arial" panose="020B0604020202020204" pitchFamily="34" charset="0"/>
              <a:buNone/>
              <a:defRPr/>
            </a:pPr>
            <a:r>
              <a:rPr lang="es-ES" altLang="en-US" sz="1350" dirty="0">
                <a:latin typeface="Arial" panose="020B0604020202020204" pitchFamily="34" charset="0"/>
                <a:cs typeface="Arial" panose="020B0604020202020204" pitchFamily="34" charset="0"/>
              </a:rPr>
              <a:t>La Placa del Pacífico converge con, y se subduce debajo de la Placa de Norteamericana y comienza su descenso dentro del manto en la Fosa Alaska-Aleutiana justo al norte de este terremoto. Las velocidades de movimiento relativo de la placa van desde 5,5 cm / año en el Golfo de Alaska hasta 7,8 cm / año en el extremo occidental de la cadena de islas Aleutianas. La velocidad de subducción en la ubicación de este terremoto es de aproximadamente 6,8 cm / año.</a:t>
            </a:r>
            <a:endParaRPr lang="en-US" altLang="en-US" sz="135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51073757"/>
      </p:ext>
    </p:extLst>
  </p:cSld>
  <p:clrMapOvr>
    <a:masterClrMapping/>
  </p:clrMapOvr>
  <p:transition spd="slow" advClick="0" advTm="1200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263AEBD6-353D-9C40-9981-6BC38CD1F64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41987" name="Picture 8" descr="IRIS_TMlogo.png">
            <a:extLst>
              <a:ext uri="{FF2B5EF4-FFF2-40B4-BE49-F238E27FC236}">
                <a16:creationId xmlns:a16="http://schemas.microsoft.com/office/drawing/2014/main" id="{FE69E262-2FE0-F844-962D-34D030EB41E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AlaskaTectonics_Trailer">
            <a:hlinkClick r:id="" action="ppaction://media"/>
            <a:extLst>
              <a:ext uri="{FF2B5EF4-FFF2-40B4-BE49-F238E27FC236}">
                <a16:creationId xmlns:a16="http://schemas.microsoft.com/office/drawing/2014/main" id="{2BB493B8-1C42-4309-BAE5-02BF8A814B12}"/>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81000" y="2819400"/>
            <a:ext cx="6096000" cy="3571875"/>
          </a:xfrm>
          <a:prstGeom prst="rect">
            <a:avLst/>
          </a:prstGeom>
        </p:spPr>
      </p:pic>
      <p:sp>
        <p:nvSpPr>
          <p:cNvPr id="8" name="Title 1">
            <a:extLst>
              <a:ext uri="{FF2B5EF4-FFF2-40B4-BE49-F238E27FC236}">
                <a16:creationId xmlns:a16="http://schemas.microsoft.com/office/drawing/2014/main" id="{0A3393AB-EA27-41CF-8E5F-097A5AAA327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7,5 ALASKA</a:t>
            </a:r>
            <a:br>
              <a:rPr lang="es-VE" sz="43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19 de Octubre, 2020 a las 20:54:40 UTC </a:t>
            </a:r>
            <a:endParaRPr lang="es-VE">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9" name="TextBox 7">
            <a:extLst>
              <a:ext uri="{FF2B5EF4-FFF2-40B4-BE49-F238E27FC236}">
                <a16:creationId xmlns:a16="http://schemas.microsoft.com/office/drawing/2014/main" id="{3DB21A9D-6842-40A7-9DD7-4C4BC14DDE49}"/>
              </a:ext>
            </a:extLst>
          </p:cNvPr>
          <p:cNvSpPr txBox="1">
            <a:spLocks noChangeArrowheads="1"/>
          </p:cNvSpPr>
          <p:nvPr/>
        </p:nvSpPr>
        <p:spPr bwMode="auto">
          <a:xfrm>
            <a:off x="274638" y="1056110"/>
            <a:ext cx="8869362" cy="1610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None/>
            </a:pPr>
            <a:r>
              <a:rPr lang="es-ES_tradnl" altLang="en-US" sz="1500" dirty="0">
                <a:latin typeface="Arial" panose="020B0604020202020204" pitchFamily="34" charset="0"/>
              </a:rPr>
              <a:t>Los grandes terremotos son comunes en Alaska. El terremoto de hoy fue en la zona de subducción del límite de mega-empuje entre las Placas del Pacífico y América del Norte. En los últimos 50 años, se han producido 11 terremotos de magnitud 7 o más en el límite de la placa de mega-empuje entre la Isla Kodiak y las Islas Rata hacia el extremo occidental de las Islas Aleutianas. En marzo de 1964, el gran terremoto de magnitud 9,2 de Alaska ocurrió en la interfaz de la zona de subducción entre las dos placas debajo de el Estrecho de Prince William.</a:t>
            </a:r>
          </a:p>
        </p:txBody>
      </p:sp>
      <p:sp>
        <p:nvSpPr>
          <p:cNvPr id="10" name="TextBox 2">
            <a:extLst>
              <a:ext uri="{FF2B5EF4-FFF2-40B4-BE49-F238E27FC236}">
                <a16:creationId xmlns:a16="http://schemas.microsoft.com/office/drawing/2014/main" id="{65AD7152-AD4A-4CF9-8FEA-3A13717BA2A3}"/>
              </a:ext>
            </a:extLst>
          </p:cNvPr>
          <p:cNvSpPr txBox="1">
            <a:spLocks noChangeArrowheads="1"/>
          </p:cNvSpPr>
          <p:nvPr/>
        </p:nvSpPr>
        <p:spPr bwMode="auto">
          <a:xfrm>
            <a:off x="6629400" y="4876800"/>
            <a:ext cx="2362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dirty="0">
                <a:latin typeface="Arial" panose="020B0604020202020204" pitchFamily="34" charset="0"/>
              </a:rPr>
              <a:t>Animación que explora la tectónica de placas y los terremotos de la región limítrofe de la Placa del Pacífico y la Placa Norteamericana.</a:t>
            </a:r>
            <a:endParaRPr lang="en-US" altLang="en-US" sz="1400" dirty="0">
              <a:latin typeface="Arial" panose="020B0604020202020204" pitchFamily="34" charset="0"/>
            </a:endParaRPr>
          </a:p>
        </p:txBody>
      </p:sp>
    </p:spTree>
  </p:cSld>
  <p:clrMapOvr>
    <a:masterClrMapping/>
  </p:clrMapOvr>
  <p:transition spd="slow" advClick="0" advTm="1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7145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F9E0BC1-BA6E-48EA-AFA2-BD686F99F48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4819" name="Picture 8" descr="IRIS_TMlogo.png">
            <a:extLst>
              <a:ext uri="{FF2B5EF4-FFF2-40B4-BE49-F238E27FC236}">
                <a16:creationId xmlns:a16="http://schemas.microsoft.com/office/drawing/2014/main" id="{12F0C928-3BB9-4311-B0B5-49B01938A89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1" name="TextBox 9">
            <a:extLst>
              <a:ext uri="{FF2B5EF4-FFF2-40B4-BE49-F238E27FC236}">
                <a16:creationId xmlns:a16="http://schemas.microsoft.com/office/drawing/2014/main" id="{09F2B3D0-3A5F-46A8-BC33-906F9FB23831}"/>
              </a:ext>
            </a:extLst>
          </p:cNvPr>
          <p:cNvSpPr txBox="1">
            <a:spLocks noChangeArrowheads="1"/>
          </p:cNvSpPr>
          <p:nvPr/>
        </p:nvSpPr>
        <p:spPr bwMode="auto">
          <a:xfrm>
            <a:off x="239714" y="1095375"/>
            <a:ext cx="2271712"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buFontTx/>
              <a:buNone/>
            </a:pPr>
            <a:r>
              <a:rPr lang="es-ES" altLang="en-US" sz="1600" dirty="0">
                <a:latin typeface="Arial" panose="020B0604020202020204" pitchFamily="34" charset="0"/>
              </a:rPr>
              <a:t>Este terremoto fue ploteado con una estrella roja mostrado sobre un mapa de sismicidad histórica regional para los 4000 terremotos más recientes con magnitudes mayores que 4.</a:t>
            </a:r>
            <a:endParaRPr lang="en-US" altLang="en-US" sz="1600" dirty="0">
              <a:latin typeface="Arial" panose="020B0604020202020204" pitchFamily="34" charset="0"/>
            </a:endParaRPr>
          </a:p>
        </p:txBody>
      </p:sp>
      <p:sp>
        <p:nvSpPr>
          <p:cNvPr id="34827" name="TextBox 3">
            <a:extLst>
              <a:ext uri="{FF2B5EF4-FFF2-40B4-BE49-F238E27FC236}">
                <a16:creationId xmlns:a16="http://schemas.microsoft.com/office/drawing/2014/main" id="{98DBDB15-DA84-48C3-A321-CDE1AAFE2C04}"/>
              </a:ext>
            </a:extLst>
          </p:cNvPr>
          <p:cNvSpPr txBox="1">
            <a:spLocks noChangeArrowheads="1"/>
          </p:cNvSpPr>
          <p:nvPr/>
        </p:nvSpPr>
        <p:spPr bwMode="auto">
          <a:xfrm>
            <a:off x="5924548" y="4455814"/>
            <a:ext cx="280511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buFontTx/>
              <a:buNone/>
            </a:pPr>
            <a:r>
              <a:rPr lang="es-ES" altLang="en-US" sz="1600" dirty="0">
                <a:latin typeface="Arial" panose="020B0604020202020204" pitchFamily="34" charset="0"/>
              </a:rPr>
              <a:t>Este corte transversal, mirando en 3D hacia el este, muestra terremotos cuando la Placa del Pacífico se subduce debajo de la Placa de América del Norte.</a:t>
            </a:r>
            <a:endParaRPr lang="en-US" altLang="en-US" sz="1600" dirty="0">
              <a:latin typeface="Arial" panose="020B0604020202020204" pitchFamily="34" charset="0"/>
            </a:endParaRPr>
          </a:p>
        </p:txBody>
      </p:sp>
      <p:pic>
        <p:nvPicPr>
          <p:cNvPr id="3" name="Picture 2">
            <a:extLst>
              <a:ext uri="{FF2B5EF4-FFF2-40B4-BE49-F238E27FC236}">
                <a16:creationId xmlns:a16="http://schemas.microsoft.com/office/drawing/2014/main" id="{7751767C-C39A-498A-8146-9E7471C8D9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1425" y="792162"/>
            <a:ext cx="6477000" cy="3507145"/>
          </a:xfrm>
          <a:prstGeom prst="rect">
            <a:avLst/>
          </a:prstGeom>
        </p:spPr>
      </p:pic>
      <p:sp>
        <p:nvSpPr>
          <p:cNvPr id="19" name="5-Point Star 18">
            <a:extLst>
              <a:ext uri="{FF2B5EF4-FFF2-40B4-BE49-F238E27FC236}">
                <a16:creationId xmlns:a16="http://schemas.microsoft.com/office/drawing/2014/main" id="{2534B0A6-8A10-4CD4-9EA4-71D9DD7D06D3}"/>
              </a:ext>
            </a:extLst>
          </p:cNvPr>
          <p:cNvSpPr>
            <a:spLocks/>
          </p:cNvSpPr>
          <p:nvPr/>
        </p:nvSpPr>
        <p:spPr bwMode="auto">
          <a:xfrm>
            <a:off x="5675310" y="2995615"/>
            <a:ext cx="249238" cy="249237"/>
          </a:xfrm>
          <a:custGeom>
            <a:avLst/>
            <a:gdLst>
              <a:gd name="T0" fmla="*/ 0 w 304800"/>
              <a:gd name="T1" fmla="*/ 63655 h 304800"/>
              <a:gd name="T2" fmla="*/ 63656 w 304800"/>
              <a:gd name="T3" fmla="*/ 63655 h 304800"/>
              <a:gd name="T4" fmla="*/ 83326 w 304800"/>
              <a:gd name="T5" fmla="*/ 0 h 304800"/>
              <a:gd name="T6" fmla="*/ 102997 w 304800"/>
              <a:gd name="T7" fmla="*/ 63655 h 304800"/>
              <a:gd name="T8" fmla="*/ 166653 w 304800"/>
              <a:gd name="T9" fmla="*/ 63655 h 304800"/>
              <a:gd name="T10" fmla="*/ 115154 w 304800"/>
              <a:gd name="T11" fmla="*/ 102995 h 304800"/>
              <a:gd name="T12" fmla="*/ 134825 w 304800"/>
              <a:gd name="T13" fmla="*/ 166650 h 304800"/>
              <a:gd name="T14" fmla="*/ 83326 w 304800"/>
              <a:gd name="T15" fmla="*/ 127310 h 304800"/>
              <a:gd name="T16" fmla="*/ 31829 w 304800"/>
              <a:gd name="T17" fmla="*/ 166650 h 304800"/>
              <a:gd name="T18" fmla="*/ 51499 w 304800"/>
              <a:gd name="T19" fmla="*/ 102995 h 304800"/>
              <a:gd name="T20" fmla="*/ 0 w 304800"/>
              <a:gd name="T21" fmla="*/ 63655 h 3048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04800" h="304800">
                <a:moveTo>
                  <a:pt x="0" y="116423"/>
                </a:moveTo>
                <a:lnTo>
                  <a:pt x="116424" y="116424"/>
                </a:lnTo>
                <a:lnTo>
                  <a:pt x="152400" y="0"/>
                </a:lnTo>
                <a:lnTo>
                  <a:pt x="188376" y="116424"/>
                </a:lnTo>
                <a:lnTo>
                  <a:pt x="304800" y="116423"/>
                </a:lnTo>
                <a:lnTo>
                  <a:pt x="210611" y="188376"/>
                </a:lnTo>
                <a:lnTo>
                  <a:pt x="246588" y="304799"/>
                </a:lnTo>
                <a:lnTo>
                  <a:pt x="152400" y="232845"/>
                </a:lnTo>
                <a:lnTo>
                  <a:pt x="58212" y="304799"/>
                </a:lnTo>
                <a:lnTo>
                  <a:pt x="94189" y="188376"/>
                </a:lnTo>
                <a:lnTo>
                  <a:pt x="0" y="116423"/>
                </a:lnTo>
                <a:close/>
              </a:path>
            </a:pathLst>
          </a:custGeom>
          <a:solidFill>
            <a:srgbClr val="FF0000"/>
          </a:solidFill>
          <a:ln>
            <a:noFill/>
          </a:ln>
          <a:effectLst>
            <a:outerShdw blurRad="40000" dist="23000" dir="5400000" rotWithShape="0">
              <a:srgbClr val="000000">
                <a:alpha val="34998"/>
              </a:srgbClr>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anchor="ctr"/>
          <a:lstStyle/>
          <a:p>
            <a:endParaRPr lang="en-US"/>
          </a:p>
        </p:txBody>
      </p:sp>
      <p:pic>
        <p:nvPicPr>
          <p:cNvPr id="5" name="Picture 4">
            <a:extLst>
              <a:ext uri="{FF2B5EF4-FFF2-40B4-BE49-F238E27FC236}">
                <a16:creationId xmlns:a16="http://schemas.microsoft.com/office/drawing/2014/main" id="{CBE4FC35-FE16-46BA-839F-3D023AEAB89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4337" y="4034622"/>
            <a:ext cx="5391902" cy="2695951"/>
          </a:xfrm>
          <a:prstGeom prst="rect">
            <a:avLst/>
          </a:prstGeom>
        </p:spPr>
      </p:pic>
      <p:sp>
        <p:nvSpPr>
          <p:cNvPr id="11" name="Title 1">
            <a:extLst>
              <a:ext uri="{FF2B5EF4-FFF2-40B4-BE49-F238E27FC236}">
                <a16:creationId xmlns:a16="http://schemas.microsoft.com/office/drawing/2014/main" id="{16ED9F33-76BB-43E9-AC89-CA5FD701451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7,5 ALASKA</a:t>
            </a:r>
            <a:br>
              <a:rPr lang="es-VE" sz="43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19 de Octubre, 2020 a las 20:54:40 UTC </a:t>
            </a:r>
            <a:endParaRPr lang="es-VE">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3" name="TextBox 15">
            <a:extLst>
              <a:ext uri="{FF2B5EF4-FFF2-40B4-BE49-F238E27FC236}">
                <a16:creationId xmlns:a16="http://schemas.microsoft.com/office/drawing/2014/main" id="{F02346A5-FA28-4E5D-B1BF-F375A75E41CC}"/>
              </a:ext>
            </a:extLst>
          </p:cNvPr>
          <p:cNvSpPr txBox="1">
            <a:spLocks noChangeArrowheads="1"/>
          </p:cNvSpPr>
          <p:nvPr/>
        </p:nvSpPr>
        <p:spPr bwMode="auto">
          <a:xfrm>
            <a:off x="5868092" y="5966936"/>
            <a:ext cx="319970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ES_tradnl" altLang="en-US" sz="1400" dirty="0">
                <a:latin typeface="Arial" panose="020B0604020202020204" pitchFamily="34" charset="0"/>
                <a:cs typeface="Arial" panose="020B0604020202020204" pitchFamily="34" charset="0"/>
              </a:rPr>
              <a:t>Mapas creados con el Navegador de Terremotos de IRIS</a:t>
            </a:r>
            <a:r>
              <a:rPr lang="es-ES_tradnl" altLang="en-US" sz="1400" i="1" dirty="0">
                <a:latin typeface="Arial" panose="020B0604020202020204" pitchFamily="34" charset="0"/>
                <a:cs typeface="Arial" panose="020B0604020202020204" pitchFamily="34" charset="0"/>
              </a:rPr>
              <a:t> </a:t>
            </a:r>
          </a:p>
          <a:p>
            <a:pPr eaLnBrk="1" hangingPunct="1">
              <a:spcBef>
                <a:spcPct val="0"/>
              </a:spcBef>
              <a:buNone/>
            </a:pPr>
            <a:r>
              <a:rPr lang="es-ES_tradnl" altLang="en-US" sz="1400" dirty="0">
                <a:latin typeface="Arial" panose="020B0604020202020204" pitchFamily="34" charset="0"/>
              </a:rPr>
              <a:t>(www.iris.edu/ieb)</a:t>
            </a:r>
            <a:endParaRPr lang="es-ES_tradnl" altLang="en-US" sz="1400" i="1" dirty="0">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4" name="TextBox 11">
            <a:extLst>
              <a:ext uri="{FF2B5EF4-FFF2-40B4-BE49-F238E27FC236}">
                <a16:creationId xmlns:a16="http://schemas.microsoft.com/office/drawing/2014/main" id="{191ECE58-D12F-445B-A5EF-F191DBD9C21B}"/>
              </a:ext>
            </a:extLst>
          </p:cNvPr>
          <p:cNvSpPr txBox="1">
            <a:spLocks noChangeArrowheads="1"/>
          </p:cNvSpPr>
          <p:nvPr/>
        </p:nvSpPr>
        <p:spPr bwMode="auto">
          <a:xfrm>
            <a:off x="3505199" y="2545140"/>
            <a:ext cx="4953001"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s-ES" altLang="en-US" sz="1600" dirty="0">
                <a:latin typeface="Arial" panose="020B0604020202020204" pitchFamily="34" charset="0"/>
              </a:rPr>
              <a:t>Esta solución preliminar del mecanismo focal indica que la ruptura se produjo en una falla lateral con deslizamiento lateral derecho e inmersión moderada que choca hacia el NNW o en una falla lateral con deslizamiento lateral izquierdo y una inmersión pronunciada que choca hacia el este, y por lo tanto, este terremoto no fue un evento de empuje en la propia interfaz de la placa.</a:t>
            </a:r>
            <a:endParaRPr lang="en-US" altLang="en-US" sz="1600" dirty="0">
              <a:latin typeface="Arial" panose="020B0604020202020204" pitchFamily="34" charset="0"/>
            </a:endParaRPr>
          </a:p>
        </p:txBody>
      </p:sp>
      <p:pic>
        <p:nvPicPr>
          <p:cNvPr id="5" name="Picture 4">
            <a:extLst>
              <a:ext uri="{FF2B5EF4-FFF2-40B4-BE49-F238E27FC236}">
                <a16:creationId xmlns:a16="http://schemas.microsoft.com/office/drawing/2014/main" id="{EDC155D4-A1FD-44AC-ABB3-75CA5266A7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1495" y="2507776"/>
            <a:ext cx="2297905" cy="2262000"/>
          </a:xfrm>
          <a:prstGeom prst="rect">
            <a:avLst/>
          </a:prstGeom>
        </p:spPr>
      </p:pic>
      <p:pic>
        <p:nvPicPr>
          <p:cNvPr id="6" name="Picture 2">
            <a:extLst>
              <a:ext uri="{FF2B5EF4-FFF2-40B4-BE49-F238E27FC236}">
                <a16:creationId xmlns:a16="http://schemas.microsoft.com/office/drawing/2014/main" id="{BF444738-A0AE-45E7-A1B7-1E01192FC79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05246" y="4518025"/>
            <a:ext cx="4518025" cy="218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a:extLst>
              <a:ext uri="{FF2B5EF4-FFF2-40B4-BE49-F238E27FC236}">
                <a16:creationId xmlns:a16="http://schemas.microsoft.com/office/drawing/2014/main" id="{5A717C52-6592-41BC-A4DF-18C546C50B5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7,5 ALASKA</a:t>
            </a:r>
            <a:br>
              <a:rPr lang="es-VE" sz="43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19 de Octubre, 2020 a las 20:54:40 UTC </a:t>
            </a:r>
            <a:endParaRPr lang="es-VE">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2" name="TextBox 7">
            <a:extLst>
              <a:ext uri="{FF2B5EF4-FFF2-40B4-BE49-F238E27FC236}">
                <a16:creationId xmlns:a16="http://schemas.microsoft.com/office/drawing/2014/main" id="{B2023E18-9796-4CC8-8EDB-10AE4B16D416}"/>
              </a:ext>
            </a:extLst>
          </p:cNvPr>
          <p:cNvSpPr txBox="1">
            <a:spLocks noChangeArrowheads="1"/>
          </p:cNvSpPr>
          <p:nvPr/>
        </p:nvSpPr>
        <p:spPr bwMode="auto">
          <a:xfrm>
            <a:off x="252413" y="1066800"/>
            <a:ext cx="84343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es-ES" altLang="en-US" sz="1600" dirty="0">
                <a:latin typeface="Arial" panose="020B0604020202020204" pitchFamily="34" charset="0"/>
              </a:rPr>
              <a:t>El mecanismo focal es la forma en que los sismólogos trazan las orientaciones tridimensionales del estrés de un terremoto. Dado que un terremoto se produce como deslizamiento en una falla, genera ondas primarias (P) en cuadrantes de compresión (sombreado) y extensión (blanco). La orientación de estos cuadrantes determinada a partir de ondas sísmicas registradas determina el tipo de falla que produjo el terremoto.</a:t>
            </a:r>
            <a:endParaRPr lang="en-US" altLang="en-US" sz="1600" dirty="0">
              <a:latin typeface="Arial" panose="020B0604020202020204" pitchFamily="34" charset="0"/>
            </a:endParaRPr>
          </a:p>
        </p:txBody>
      </p:sp>
      <p:sp>
        <p:nvSpPr>
          <p:cNvPr id="13" name="TextBox 8">
            <a:extLst>
              <a:ext uri="{FF2B5EF4-FFF2-40B4-BE49-F238E27FC236}">
                <a16:creationId xmlns:a16="http://schemas.microsoft.com/office/drawing/2014/main" id="{2D412B1B-6E01-43CB-8BA8-CF9CD40D384E}"/>
              </a:ext>
            </a:extLst>
          </p:cNvPr>
          <p:cNvSpPr txBox="1">
            <a:spLocks noChangeArrowheads="1"/>
          </p:cNvSpPr>
          <p:nvPr/>
        </p:nvSpPr>
        <p:spPr bwMode="auto">
          <a:xfrm>
            <a:off x="430213" y="5397500"/>
            <a:ext cx="2797175"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dirty="0">
                <a:latin typeface="Arial" panose="020B0604020202020204" pitchFamily="34" charset="0"/>
                <a:cs typeface="Arial" panose="020B0604020202020204" pitchFamily="34" charset="0"/>
              </a:rPr>
              <a:t>El eje de tensión (T) refleja la dirección mínima del esfuerzo de compresión. El eje de presión (P) refleja la dirección máxima del esfuerzo de compresión.</a:t>
            </a:r>
          </a:p>
        </p:txBody>
      </p:sp>
      <p:sp>
        <p:nvSpPr>
          <p:cNvPr id="14" name="TextBox 11">
            <a:extLst>
              <a:ext uri="{FF2B5EF4-FFF2-40B4-BE49-F238E27FC236}">
                <a16:creationId xmlns:a16="http://schemas.microsoft.com/office/drawing/2014/main" id="{CD3E5BAF-4E0A-4D04-BF5F-94C8A3D093E4}"/>
              </a:ext>
            </a:extLst>
          </p:cNvPr>
          <p:cNvSpPr txBox="1">
            <a:spLocks noChangeArrowheads="1"/>
          </p:cNvSpPr>
          <p:nvPr/>
        </p:nvSpPr>
        <p:spPr bwMode="auto">
          <a:xfrm>
            <a:off x="239713" y="4981575"/>
            <a:ext cx="31194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200" dirty="0">
                <a:latin typeface="Arial" panose="020B0604020202020204" pitchFamily="34" charset="0"/>
                <a:cs typeface="Arial" panose="020B0604020202020204" pitchFamily="34" charset="0"/>
              </a:rPr>
              <a:t>Fase W Solución Tensor  Momento Sísmico, USGS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763B95F-C939-4D78-AFFF-7177713C06C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6083" name="Picture 18" descr="IRIS_TMlogo.png">
            <a:extLst>
              <a:ext uri="{FF2B5EF4-FFF2-40B4-BE49-F238E27FC236}">
                <a16:creationId xmlns:a16="http://schemas.microsoft.com/office/drawing/2014/main" id="{DE9DB784-C926-4B70-B5EF-5CD0354BFEC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GMV_Z_NA_2020_10_19_205440">
            <a:hlinkClick r:id="" action="ppaction://media"/>
            <a:extLst>
              <a:ext uri="{FF2B5EF4-FFF2-40B4-BE49-F238E27FC236}">
                <a16:creationId xmlns:a16="http://schemas.microsoft.com/office/drawing/2014/main" id="{39EB658C-8CFF-4B9C-A39E-D0FE7758D9D2}"/>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352800" y="838200"/>
            <a:ext cx="5251715" cy="5257800"/>
          </a:xfrm>
          <a:prstGeom prst="rect">
            <a:avLst/>
          </a:prstGeom>
        </p:spPr>
      </p:pic>
      <p:sp>
        <p:nvSpPr>
          <p:cNvPr id="8" name="Title 1">
            <a:extLst>
              <a:ext uri="{FF2B5EF4-FFF2-40B4-BE49-F238E27FC236}">
                <a16:creationId xmlns:a16="http://schemas.microsoft.com/office/drawing/2014/main" id="{12D61276-CF74-4C6B-AE66-54087710824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7,5 ALASKA</a:t>
            </a:r>
            <a:br>
              <a:rPr lang="es-VE" sz="43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19 de Octubre, 2020 a las 20:54:40 UTC </a:t>
            </a:r>
            <a:endParaRPr lang="es-VE">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9" name="TextBox 12">
            <a:extLst>
              <a:ext uri="{FF2B5EF4-FFF2-40B4-BE49-F238E27FC236}">
                <a16:creationId xmlns:a16="http://schemas.microsoft.com/office/drawing/2014/main" id="{DACDEA62-0AEC-4AF0-82E5-A1C2FA30F1B9}"/>
              </a:ext>
            </a:extLst>
          </p:cNvPr>
          <p:cNvSpPr txBox="1">
            <a:spLocks noChangeArrowheads="1"/>
          </p:cNvSpPr>
          <p:nvPr/>
        </p:nvSpPr>
        <p:spPr bwMode="auto">
          <a:xfrm>
            <a:off x="330200" y="1093788"/>
            <a:ext cx="2579688"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500" dirty="0">
                <a:latin typeface="Arial" panose="020B0604020202020204" pitchFamily="34" charset="0"/>
              </a:rPr>
              <a:t>A medida que las ondas del terremoto viajan a lo largo de la superficie de la Tierra, estas causan el movimiento del suelo. Con las estaciones de registro de terremotos en la Red Transportable de </a:t>
            </a:r>
            <a:r>
              <a:rPr lang="es-ES" altLang="en-US" sz="1500" dirty="0" err="1">
                <a:latin typeface="Arial" panose="020B0604020202020204" pitchFamily="34" charset="0"/>
              </a:rPr>
              <a:t>EarthScope</a:t>
            </a:r>
            <a:r>
              <a:rPr lang="es-ES" altLang="en-US" sz="1500" dirty="0">
                <a:latin typeface="Arial" panose="020B0604020202020204" pitchFamily="34" charset="0"/>
              </a:rPr>
              <a:t>, los movimientos de tierra pueden ser capturados y mostrados como una película, usando los datos reales registrados del terremoto.</a:t>
            </a:r>
          </a:p>
          <a:p>
            <a:pPr eaLnBrk="1" hangingPunct="1">
              <a:spcBef>
                <a:spcPct val="0"/>
              </a:spcBef>
              <a:buFontTx/>
              <a:buNone/>
            </a:pPr>
            <a:endParaRPr lang="en-US" altLang="en-US" sz="1500" dirty="0">
              <a:latin typeface="Arial" panose="020B0604020202020204" pitchFamily="34" charset="0"/>
            </a:endParaRPr>
          </a:p>
          <a:p>
            <a:pPr eaLnBrk="1" hangingPunct="1">
              <a:spcBef>
                <a:spcPct val="0"/>
              </a:spcBef>
              <a:buFontTx/>
              <a:buNone/>
            </a:pPr>
            <a:r>
              <a:rPr lang="es-ES" altLang="en-US" sz="1500" dirty="0">
                <a:latin typeface="Arial" panose="020B0604020202020204" pitchFamily="34" charset="0"/>
              </a:rPr>
              <a:t>Los círculos en la película representan estaciones de registro de terremotos y el color de cada círculo representa la amplitud o altura de la onda de terremoto detectada por el sismómetro de la estación.</a:t>
            </a:r>
            <a:endParaRPr lang="en-US" altLang="en-US" sz="1500" dirty="0">
              <a:latin typeface="Arial" panose="020B0604020202020204" pitchFamily="34" charset="0"/>
            </a:endParaRPr>
          </a:p>
        </p:txBody>
      </p:sp>
      <p:sp>
        <p:nvSpPr>
          <p:cNvPr id="10" name="TextBox 7">
            <a:extLst>
              <a:ext uri="{FF2B5EF4-FFF2-40B4-BE49-F238E27FC236}">
                <a16:creationId xmlns:a16="http://schemas.microsoft.com/office/drawing/2014/main" id="{2E1112FA-3A35-4580-A04D-DC26225A1558}"/>
              </a:ext>
            </a:extLst>
          </p:cNvPr>
          <p:cNvSpPr txBox="1">
            <a:spLocks noChangeArrowheads="1"/>
          </p:cNvSpPr>
          <p:nvPr/>
        </p:nvSpPr>
        <p:spPr bwMode="auto">
          <a:xfrm>
            <a:off x="3581400" y="6425625"/>
            <a:ext cx="5486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400" dirty="0">
                <a:latin typeface="Arial" panose="020B0604020202020204" pitchFamily="34" charset="0"/>
              </a:rPr>
              <a:t>Las ondas sísmicas cruzando los EEUU. registrado por el </a:t>
            </a:r>
            <a:r>
              <a:rPr lang="es-ES" altLang="en-US" sz="1400" dirty="0" err="1">
                <a:latin typeface="Arial" panose="020B0604020202020204" pitchFamily="34" charset="0"/>
              </a:rPr>
              <a:t>USArray</a:t>
            </a:r>
            <a:endParaRPr lang="en-US" altLang="en-US"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6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D369BA8-B99E-7D43-8BA9-FD5C0A82EF57}"/>
              </a:ext>
            </a:extLst>
          </p:cNvPr>
          <p:cNvPicPr>
            <a:picLocks noChangeAspect="1"/>
          </p:cNvPicPr>
          <p:nvPr/>
        </p:nvPicPr>
        <p:blipFill>
          <a:blip r:embed="rId3"/>
          <a:stretch>
            <a:fillRect/>
          </a:stretch>
        </p:blipFill>
        <p:spPr>
          <a:xfrm>
            <a:off x="1131570" y="969133"/>
            <a:ext cx="7315200" cy="5684108"/>
          </a:xfrm>
          <a:prstGeom prst="rect">
            <a:avLst/>
          </a:prstGeom>
        </p:spPr>
      </p:pic>
      <p:sp>
        <p:nvSpPr>
          <p:cNvPr id="4" name="Rectangle 3">
            <a:extLst>
              <a:ext uri="{FF2B5EF4-FFF2-40B4-BE49-F238E27FC236}">
                <a16:creationId xmlns:a16="http://schemas.microsoft.com/office/drawing/2014/main" id="{1FE4786A-DD50-0E4F-B9C9-26011D3F3D4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dirty="0">
              <a:solidFill>
                <a:srgbClr val="FFFFFF"/>
              </a:solidFill>
              <a:cs typeface="Arial" panose="020B0604020202020204" pitchFamily="34" charset="0"/>
            </a:endParaRPr>
          </a:p>
        </p:txBody>
      </p:sp>
      <p:pic>
        <p:nvPicPr>
          <p:cNvPr id="15363" name="Picture 18" descr="IRIS_TMlogo.png">
            <a:extLst>
              <a:ext uri="{FF2B5EF4-FFF2-40B4-BE49-F238E27FC236}">
                <a16:creationId xmlns:a16="http://schemas.microsoft.com/office/drawing/2014/main" id="{E403A2D4-ECE4-9E4E-838E-E36F33AB7D6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8" name="TextBox 4">
            <a:extLst>
              <a:ext uri="{FF2B5EF4-FFF2-40B4-BE49-F238E27FC236}">
                <a16:creationId xmlns:a16="http://schemas.microsoft.com/office/drawing/2014/main" id="{9D72C0E6-7D53-D047-8C52-F412C484420E}"/>
              </a:ext>
            </a:extLst>
          </p:cNvPr>
          <p:cNvSpPr txBox="1">
            <a:spLocks noChangeArrowheads="1"/>
          </p:cNvSpPr>
          <p:nvPr/>
        </p:nvSpPr>
        <p:spPr bwMode="auto">
          <a:xfrm flipH="1">
            <a:off x="3429000" y="1695948"/>
            <a:ext cx="304886" cy="38159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P</a:t>
            </a:r>
          </a:p>
        </p:txBody>
      </p:sp>
      <p:sp>
        <p:nvSpPr>
          <p:cNvPr id="15369" name="TextBox 11">
            <a:extLst>
              <a:ext uri="{FF2B5EF4-FFF2-40B4-BE49-F238E27FC236}">
                <a16:creationId xmlns:a16="http://schemas.microsoft.com/office/drawing/2014/main" id="{8BC75CCE-1F97-DA45-AFFF-4058F80F27BF}"/>
              </a:ext>
            </a:extLst>
          </p:cNvPr>
          <p:cNvSpPr txBox="1">
            <a:spLocks noChangeArrowheads="1"/>
          </p:cNvSpPr>
          <p:nvPr/>
        </p:nvSpPr>
        <p:spPr bwMode="auto">
          <a:xfrm>
            <a:off x="5014119" y="1886743"/>
            <a:ext cx="338137"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S</a:t>
            </a:r>
          </a:p>
        </p:txBody>
      </p:sp>
      <p:sp>
        <p:nvSpPr>
          <p:cNvPr id="3" name="Rectangle 2">
            <a:extLst>
              <a:ext uri="{FF2B5EF4-FFF2-40B4-BE49-F238E27FC236}">
                <a16:creationId xmlns:a16="http://schemas.microsoft.com/office/drawing/2014/main" id="{F1432F01-68B1-A54F-ADFC-017D7CA252E4}"/>
              </a:ext>
            </a:extLst>
          </p:cNvPr>
          <p:cNvSpPr/>
          <p:nvPr/>
        </p:nvSpPr>
        <p:spPr>
          <a:xfrm>
            <a:off x="7188818" y="1303421"/>
            <a:ext cx="1345582" cy="45530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DAFA6DF-1BE1-DC48-B99C-2078EB7990E5}"/>
              </a:ext>
            </a:extLst>
          </p:cNvPr>
          <p:cNvSpPr/>
          <p:nvPr/>
        </p:nvSpPr>
        <p:spPr>
          <a:xfrm>
            <a:off x="6675261" y="5587204"/>
            <a:ext cx="2002808" cy="73818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le 1">
            <a:extLst>
              <a:ext uri="{FF2B5EF4-FFF2-40B4-BE49-F238E27FC236}">
                <a16:creationId xmlns:a16="http://schemas.microsoft.com/office/drawing/2014/main" id="{CC6E190E-765C-474D-9DFD-00F4A23C56B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VE"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VE" sz="24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7,5 ALASKA</a:t>
            </a:r>
            <a:br>
              <a:rPr lang="es-VE" sz="43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VE"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Lunes, 19 de Octubre, 2020 a las 20:54:40 UTC </a:t>
            </a:r>
            <a:endParaRPr lang="es-VE">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9" name="TextBox 18">
            <a:extLst>
              <a:ext uri="{FF2B5EF4-FFF2-40B4-BE49-F238E27FC236}">
                <a16:creationId xmlns:a16="http://schemas.microsoft.com/office/drawing/2014/main" id="{D69E2ED5-92B4-4C20-80F0-5BBCB68695FC}"/>
              </a:ext>
            </a:extLst>
          </p:cNvPr>
          <p:cNvSpPr txBox="1"/>
          <p:nvPr/>
        </p:nvSpPr>
        <p:spPr>
          <a:xfrm>
            <a:off x="5562600" y="2907268"/>
            <a:ext cx="2751755" cy="369332"/>
          </a:xfrm>
          <a:prstGeom prst="rect">
            <a:avLst/>
          </a:prstGeom>
          <a:solidFill>
            <a:schemeClr val="bg1"/>
          </a:solidFill>
        </p:spPr>
        <p:txBody>
          <a:bodyPr wrap="square">
            <a:spAutoFit/>
          </a:bodyPr>
          <a:lstStyle/>
          <a:p>
            <a:pPr eaLnBrk="1" hangingPunct="1">
              <a:defRPr/>
            </a:pPr>
            <a:r>
              <a:rPr lang="es-ES_tradnl" spc="200" dirty="0">
                <a:solidFill>
                  <a:prstClr val="black"/>
                </a:solidFill>
                <a:latin typeface="Arial" charset="0"/>
                <a:ea typeface="MS PGothic" charset="-128"/>
                <a:cs typeface="Arial" panose="020B0604020202020204" pitchFamily="34" charset="0"/>
              </a:rPr>
              <a:t>Ondas de Superficie</a:t>
            </a:r>
          </a:p>
        </p:txBody>
      </p:sp>
      <p:sp>
        <p:nvSpPr>
          <p:cNvPr id="20" name="TextBox 7">
            <a:extLst>
              <a:ext uri="{FF2B5EF4-FFF2-40B4-BE49-F238E27FC236}">
                <a16:creationId xmlns:a16="http://schemas.microsoft.com/office/drawing/2014/main" id="{7CF345BD-7CA5-4E22-9239-1E019C86B729}"/>
              </a:ext>
            </a:extLst>
          </p:cNvPr>
          <p:cNvSpPr txBox="1">
            <a:spLocks noChangeArrowheads="1"/>
          </p:cNvSpPr>
          <p:nvPr/>
        </p:nvSpPr>
        <p:spPr bwMode="auto">
          <a:xfrm>
            <a:off x="2329060" y="771567"/>
            <a:ext cx="6332538"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solidFill>
                  <a:srgbClr val="000000"/>
                </a:solidFill>
                <a:latin typeface="Arial" panose="020B0604020202020204" pitchFamily="34" charset="0"/>
              </a:rPr>
              <a:t>El registro del terremoto en Bend, </a:t>
            </a:r>
            <a:r>
              <a:rPr lang="es-ES_tradnl" altLang="en-US" sz="1400" dirty="0" err="1">
                <a:solidFill>
                  <a:srgbClr val="000000"/>
                </a:solidFill>
                <a:latin typeface="Arial" panose="020B0604020202020204" pitchFamily="34" charset="0"/>
              </a:rPr>
              <a:t>Oregon</a:t>
            </a:r>
            <a:r>
              <a:rPr lang="es-ES_tradnl" altLang="en-US" sz="1400" dirty="0">
                <a:solidFill>
                  <a:srgbClr val="000000"/>
                </a:solidFill>
                <a:latin typeface="Arial" panose="020B0604020202020204" pitchFamily="34" charset="0"/>
              </a:rPr>
              <a:t> (BNOR) se ilustra a continuación. Bend está a 2906 km (1847 millas, 26,8 °) de la ubicación de este terremoto.</a:t>
            </a:r>
          </a:p>
        </p:txBody>
      </p:sp>
      <p:sp>
        <p:nvSpPr>
          <p:cNvPr id="21" name="TextBox 4">
            <a:extLst>
              <a:ext uri="{FF2B5EF4-FFF2-40B4-BE49-F238E27FC236}">
                <a16:creationId xmlns:a16="http://schemas.microsoft.com/office/drawing/2014/main" id="{2C5FACCD-640B-47CD-A535-34BF3782B3F2}"/>
              </a:ext>
            </a:extLst>
          </p:cNvPr>
          <p:cNvSpPr txBox="1">
            <a:spLocks noChangeArrowheads="1"/>
          </p:cNvSpPr>
          <p:nvPr/>
        </p:nvSpPr>
        <p:spPr bwMode="auto">
          <a:xfrm>
            <a:off x="2057598" y="3287312"/>
            <a:ext cx="6875463"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Después del terremoto, las ondas P compresionales tardaron 5 minutos y 32 segundos en recorrer una trayectoria curva a través del manto hasta Bend, Oregón.</a:t>
            </a:r>
          </a:p>
        </p:txBody>
      </p:sp>
      <p:sp>
        <p:nvSpPr>
          <p:cNvPr id="22" name="TextBox 6">
            <a:extLst>
              <a:ext uri="{FF2B5EF4-FFF2-40B4-BE49-F238E27FC236}">
                <a16:creationId xmlns:a16="http://schemas.microsoft.com/office/drawing/2014/main" id="{A5BF8792-B9A4-470D-B616-5837B5D17907}"/>
              </a:ext>
            </a:extLst>
          </p:cNvPr>
          <p:cNvSpPr txBox="1">
            <a:spLocks noChangeArrowheads="1"/>
          </p:cNvSpPr>
          <p:nvPr/>
        </p:nvSpPr>
        <p:spPr bwMode="auto">
          <a:xfrm>
            <a:off x="2015529" y="4935930"/>
            <a:ext cx="6959600"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ES_tradnl" altLang="en-US" sz="1400" dirty="0">
                <a:latin typeface="Arial" panose="020B0604020202020204" pitchFamily="34" charset="0"/>
              </a:rPr>
              <a:t>Las ondas de superficie recorrieron los 2973 km (1847 millas) a lo largo del perímetro de la Tierra desde el terremoto hasta la estación de registro. La onda de superficie comenzó a llegar a Bend 13 minutos después que l terremoto ocurrió en  Alaska.</a:t>
            </a:r>
          </a:p>
        </p:txBody>
      </p:sp>
      <p:sp>
        <p:nvSpPr>
          <p:cNvPr id="23" name="TextBox 9">
            <a:extLst>
              <a:ext uri="{FF2B5EF4-FFF2-40B4-BE49-F238E27FC236}">
                <a16:creationId xmlns:a16="http://schemas.microsoft.com/office/drawing/2014/main" id="{0D660003-EAE4-4D3E-86C9-75AFACD2CBE9}"/>
              </a:ext>
            </a:extLst>
          </p:cNvPr>
          <p:cNvSpPr txBox="1">
            <a:spLocks noChangeArrowheads="1"/>
          </p:cNvSpPr>
          <p:nvPr/>
        </p:nvSpPr>
        <p:spPr bwMode="auto">
          <a:xfrm>
            <a:off x="2070298" y="4112415"/>
            <a:ext cx="6850063"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Las ondas S son ondas de corte que siguen la misma trayectoria a través del manto que las ondas P. Las ondas S tardaron 10 minutos y 4 segundos en viajar desde el terremoto hasta Bend.</a:t>
            </a:r>
          </a:p>
        </p:txBody>
      </p:sp>
    </p:spTree>
    <p:extLst>
      <p:ext uri="{BB962C8B-B14F-4D97-AF65-F5344CB8AC3E}">
        <p14:creationId xmlns:p14="http://schemas.microsoft.com/office/powerpoint/2010/main" val="1411324"/>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12693</TotalTime>
  <Words>1551</Words>
  <Application>Microsoft Office PowerPoint</Application>
  <PresentationFormat>On-screen Show (4:3)</PresentationFormat>
  <Paragraphs>95</Paragraphs>
  <Slides>10</Slides>
  <Notes>9</Notes>
  <HiddenSlides>0</HiddenSlides>
  <MMClips>2</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tkb</cp:lastModifiedBy>
  <cp:revision>918</cp:revision>
  <cp:lastPrinted>2018-01-24T02:26:23Z</cp:lastPrinted>
  <dcterms:created xsi:type="dcterms:W3CDTF">2009-05-31T20:07:40Z</dcterms:created>
  <dcterms:modified xsi:type="dcterms:W3CDTF">2020-10-21T05:32:19Z</dcterms:modified>
</cp:coreProperties>
</file>