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347" r:id="rId2"/>
    <p:sldId id="421" r:id="rId3"/>
    <p:sldId id="385" r:id="rId4"/>
    <p:sldId id="386" r:id="rId5"/>
    <p:sldId id="351" r:id="rId6"/>
    <p:sldId id="320" r:id="rId7"/>
    <p:sldId id="423" r:id="rId8"/>
    <p:sldId id="412" r:id="rId9"/>
    <p:sldId id="424" r:id="rId10"/>
    <p:sldId id="427" r:id="rId11"/>
    <p:sldId id="342"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39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441" autoAdjust="0"/>
    <p:restoredTop sz="91003" autoAdjust="0"/>
  </p:normalViewPr>
  <p:slideViewPr>
    <p:cSldViewPr>
      <p:cViewPr varScale="1">
        <p:scale>
          <a:sx n="67" d="100"/>
          <a:sy n="67" d="100"/>
        </p:scale>
        <p:origin x="1194"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C3B1719-6585-446A-AEFF-9C89982A1ABE}"/>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17212441-9334-44BC-9BF6-F6905409D62E}"/>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itchFamily="34" charset="0"/>
                <a:ea typeface="ＭＳ Ｐゴシック" pitchFamily="34" charset="-128"/>
              </a:defRPr>
            </a:lvl1pPr>
          </a:lstStyle>
          <a:p>
            <a:pPr>
              <a:defRPr/>
            </a:pPr>
            <a:fld id="{25C0A7D8-77F7-4D97-BF28-A55C118827D0}" type="datetimeFigureOut">
              <a:rPr lang="en-US"/>
              <a:pPr>
                <a:defRPr/>
              </a:pPr>
              <a:t>12/29/2020</a:t>
            </a:fld>
            <a:endParaRPr lang="en-US"/>
          </a:p>
        </p:txBody>
      </p:sp>
      <p:sp>
        <p:nvSpPr>
          <p:cNvPr id="4" name="Slide Image Placeholder 3">
            <a:extLst>
              <a:ext uri="{FF2B5EF4-FFF2-40B4-BE49-F238E27FC236}">
                <a16:creationId xmlns:a16="http://schemas.microsoft.com/office/drawing/2014/main" id="{8070C4C5-2C2E-481D-AD3F-250C77138A7C}"/>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608FDAAF-3591-46E0-9D81-A2A78876A608}"/>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64B876B2-0841-4F71-934E-D0D461821F60}"/>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F5574578-31A4-4B5B-856B-BB501593A0CD}"/>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F4EC57A6-FBA3-4ABB-B57A-2B466A56E14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charset="0"/>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D15EFB7E-55DC-4F72-8C53-E0DA3F9019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FCD20FA-43A5-44EC-8241-937F6FAF97E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ea typeface="ＭＳ Ｐゴシック" panose="020B0600070205080204" pitchFamily="34" charset="-128"/>
              </a:rPr>
              <a:t>For more detail, visit USGS: https://earthquake.usgs.gov/earthquakes/eventpage/us6000d3zh</a:t>
            </a:r>
          </a:p>
        </p:txBody>
      </p:sp>
      <p:sp>
        <p:nvSpPr>
          <p:cNvPr id="4100" name="Slide Number Placeholder 3">
            <a:extLst>
              <a:ext uri="{FF2B5EF4-FFF2-40B4-BE49-F238E27FC236}">
                <a16:creationId xmlns:a16="http://schemas.microsoft.com/office/drawing/2014/main" id="{1460D801-CC3D-45F9-BBB9-D3ACE0D8C38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9A817CC-6DD9-4E28-80CF-779484A081D4}"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BA58AB8E-B9F5-46D4-B228-F54AE536E2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EC6BD472-64A4-4A2C-807C-571B865BC6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ea typeface="ＭＳ Ｐゴシック" panose="020B0600070205080204" pitchFamily="34" charset="-128"/>
            </a:endParaRPr>
          </a:p>
        </p:txBody>
      </p:sp>
      <p:sp>
        <p:nvSpPr>
          <p:cNvPr id="22532" name="Slide Number Placeholder 3">
            <a:extLst>
              <a:ext uri="{FF2B5EF4-FFF2-40B4-BE49-F238E27FC236}">
                <a16:creationId xmlns:a16="http://schemas.microsoft.com/office/drawing/2014/main" id="{12D63391-D795-4033-AB2F-C8FD5E34753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FFE07BB-8028-4A77-A1A1-A5681947CDEE}" type="slidenum">
              <a:rPr lang="en-US" altLang="en-US" smtClean="0">
                <a:solidFill>
                  <a:srgbClr val="000000"/>
                </a:solidFill>
                <a:latin typeface="Calibri" panose="020F0502020204030204" pitchFamily="34" charset="0"/>
                <a:cs typeface="Arial" panose="020B0604020202020204" pitchFamily="34" charset="0"/>
              </a:rPr>
              <a:pPr/>
              <a:t>10</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006277AD-EC9E-43A4-A028-559632A8D4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8CAF8F08-C1B8-4BB1-A40B-1D374EEEEAE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ea typeface="ＭＳ Ｐゴシック" panose="020B0600070205080204" pitchFamily="34" charset="-128"/>
              </a:rPr>
              <a:t>Relevant Animation:</a:t>
            </a:r>
          </a:p>
          <a:p>
            <a:r>
              <a:rPr lang="en-US" altLang="en-US" sz="1400">
                <a:ea typeface="ＭＳ Ｐゴシック" panose="020B0600070205080204" pitchFamily="34" charset="-128"/>
              </a:rPr>
              <a:t>Where do travel-time curves come from? </a:t>
            </a:r>
            <a:r>
              <a:rPr lang="en-US" altLang="en-US">
                <a:ea typeface="ＭＳ Ｐゴシック" panose="020B0600070205080204" pitchFamily="34" charset="-128"/>
                <a:hlinkClick r:id="rId3"/>
              </a:rPr>
              <a:t>http://www.iris.edu/hq/programs/education_and_outreach/animations#K</a:t>
            </a:r>
            <a:endParaRPr lang="en-US" altLang="en-US">
              <a:ea typeface="ＭＳ Ｐゴシック" panose="020B0600070205080204" pitchFamily="34" charset="-128"/>
            </a:endParaRPr>
          </a:p>
        </p:txBody>
      </p:sp>
      <p:sp>
        <p:nvSpPr>
          <p:cNvPr id="24580" name="Slide Number Placeholder 3">
            <a:extLst>
              <a:ext uri="{FF2B5EF4-FFF2-40B4-BE49-F238E27FC236}">
                <a16:creationId xmlns:a16="http://schemas.microsoft.com/office/drawing/2014/main" id="{D7A3AFBC-B3BA-4FED-B0CA-0B835587FF6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DCCF18A-005C-48F0-AFBE-0FA982755F67}" type="slidenum">
              <a:rPr lang="en-US" altLang="en-US" smtClean="0">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9DE5BBF-17E9-4E66-B16B-C9FDB56E1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8A5142C6-D30E-4B34-8E5F-8A7831E660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26628" name="Slide Number Placeholder 3">
            <a:extLst>
              <a:ext uri="{FF2B5EF4-FFF2-40B4-BE49-F238E27FC236}">
                <a16:creationId xmlns:a16="http://schemas.microsoft.com/office/drawing/2014/main" id="{D943B822-8EF9-4E0C-A4EF-B4C404E90CF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6A3163C-1783-4A59-A2D5-086408CCFF3D}"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0BF1D09C-5F8D-4C71-B14A-D18432DE52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B0736610-D99E-4E31-80FB-B78CD87FCE4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6148" name="Slide Number Placeholder 3">
            <a:extLst>
              <a:ext uri="{FF2B5EF4-FFF2-40B4-BE49-F238E27FC236}">
                <a16:creationId xmlns:a16="http://schemas.microsoft.com/office/drawing/2014/main" id="{2347931E-AB28-4F35-BB93-B71E16F3CD4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7603DFB-23B9-46C1-9CB3-F7B9A00995A8}" type="slidenum">
              <a:rPr lang="en-US" altLang="en-US" sz="1300" smtClean="0"/>
              <a:pPr>
                <a:spcBef>
                  <a:spcPct val="0"/>
                </a:spcBef>
              </a:pPr>
              <a:t>2</a:t>
            </a:fld>
            <a:endParaRPr lang="en-US" altLang="en-U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a:ea typeface="ＭＳ Ｐゴシック" panose="020B0600070205080204" pitchFamily="34" charset="-128"/>
            </a:endParaRPr>
          </a:p>
          <a:p>
            <a:pPr eaLnBrk="1" hangingPunct="1">
              <a:spcBef>
                <a:spcPct val="0"/>
              </a:spcBef>
            </a:pPr>
            <a:r>
              <a:rPr lang="en-US" altLang="en-US">
                <a:ea typeface="ＭＳ Ｐゴシック" panose="020B0600070205080204" pitchFamily="34" charset="-128"/>
              </a:rPr>
              <a:t>Relevant animation:  Earthquake Intensity </a:t>
            </a:r>
            <a:r>
              <a:rPr lang="en-US" altLang="en-US">
                <a:ea typeface="ＭＳ Ｐゴシック" panose="020B0600070205080204" pitchFamily="34" charset="-128"/>
                <a:hlinkClick r:id="rId3"/>
              </a:rPr>
              <a:t>https://www.iris.edu/hq/inclass/animation/earthquake_intensity</a:t>
            </a:r>
            <a:r>
              <a:rPr lang="en-US" altLang="en-US">
                <a:ea typeface="ＭＳ Ｐゴシック" panose="020B0600070205080204" pitchFamily="34" charset="-128"/>
              </a:rPr>
              <a:t> </a:t>
            </a:r>
          </a:p>
          <a:p>
            <a:pPr eaLnBrk="1" hangingPunct="1">
              <a:spcBef>
                <a:spcPct val="0"/>
              </a:spcBef>
            </a:pPr>
            <a:endParaRPr lang="en-US" altLang="en-US">
              <a:ea typeface="ＭＳ Ｐゴシック" panose="020B0600070205080204" pitchFamily="34" charset="-128"/>
            </a:endParaRPr>
          </a:p>
          <a:p>
            <a:pPr eaLnBrk="1" hangingPunct="1">
              <a:spcBef>
                <a:spcPct val="0"/>
              </a:spcBef>
            </a:pPr>
            <a:endParaRPr lang="en-US" altLang="en-US">
              <a:ea typeface="ＭＳ Ｐゴシック" panose="020B0600070205080204" pitchFamily="34" charset="-128"/>
            </a:endParaRP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ea typeface="ＭＳ Ｐゴシック" panose="020B0600070205080204" pitchFamily="34" charset="-128"/>
              </a:rPr>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72DD6CBB-2607-49C5-A3E1-F1897EEEE5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a:extLst>
              <a:ext uri="{FF2B5EF4-FFF2-40B4-BE49-F238E27FC236}">
                <a16:creationId xmlns:a16="http://schemas.microsoft.com/office/drawing/2014/main" id="{BC2CE4EE-A6D8-42C6-AD75-CC63C90C7B3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2292" name="Slide Number Placeholder 3">
            <a:extLst>
              <a:ext uri="{FF2B5EF4-FFF2-40B4-BE49-F238E27FC236}">
                <a16:creationId xmlns:a16="http://schemas.microsoft.com/office/drawing/2014/main" id="{6133167F-D9E6-4A51-BBC2-E2411656AF0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E213D3E-C7ED-493A-B54F-15CBF3BC5DAE}"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B97FD3B-7E80-4B88-8D44-4948616D40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3C512B9D-A593-4387-9E71-B340EB72F5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4340" name="Slide Number Placeholder 3">
            <a:extLst>
              <a:ext uri="{FF2B5EF4-FFF2-40B4-BE49-F238E27FC236}">
                <a16:creationId xmlns:a16="http://schemas.microsoft.com/office/drawing/2014/main" id="{945C9935-7F8F-438D-A12A-426FFEFC5E3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06C607D9-34BD-40E4-8731-F405ECCADC54}" type="slidenum">
              <a:rPr lang="en-US" altLang="en-US" sz="1300" smtClean="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AD228D47-5536-420F-88FF-5FFA949B671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id="{5927667B-19C3-41FF-954E-C944345AD36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ea typeface="ＭＳ Ｐゴシック" panose="020B0600070205080204" pitchFamily="34" charset="-128"/>
            </a:endParaRPr>
          </a:p>
        </p:txBody>
      </p:sp>
      <p:sp>
        <p:nvSpPr>
          <p:cNvPr id="16388" name="Slide Number Placeholder 3">
            <a:extLst>
              <a:ext uri="{FF2B5EF4-FFF2-40B4-BE49-F238E27FC236}">
                <a16:creationId xmlns:a16="http://schemas.microsoft.com/office/drawing/2014/main" id="{839747FC-65F7-4972-A466-94DC43446D8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358C5A8A-1E64-43C2-A390-9AB15EB70021}" type="slidenum">
              <a:rPr lang="en-US" altLang="en-US" sz="1300" smtClean="0"/>
              <a:pPr>
                <a:spcBef>
                  <a:spcPct val="0"/>
                </a:spcBef>
              </a:pPr>
              <a:t>7</a:t>
            </a:fld>
            <a:endParaRPr lang="en-US" altLang="en-US" sz="13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1B7430C9-500D-44CA-A7B7-9205FCBA9E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9C1A6C54-A689-4FB6-9B2C-86B81564FE1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z="1000" b="1">
                <a:solidFill>
                  <a:srgbClr val="393996"/>
                </a:solidFill>
                <a:latin typeface="Arial" panose="020B0604020202020204" pitchFamily="34" charset="0"/>
                <a:ea typeface="ＭＳ Ｐゴシック" panose="020B0600070205080204" pitchFamily="34" charset="-128"/>
              </a:rPr>
              <a:t>Relevant Animation:</a:t>
            </a:r>
          </a:p>
          <a:p>
            <a:r>
              <a:rPr lang="en-US" altLang="en-US" sz="1000">
                <a:latin typeface="Arial" panose="020B0604020202020204" pitchFamily="34" charset="0"/>
                <a:ea typeface="ＭＳ Ｐゴシック" panose="020B0600070205080204" pitchFamily="34" charset="-128"/>
              </a:rPr>
              <a:t>Understanding focal mechanisms http://www.iris.edu/hq/programs/education_and_outreach/animations/25</a:t>
            </a:r>
          </a:p>
          <a:p>
            <a:pPr eaLnBrk="1" hangingPunct="1">
              <a:spcBef>
                <a:spcPct val="0"/>
              </a:spcBef>
            </a:pPr>
            <a:endParaRPr lang="en-US" altLang="en-US">
              <a:ea typeface="ＭＳ Ｐゴシック" panose="020B0600070205080204" pitchFamily="34" charset="-128"/>
            </a:endParaRPr>
          </a:p>
        </p:txBody>
      </p:sp>
      <p:sp>
        <p:nvSpPr>
          <p:cNvPr id="18436" name="Slide Number Placeholder 3">
            <a:extLst>
              <a:ext uri="{FF2B5EF4-FFF2-40B4-BE49-F238E27FC236}">
                <a16:creationId xmlns:a16="http://schemas.microsoft.com/office/drawing/2014/main" id="{9BCAABB9-213C-4BB9-AD59-23C856DB764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99953C3-2AAE-44D3-ADBD-34C0A628B634}"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12A8D377-6315-466A-9D76-03FC2CDAA8A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3668D6C-3BBA-4CB8-9679-708493CEAED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20484" name="Slide Number Placeholder 3">
            <a:extLst>
              <a:ext uri="{FF2B5EF4-FFF2-40B4-BE49-F238E27FC236}">
                <a16:creationId xmlns:a16="http://schemas.microsoft.com/office/drawing/2014/main" id="{6F1146D9-0704-43B2-9FA1-81D5EEB7568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193043E-4B9B-4BB4-834F-2A464ED2E1A8}" type="slidenum">
              <a:rPr lang="en-US" altLang="en-US" smtClean="0"/>
              <a:pPr>
                <a:spcBef>
                  <a:spcPct val="0"/>
                </a:spcBef>
              </a:pPr>
              <a:t>9</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9FC93F97-C9B6-46C8-A667-9FE3C91573CA}"/>
              </a:ext>
            </a:extLst>
          </p:cNvPr>
          <p:cNvSpPr>
            <a:spLocks noGrp="1"/>
          </p:cNvSpPr>
          <p:nvPr>
            <p:ph type="dt" sz="half" idx="10"/>
          </p:nvPr>
        </p:nvSpPr>
        <p:spPr/>
        <p:txBody>
          <a:bodyPr/>
          <a:lstStyle>
            <a:lvl1pPr>
              <a:defRPr/>
            </a:lvl1pPr>
          </a:lstStyle>
          <a:p>
            <a:pPr>
              <a:defRPr/>
            </a:pPr>
            <a:fld id="{CDD3DD76-5BF0-439E-ABFB-18CF8F3AD437}" type="datetimeFigureOut">
              <a:rPr lang="en-US"/>
              <a:pPr>
                <a:defRPr/>
              </a:pPr>
              <a:t>12/29/2020</a:t>
            </a:fld>
            <a:endParaRPr lang="en-US"/>
          </a:p>
        </p:txBody>
      </p:sp>
      <p:sp>
        <p:nvSpPr>
          <p:cNvPr id="5" name="Footer Placeholder 4">
            <a:extLst>
              <a:ext uri="{FF2B5EF4-FFF2-40B4-BE49-F238E27FC236}">
                <a16:creationId xmlns:a16="http://schemas.microsoft.com/office/drawing/2014/main" id="{10D6CEAA-E120-45B0-881E-360B7810D288}"/>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D1FB57C-BDE6-4102-AC36-9BA018EFA1B4}"/>
              </a:ext>
            </a:extLst>
          </p:cNvPr>
          <p:cNvSpPr>
            <a:spLocks noGrp="1"/>
          </p:cNvSpPr>
          <p:nvPr>
            <p:ph type="sldNum" sz="quarter" idx="12"/>
          </p:nvPr>
        </p:nvSpPr>
        <p:spPr/>
        <p:txBody>
          <a:bodyPr/>
          <a:lstStyle>
            <a:lvl1pPr>
              <a:defRPr/>
            </a:lvl1pPr>
          </a:lstStyle>
          <a:p>
            <a:pPr>
              <a:defRPr/>
            </a:pPr>
            <a:fld id="{3872EC4A-1A68-40C9-9AFC-33E544E55181}" type="slidenum">
              <a:rPr lang="en-US" altLang="en-US"/>
              <a:pPr>
                <a:defRPr/>
              </a:pPr>
              <a:t>‹#›</a:t>
            </a:fld>
            <a:endParaRPr lang="en-US" altLang="en-US"/>
          </a:p>
        </p:txBody>
      </p:sp>
    </p:spTree>
    <p:extLst>
      <p:ext uri="{BB962C8B-B14F-4D97-AF65-F5344CB8AC3E}">
        <p14:creationId xmlns:p14="http://schemas.microsoft.com/office/powerpoint/2010/main" val="2435965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4C7A46-5222-4B91-A609-80848AC18A9E}"/>
              </a:ext>
            </a:extLst>
          </p:cNvPr>
          <p:cNvSpPr>
            <a:spLocks noGrp="1"/>
          </p:cNvSpPr>
          <p:nvPr>
            <p:ph type="dt" sz="half" idx="10"/>
          </p:nvPr>
        </p:nvSpPr>
        <p:spPr/>
        <p:txBody>
          <a:bodyPr/>
          <a:lstStyle>
            <a:lvl1pPr>
              <a:defRPr/>
            </a:lvl1pPr>
          </a:lstStyle>
          <a:p>
            <a:pPr>
              <a:defRPr/>
            </a:pPr>
            <a:fld id="{A8457970-18E6-4B91-A2CB-7C4286BB52EA}" type="datetimeFigureOut">
              <a:rPr lang="en-US"/>
              <a:pPr>
                <a:defRPr/>
              </a:pPr>
              <a:t>12/29/2020</a:t>
            </a:fld>
            <a:endParaRPr lang="en-US"/>
          </a:p>
        </p:txBody>
      </p:sp>
      <p:sp>
        <p:nvSpPr>
          <p:cNvPr id="5" name="Footer Placeholder 4">
            <a:extLst>
              <a:ext uri="{FF2B5EF4-FFF2-40B4-BE49-F238E27FC236}">
                <a16:creationId xmlns:a16="http://schemas.microsoft.com/office/drawing/2014/main" id="{2BEA3467-18C0-44A7-90E9-A617F38340F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BB7D403-6150-4470-9CF6-E9CEE4EE11FC}"/>
              </a:ext>
            </a:extLst>
          </p:cNvPr>
          <p:cNvSpPr>
            <a:spLocks noGrp="1"/>
          </p:cNvSpPr>
          <p:nvPr>
            <p:ph type="sldNum" sz="quarter" idx="12"/>
          </p:nvPr>
        </p:nvSpPr>
        <p:spPr/>
        <p:txBody>
          <a:bodyPr/>
          <a:lstStyle>
            <a:lvl1pPr>
              <a:defRPr/>
            </a:lvl1pPr>
          </a:lstStyle>
          <a:p>
            <a:pPr>
              <a:defRPr/>
            </a:pPr>
            <a:fld id="{C9436BF6-B5D3-4960-8F4B-31360040D706}" type="slidenum">
              <a:rPr lang="en-US" altLang="en-US"/>
              <a:pPr>
                <a:defRPr/>
              </a:pPr>
              <a:t>‹#›</a:t>
            </a:fld>
            <a:endParaRPr lang="en-US" altLang="en-US"/>
          </a:p>
        </p:txBody>
      </p:sp>
    </p:spTree>
    <p:extLst>
      <p:ext uri="{BB962C8B-B14F-4D97-AF65-F5344CB8AC3E}">
        <p14:creationId xmlns:p14="http://schemas.microsoft.com/office/powerpoint/2010/main" val="35021339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ED05BE7-E9B8-4E8A-BC3A-6578D75679B7}"/>
              </a:ext>
            </a:extLst>
          </p:cNvPr>
          <p:cNvSpPr>
            <a:spLocks noGrp="1"/>
          </p:cNvSpPr>
          <p:nvPr>
            <p:ph type="dt" sz="half" idx="10"/>
          </p:nvPr>
        </p:nvSpPr>
        <p:spPr/>
        <p:txBody>
          <a:bodyPr/>
          <a:lstStyle>
            <a:lvl1pPr>
              <a:defRPr/>
            </a:lvl1pPr>
          </a:lstStyle>
          <a:p>
            <a:pPr>
              <a:defRPr/>
            </a:pPr>
            <a:fld id="{E5C2ED3E-68D9-4334-AE91-6EEAC9ADA350}" type="datetimeFigureOut">
              <a:rPr lang="en-US"/>
              <a:pPr>
                <a:defRPr/>
              </a:pPr>
              <a:t>12/29/2020</a:t>
            </a:fld>
            <a:endParaRPr lang="en-US"/>
          </a:p>
        </p:txBody>
      </p:sp>
      <p:sp>
        <p:nvSpPr>
          <p:cNvPr id="5" name="Footer Placeholder 4">
            <a:extLst>
              <a:ext uri="{FF2B5EF4-FFF2-40B4-BE49-F238E27FC236}">
                <a16:creationId xmlns:a16="http://schemas.microsoft.com/office/drawing/2014/main" id="{C10865C9-FE3D-4F75-A71D-3A224BB37D3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2D13018-3A2F-4C20-93E9-0B331DBAE08F}"/>
              </a:ext>
            </a:extLst>
          </p:cNvPr>
          <p:cNvSpPr>
            <a:spLocks noGrp="1"/>
          </p:cNvSpPr>
          <p:nvPr>
            <p:ph type="sldNum" sz="quarter" idx="12"/>
          </p:nvPr>
        </p:nvSpPr>
        <p:spPr/>
        <p:txBody>
          <a:bodyPr/>
          <a:lstStyle>
            <a:lvl1pPr>
              <a:defRPr/>
            </a:lvl1pPr>
          </a:lstStyle>
          <a:p>
            <a:pPr>
              <a:defRPr/>
            </a:pPr>
            <a:fld id="{CC04CF74-9E18-4E43-B5DD-3B21236ADD45}" type="slidenum">
              <a:rPr lang="en-US" altLang="en-US"/>
              <a:pPr>
                <a:defRPr/>
              </a:pPr>
              <a:t>‹#›</a:t>
            </a:fld>
            <a:endParaRPr lang="en-US" altLang="en-US"/>
          </a:p>
        </p:txBody>
      </p:sp>
    </p:spTree>
    <p:extLst>
      <p:ext uri="{BB962C8B-B14F-4D97-AF65-F5344CB8AC3E}">
        <p14:creationId xmlns:p14="http://schemas.microsoft.com/office/powerpoint/2010/main" val="2757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2FC48B5-7223-490B-A100-1983FA118B48}"/>
              </a:ext>
            </a:extLst>
          </p:cNvPr>
          <p:cNvSpPr>
            <a:spLocks noGrp="1"/>
          </p:cNvSpPr>
          <p:nvPr>
            <p:ph type="dt" sz="half" idx="10"/>
          </p:nvPr>
        </p:nvSpPr>
        <p:spPr/>
        <p:txBody>
          <a:bodyPr/>
          <a:lstStyle>
            <a:lvl1pPr>
              <a:defRPr/>
            </a:lvl1pPr>
          </a:lstStyle>
          <a:p>
            <a:pPr>
              <a:defRPr/>
            </a:pPr>
            <a:fld id="{16441502-570B-4DA6-8B31-BC3467DD54F9}" type="datetimeFigureOut">
              <a:rPr lang="en-US"/>
              <a:pPr>
                <a:defRPr/>
              </a:pPr>
              <a:t>12/29/2020</a:t>
            </a:fld>
            <a:endParaRPr lang="en-US"/>
          </a:p>
        </p:txBody>
      </p:sp>
      <p:sp>
        <p:nvSpPr>
          <p:cNvPr id="5" name="Footer Placeholder 4">
            <a:extLst>
              <a:ext uri="{FF2B5EF4-FFF2-40B4-BE49-F238E27FC236}">
                <a16:creationId xmlns:a16="http://schemas.microsoft.com/office/drawing/2014/main" id="{FC66AC6D-0C69-4CC5-896C-202B9DC198D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808F947E-4905-4EC1-9B8E-CFAA3DBC2313}"/>
              </a:ext>
            </a:extLst>
          </p:cNvPr>
          <p:cNvSpPr>
            <a:spLocks noGrp="1"/>
          </p:cNvSpPr>
          <p:nvPr>
            <p:ph type="sldNum" sz="quarter" idx="12"/>
          </p:nvPr>
        </p:nvSpPr>
        <p:spPr/>
        <p:txBody>
          <a:bodyPr/>
          <a:lstStyle>
            <a:lvl1pPr>
              <a:defRPr/>
            </a:lvl1pPr>
          </a:lstStyle>
          <a:p>
            <a:pPr>
              <a:defRPr/>
            </a:pPr>
            <a:fld id="{66A0DED6-39C7-4B80-A38D-3FA7C981CF21}" type="slidenum">
              <a:rPr lang="en-US" altLang="en-US"/>
              <a:pPr>
                <a:defRPr/>
              </a:pPr>
              <a:t>‹#›</a:t>
            </a:fld>
            <a:endParaRPr lang="en-US" altLang="en-US"/>
          </a:p>
        </p:txBody>
      </p:sp>
    </p:spTree>
    <p:extLst>
      <p:ext uri="{BB962C8B-B14F-4D97-AF65-F5344CB8AC3E}">
        <p14:creationId xmlns:p14="http://schemas.microsoft.com/office/powerpoint/2010/main" val="6982353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0EBD4F-0890-4613-BAE4-B009A32EBE7D}"/>
              </a:ext>
            </a:extLst>
          </p:cNvPr>
          <p:cNvSpPr>
            <a:spLocks noGrp="1"/>
          </p:cNvSpPr>
          <p:nvPr>
            <p:ph type="dt" sz="half" idx="10"/>
          </p:nvPr>
        </p:nvSpPr>
        <p:spPr/>
        <p:txBody>
          <a:bodyPr/>
          <a:lstStyle>
            <a:lvl1pPr>
              <a:defRPr/>
            </a:lvl1pPr>
          </a:lstStyle>
          <a:p>
            <a:pPr>
              <a:defRPr/>
            </a:pPr>
            <a:fld id="{20EAFC6E-BAE4-4F1B-88C5-EDD4A4C86447}" type="datetimeFigureOut">
              <a:rPr lang="en-US"/>
              <a:pPr>
                <a:defRPr/>
              </a:pPr>
              <a:t>12/29/2020</a:t>
            </a:fld>
            <a:endParaRPr lang="en-US"/>
          </a:p>
        </p:txBody>
      </p:sp>
      <p:sp>
        <p:nvSpPr>
          <p:cNvPr id="5" name="Footer Placeholder 4">
            <a:extLst>
              <a:ext uri="{FF2B5EF4-FFF2-40B4-BE49-F238E27FC236}">
                <a16:creationId xmlns:a16="http://schemas.microsoft.com/office/drawing/2014/main" id="{14C391B8-A1B8-4350-B022-7EF302D223E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4A04EC9-958D-4D25-BB06-EA709F3BE330}"/>
              </a:ext>
            </a:extLst>
          </p:cNvPr>
          <p:cNvSpPr>
            <a:spLocks noGrp="1"/>
          </p:cNvSpPr>
          <p:nvPr>
            <p:ph type="sldNum" sz="quarter" idx="12"/>
          </p:nvPr>
        </p:nvSpPr>
        <p:spPr/>
        <p:txBody>
          <a:bodyPr/>
          <a:lstStyle>
            <a:lvl1pPr>
              <a:defRPr/>
            </a:lvl1pPr>
          </a:lstStyle>
          <a:p>
            <a:pPr>
              <a:defRPr/>
            </a:pPr>
            <a:fld id="{61833EB8-493C-4BD3-A747-863083576F64}" type="slidenum">
              <a:rPr lang="en-US" altLang="en-US"/>
              <a:pPr>
                <a:defRPr/>
              </a:pPr>
              <a:t>‹#›</a:t>
            </a:fld>
            <a:endParaRPr lang="en-US" altLang="en-US"/>
          </a:p>
        </p:txBody>
      </p:sp>
    </p:spTree>
    <p:extLst>
      <p:ext uri="{BB962C8B-B14F-4D97-AF65-F5344CB8AC3E}">
        <p14:creationId xmlns:p14="http://schemas.microsoft.com/office/powerpoint/2010/main" val="32640362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0B0EB904-8777-4CBB-80A2-A4C607AD86D9}"/>
              </a:ext>
            </a:extLst>
          </p:cNvPr>
          <p:cNvSpPr>
            <a:spLocks noGrp="1"/>
          </p:cNvSpPr>
          <p:nvPr>
            <p:ph type="dt" sz="half" idx="10"/>
          </p:nvPr>
        </p:nvSpPr>
        <p:spPr/>
        <p:txBody>
          <a:bodyPr/>
          <a:lstStyle>
            <a:lvl1pPr>
              <a:defRPr/>
            </a:lvl1pPr>
          </a:lstStyle>
          <a:p>
            <a:pPr>
              <a:defRPr/>
            </a:pPr>
            <a:fld id="{319B80DD-D54D-429A-800A-4F5F4FB241C9}" type="datetimeFigureOut">
              <a:rPr lang="en-US"/>
              <a:pPr>
                <a:defRPr/>
              </a:pPr>
              <a:t>12/29/2020</a:t>
            </a:fld>
            <a:endParaRPr lang="en-US"/>
          </a:p>
        </p:txBody>
      </p:sp>
      <p:sp>
        <p:nvSpPr>
          <p:cNvPr id="6" name="Footer Placeholder 4">
            <a:extLst>
              <a:ext uri="{FF2B5EF4-FFF2-40B4-BE49-F238E27FC236}">
                <a16:creationId xmlns:a16="http://schemas.microsoft.com/office/drawing/2014/main" id="{0216FD0C-571F-48F0-97E4-5D6B90868ADE}"/>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9CBDC755-B6C5-408F-8162-063D7CEEC08C}"/>
              </a:ext>
            </a:extLst>
          </p:cNvPr>
          <p:cNvSpPr>
            <a:spLocks noGrp="1"/>
          </p:cNvSpPr>
          <p:nvPr>
            <p:ph type="sldNum" sz="quarter" idx="12"/>
          </p:nvPr>
        </p:nvSpPr>
        <p:spPr/>
        <p:txBody>
          <a:bodyPr/>
          <a:lstStyle>
            <a:lvl1pPr>
              <a:defRPr/>
            </a:lvl1pPr>
          </a:lstStyle>
          <a:p>
            <a:pPr>
              <a:defRPr/>
            </a:pPr>
            <a:fld id="{391F59E9-2AD9-4831-83E2-8FEE3D234A02}" type="slidenum">
              <a:rPr lang="en-US" altLang="en-US"/>
              <a:pPr>
                <a:defRPr/>
              </a:pPr>
              <a:t>‹#›</a:t>
            </a:fld>
            <a:endParaRPr lang="en-US" altLang="en-US"/>
          </a:p>
        </p:txBody>
      </p:sp>
    </p:spTree>
    <p:extLst>
      <p:ext uri="{BB962C8B-B14F-4D97-AF65-F5344CB8AC3E}">
        <p14:creationId xmlns:p14="http://schemas.microsoft.com/office/powerpoint/2010/main" val="35441918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5E2722A8-E009-4DDD-9652-1B9A4F0B097A}"/>
              </a:ext>
            </a:extLst>
          </p:cNvPr>
          <p:cNvSpPr>
            <a:spLocks noGrp="1"/>
          </p:cNvSpPr>
          <p:nvPr>
            <p:ph type="dt" sz="half" idx="10"/>
          </p:nvPr>
        </p:nvSpPr>
        <p:spPr/>
        <p:txBody>
          <a:bodyPr/>
          <a:lstStyle>
            <a:lvl1pPr>
              <a:defRPr/>
            </a:lvl1pPr>
          </a:lstStyle>
          <a:p>
            <a:pPr>
              <a:defRPr/>
            </a:pPr>
            <a:fld id="{5667641A-65B9-4702-8BC3-5778889D45AA}" type="datetimeFigureOut">
              <a:rPr lang="en-US"/>
              <a:pPr>
                <a:defRPr/>
              </a:pPr>
              <a:t>12/29/2020</a:t>
            </a:fld>
            <a:endParaRPr lang="en-US"/>
          </a:p>
        </p:txBody>
      </p:sp>
      <p:sp>
        <p:nvSpPr>
          <p:cNvPr id="8" name="Footer Placeholder 4">
            <a:extLst>
              <a:ext uri="{FF2B5EF4-FFF2-40B4-BE49-F238E27FC236}">
                <a16:creationId xmlns:a16="http://schemas.microsoft.com/office/drawing/2014/main" id="{E2AFD77A-C48D-42E1-9BBB-9D7A99F85D2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5D4811C6-053F-4B55-83D5-63554F480D9E}"/>
              </a:ext>
            </a:extLst>
          </p:cNvPr>
          <p:cNvSpPr>
            <a:spLocks noGrp="1"/>
          </p:cNvSpPr>
          <p:nvPr>
            <p:ph type="sldNum" sz="quarter" idx="12"/>
          </p:nvPr>
        </p:nvSpPr>
        <p:spPr/>
        <p:txBody>
          <a:bodyPr/>
          <a:lstStyle>
            <a:lvl1pPr>
              <a:defRPr/>
            </a:lvl1pPr>
          </a:lstStyle>
          <a:p>
            <a:pPr>
              <a:defRPr/>
            </a:pPr>
            <a:fld id="{3CF99771-754A-48B5-8106-2E77D8E8F7C3}" type="slidenum">
              <a:rPr lang="en-US" altLang="en-US"/>
              <a:pPr>
                <a:defRPr/>
              </a:pPr>
              <a:t>‹#›</a:t>
            </a:fld>
            <a:endParaRPr lang="en-US" altLang="en-US"/>
          </a:p>
        </p:txBody>
      </p:sp>
    </p:spTree>
    <p:extLst>
      <p:ext uri="{BB962C8B-B14F-4D97-AF65-F5344CB8AC3E}">
        <p14:creationId xmlns:p14="http://schemas.microsoft.com/office/powerpoint/2010/main" val="1717054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2FD6D2E-8C18-47F4-9171-FF6396D00231}"/>
              </a:ext>
            </a:extLst>
          </p:cNvPr>
          <p:cNvSpPr>
            <a:spLocks noGrp="1"/>
          </p:cNvSpPr>
          <p:nvPr>
            <p:ph type="dt" sz="half" idx="10"/>
          </p:nvPr>
        </p:nvSpPr>
        <p:spPr/>
        <p:txBody>
          <a:bodyPr/>
          <a:lstStyle>
            <a:lvl1pPr>
              <a:defRPr/>
            </a:lvl1pPr>
          </a:lstStyle>
          <a:p>
            <a:pPr>
              <a:defRPr/>
            </a:pPr>
            <a:fld id="{85D7DFF5-E59F-429F-9876-8B077890F006}" type="datetimeFigureOut">
              <a:rPr lang="en-US"/>
              <a:pPr>
                <a:defRPr/>
              </a:pPr>
              <a:t>12/29/2020</a:t>
            </a:fld>
            <a:endParaRPr lang="en-US"/>
          </a:p>
        </p:txBody>
      </p:sp>
      <p:sp>
        <p:nvSpPr>
          <p:cNvPr id="4" name="Footer Placeholder 4">
            <a:extLst>
              <a:ext uri="{FF2B5EF4-FFF2-40B4-BE49-F238E27FC236}">
                <a16:creationId xmlns:a16="http://schemas.microsoft.com/office/drawing/2014/main" id="{2DAA649D-399D-44BA-A25B-6CD2DDCEE643}"/>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A3C5A42A-E593-4192-A6B1-3146761E01A2}"/>
              </a:ext>
            </a:extLst>
          </p:cNvPr>
          <p:cNvSpPr>
            <a:spLocks noGrp="1"/>
          </p:cNvSpPr>
          <p:nvPr>
            <p:ph type="sldNum" sz="quarter" idx="12"/>
          </p:nvPr>
        </p:nvSpPr>
        <p:spPr/>
        <p:txBody>
          <a:bodyPr/>
          <a:lstStyle>
            <a:lvl1pPr>
              <a:defRPr/>
            </a:lvl1pPr>
          </a:lstStyle>
          <a:p>
            <a:pPr>
              <a:defRPr/>
            </a:pPr>
            <a:fld id="{31BABF64-2BB2-49DA-85DF-FB84A2C21C9E}" type="slidenum">
              <a:rPr lang="en-US" altLang="en-US"/>
              <a:pPr>
                <a:defRPr/>
              </a:pPr>
              <a:t>‹#›</a:t>
            </a:fld>
            <a:endParaRPr lang="en-US" altLang="en-US"/>
          </a:p>
        </p:txBody>
      </p:sp>
    </p:spTree>
    <p:extLst>
      <p:ext uri="{BB962C8B-B14F-4D97-AF65-F5344CB8AC3E}">
        <p14:creationId xmlns:p14="http://schemas.microsoft.com/office/powerpoint/2010/main" val="20401595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DD7A9B96-E51C-4CC7-9545-537583350C32}"/>
              </a:ext>
            </a:extLst>
          </p:cNvPr>
          <p:cNvSpPr>
            <a:spLocks noGrp="1"/>
          </p:cNvSpPr>
          <p:nvPr>
            <p:ph type="dt" sz="half" idx="10"/>
          </p:nvPr>
        </p:nvSpPr>
        <p:spPr/>
        <p:txBody>
          <a:bodyPr/>
          <a:lstStyle>
            <a:lvl1pPr>
              <a:defRPr/>
            </a:lvl1pPr>
          </a:lstStyle>
          <a:p>
            <a:pPr>
              <a:defRPr/>
            </a:pPr>
            <a:fld id="{99500300-FAB8-49BE-8D37-C4A635310EE9}" type="datetimeFigureOut">
              <a:rPr lang="en-US"/>
              <a:pPr>
                <a:defRPr/>
              </a:pPr>
              <a:t>12/29/2020</a:t>
            </a:fld>
            <a:endParaRPr lang="en-US"/>
          </a:p>
        </p:txBody>
      </p:sp>
      <p:sp>
        <p:nvSpPr>
          <p:cNvPr id="3" name="Footer Placeholder 4">
            <a:extLst>
              <a:ext uri="{FF2B5EF4-FFF2-40B4-BE49-F238E27FC236}">
                <a16:creationId xmlns:a16="http://schemas.microsoft.com/office/drawing/2014/main" id="{C2BD5ECC-3AE7-460F-BE60-1F13B58E7B9D}"/>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D3BE3BE7-E623-441D-8B3C-8B20ED35B399}"/>
              </a:ext>
            </a:extLst>
          </p:cNvPr>
          <p:cNvSpPr>
            <a:spLocks noGrp="1"/>
          </p:cNvSpPr>
          <p:nvPr>
            <p:ph type="sldNum" sz="quarter" idx="12"/>
          </p:nvPr>
        </p:nvSpPr>
        <p:spPr/>
        <p:txBody>
          <a:bodyPr/>
          <a:lstStyle>
            <a:lvl1pPr>
              <a:defRPr/>
            </a:lvl1pPr>
          </a:lstStyle>
          <a:p>
            <a:pPr>
              <a:defRPr/>
            </a:pPr>
            <a:fld id="{FE9C6665-C99A-4E9B-82F1-5F53703F3E3C}" type="slidenum">
              <a:rPr lang="en-US" altLang="en-US"/>
              <a:pPr>
                <a:defRPr/>
              </a:pPr>
              <a:t>‹#›</a:t>
            </a:fld>
            <a:endParaRPr lang="en-US" altLang="en-US"/>
          </a:p>
        </p:txBody>
      </p:sp>
    </p:spTree>
    <p:extLst>
      <p:ext uri="{BB962C8B-B14F-4D97-AF65-F5344CB8AC3E}">
        <p14:creationId xmlns:p14="http://schemas.microsoft.com/office/powerpoint/2010/main" val="24915387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7163EF0-F4CB-4040-AE5F-8264A1A5C1CB}"/>
              </a:ext>
            </a:extLst>
          </p:cNvPr>
          <p:cNvSpPr>
            <a:spLocks noGrp="1"/>
          </p:cNvSpPr>
          <p:nvPr>
            <p:ph type="dt" sz="half" idx="10"/>
          </p:nvPr>
        </p:nvSpPr>
        <p:spPr/>
        <p:txBody>
          <a:bodyPr/>
          <a:lstStyle>
            <a:lvl1pPr>
              <a:defRPr/>
            </a:lvl1pPr>
          </a:lstStyle>
          <a:p>
            <a:pPr>
              <a:defRPr/>
            </a:pPr>
            <a:fld id="{0945557F-D1A7-4234-A4FF-EBBCB696432D}" type="datetimeFigureOut">
              <a:rPr lang="en-US"/>
              <a:pPr>
                <a:defRPr/>
              </a:pPr>
              <a:t>12/29/2020</a:t>
            </a:fld>
            <a:endParaRPr lang="en-US"/>
          </a:p>
        </p:txBody>
      </p:sp>
      <p:sp>
        <p:nvSpPr>
          <p:cNvPr id="6" name="Footer Placeholder 4">
            <a:extLst>
              <a:ext uri="{FF2B5EF4-FFF2-40B4-BE49-F238E27FC236}">
                <a16:creationId xmlns:a16="http://schemas.microsoft.com/office/drawing/2014/main" id="{30680322-E5FB-445B-9CA0-84AC80FA092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8AC04CB-BB7F-4334-A3DC-3927FE65F4AD}"/>
              </a:ext>
            </a:extLst>
          </p:cNvPr>
          <p:cNvSpPr>
            <a:spLocks noGrp="1"/>
          </p:cNvSpPr>
          <p:nvPr>
            <p:ph type="sldNum" sz="quarter" idx="12"/>
          </p:nvPr>
        </p:nvSpPr>
        <p:spPr/>
        <p:txBody>
          <a:bodyPr/>
          <a:lstStyle>
            <a:lvl1pPr>
              <a:defRPr/>
            </a:lvl1pPr>
          </a:lstStyle>
          <a:p>
            <a:pPr>
              <a:defRPr/>
            </a:pPr>
            <a:fld id="{B8877613-8724-46F3-A105-16DE6FBCEEA5}" type="slidenum">
              <a:rPr lang="en-US" altLang="en-US"/>
              <a:pPr>
                <a:defRPr/>
              </a:pPr>
              <a:t>‹#›</a:t>
            </a:fld>
            <a:endParaRPr lang="en-US" altLang="en-US"/>
          </a:p>
        </p:txBody>
      </p:sp>
    </p:spTree>
    <p:extLst>
      <p:ext uri="{BB962C8B-B14F-4D97-AF65-F5344CB8AC3E}">
        <p14:creationId xmlns:p14="http://schemas.microsoft.com/office/powerpoint/2010/main" val="1199684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4953B207-99F0-43D6-8B62-7D5523AE2521}"/>
              </a:ext>
            </a:extLst>
          </p:cNvPr>
          <p:cNvSpPr>
            <a:spLocks noGrp="1"/>
          </p:cNvSpPr>
          <p:nvPr>
            <p:ph type="dt" sz="half" idx="10"/>
          </p:nvPr>
        </p:nvSpPr>
        <p:spPr/>
        <p:txBody>
          <a:bodyPr/>
          <a:lstStyle>
            <a:lvl1pPr>
              <a:defRPr/>
            </a:lvl1pPr>
          </a:lstStyle>
          <a:p>
            <a:pPr>
              <a:defRPr/>
            </a:pPr>
            <a:fld id="{188161FE-9163-499A-A358-BF666FA2867E}" type="datetimeFigureOut">
              <a:rPr lang="en-US"/>
              <a:pPr>
                <a:defRPr/>
              </a:pPr>
              <a:t>12/29/2020</a:t>
            </a:fld>
            <a:endParaRPr lang="en-US"/>
          </a:p>
        </p:txBody>
      </p:sp>
      <p:sp>
        <p:nvSpPr>
          <p:cNvPr id="6" name="Footer Placeholder 4">
            <a:extLst>
              <a:ext uri="{FF2B5EF4-FFF2-40B4-BE49-F238E27FC236}">
                <a16:creationId xmlns:a16="http://schemas.microsoft.com/office/drawing/2014/main" id="{0691A160-E146-4E79-AF1C-E09EE549AB3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E3BBE618-57C5-4A09-833C-D31F98F68DEC}"/>
              </a:ext>
            </a:extLst>
          </p:cNvPr>
          <p:cNvSpPr>
            <a:spLocks noGrp="1"/>
          </p:cNvSpPr>
          <p:nvPr>
            <p:ph type="sldNum" sz="quarter" idx="12"/>
          </p:nvPr>
        </p:nvSpPr>
        <p:spPr/>
        <p:txBody>
          <a:bodyPr/>
          <a:lstStyle>
            <a:lvl1pPr>
              <a:defRPr/>
            </a:lvl1pPr>
          </a:lstStyle>
          <a:p>
            <a:pPr>
              <a:defRPr/>
            </a:pPr>
            <a:fld id="{05E76B42-5927-4745-A227-DE041B9149EC}" type="slidenum">
              <a:rPr lang="en-US" altLang="en-US"/>
              <a:pPr>
                <a:defRPr/>
              </a:pPr>
              <a:t>‹#›</a:t>
            </a:fld>
            <a:endParaRPr lang="en-US" altLang="en-US"/>
          </a:p>
        </p:txBody>
      </p:sp>
    </p:spTree>
    <p:extLst>
      <p:ext uri="{BB962C8B-B14F-4D97-AF65-F5344CB8AC3E}">
        <p14:creationId xmlns:p14="http://schemas.microsoft.com/office/powerpoint/2010/main" val="3190794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9C3C226A-DAE8-4093-83F7-F81DDFA1E5F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771FF966-BFE8-478C-A7D9-58608AB9A454}"/>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38166D37-E425-4282-9491-3041FBAB1EC1}"/>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ea typeface="ＭＳ Ｐゴシック" pitchFamily="34" charset="-128"/>
              </a:defRPr>
            </a:lvl1pPr>
          </a:lstStyle>
          <a:p>
            <a:pPr>
              <a:defRPr/>
            </a:pPr>
            <a:fld id="{D0235CF1-6502-4B01-B96A-8226FE98EA34}" type="datetimeFigureOut">
              <a:rPr lang="en-US"/>
              <a:pPr>
                <a:defRPr/>
              </a:pPr>
              <a:t>12/29/2020</a:t>
            </a:fld>
            <a:endParaRPr lang="en-US"/>
          </a:p>
        </p:txBody>
      </p:sp>
      <p:sp>
        <p:nvSpPr>
          <p:cNvPr id="5" name="Footer Placeholder 4">
            <a:extLst>
              <a:ext uri="{FF2B5EF4-FFF2-40B4-BE49-F238E27FC236}">
                <a16:creationId xmlns:a16="http://schemas.microsoft.com/office/drawing/2014/main" id="{0D71ED50-E557-477A-A4D1-9A878D8417B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2F717019-87CA-4D42-A45E-156EC4A55897}"/>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33DA1C6A-446E-47B3-AC12-F4102240624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charset="0"/>
          <a:cs typeface="+mj-cs"/>
        </a:defRPr>
      </a:lvl1pPr>
      <a:lvl2pPr algn="ctr" rtl="0" eaLnBrk="0" fontAlgn="base" hangingPunct="0">
        <a:spcBef>
          <a:spcPct val="0"/>
        </a:spcBef>
        <a:spcAft>
          <a:spcPct val="0"/>
        </a:spcAft>
        <a:defRPr sz="4400">
          <a:solidFill>
            <a:schemeClr val="tx1"/>
          </a:solidFill>
          <a:latin typeface="Calibri" pitchFamily="34" charset="0"/>
          <a:ea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charset="0"/>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charset="0"/>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charset="0"/>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charset="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hyperlink" Target="mailto:tkb@iris.edu" TargetMode="External"/><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hyperlink" Target="http://www.iris.edu/hq/ret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1.png"/><Relationship Id="rId5" Type="http://schemas.openxmlformats.org/officeDocument/2006/relationships/image" Target="../media/image1.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5.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6401789-86B9-4493-B92C-54EE91BF02D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3075" name="Picture 8" descr="IRIS_TMlogo.png">
            <a:extLst>
              <a:ext uri="{FF2B5EF4-FFF2-40B4-BE49-F238E27FC236}">
                <a16:creationId xmlns:a16="http://schemas.microsoft.com/office/drawing/2014/main" id="{263510A1-E66B-4261-9E8B-AFDE453161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B4D95A21-4A20-433F-B4E6-82F1CFEB2B24}"/>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225891E-86F4-4E55-AA89-E4DD64DDB71C}"/>
              </a:ext>
            </a:extLst>
          </p:cNvPr>
          <p:cNvSpPr txBox="1"/>
          <p:nvPr/>
        </p:nvSpPr>
        <p:spPr>
          <a:xfrm>
            <a:off x="6632575" y="290513"/>
            <a:ext cx="2590800" cy="1106487"/>
          </a:xfrm>
          <a:prstGeom prst="rect">
            <a:avLst/>
          </a:prstGeom>
          <a:noFill/>
        </p:spPr>
        <p:txBody>
          <a:bodyPr>
            <a:spAutoFit/>
          </a:bodyPr>
          <a:lstStyle/>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45.422</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N</a:t>
            </a:r>
            <a:r>
              <a:rPr lang="en-US"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Longitude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16.255</a:t>
            </a:r>
            <a:r>
              <a:rPr lang="en-US" sz="1600" dirty="0">
                <a:latin typeface="Arial" charset="0"/>
                <a:ea typeface="ＭＳ Ｐゴシック" pitchFamily="-109" charset="-128"/>
              </a:rPr>
              <a:t>°</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E</a:t>
            </a:r>
          </a:p>
          <a:p>
            <a:pPr eaLnBrk="1" hangingPunct="1">
              <a:defRPr/>
            </a:pPr>
            <a:r>
              <a:rPr lang="en-US"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Depth </a:t>
            </a:r>
            <a:r>
              <a:rPr lang="en-US" sz="1600" dirty="0">
                <a:effectLst>
                  <a:outerShdw blurRad="38100" dist="38100" dir="2700000" algn="tl">
                    <a:srgbClr val="C0C0C0"/>
                  </a:outerShdw>
                </a:effectLst>
                <a:latin typeface="Arial" charset="0"/>
                <a:ea typeface="ＭＳ Ｐゴシック" pitchFamily="-109" charset="-128"/>
                <a:cs typeface="Arial" pitchFamily="34" charset="0"/>
              </a:rPr>
              <a:t>10 km</a:t>
            </a:r>
            <a:endParaRPr lang="en-US" sz="1600" dirty="0">
              <a:latin typeface="Arial" charset="0"/>
              <a:ea typeface="ＭＳ Ｐゴシック" pitchFamily="-109" charset="-128"/>
              <a:cs typeface="Arial" pitchFamily="34" charset="0"/>
            </a:endParaRPr>
          </a:p>
          <a:p>
            <a:pPr eaLnBrk="1" hangingPunct="1">
              <a:defRPr/>
            </a:pPr>
            <a:endParaRPr lang="en-US" dirty="0">
              <a:latin typeface="Arial" charset="0"/>
              <a:ea typeface="ＭＳ Ｐゴシック" pitchFamily="-109" charset="-128"/>
            </a:endParaRPr>
          </a:p>
        </p:txBody>
      </p:sp>
      <p:sp>
        <p:nvSpPr>
          <p:cNvPr id="3078" name="TextBox 9">
            <a:extLst>
              <a:ext uri="{FF2B5EF4-FFF2-40B4-BE49-F238E27FC236}">
                <a16:creationId xmlns:a16="http://schemas.microsoft.com/office/drawing/2014/main" id="{412E7CCA-92A5-4BAA-8E5D-87F97A10EA48}"/>
              </a:ext>
            </a:extLst>
          </p:cNvPr>
          <p:cNvSpPr txBox="1">
            <a:spLocks noChangeArrowheads="1"/>
          </p:cNvSpPr>
          <p:nvPr/>
        </p:nvSpPr>
        <p:spPr bwMode="auto">
          <a:xfrm>
            <a:off x="304800" y="1173163"/>
            <a:ext cx="84582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A magnitude 6.4 earthquake occurred 3 km (2 miles) west-southwest of Petrinja, Croatia at a depth of 10 km (6.2 miles). The current death toll is seven, including a 12-year-old girl in Petrinja and six more fatalities in the surrounding areas. There are many injured and significant destruction in Petrinja, southeast of the capital Zagreb. The earthquake was felt throughout Croatia, as well as in neighboring Serbia, Bosnia, Herzegovina, and southern Austria. </a:t>
            </a:r>
          </a:p>
        </p:txBody>
      </p:sp>
      <p:pic>
        <p:nvPicPr>
          <p:cNvPr id="3079" name="Picture 2" descr="Map&#10;&#10;Description automatically generated">
            <a:extLst>
              <a:ext uri="{FF2B5EF4-FFF2-40B4-BE49-F238E27FC236}">
                <a16:creationId xmlns:a16="http://schemas.microsoft.com/office/drawing/2014/main" id="{1F881734-E9D9-4CAE-AEBA-BCC681D182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38" y="2895600"/>
            <a:ext cx="6467475"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5">
            <a:extLst>
              <a:ext uri="{FF2B5EF4-FFF2-40B4-BE49-F238E27FC236}">
                <a16:creationId xmlns:a16="http://schemas.microsoft.com/office/drawing/2014/main" id="{86B414D9-E44F-4D0F-AC5A-43F9A72973B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2590800"/>
            <a:ext cx="3560763"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81" name="TextBox 6">
            <a:extLst>
              <a:ext uri="{FF2B5EF4-FFF2-40B4-BE49-F238E27FC236}">
                <a16:creationId xmlns:a16="http://schemas.microsoft.com/office/drawing/2014/main" id="{9CEAD5D1-1136-468D-9B11-45D502DBB441}"/>
              </a:ext>
            </a:extLst>
          </p:cNvPr>
          <p:cNvSpPr txBox="1">
            <a:spLocks noChangeArrowheads="1"/>
          </p:cNvSpPr>
          <p:nvPr/>
        </p:nvSpPr>
        <p:spPr bwMode="auto">
          <a:xfrm>
            <a:off x="7620000" y="5033963"/>
            <a:ext cx="1512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n-US" altLang="en-US" sz="1400">
                <a:latin typeface="Arial" panose="020B0604020202020204" pitchFamily="34" charset="0"/>
              </a:rPr>
              <a:t>Petrinja, Croatia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C880F9-3AFB-4539-8B95-A446DBABC7B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21507" name="Picture 18" descr="IRIS_TMlogo.png">
            <a:extLst>
              <a:ext uri="{FF2B5EF4-FFF2-40B4-BE49-F238E27FC236}">
                <a16:creationId xmlns:a16="http://schemas.microsoft.com/office/drawing/2014/main" id="{DC5B704B-DD1A-412A-9721-F12D554151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
            <a:extLst>
              <a:ext uri="{FF2B5EF4-FFF2-40B4-BE49-F238E27FC236}">
                <a16:creationId xmlns:a16="http://schemas.microsoft.com/office/drawing/2014/main" id="{D0E30EE6-DD35-4700-B428-4FA0E3C99E1D}"/>
              </a:ext>
            </a:extLst>
          </p:cNvPr>
          <p:cNvSpPr txBox="1">
            <a:spLocks noChangeArrowheads="1"/>
          </p:cNvSpPr>
          <p:nvPr/>
        </p:nvSpPr>
        <p:spPr bwMode="auto">
          <a:xfrm>
            <a:off x="2660650" y="1931988"/>
            <a:ext cx="3302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 </a:t>
            </a:r>
          </a:p>
        </p:txBody>
      </p:sp>
      <p:sp>
        <p:nvSpPr>
          <p:cNvPr id="21509" name="TextBox 7">
            <a:extLst>
              <a:ext uri="{FF2B5EF4-FFF2-40B4-BE49-F238E27FC236}">
                <a16:creationId xmlns:a16="http://schemas.microsoft.com/office/drawing/2014/main" id="{910D8D53-610B-400B-8B84-58452F2F6310}"/>
              </a:ext>
            </a:extLst>
          </p:cNvPr>
          <p:cNvSpPr txBox="1">
            <a:spLocks noChangeArrowheads="1"/>
          </p:cNvSpPr>
          <p:nvPr/>
        </p:nvSpPr>
        <p:spPr bwMode="auto">
          <a:xfrm>
            <a:off x="457200" y="1139825"/>
            <a:ext cx="7772400"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a:solidFill>
                  <a:srgbClr val="000000"/>
                </a:solidFill>
                <a:latin typeface="Arial" panose="020B0604020202020204" pitchFamily="34" charset="0"/>
              </a:rPr>
              <a:t>Compare the seismograms from the station in GRFO in Grafenberg, Germany with station BNOR in Bend, Oregon, United States. (Note, the magnification for each station is different)</a:t>
            </a:r>
          </a:p>
        </p:txBody>
      </p:sp>
      <p:sp>
        <p:nvSpPr>
          <p:cNvPr id="19" name="Title 1">
            <a:extLst>
              <a:ext uri="{FF2B5EF4-FFF2-40B4-BE49-F238E27FC236}">
                <a16:creationId xmlns:a16="http://schemas.microsoft.com/office/drawing/2014/main" id="{98124DC1-6D42-4454-9DA1-5E02091771C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1511" name="Picture 7">
            <a:extLst>
              <a:ext uri="{FF2B5EF4-FFF2-40B4-BE49-F238E27FC236}">
                <a16:creationId xmlns:a16="http://schemas.microsoft.com/office/drawing/2014/main" id="{DEFEE2E5-8F24-4578-8AE9-8945186CDF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0" y="1812925"/>
            <a:ext cx="8556625" cy="469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4" descr="Diagram&#10;&#10;Description automatically generated">
            <a:extLst>
              <a:ext uri="{FF2B5EF4-FFF2-40B4-BE49-F238E27FC236}">
                <a16:creationId xmlns:a16="http://schemas.microsoft.com/office/drawing/2014/main" id="{40221430-205E-4D86-82A5-9BAC24D64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844550"/>
            <a:ext cx="7321550" cy="601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FD8F768-662E-4D5D-AD1A-B63BAADC706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23556" name="Picture 18" descr="IRIS_TMlogo.png">
            <a:extLst>
              <a:ext uri="{FF2B5EF4-FFF2-40B4-BE49-F238E27FC236}">
                <a16:creationId xmlns:a16="http://schemas.microsoft.com/office/drawing/2014/main" id="{024437D1-6875-480C-AB35-882D3C8CAE8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TextBox 6">
            <a:extLst>
              <a:ext uri="{FF2B5EF4-FFF2-40B4-BE49-F238E27FC236}">
                <a16:creationId xmlns:a16="http://schemas.microsoft.com/office/drawing/2014/main" id="{6DEA6AE9-ED95-4E88-BE9C-9E9D1DBC5BA8}"/>
              </a:ext>
            </a:extLst>
          </p:cNvPr>
          <p:cNvSpPr txBox="1">
            <a:spLocks noChangeArrowheads="1"/>
          </p:cNvSpPr>
          <p:nvPr/>
        </p:nvSpPr>
        <p:spPr bwMode="auto">
          <a:xfrm>
            <a:off x="2244725" y="5402263"/>
            <a:ext cx="6518275" cy="9985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 typeface="Arial" panose="020B0604020202020204" pitchFamily="34" charset="0"/>
              <a:buNone/>
            </a:pPr>
            <a:r>
              <a:rPr lang="en-US" altLang="en-US" sz="1400">
                <a:solidFill>
                  <a:srgbClr val="000000"/>
                </a:solidFill>
                <a:latin typeface="Arial" panose="020B0604020202020204" pitchFamily="34" charset="0"/>
              </a:rPr>
              <a:t>Surface waves traveled the 9162 km (5693 miles) along the perimeter of the Earth from the earthquake to the recording station. </a:t>
            </a:r>
          </a:p>
          <a:p>
            <a:pPr eaLnBrk="1" hangingPunct="1">
              <a:lnSpc>
                <a:spcPts val="1800"/>
              </a:lnSpc>
              <a:spcBef>
                <a:spcPct val="0"/>
              </a:spcBef>
              <a:buFont typeface="Arial" panose="020B0604020202020204" pitchFamily="34" charset="0"/>
              <a:buNone/>
            </a:pPr>
            <a:endParaRPr lang="en-US" altLang="en-US" sz="1400">
              <a:solidFill>
                <a:srgbClr val="000000"/>
              </a:solidFill>
              <a:latin typeface="Arial" panose="020B0604020202020204" pitchFamily="34" charset="0"/>
            </a:endParaRPr>
          </a:p>
          <a:p>
            <a:pPr eaLnBrk="1" hangingPunct="1">
              <a:lnSpc>
                <a:spcPts val="1800"/>
              </a:lnSpc>
              <a:spcBef>
                <a:spcPct val="0"/>
              </a:spcBef>
              <a:buFont typeface="Arial" panose="020B0604020202020204" pitchFamily="34" charset="0"/>
              <a:buNone/>
            </a:pPr>
            <a:endParaRPr lang="en-US" altLang="en-US" sz="1400">
              <a:solidFill>
                <a:srgbClr val="000000"/>
              </a:solidFill>
              <a:latin typeface="Arial" panose="020B0604020202020204" pitchFamily="34" charset="0"/>
            </a:endParaRPr>
          </a:p>
        </p:txBody>
      </p:sp>
      <p:sp>
        <p:nvSpPr>
          <p:cNvPr id="23558" name="TextBox 9">
            <a:extLst>
              <a:ext uri="{FF2B5EF4-FFF2-40B4-BE49-F238E27FC236}">
                <a16:creationId xmlns:a16="http://schemas.microsoft.com/office/drawing/2014/main" id="{5405A855-277D-4530-8B9F-59B5FE69BDD1}"/>
              </a:ext>
            </a:extLst>
          </p:cNvPr>
          <p:cNvSpPr txBox="1">
            <a:spLocks noChangeArrowheads="1"/>
          </p:cNvSpPr>
          <p:nvPr/>
        </p:nvSpPr>
        <p:spPr bwMode="auto">
          <a:xfrm>
            <a:off x="2057400" y="4572000"/>
            <a:ext cx="6858000"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a:solidFill>
                  <a:srgbClr val="000000"/>
                </a:solidFill>
                <a:latin typeface="Arial" panose="020B0604020202020204" pitchFamily="34" charset="0"/>
              </a:rPr>
              <a:t>S waves are shear waves that follow the same path through the mantle as P waves.  S waves </a:t>
            </a:r>
            <a:r>
              <a:rPr lang="en-US" altLang="en-US" sz="1400">
                <a:latin typeface="Arial" panose="020B0604020202020204" pitchFamily="34" charset="0"/>
              </a:rPr>
              <a:t>took 22 minutes and 40 seconds </a:t>
            </a:r>
            <a:r>
              <a:rPr lang="en-US" altLang="en-US" sz="1400">
                <a:solidFill>
                  <a:srgbClr val="000000"/>
                </a:solidFill>
                <a:latin typeface="Arial" panose="020B0604020202020204" pitchFamily="34" charset="0"/>
              </a:rPr>
              <a:t>to travel from the earthquake to Bend.</a:t>
            </a:r>
          </a:p>
        </p:txBody>
      </p:sp>
      <p:sp>
        <p:nvSpPr>
          <p:cNvPr id="23559" name="TextBox 11">
            <a:extLst>
              <a:ext uri="{FF2B5EF4-FFF2-40B4-BE49-F238E27FC236}">
                <a16:creationId xmlns:a16="http://schemas.microsoft.com/office/drawing/2014/main" id="{E24139EB-DD07-4B88-B98B-F6F8530314ED}"/>
              </a:ext>
            </a:extLst>
          </p:cNvPr>
          <p:cNvSpPr txBox="1">
            <a:spLocks noChangeArrowheads="1"/>
          </p:cNvSpPr>
          <p:nvPr/>
        </p:nvSpPr>
        <p:spPr bwMode="auto">
          <a:xfrm>
            <a:off x="4419600" y="1295400"/>
            <a:ext cx="338138"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S</a:t>
            </a:r>
          </a:p>
        </p:txBody>
      </p:sp>
      <p:sp>
        <p:nvSpPr>
          <p:cNvPr id="12" name="TextBox 11">
            <a:extLst>
              <a:ext uri="{FF2B5EF4-FFF2-40B4-BE49-F238E27FC236}">
                <a16:creationId xmlns:a16="http://schemas.microsoft.com/office/drawing/2014/main" id="{09D6F1EF-34C5-4F0C-A6EA-475530458286}"/>
              </a:ext>
            </a:extLst>
          </p:cNvPr>
          <p:cNvSpPr txBox="1"/>
          <p:nvPr/>
        </p:nvSpPr>
        <p:spPr>
          <a:xfrm>
            <a:off x="6708775" y="914400"/>
            <a:ext cx="2152650" cy="923925"/>
          </a:xfrm>
          <a:prstGeom prst="rect">
            <a:avLst/>
          </a:prstGeom>
          <a:solidFill>
            <a:schemeClr val="bg1"/>
          </a:solidFill>
        </p:spPr>
        <p:txBody>
          <a:bodyPr>
            <a:spAutoFit/>
          </a:bodyPr>
          <a:lstStyle/>
          <a:p>
            <a:pPr eaLnBrk="1" hangingPunct="1">
              <a:defRPr/>
            </a:pPr>
            <a:endParaRPr lang="en-US" spc="200" dirty="0">
              <a:latin typeface="Arial" charset="0"/>
              <a:ea typeface="MS PGothic" charset="-128"/>
            </a:endParaRPr>
          </a:p>
          <a:p>
            <a:pPr eaLnBrk="1" hangingPunct="1">
              <a:defRPr/>
            </a:pPr>
            <a:endParaRPr lang="en-US" spc="200" dirty="0">
              <a:latin typeface="Arial" charset="0"/>
              <a:ea typeface="MS PGothic" charset="-128"/>
            </a:endParaRPr>
          </a:p>
          <a:p>
            <a:pPr eaLnBrk="1" hangingPunct="1">
              <a:defRPr/>
            </a:pPr>
            <a:r>
              <a:rPr lang="en-US" spc="200" dirty="0">
                <a:latin typeface="Arial" charset="0"/>
                <a:ea typeface="MS PGothic" charset="-128"/>
              </a:rPr>
              <a:t>Surface Waves</a:t>
            </a:r>
          </a:p>
        </p:txBody>
      </p:sp>
      <p:sp>
        <p:nvSpPr>
          <p:cNvPr id="23561" name="TextBox 5">
            <a:extLst>
              <a:ext uri="{FF2B5EF4-FFF2-40B4-BE49-F238E27FC236}">
                <a16:creationId xmlns:a16="http://schemas.microsoft.com/office/drawing/2014/main" id="{3E7774F6-23DB-4129-82F1-6543DF5C2630}"/>
              </a:ext>
            </a:extLst>
          </p:cNvPr>
          <p:cNvSpPr txBox="1">
            <a:spLocks noChangeArrowheads="1"/>
          </p:cNvSpPr>
          <p:nvPr/>
        </p:nvSpPr>
        <p:spPr bwMode="auto">
          <a:xfrm>
            <a:off x="2736850" y="3810000"/>
            <a:ext cx="5135563" cy="5365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a:latin typeface="Arial" panose="020B0604020202020204" pitchFamily="34" charset="0"/>
              </a:rPr>
              <a:t>PP is a compressional wave that bounced off the surface midway between the earthquake and the recording station</a:t>
            </a:r>
            <a:r>
              <a:rPr lang="en-US" altLang="ja-JP" sz="1400">
                <a:latin typeface="Arial" panose="020B0604020202020204" pitchFamily="34" charset="0"/>
              </a:rPr>
              <a:t>.</a:t>
            </a:r>
            <a:endParaRPr lang="en-US" altLang="en-US" sz="1400">
              <a:latin typeface="Arial" panose="020B0604020202020204" pitchFamily="34" charset="0"/>
            </a:endParaRPr>
          </a:p>
        </p:txBody>
      </p:sp>
      <p:sp>
        <p:nvSpPr>
          <p:cNvPr id="23562" name="TextBox 4">
            <a:extLst>
              <a:ext uri="{FF2B5EF4-FFF2-40B4-BE49-F238E27FC236}">
                <a16:creationId xmlns:a16="http://schemas.microsoft.com/office/drawing/2014/main" id="{301D5F30-1082-43E5-9AC5-AB6D09B2B512}"/>
              </a:ext>
            </a:extLst>
          </p:cNvPr>
          <p:cNvSpPr txBox="1">
            <a:spLocks noChangeArrowheads="1"/>
          </p:cNvSpPr>
          <p:nvPr/>
        </p:nvSpPr>
        <p:spPr bwMode="auto">
          <a:xfrm>
            <a:off x="3546475" y="1295400"/>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PP</a:t>
            </a:r>
          </a:p>
        </p:txBody>
      </p:sp>
      <p:sp>
        <p:nvSpPr>
          <p:cNvPr id="23563" name="TextBox 4">
            <a:extLst>
              <a:ext uri="{FF2B5EF4-FFF2-40B4-BE49-F238E27FC236}">
                <a16:creationId xmlns:a16="http://schemas.microsoft.com/office/drawing/2014/main" id="{625EFB51-7A83-43E0-8BBD-232FFB045C82}"/>
              </a:ext>
            </a:extLst>
          </p:cNvPr>
          <p:cNvSpPr txBox="1">
            <a:spLocks noChangeArrowheads="1"/>
          </p:cNvSpPr>
          <p:nvPr/>
        </p:nvSpPr>
        <p:spPr bwMode="auto">
          <a:xfrm>
            <a:off x="1922463" y="3133725"/>
            <a:ext cx="6764337" cy="5365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a:solidFill>
                  <a:srgbClr val="000000"/>
                </a:solidFill>
                <a:latin typeface="Arial" panose="020B0604020202020204" pitchFamily="34" charset="0"/>
              </a:rPr>
              <a:t>Following the earthquake, it took </a:t>
            </a:r>
            <a:r>
              <a:rPr lang="en-US" altLang="en-US" sz="1400">
                <a:latin typeface="Arial" panose="020B0604020202020204" pitchFamily="34" charset="0"/>
              </a:rPr>
              <a:t>12 minutes and 23 seconds </a:t>
            </a:r>
            <a:r>
              <a:rPr lang="en-US" altLang="en-US" sz="1400">
                <a:solidFill>
                  <a:srgbClr val="000000"/>
                </a:solidFill>
                <a:latin typeface="Arial" panose="020B0604020202020204" pitchFamily="34" charset="0"/>
              </a:rPr>
              <a:t>for the compressional P waves to travel a curved path through the mantle to Bend, Oregon.</a:t>
            </a:r>
          </a:p>
        </p:txBody>
      </p:sp>
      <p:sp>
        <p:nvSpPr>
          <p:cNvPr id="23564" name="TextBox 4">
            <a:extLst>
              <a:ext uri="{FF2B5EF4-FFF2-40B4-BE49-F238E27FC236}">
                <a16:creationId xmlns:a16="http://schemas.microsoft.com/office/drawing/2014/main" id="{A6753316-AC66-4705-BA88-005A3131D07B}"/>
              </a:ext>
            </a:extLst>
          </p:cNvPr>
          <p:cNvSpPr txBox="1">
            <a:spLocks noChangeArrowheads="1"/>
          </p:cNvSpPr>
          <p:nvPr/>
        </p:nvSpPr>
        <p:spPr bwMode="auto">
          <a:xfrm>
            <a:off x="3063875" y="1295400"/>
            <a:ext cx="330200"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a:latin typeface="Arial" panose="020B0604020202020204" pitchFamily="34" charset="0"/>
              </a:rPr>
              <a:t>P</a:t>
            </a:r>
          </a:p>
        </p:txBody>
      </p:sp>
      <p:sp>
        <p:nvSpPr>
          <p:cNvPr id="23565" name="TextBox 7">
            <a:extLst>
              <a:ext uri="{FF2B5EF4-FFF2-40B4-BE49-F238E27FC236}">
                <a16:creationId xmlns:a16="http://schemas.microsoft.com/office/drawing/2014/main" id="{ECF4DAE8-7510-4A0B-9A1B-5735880EA732}"/>
              </a:ext>
            </a:extLst>
          </p:cNvPr>
          <p:cNvSpPr txBox="1">
            <a:spLocks noChangeArrowheads="1"/>
          </p:cNvSpPr>
          <p:nvPr/>
        </p:nvSpPr>
        <p:spPr bwMode="auto">
          <a:xfrm>
            <a:off x="2312988" y="788988"/>
            <a:ext cx="6332537" cy="5349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lnSpc>
                <a:spcPts val="1800"/>
              </a:lnSpc>
              <a:spcBef>
                <a:spcPct val="0"/>
              </a:spcBef>
              <a:buFontTx/>
              <a:buNone/>
            </a:pPr>
            <a:r>
              <a:rPr lang="en-US" altLang="en-US" sz="1400">
                <a:solidFill>
                  <a:srgbClr val="000000"/>
                </a:solidFill>
                <a:latin typeface="Arial" panose="020B0604020202020204" pitchFamily="34" charset="0"/>
              </a:rPr>
              <a:t>The record of the earthquake in Bend, Oregon (BNOR) is illustrated below. Bend is 9162 km (5693 miles, 82.54°) from the location of this earthquake. </a:t>
            </a:r>
          </a:p>
        </p:txBody>
      </p:sp>
      <p:sp>
        <p:nvSpPr>
          <p:cNvPr id="18" name="Title 1">
            <a:extLst>
              <a:ext uri="{FF2B5EF4-FFF2-40B4-BE49-F238E27FC236}">
                <a16:creationId xmlns:a16="http://schemas.microsoft.com/office/drawing/2014/main" id="{A730386C-F967-4BDC-B062-1AE920010E7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F380AB7-60C6-4D7D-976E-7B3FE8FD2B8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5603" name="TextBox 9">
            <a:extLst>
              <a:ext uri="{FF2B5EF4-FFF2-40B4-BE49-F238E27FC236}">
                <a16:creationId xmlns:a16="http://schemas.microsoft.com/office/drawing/2014/main" id="{B950344D-7B49-4BA3-B8B1-1AE236C2EB73}"/>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4"/>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25604" name="Picture 1">
            <a:extLst>
              <a:ext uri="{FF2B5EF4-FFF2-40B4-BE49-F238E27FC236}">
                <a16:creationId xmlns:a16="http://schemas.microsoft.com/office/drawing/2014/main" id="{6AC01BE8-AC3A-4D17-91A1-870FB2910CC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
            <a:extLst>
              <a:ext uri="{FF2B5EF4-FFF2-40B4-BE49-F238E27FC236}">
                <a16:creationId xmlns:a16="http://schemas.microsoft.com/office/drawing/2014/main" id="{CC5E69B4-4F8C-436B-B767-96CB507A2DA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1">
            <a:extLst>
              <a:ext uri="{FF2B5EF4-FFF2-40B4-BE49-F238E27FC236}">
                <a16:creationId xmlns:a16="http://schemas.microsoft.com/office/drawing/2014/main" id="{A431B2A6-E77D-43A8-BC84-BBC2927A67E6}"/>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5607" name="Picture 1">
            <a:extLst>
              <a:ext uri="{FF2B5EF4-FFF2-40B4-BE49-F238E27FC236}">
                <a16:creationId xmlns:a16="http://schemas.microsoft.com/office/drawing/2014/main" id="{9727C59B-9A8A-48E4-A9C6-DE06B46824C5}"/>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B1170D0-C2CC-4EDE-BE0E-8EA80EE2F4A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8" descr="IRIS_TMlogo.png">
            <a:extLst>
              <a:ext uri="{FF2B5EF4-FFF2-40B4-BE49-F238E27FC236}">
                <a16:creationId xmlns:a16="http://schemas.microsoft.com/office/drawing/2014/main" id="{F53DE93D-6AF5-4A3B-BC87-0F5EED3227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TextBox 9">
            <a:extLst>
              <a:ext uri="{FF2B5EF4-FFF2-40B4-BE49-F238E27FC236}">
                <a16:creationId xmlns:a16="http://schemas.microsoft.com/office/drawing/2014/main" id="{D4A195B0-778A-4C44-A7CA-7E7A1E08212D}"/>
              </a:ext>
            </a:extLst>
          </p:cNvPr>
          <p:cNvSpPr txBox="1">
            <a:spLocks noChangeArrowheads="1"/>
          </p:cNvSpPr>
          <p:nvPr/>
        </p:nvSpPr>
        <p:spPr bwMode="auto">
          <a:xfrm>
            <a:off x="3684588" y="6265863"/>
            <a:ext cx="53101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A view of remains of a car covered by debris and buildings damaged in an earthquake in Petrinja, Croatia. (AP Photo)</a:t>
            </a:r>
          </a:p>
        </p:txBody>
      </p:sp>
      <p:sp>
        <p:nvSpPr>
          <p:cNvPr id="9" name="Title 1">
            <a:extLst>
              <a:ext uri="{FF2B5EF4-FFF2-40B4-BE49-F238E27FC236}">
                <a16:creationId xmlns:a16="http://schemas.microsoft.com/office/drawing/2014/main" id="{03C170C6-F7FB-49C2-8637-0101C11CB59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5126" name="Picture 6" descr="A picture containing outdoor, building, ground, transport&#10;&#10;Description automatically generated">
            <a:extLst>
              <a:ext uri="{FF2B5EF4-FFF2-40B4-BE49-F238E27FC236}">
                <a16:creationId xmlns:a16="http://schemas.microsoft.com/office/drawing/2014/main" id="{31EC671B-4531-483B-87DA-C2E406C8DA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63" y="1128713"/>
            <a:ext cx="7640637" cy="509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8" descr="Map&#10;&#10;Description automatically generated">
            <a:extLst>
              <a:ext uri="{FF2B5EF4-FFF2-40B4-BE49-F238E27FC236}">
                <a16:creationId xmlns:a16="http://schemas.microsoft.com/office/drawing/2014/main" id="{5CF3EF61-7D6E-4FCF-87D4-3540806CA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3688" y="2870200"/>
            <a:ext cx="390525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sp>
        <p:nvSpPr>
          <p:cNvPr id="7172" name="TextBox 14">
            <a:extLst>
              <a:ext uri="{FF2B5EF4-FFF2-40B4-BE49-F238E27FC236}">
                <a16:creationId xmlns:a16="http://schemas.microsoft.com/office/drawing/2014/main" id="{514BAA71-EA87-4C10-B0A4-184B8A2A1E57}"/>
              </a:ext>
            </a:extLst>
          </p:cNvPr>
          <p:cNvSpPr txBox="1">
            <a:spLocks noChangeArrowheads="1"/>
          </p:cNvSpPr>
          <p:nvPr/>
        </p:nvSpPr>
        <p:spPr bwMode="auto">
          <a:xfrm>
            <a:off x="457200" y="4062413"/>
            <a:ext cx="2460625" cy="244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endParaRPr lang="en-US" altLang="en-US" sz="1800">
              <a:latin typeface="Arial" panose="020B0604020202020204" pitchFamily="34" charset="0"/>
            </a:endParaRPr>
          </a:p>
        </p:txBody>
      </p:sp>
      <p:sp>
        <p:nvSpPr>
          <p:cNvPr id="7173" name="TextBox 15">
            <a:extLst>
              <a:ext uri="{FF2B5EF4-FFF2-40B4-BE49-F238E27FC236}">
                <a16:creationId xmlns:a16="http://schemas.microsoft.com/office/drawing/2014/main" id="{C41A3EC3-F44C-4339-8405-C27BC9174244}"/>
              </a:ext>
            </a:extLst>
          </p:cNvPr>
          <p:cNvSpPr txBox="1">
            <a:spLocks noChangeArrowheads="1"/>
          </p:cNvSpPr>
          <p:nvPr/>
        </p:nvSpPr>
        <p:spPr bwMode="auto">
          <a:xfrm>
            <a:off x="7004050" y="4192588"/>
            <a:ext cx="203041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USGS estimated shaking intensity from M 6.4 Earthquake</a:t>
            </a:r>
          </a:p>
        </p:txBody>
      </p:sp>
      <p:sp>
        <p:nvSpPr>
          <p:cNvPr id="7174" name="TextBox 15">
            <a:extLst>
              <a:ext uri="{FF2B5EF4-FFF2-40B4-BE49-F238E27FC236}">
                <a16:creationId xmlns:a16="http://schemas.microsoft.com/office/drawing/2014/main" id="{43CAF0BC-18F3-40AD-8047-4E5273215377}"/>
              </a:ext>
            </a:extLst>
          </p:cNvPr>
          <p:cNvSpPr txBox="1">
            <a:spLocks noChangeArrowheads="1"/>
          </p:cNvSpPr>
          <p:nvPr/>
        </p:nvSpPr>
        <p:spPr bwMode="auto">
          <a:xfrm>
            <a:off x="273050" y="1143000"/>
            <a:ext cx="46799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Modified-Mercalli Intensity (MMI) scale is a twelve-stage scale, from I to XII, that indicates the severity of ground shaking. Intensity is dependent on the magnitude, depth, bedrock, and location.</a:t>
            </a:r>
          </a:p>
          <a:p>
            <a:pPr eaLnBrk="1" hangingPunct="1">
              <a:spcBef>
                <a:spcPct val="0"/>
              </a:spcBef>
              <a:buFontTx/>
              <a:buNone/>
            </a:pPr>
            <a:endParaRPr lang="en-US" altLang="en-US" sz="1600">
              <a:latin typeface="Arial" panose="020B0604020202020204" pitchFamily="34" charset="0"/>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6" name="TextBox 15">
            <a:extLst>
              <a:ext uri="{FF2B5EF4-FFF2-40B4-BE49-F238E27FC236}">
                <a16:creationId xmlns:a16="http://schemas.microsoft.com/office/drawing/2014/main" id="{5F604522-7034-4BE3-814F-45564C1E37BD}"/>
              </a:ext>
            </a:extLst>
          </p:cNvPr>
          <p:cNvSpPr txBox="1">
            <a:spLocks noChangeArrowheads="1"/>
          </p:cNvSpPr>
          <p:nvPr/>
        </p:nvSpPr>
        <p:spPr bwMode="auto">
          <a:xfrm>
            <a:off x="152400" y="6519863"/>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USGS</a:t>
            </a:r>
          </a:p>
        </p:txBody>
      </p:sp>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6238" y="4114800"/>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8" name="TextBox 10">
            <a:extLst>
              <a:ext uri="{FF2B5EF4-FFF2-40B4-BE49-F238E27FC236}">
                <a16:creationId xmlns:a16="http://schemas.microsoft.com/office/drawing/2014/main" id="{DBD0A588-2257-40F2-9E83-1FB41B13CE98}"/>
              </a:ext>
            </a:extLst>
          </p:cNvPr>
          <p:cNvSpPr txBox="1">
            <a:spLocks noChangeArrowheads="1"/>
          </p:cNvSpPr>
          <p:nvPr/>
        </p:nvSpPr>
        <p:spPr bwMode="auto">
          <a:xfrm>
            <a:off x="442913" y="3771900"/>
            <a:ext cx="226218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400" b="1">
                <a:latin typeface="Arial" panose="020B0604020202020204" pitchFamily="34" charset="0"/>
              </a:rPr>
              <a:t>MMI   Perceived Shaking</a:t>
            </a:r>
          </a:p>
          <a:p>
            <a:pPr eaLnBrk="1" hangingPunct="1">
              <a:spcBef>
                <a:spcPct val="0"/>
              </a:spcBef>
              <a:buFontTx/>
              <a:buNone/>
            </a:pPr>
            <a:endParaRPr lang="en-US" altLang="en-US" sz="1400">
              <a:latin typeface="Arial" panose="020B0604020202020204" pitchFamily="34" charset="0"/>
            </a:endParaRPr>
          </a:p>
        </p:txBody>
      </p:sp>
      <p:sp>
        <p:nvSpPr>
          <p:cNvPr id="12" name="Rectangle 11">
            <a:extLst>
              <a:ext uri="{FF2B5EF4-FFF2-40B4-BE49-F238E27FC236}">
                <a16:creationId xmlns:a16="http://schemas.microsoft.com/office/drawing/2014/main" id="{F8288C27-CCA5-4DD8-884A-BCB42A4CE92D}"/>
              </a:ext>
            </a:extLst>
          </p:cNvPr>
          <p:cNvSpPr/>
          <p:nvPr/>
        </p:nvSpPr>
        <p:spPr>
          <a:xfrm>
            <a:off x="4267200" y="4543425"/>
            <a:ext cx="738188" cy="485775"/>
          </a:xfrm>
          <a:prstGeom prst="rect">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cxnSp>
        <p:nvCxnSpPr>
          <p:cNvPr id="14" name="Straight Connector 13">
            <a:extLst>
              <a:ext uri="{FF2B5EF4-FFF2-40B4-BE49-F238E27FC236}">
                <a16:creationId xmlns:a16="http://schemas.microsoft.com/office/drawing/2014/main" id="{A8ACC6DD-47B4-4EDD-883D-88CF77D0A8FC}"/>
              </a:ext>
            </a:extLst>
          </p:cNvPr>
          <p:cNvCxnSpPr>
            <a:cxnSpLocks/>
          </p:cNvCxnSpPr>
          <p:nvPr/>
        </p:nvCxnSpPr>
        <p:spPr>
          <a:xfrm flipV="1">
            <a:off x="4298950" y="581025"/>
            <a:ext cx="990600" cy="3986213"/>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3EE9FA28-D0D1-400F-A4DC-E9FB03F5F600}"/>
              </a:ext>
            </a:extLst>
          </p:cNvPr>
          <p:cNvCxnSpPr>
            <a:cxnSpLocks/>
          </p:cNvCxnSpPr>
          <p:nvPr/>
        </p:nvCxnSpPr>
        <p:spPr>
          <a:xfrm flipV="1">
            <a:off x="5005388" y="3429000"/>
            <a:ext cx="4092575" cy="1600200"/>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7182" name="TextBox 16">
            <a:extLst>
              <a:ext uri="{FF2B5EF4-FFF2-40B4-BE49-F238E27FC236}">
                <a16:creationId xmlns:a16="http://schemas.microsoft.com/office/drawing/2014/main" id="{1B6F4062-F776-4E17-AC96-098339252C86}"/>
              </a:ext>
            </a:extLst>
          </p:cNvPr>
          <p:cNvSpPr txBox="1">
            <a:spLocks noChangeArrowheads="1"/>
          </p:cNvSpPr>
          <p:nvPr/>
        </p:nvSpPr>
        <p:spPr bwMode="auto">
          <a:xfrm>
            <a:off x="287338" y="2360613"/>
            <a:ext cx="22621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Severe shaking was felt in the area closest to the earthquake.</a:t>
            </a:r>
          </a:p>
          <a:p>
            <a:pPr eaLnBrk="1" hangingPunct="1">
              <a:spcBef>
                <a:spcPct val="0"/>
              </a:spcBef>
              <a:buFontTx/>
              <a:buNone/>
            </a:pPr>
            <a:endParaRPr lang="en-US" altLang="en-US" sz="1800">
              <a:latin typeface="Arial" panose="020B0604020202020204" pitchFamily="34" charset="0"/>
            </a:endParaRPr>
          </a:p>
        </p:txBody>
      </p:sp>
      <p:pic>
        <p:nvPicPr>
          <p:cNvPr id="7183" name="Picture 4" descr="Map&#10;&#10;Description automatically generated">
            <a:extLst>
              <a:ext uri="{FF2B5EF4-FFF2-40B4-BE49-F238E27FC236}">
                <a16:creationId xmlns:a16="http://schemas.microsoft.com/office/drawing/2014/main" id="{ECBD48AF-522F-4F7A-91CD-4C2F9385DC3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9550" y="581025"/>
            <a:ext cx="3808413"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itle 1">
            <a:extLst>
              <a:ext uri="{FF2B5EF4-FFF2-40B4-BE49-F238E27FC236}">
                <a16:creationId xmlns:a16="http://schemas.microsoft.com/office/drawing/2014/main" id="{5A4914D2-20A4-4A6E-A020-77EFBBDF17F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TextBox 18">
            <a:extLst>
              <a:ext uri="{FF2B5EF4-FFF2-40B4-BE49-F238E27FC236}">
                <a16:creationId xmlns:a16="http://schemas.microsoft.com/office/drawing/2014/main" id="{9929321F-17E3-4DEA-B963-0B1E0DB4FB50}"/>
              </a:ext>
            </a:extLst>
          </p:cNvPr>
          <p:cNvSpPr txBox="1">
            <a:spLocks noChangeArrowheads="1"/>
          </p:cNvSpPr>
          <p:nvPr/>
        </p:nvSpPr>
        <p:spPr bwMode="auto">
          <a:xfrm>
            <a:off x="304800" y="1123950"/>
            <a:ext cx="38100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r>
              <a:rPr lang="en-US" altLang="en-US" sz="1600">
                <a:latin typeface="Arial" panose="020B0604020202020204" pitchFamily="34" charset="0"/>
              </a:rPr>
              <a:t>The USGS estimates that 15,000 people felt severe shaking from this earthquake.</a:t>
            </a:r>
          </a:p>
        </p:txBody>
      </p:sp>
      <p:sp>
        <p:nvSpPr>
          <p:cNvPr id="9221" name="TextBox 15">
            <a:extLst>
              <a:ext uri="{FF2B5EF4-FFF2-40B4-BE49-F238E27FC236}">
                <a16:creationId xmlns:a16="http://schemas.microsoft.com/office/drawing/2014/main" id="{1BBCA3FA-165B-4FA3-AD8C-A5105F8A9710}"/>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9222" name="TextBox 20">
            <a:extLst>
              <a:ext uri="{FF2B5EF4-FFF2-40B4-BE49-F238E27FC236}">
                <a16:creationId xmlns:a16="http://schemas.microsoft.com/office/drawing/2014/main" id="{B59A3062-D1CD-4698-A49A-AD55336199F4}"/>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The color-coded contour lines outline regions of MMI intensity.  </a:t>
            </a:r>
          </a:p>
          <a:p>
            <a:pPr algn="r" eaLnBrk="1" hangingPunct="1">
              <a:spcBef>
                <a:spcPct val="0"/>
              </a:spcBef>
              <a:buFontTx/>
              <a:buNone/>
            </a:pPr>
            <a:r>
              <a:rPr lang="en-US" altLang="en-US" sz="140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9223" name="Picture 4" descr="Graphical user interface, table&#10;&#10;Description automatically generated">
            <a:extLst>
              <a:ext uri="{FF2B5EF4-FFF2-40B4-BE49-F238E27FC236}">
                <a16:creationId xmlns:a16="http://schemas.microsoft.com/office/drawing/2014/main" id="{B294B0DA-D660-45E5-BEE7-B8FC86E720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563" y="2968625"/>
            <a:ext cx="2409825" cy="392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4" name="Picture 6" descr="Map&#10;&#10;Description automatically generated">
            <a:extLst>
              <a:ext uri="{FF2B5EF4-FFF2-40B4-BE49-F238E27FC236}">
                <a16:creationId xmlns:a16="http://schemas.microsoft.com/office/drawing/2014/main" id="{87838AAE-998A-43B9-9031-7016DDCB7B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7363" y="827088"/>
            <a:ext cx="4694237" cy="469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a:extLst>
              <a:ext uri="{FF2B5EF4-FFF2-40B4-BE49-F238E27FC236}">
                <a16:creationId xmlns:a16="http://schemas.microsoft.com/office/drawing/2014/main" id="{5B930F85-B0AA-434F-AD61-50B1BC4F8D2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6" descr="Map&#10;&#10;Description automatically generated">
            <a:extLst>
              <a:ext uri="{FF2B5EF4-FFF2-40B4-BE49-F238E27FC236}">
                <a16:creationId xmlns:a16="http://schemas.microsoft.com/office/drawing/2014/main" id="{DD426522-DEE4-418E-AB03-F67CB1883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522413"/>
            <a:ext cx="8001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DFB2E978-AA80-4E9C-ADAE-13C7C3A273D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268" name="Picture 18" descr="IRIS_TMlogo.png">
            <a:extLst>
              <a:ext uri="{FF2B5EF4-FFF2-40B4-BE49-F238E27FC236}">
                <a16:creationId xmlns:a16="http://schemas.microsoft.com/office/drawing/2014/main" id="{61BF6641-18C4-4297-9758-6972B5FB435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TextBox 98">
            <a:extLst>
              <a:ext uri="{FF2B5EF4-FFF2-40B4-BE49-F238E27FC236}">
                <a16:creationId xmlns:a16="http://schemas.microsoft.com/office/drawing/2014/main" id="{CF19F8D7-7333-448C-A5A0-2B4E73B8E136}"/>
              </a:ext>
            </a:extLst>
          </p:cNvPr>
          <p:cNvSpPr txBox="1">
            <a:spLocks noChangeArrowheads="1"/>
          </p:cNvSpPr>
          <p:nvPr/>
        </p:nvSpPr>
        <p:spPr bwMode="auto">
          <a:xfrm>
            <a:off x="228600" y="1143000"/>
            <a:ext cx="8915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endParaRPr lang="en-US" altLang="en-US" sz="1600">
              <a:latin typeface="Arial" panose="020B0604020202020204" pitchFamily="34" charset="0"/>
            </a:endParaRPr>
          </a:p>
        </p:txBody>
      </p:sp>
      <p:sp>
        <p:nvSpPr>
          <p:cNvPr id="11270" name="TextBox 99">
            <a:extLst>
              <a:ext uri="{FF2B5EF4-FFF2-40B4-BE49-F238E27FC236}">
                <a16:creationId xmlns:a16="http://schemas.microsoft.com/office/drawing/2014/main" id="{71DA17E6-47D3-474C-8AEF-88EDEF57736A}"/>
              </a:ext>
            </a:extLst>
          </p:cNvPr>
          <p:cNvSpPr txBox="1">
            <a:spLocks noChangeArrowheads="1"/>
          </p:cNvSpPr>
          <p:nvPr/>
        </p:nvSpPr>
        <p:spPr bwMode="auto">
          <a:xfrm>
            <a:off x="315913" y="1052513"/>
            <a:ext cx="87518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Mediterranean region is seismically active due to the northward convergence (4-10 mm/yr) of the African Plate with the Eurasian Plate along a complex plate boundary.</a:t>
            </a:r>
          </a:p>
        </p:txBody>
      </p:sp>
      <p:sp>
        <p:nvSpPr>
          <p:cNvPr id="18" name="Title 1">
            <a:extLst>
              <a:ext uri="{FF2B5EF4-FFF2-40B4-BE49-F238E27FC236}">
                <a16:creationId xmlns:a16="http://schemas.microsoft.com/office/drawing/2014/main" id="{E1CAAE16-7507-40CF-8658-B4A50D9748A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5D868D-9BBF-4BB5-B5F8-279505D8E47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5" name="Picture 8" descr="IRIS_TMlogo.png">
            <a:extLst>
              <a:ext uri="{FF2B5EF4-FFF2-40B4-BE49-F238E27FC236}">
                <a16:creationId xmlns:a16="http://schemas.microsoft.com/office/drawing/2014/main" id="{D1791C19-F104-4405-971E-C1B46174AC2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9">
            <a:extLst>
              <a:ext uri="{FF2B5EF4-FFF2-40B4-BE49-F238E27FC236}">
                <a16:creationId xmlns:a16="http://schemas.microsoft.com/office/drawing/2014/main" id="{059A6CB6-FEA6-4056-A495-732C3EFAA61C}"/>
              </a:ext>
            </a:extLst>
          </p:cNvPr>
          <p:cNvSpPr txBox="1">
            <a:spLocks noChangeArrowheads="1"/>
          </p:cNvSpPr>
          <p:nvPr/>
        </p:nvSpPr>
        <p:spPr bwMode="auto">
          <a:xfrm>
            <a:off x="381000" y="1131888"/>
            <a:ext cx="84582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This animation explores the regional tectonics and a link to one of the greatest contributors to seismology from the early 1900’s.</a:t>
            </a:r>
          </a:p>
          <a:p>
            <a:pPr eaLnBrk="1" hangingPunct="1">
              <a:spcBef>
                <a:spcPct val="0"/>
              </a:spcBef>
              <a:buFontTx/>
              <a:buNone/>
            </a:pPr>
            <a:endParaRPr lang="en-US" altLang="en-US" sz="1600">
              <a:latin typeface="Arial" panose="020B0604020202020204" pitchFamily="34" charset="0"/>
            </a:endParaRPr>
          </a:p>
        </p:txBody>
      </p:sp>
      <p:sp>
        <p:nvSpPr>
          <p:cNvPr id="8" name="Title 1">
            <a:extLst>
              <a:ext uri="{FF2B5EF4-FFF2-40B4-BE49-F238E27FC236}">
                <a16:creationId xmlns:a16="http://schemas.microsoft.com/office/drawing/2014/main" id="{3E03FC8F-AE30-4224-8625-CAA038B8A227}"/>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3" name="Croatia_201229_M6.7">
            <a:hlinkClick r:id="" action="ppaction://media"/>
            <a:extLst>
              <a:ext uri="{FF2B5EF4-FFF2-40B4-BE49-F238E27FC236}">
                <a16:creationId xmlns:a16="http://schemas.microsoft.com/office/drawing/2014/main" id="{DFF23BF5-A0BD-449D-9F62-14FB0CC0FC39}"/>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04850" y="1828800"/>
            <a:ext cx="7810500" cy="46196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8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0091A0-DC33-468C-93E2-A7933F26620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3" name="Picture 18" descr="IRIS_TMlogo.png">
            <a:extLst>
              <a:ext uri="{FF2B5EF4-FFF2-40B4-BE49-F238E27FC236}">
                <a16:creationId xmlns:a16="http://schemas.microsoft.com/office/drawing/2014/main" id="{1DC48173-DB38-4488-AEB0-F25D7097D4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99">
            <a:extLst>
              <a:ext uri="{FF2B5EF4-FFF2-40B4-BE49-F238E27FC236}">
                <a16:creationId xmlns:a16="http://schemas.microsoft.com/office/drawing/2014/main" id="{A0204104-3EDA-4469-A066-59ABABBAC19B}"/>
              </a:ext>
            </a:extLst>
          </p:cNvPr>
          <p:cNvSpPr txBox="1">
            <a:spLocks noChangeArrowheads="1"/>
          </p:cNvSpPr>
          <p:nvPr/>
        </p:nvSpPr>
        <p:spPr bwMode="auto">
          <a:xfrm>
            <a:off x="317500" y="1162050"/>
            <a:ext cx="86741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Tectonics of the Mediterranean Region, in the convergent boundary region between Africa and Eurasia involve motions of numerous microplates and regional-scale structures. The Adriatic block immediately west of today’s earthquake (shown by the red star) is thought to move somewhat independently of Eurasia and Africa, driving surrounding faulting in Italy and along the eastern Adriatic coast from Croatia to Albania.</a:t>
            </a:r>
          </a:p>
          <a:p>
            <a:pPr eaLnBrk="1" hangingPunct="1">
              <a:spcBef>
                <a:spcPct val="0"/>
              </a:spcBef>
              <a:buFontTx/>
              <a:buNone/>
            </a:pPr>
            <a:endParaRPr lang="en-US" altLang="en-US" sz="1600">
              <a:latin typeface="Arial" panose="020B0604020202020204" pitchFamily="34" charset="0"/>
            </a:endParaRPr>
          </a:p>
        </p:txBody>
      </p:sp>
      <p:sp>
        <p:nvSpPr>
          <p:cNvPr id="15365" name="TextBox 9">
            <a:extLst>
              <a:ext uri="{FF2B5EF4-FFF2-40B4-BE49-F238E27FC236}">
                <a16:creationId xmlns:a16="http://schemas.microsoft.com/office/drawing/2014/main" id="{1D1AF73D-3B13-434F-8AFD-D735D8EE46EC}"/>
              </a:ext>
            </a:extLst>
          </p:cNvPr>
          <p:cNvSpPr txBox="1">
            <a:spLocks noChangeArrowheads="1"/>
          </p:cNvSpPr>
          <p:nvPr/>
        </p:nvSpPr>
        <p:spPr bwMode="auto">
          <a:xfrm>
            <a:off x="2514600" y="6172200"/>
            <a:ext cx="533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a:latin typeface="Arial" panose="020B0604020202020204" pitchFamily="34" charset="0"/>
              </a:rPr>
              <a:t>Summary tectonic map of Mediterranean Region. </a:t>
            </a:r>
          </a:p>
          <a:p>
            <a:pPr algn="r" eaLnBrk="1" hangingPunct="1">
              <a:spcBef>
                <a:spcPct val="0"/>
              </a:spcBef>
              <a:buFontTx/>
              <a:buNone/>
            </a:pPr>
            <a:r>
              <a:rPr lang="en-US" altLang="en-US" sz="1400" i="1">
                <a:latin typeface="Arial" panose="020B0604020202020204" pitchFamily="34" charset="0"/>
              </a:rPr>
              <a:t>Modified from Zvi Ben-Avraham, Tel-Aviv University, Israel</a:t>
            </a:r>
            <a:endParaRPr lang="en-US" altLang="en-US" sz="1400">
              <a:latin typeface="Arial" panose="020B0604020202020204" pitchFamily="34" charset="0"/>
            </a:endParaRPr>
          </a:p>
        </p:txBody>
      </p:sp>
      <p:pic>
        <p:nvPicPr>
          <p:cNvPr id="15366" name="Picture 8" descr="Summary tectonic map&#10;">
            <a:extLst>
              <a:ext uri="{FF2B5EF4-FFF2-40B4-BE49-F238E27FC236}">
                <a16:creationId xmlns:a16="http://schemas.microsoft.com/office/drawing/2014/main" id="{CE8F1DCF-C3B8-4290-BA31-CDA35785E0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533650"/>
            <a:ext cx="6705600" cy="356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itle 1">
            <a:extLst>
              <a:ext uri="{FF2B5EF4-FFF2-40B4-BE49-F238E27FC236}">
                <a16:creationId xmlns:a16="http://schemas.microsoft.com/office/drawing/2014/main" id="{8F38EEF3-19CB-4574-AE8D-69ECD0847A7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Star: 5 Points 10">
            <a:extLst>
              <a:ext uri="{FF2B5EF4-FFF2-40B4-BE49-F238E27FC236}">
                <a16:creationId xmlns:a16="http://schemas.microsoft.com/office/drawing/2014/main" id="{E3DFAB24-8B32-43D0-B631-9882A617AC27}"/>
              </a:ext>
            </a:extLst>
          </p:cNvPr>
          <p:cNvSpPr/>
          <p:nvPr/>
        </p:nvSpPr>
        <p:spPr>
          <a:xfrm>
            <a:off x="4549775" y="3314700"/>
            <a:ext cx="228600" cy="228600"/>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C0AB31F-A878-4547-A527-9A72BFBFF44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7411" name="Picture 18" descr="IRIS_TMlogo.png">
            <a:extLst>
              <a:ext uri="{FF2B5EF4-FFF2-40B4-BE49-F238E27FC236}">
                <a16:creationId xmlns:a16="http://schemas.microsoft.com/office/drawing/2014/main" id="{DE031A2A-56CE-4D27-A8F6-4975B9FA1E1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7">
            <a:extLst>
              <a:ext uri="{FF2B5EF4-FFF2-40B4-BE49-F238E27FC236}">
                <a16:creationId xmlns:a16="http://schemas.microsoft.com/office/drawing/2014/main" id="{0FFC2268-EE88-4DA5-89F1-EA6BA288F0C3}"/>
              </a:ext>
            </a:extLst>
          </p:cNvPr>
          <p:cNvSpPr txBox="1">
            <a:spLocks noChangeArrowheads="1"/>
          </p:cNvSpPr>
          <p:nvPr/>
        </p:nvSpPr>
        <p:spPr bwMode="auto">
          <a:xfrm>
            <a:off x="317500" y="1098550"/>
            <a:ext cx="843438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 The orientation of these quadrants calculated from recorded seismic waves determines the type of fault that produced the earthquake. </a:t>
            </a:r>
          </a:p>
        </p:txBody>
      </p:sp>
      <p:sp>
        <p:nvSpPr>
          <p:cNvPr id="17413" name="TextBox 11">
            <a:extLst>
              <a:ext uri="{FF2B5EF4-FFF2-40B4-BE49-F238E27FC236}">
                <a16:creationId xmlns:a16="http://schemas.microsoft.com/office/drawing/2014/main" id="{AE4B95F9-3CAD-432D-8442-2AB6EE86A064}"/>
              </a:ext>
            </a:extLst>
          </p:cNvPr>
          <p:cNvSpPr txBox="1">
            <a:spLocks noChangeArrowheads="1"/>
          </p:cNvSpPr>
          <p:nvPr/>
        </p:nvSpPr>
        <p:spPr bwMode="auto">
          <a:xfrm>
            <a:off x="3570288" y="2576513"/>
            <a:ext cx="495300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n-US" altLang="en-US" sz="1600">
                <a:latin typeface="Arial" panose="020B0604020202020204" pitchFamily="34" charset="0"/>
              </a:rPr>
              <a:t>This intraplate earthquake occurred as a result of shallow strike-slip faulting within the Eurasia Plate.</a:t>
            </a:r>
          </a:p>
          <a:p>
            <a:pPr eaLnBrk="1" hangingPunct="1">
              <a:spcBef>
                <a:spcPct val="0"/>
              </a:spcBef>
              <a:buFont typeface="Arial" panose="020B0604020202020204" pitchFamily="34" charset="0"/>
              <a:buNone/>
            </a:pPr>
            <a:endParaRPr lang="en-US" altLang="en-US" sz="1600">
              <a:latin typeface="Arial" panose="020B0604020202020204" pitchFamily="34" charset="0"/>
            </a:endParaRPr>
          </a:p>
          <a:p>
            <a:pPr eaLnBrk="1" hangingPunct="1">
              <a:spcBef>
                <a:spcPct val="0"/>
              </a:spcBef>
              <a:buFont typeface="Arial" panose="020B0604020202020204" pitchFamily="34" charset="0"/>
              <a:buNone/>
            </a:pPr>
            <a:r>
              <a:rPr lang="en-US" altLang="en-US" sz="1600">
                <a:latin typeface="Arial" panose="020B0604020202020204" pitchFamily="34" charset="0"/>
              </a:rPr>
              <a:t>Rupture occurred on a nearly vertical fault striking either to the southeast or southwest. </a:t>
            </a:r>
          </a:p>
        </p:txBody>
      </p:sp>
      <p:sp>
        <p:nvSpPr>
          <p:cNvPr id="17414" name="TextBox 8">
            <a:extLst>
              <a:ext uri="{FF2B5EF4-FFF2-40B4-BE49-F238E27FC236}">
                <a16:creationId xmlns:a16="http://schemas.microsoft.com/office/drawing/2014/main" id="{D6DA03D6-72BC-4AE5-B122-92601A4D6703}"/>
              </a:ext>
            </a:extLst>
          </p:cNvPr>
          <p:cNvSpPr txBox="1">
            <a:spLocks noChangeArrowheads="1"/>
          </p:cNvSpPr>
          <p:nvPr/>
        </p:nvSpPr>
        <p:spPr bwMode="auto">
          <a:xfrm>
            <a:off x="495300" y="5383213"/>
            <a:ext cx="269398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a:latin typeface="Arial" panose="020B0604020202020204" pitchFamily="34" charset="0"/>
              </a:rPr>
              <a:t>The tension axis (T) reflects the minimum compressive stress direction.  The pressure axis (P) reflects the maximum compressive stress direction. </a:t>
            </a:r>
          </a:p>
        </p:txBody>
      </p:sp>
      <p:sp>
        <p:nvSpPr>
          <p:cNvPr id="17415" name="TextBox 11">
            <a:extLst>
              <a:ext uri="{FF2B5EF4-FFF2-40B4-BE49-F238E27FC236}">
                <a16:creationId xmlns:a16="http://schemas.microsoft.com/office/drawing/2014/main" id="{2EC12778-0FE4-42EB-A53B-BAB41A6B7DE5}"/>
              </a:ext>
            </a:extLst>
          </p:cNvPr>
          <p:cNvSpPr txBox="1">
            <a:spLocks noChangeArrowheads="1"/>
          </p:cNvSpPr>
          <p:nvPr/>
        </p:nvSpPr>
        <p:spPr bwMode="auto">
          <a:xfrm>
            <a:off x="304800" y="5013325"/>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7416" name="Picture 2">
            <a:extLst>
              <a:ext uri="{FF2B5EF4-FFF2-40B4-BE49-F238E27FC236}">
                <a16:creationId xmlns:a16="http://schemas.microsoft.com/office/drawing/2014/main" id="{C3291B25-FB88-4418-A516-432B23B9C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7775" y="4370388"/>
            <a:ext cx="4518025" cy="218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5" descr="Strike Slip Focal Mechanism&#10;">
            <a:extLst>
              <a:ext uri="{FF2B5EF4-FFF2-40B4-BE49-F238E27FC236}">
                <a16:creationId xmlns:a16="http://schemas.microsoft.com/office/drawing/2014/main" id="{82024113-601C-4BF8-AB8A-25036D137C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525" y="2514600"/>
            <a:ext cx="2547938"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itle 1">
            <a:extLst>
              <a:ext uri="{FF2B5EF4-FFF2-40B4-BE49-F238E27FC236}">
                <a16:creationId xmlns:a16="http://schemas.microsoft.com/office/drawing/2014/main" id="{992A826E-7A6F-4F4B-9F80-6E9106D1817E}"/>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4FFB4D-C088-4089-9050-E0E0C392C3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9459" name="Picture 18" descr="IRIS_TMlogo.png">
            <a:extLst>
              <a:ext uri="{FF2B5EF4-FFF2-40B4-BE49-F238E27FC236}">
                <a16:creationId xmlns:a16="http://schemas.microsoft.com/office/drawing/2014/main" id="{E629F336-FD28-4A78-96DB-41263BC87A3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TextBox 7">
            <a:extLst>
              <a:ext uri="{FF2B5EF4-FFF2-40B4-BE49-F238E27FC236}">
                <a16:creationId xmlns:a16="http://schemas.microsoft.com/office/drawing/2014/main" id="{592BD9CB-6771-421D-B6CD-C482E209CA1A}"/>
              </a:ext>
            </a:extLst>
          </p:cNvPr>
          <p:cNvSpPr txBox="1">
            <a:spLocks noChangeArrowheads="1"/>
          </p:cNvSpPr>
          <p:nvPr/>
        </p:nvSpPr>
        <p:spPr bwMode="auto">
          <a:xfrm>
            <a:off x="252413" y="1066800"/>
            <a:ext cx="4014787" cy="280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600">
                <a:latin typeface="Arial" panose="020B0604020202020204" pitchFamily="34" charset="0"/>
              </a:rPr>
              <a:t>This animation explores the motion of a strike-slip fault, and how strike-slip faults are represented in a focal mechanism.</a:t>
            </a:r>
          </a:p>
          <a:p>
            <a:pPr eaLnBrk="1" hangingPunct="1">
              <a:spcBef>
                <a:spcPct val="0"/>
              </a:spcBef>
              <a:buFontTx/>
              <a:buNone/>
            </a:pPr>
            <a:endParaRPr lang="en-US" altLang="en-US" sz="1600">
              <a:latin typeface="Arial" panose="020B0604020202020204" pitchFamily="34" charset="0"/>
            </a:endParaRPr>
          </a:p>
          <a:p>
            <a:pPr eaLnBrk="1" hangingPunct="1">
              <a:spcBef>
                <a:spcPct val="0"/>
              </a:spcBef>
              <a:buFontTx/>
              <a:buNone/>
            </a:pPr>
            <a:r>
              <a:rPr lang="en-US" altLang="en-US" sz="1600">
                <a:latin typeface="Arial" panose="020B0604020202020204" pitchFamily="34" charset="0"/>
              </a:rPr>
              <a:t>Remember, this was the focal mechanism solution for this earthquake. It was estimated by an analysis of observed seismic waveforms, recorded after the earthquake, observing the pattern of "first motions", that is, whether the first arriving P waves push up or down.</a:t>
            </a:r>
          </a:p>
        </p:txBody>
      </p:sp>
      <p:sp>
        <p:nvSpPr>
          <p:cNvPr id="19461" name="TextBox 11">
            <a:extLst>
              <a:ext uri="{FF2B5EF4-FFF2-40B4-BE49-F238E27FC236}">
                <a16:creationId xmlns:a16="http://schemas.microsoft.com/office/drawing/2014/main" id="{9367F5D1-645E-4607-BE76-AF0944FF1086}"/>
              </a:ext>
            </a:extLst>
          </p:cNvPr>
          <p:cNvSpPr txBox="1">
            <a:spLocks noChangeArrowheads="1"/>
          </p:cNvSpPr>
          <p:nvPr/>
        </p:nvSpPr>
        <p:spPr bwMode="auto">
          <a:xfrm>
            <a:off x="669925" y="6419850"/>
            <a:ext cx="3005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200" i="1">
                <a:latin typeface="Arial" panose="020B0604020202020204" pitchFamily="34" charset="0"/>
              </a:rPr>
              <a:t>USGS W-phase Moment Tensor Solution</a:t>
            </a:r>
            <a:endParaRPr lang="en-US" altLang="en-US" sz="1600" i="1">
              <a:latin typeface="Arial" panose="020B0604020202020204" pitchFamily="34" charset="0"/>
            </a:endParaRPr>
          </a:p>
        </p:txBody>
      </p:sp>
      <p:pic>
        <p:nvPicPr>
          <p:cNvPr id="19462" name="Picture 9" descr="Strike Slip Focal Mechanism&#10;">
            <a:extLst>
              <a:ext uri="{FF2B5EF4-FFF2-40B4-BE49-F238E27FC236}">
                <a16:creationId xmlns:a16="http://schemas.microsoft.com/office/drawing/2014/main" id="{AD175D7A-7556-46A3-8B46-CFBC2F8B182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3125" y="3962400"/>
            <a:ext cx="2549525" cy="23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99B10501-DB28-4A1F-8054-8FFCA7A562C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6.4 CROATIA</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December 29, 2020 at 11:19:54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FocalMechanism__StrikeslipSHORT.mp4">
            <a:hlinkClick r:id="" action="ppaction://media"/>
            <a:extLst>
              <a:ext uri="{FF2B5EF4-FFF2-40B4-BE49-F238E27FC236}">
                <a16:creationId xmlns:a16="http://schemas.microsoft.com/office/drawing/2014/main" id="{FCAEF81F-C9E5-46CD-BB01-F738CC02FC06}"/>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367213" y="1090612"/>
            <a:ext cx="4572000" cy="3429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08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6885</TotalTime>
  <Words>1224</Words>
  <Application>Microsoft Office PowerPoint</Application>
  <PresentationFormat>On-screen Show (4:3)</PresentationFormat>
  <Paragraphs>100</Paragraphs>
  <Slides>12</Slides>
  <Notes>12</Notes>
  <HiddenSlides>0</HiddenSlides>
  <MMClips>2</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12</vt:i4>
      </vt:variant>
    </vt:vector>
  </HeadingPairs>
  <TitlesOfParts>
    <vt:vector size="15"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Tammy Bravo</cp:lastModifiedBy>
  <cp:revision>721</cp:revision>
  <dcterms:created xsi:type="dcterms:W3CDTF">2009-05-31T20:07:40Z</dcterms:created>
  <dcterms:modified xsi:type="dcterms:W3CDTF">2020-12-30T02:31:57Z</dcterms:modified>
</cp:coreProperties>
</file>