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47" r:id="rId2"/>
    <p:sldId id="421" r:id="rId3"/>
    <p:sldId id="385" r:id="rId4"/>
    <p:sldId id="386" r:id="rId5"/>
    <p:sldId id="351" r:id="rId6"/>
    <p:sldId id="320" r:id="rId7"/>
    <p:sldId id="423" r:id="rId8"/>
    <p:sldId id="412" r:id="rId9"/>
    <p:sldId id="424" r:id="rId10"/>
    <p:sldId id="427" r:id="rId11"/>
    <p:sldId id="342" r:id="rId12"/>
    <p:sldId id="373"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41" autoAdjust="0"/>
    <p:restoredTop sz="94637" autoAdjust="0"/>
  </p:normalViewPr>
  <p:slideViewPr>
    <p:cSldViewPr>
      <p:cViewPr varScale="1">
        <p:scale>
          <a:sx n="74" d="100"/>
          <a:sy n="74" d="100"/>
        </p:scale>
        <p:origin x="98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12/30/2020</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iris.edu/hq/programs/education_and_outreach/animations/25"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VE" altLang="en-US" noProof="0" dirty="0">
                <a:ea typeface="ＭＳ Ｐゴシック" panose="020B0600070205080204" pitchFamily="34" charset="-128"/>
              </a:rPr>
              <a:t>Para mas detalles, visite en Servicio Geológico de los EEUU (USGS): https://earthquake.usgs.gov/earthquakes/eventpage/us6000d3zh</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BA58AB8E-B9F5-46D4-B228-F54AE536E2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EC6BD472-64A4-4A2C-807C-571B865BC6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22532" name="Slide Number Placeholder 3">
            <a:extLst>
              <a:ext uri="{FF2B5EF4-FFF2-40B4-BE49-F238E27FC236}">
                <a16:creationId xmlns:a16="http://schemas.microsoft.com/office/drawing/2014/main" id="{12D63391-D795-4033-AB2F-C8FD5E3475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FFE07BB-8028-4A77-A1A1-A5681947CDEE}" type="slidenum">
              <a:rPr lang="en-US" altLang="en-US" smtClean="0">
                <a:solidFill>
                  <a:srgbClr val="000000"/>
                </a:solidFill>
                <a:latin typeface="Calibri" panose="020F0502020204030204" pitchFamily="34" charset="0"/>
                <a:cs typeface="Arial" panose="020B0604020202020204" pitchFamily="34" charset="0"/>
              </a:rPr>
              <a:pPr/>
              <a:t>10</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006277AD-EC9E-43A4-A028-559632A8D4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8CAF8F08-C1B8-4BB1-A40B-1D374EEEEAE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dirty="0">
                <a:solidFill>
                  <a:srgbClr val="393996"/>
                </a:solidFill>
                <a:ea typeface="ＭＳ Ｐゴシック" panose="020B0600070205080204" pitchFamily="34" charset="-128"/>
              </a:rPr>
              <a:t>Animación Relevante:</a:t>
            </a:r>
          </a:p>
          <a:p>
            <a:r>
              <a:rPr lang="es-ES_tradnl" altLang="en-US" dirty="0">
                <a:solidFill>
                  <a:srgbClr val="393996"/>
                </a:solidFill>
                <a:ea typeface="ＭＳ Ｐゴシック" panose="020B0600070205080204" pitchFamily="34" charset="-128"/>
              </a:rPr>
              <a:t>¿De dónde proceden las curvas  tiempo de viaje? </a:t>
            </a:r>
            <a:r>
              <a:rPr lang="es-ES_tradnl" altLang="en-US" dirty="0">
                <a:ea typeface="ＭＳ Ｐゴシック" panose="020B0600070205080204" pitchFamily="34" charset="-128"/>
                <a:hlinkClick r:id="rId3"/>
              </a:rPr>
              <a:t>http://www.iris.edu/hq/programs/education_and_outreach/animations#K</a:t>
            </a:r>
            <a:endParaRPr lang="es-ES_tradnl" altLang="en-US" dirty="0">
              <a:ea typeface="ＭＳ Ｐゴシック" panose="020B0600070205080204" pitchFamily="34" charset="-128"/>
            </a:endParaRPr>
          </a:p>
          <a:p>
            <a:endParaRPr lang="es-ES_tradnl" altLang="en-US" dirty="0">
              <a:ea typeface="ＭＳ Ｐゴシック" panose="020B0600070205080204" pitchFamily="34" charset="-128"/>
            </a:endParaRPr>
          </a:p>
        </p:txBody>
      </p:sp>
      <p:sp>
        <p:nvSpPr>
          <p:cNvPr id="24580" name="Slide Number Placeholder 3">
            <a:extLst>
              <a:ext uri="{FF2B5EF4-FFF2-40B4-BE49-F238E27FC236}">
                <a16:creationId xmlns:a16="http://schemas.microsoft.com/office/drawing/2014/main" id="{D7A3AFBC-B3BA-4FED-B0CA-0B835587FF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DCCF18A-005C-48F0-AFBE-0FA982755F67}" type="slidenum">
              <a:rPr lang="en-US" altLang="en-US" smtClean="0">
                <a:solidFill>
                  <a:srgbClr val="000000"/>
                </a:solidFill>
                <a:latin typeface="Calibri" panose="020F0502020204030204" pitchFamily="34" charset="0"/>
                <a:cs typeface="Arial" panose="020B0604020202020204" pitchFamily="34" charset="0"/>
              </a:rPr>
              <a:pPr/>
              <a:t>11</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12</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0BF1D09C-5F8D-4C71-B14A-D18432DE52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B0736610-D99E-4E31-80FB-B78CD87FCE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6148" name="Slide Number Placeholder 3">
            <a:extLst>
              <a:ext uri="{FF2B5EF4-FFF2-40B4-BE49-F238E27FC236}">
                <a16:creationId xmlns:a16="http://schemas.microsoft.com/office/drawing/2014/main" id="{2347931E-AB28-4F35-BB93-B71E16F3CD4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7603DFB-23B9-46C1-9CB3-F7B9A00995A8}" type="slidenum">
              <a:rPr lang="en-US" altLang="en-US" sz="1300" smtClean="0"/>
              <a:pPr>
                <a:spcBef>
                  <a:spcPct val="0"/>
                </a:spcBef>
              </a:pPr>
              <a:t>2</a:t>
            </a:fld>
            <a:endParaRPr lang="en-US" altLang="en-US"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modificación de la escala de intensidad de  </a:t>
            </a:r>
            <a:r>
              <a:rPr lang="es-ES" altLang="en-US" dirty="0" err="1">
                <a:ea typeface="ＭＳ Ｐゴシック" panose="020B0600070205080204" pitchFamily="34" charset="-128"/>
              </a:rPr>
              <a:t>Marcelli</a:t>
            </a:r>
            <a:r>
              <a:rPr lang="es-ES" altLang="en-US" dirty="0">
                <a:ea typeface="ＭＳ Ｐゴシック" panose="020B0600070205080204" pitchFamily="34" charset="-128"/>
              </a:rPr>
              <a:t> es una escala de doce niveles, numeradas del  I al XII. Los números bajos representan los niveles de movimientos imperceptibles, XII representa destrucción total.</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El  mapa localizador del Servicio Geológico de los EE.UU. </a:t>
            </a:r>
            <a:r>
              <a:rPr lang="es-ES_tradnl" altLang="en-US" dirty="0">
                <a:latin typeface="Arial" panose="020B0604020202020204" pitchFamily="34" charset="0"/>
                <a:ea typeface="ＭＳ Ｐゴシック" panose="020B0600070205080204" pitchFamily="34" charset="-128"/>
                <a:cs typeface="Arial" panose="020B0604020202020204" pitchFamily="34" charset="0"/>
              </a:rPr>
              <a:t>(USGS PAGER) </a:t>
            </a:r>
            <a:r>
              <a:rPr lang="es-ES" altLang="en-US" dirty="0">
                <a:ea typeface="ＭＳ Ｐゴシック" panose="020B0600070205080204" pitchFamily="34" charset="-128"/>
              </a:rPr>
              <a:t> muestra la población expuesta a diferentes niveles de intensidad modificada Mercalli (MMI).  MMI describe la severidad de un terremoto en términos de sus efectos en estructuras humanas y es una vasta medida de la cantidad de movimientos telúricos en un lugar dado.</a:t>
            </a:r>
          </a:p>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72DD6CBB-2607-49C5-A3E1-F1897EEEE5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BC2CE4EE-A6D8-42C6-AD75-CC63C90C7B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6133167F-D9E6-4A51-BBC2-E2411656AF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E213D3E-C7ED-493A-B54F-15CBF3BC5DAE}" type="slidenum">
              <a:rPr lang="en-US" altLang="en-US" sz="1300" smtClean="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B97FD3B-7E80-4B88-8D44-4948616D40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C512B9D-A593-4387-9E71-B340EB72F5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945C9935-7F8F-438D-A12A-426FFEFC5E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6C607D9-34BD-40E4-8731-F405ECCADC54}" type="slidenum">
              <a:rPr lang="en-US" altLang="en-US" sz="1300" smtClean="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AD228D47-5536-420F-88FF-5FFA949B671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5927667B-19C3-41FF-954E-C944345AD36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839747FC-65F7-4972-A466-94DC43446D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58C5A8A-1E64-43C2-A390-9AB15EB70021}" type="slidenum">
              <a:rPr lang="en-US" altLang="en-US" sz="1300" smtClean="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1B7430C9-500D-44CA-A7B7-9205FCBA9E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9C1A6C54-A689-4FB6-9B2C-86B81564FE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800" b="1" dirty="0">
                <a:solidFill>
                  <a:srgbClr val="393996"/>
                </a:solidFill>
                <a:ea typeface="ＭＳ Ｐゴシック" panose="020B0600070205080204" pitchFamily="34" charset="-128"/>
              </a:rPr>
              <a:t>Animación Relevante:</a:t>
            </a:r>
          </a:p>
          <a:p>
            <a:r>
              <a:rPr lang="es-VE" altLang="en-US" sz="800" dirty="0">
                <a:ea typeface="ＭＳ Ｐゴシック" panose="020B0600070205080204" pitchFamily="34" charset="-128"/>
              </a:rPr>
              <a:t>Entendiendo los Mecanismos Focales: </a:t>
            </a:r>
            <a:r>
              <a:rPr lang="es-VE" altLang="en-US" sz="1000" u="sng" dirty="0">
                <a:ea typeface="ＭＳ Ｐゴシック" panose="020B0600070205080204" pitchFamily="34" charset="-128"/>
                <a:hlinkClick r:id="rId3"/>
              </a:rPr>
              <a:t>http://www.iris.edu/hq/programs/education_and_outreach/animations/25</a:t>
            </a:r>
            <a:endParaRPr lang="en-US" altLang="en-US" sz="1000" dirty="0">
              <a:ea typeface="ＭＳ Ｐゴシック" panose="020B0600070205080204" pitchFamily="34" charset="-128"/>
            </a:endParaRPr>
          </a:p>
          <a:p>
            <a:pPr eaLnBrk="1" hangingPunct="1">
              <a:spcBef>
                <a:spcPct val="0"/>
              </a:spcBef>
            </a:pPr>
            <a:endParaRPr lang="en-US" altLang="en-US" sz="1000" dirty="0">
              <a:ea typeface="ＭＳ Ｐゴシック" panose="020B0600070205080204" pitchFamily="34" charset="-128"/>
            </a:endParaRPr>
          </a:p>
        </p:txBody>
      </p:sp>
      <p:sp>
        <p:nvSpPr>
          <p:cNvPr id="18436" name="Slide Number Placeholder 3">
            <a:extLst>
              <a:ext uri="{FF2B5EF4-FFF2-40B4-BE49-F238E27FC236}">
                <a16:creationId xmlns:a16="http://schemas.microsoft.com/office/drawing/2014/main" id="{9BCAABB9-213C-4BB9-AD59-23C856DB76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99953C3-2AAE-44D3-ADBD-34C0A628B634}" type="slidenum">
              <a:rPr lang="en-US" altLang="en-US" smtClean="0"/>
              <a:pPr>
                <a:spcBef>
                  <a:spcPct val="0"/>
                </a:spcBef>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12/30/2020</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12/30/2020</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12/30/2020</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12/30/2020</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12/30/2020</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12/30/2020</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12/30/2020</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12/30/2020</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12/30/2020</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12/30/2020</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12/30/2020</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12/30/2020</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hyperlink" Target="http://www.iris.edu/hq/retm"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0.pn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VE"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90513"/>
            <a:ext cx="2590800" cy="1106487"/>
          </a:xfrm>
          <a:prstGeom prst="rect">
            <a:avLst/>
          </a:prstGeom>
          <a:noFill/>
        </p:spPr>
        <p:txBody>
          <a:bodyPr>
            <a:spAutoFit/>
          </a:bodyPr>
          <a:lstStyle/>
          <a:p>
            <a:pPr eaLnBrk="1" hangingPunct="1">
              <a:defRPr/>
            </a:pPr>
            <a:r>
              <a:rPr lang="es-VE"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VE" sz="1600" dirty="0">
                <a:effectLst>
                  <a:outerShdw blurRad="38100" dist="38100" dir="2700000" algn="tl">
                    <a:srgbClr val="C0C0C0"/>
                  </a:outerShdw>
                </a:effectLst>
                <a:latin typeface="Arial" charset="0"/>
                <a:ea typeface="ＭＳ Ｐゴシック" pitchFamily="-109" charset="-128"/>
                <a:cs typeface="Arial" pitchFamily="34" charset="0"/>
              </a:rPr>
              <a:t>45.422</a:t>
            </a:r>
            <a:r>
              <a:rPr lang="es-VE" sz="1600" dirty="0">
                <a:latin typeface="Arial" charset="0"/>
                <a:ea typeface="ＭＳ Ｐゴシック" pitchFamily="-109" charset="-128"/>
              </a:rPr>
              <a:t>°</a:t>
            </a:r>
            <a:r>
              <a:rPr lang="es-VE" sz="1600" dirty="0">
                <a:effectLst>
                  <a:outerShdw blurRad="38100" dist="38100" dir="2700000" algn="tl">
                    <a:srgbClr val="C0C0C0"/>
                  </a:outerShdw>
                </a:effectLst>
                <a:latin typeface="Arial" charset="0"/>
                <a:ea typeface="ＭＳ Ｐゴシック" pitchFamily="-109" charset="-128"/>
                <a:cs typeface="Arial" pitchFamily="34" charset="0"/>
              </a:rPr>
              <a:t>N</a:t>
            </a:r>
            <a:r>
              <a:rPr lang="es-VE"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s-VE"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VE" sz="1600" dirty="0">
                <a:effectLst>
                  <a:outerShdw blurRad="38100" dist="38100" dir="2700000" algn="tl">
                    <a:srgbClr val="C0C0C0"/>
                  </a:outerShdw>
                </a:effectLst>
                <a:latin typeface="Arial" charset="0"/>
                <a:ea typeface="ＭＳ Ｐゴシック" pitchFamily="-109" charset="-128"/>
                <a:cs typeface="Arial" pitchFamily="34" charset="0"/>
              </a:rPr>
              <a:t>16.255</a:t>
            </a:r>
            <a:r>
              <a:rPr lang="es-VE" sz="1600" dirty="0">
                <a:latin typeface="Arial" charset="0"/>
                <a:ea typeface="ＭＳ Ｐゴシック" pitchFamily="-109" charset="-128"/>
              </a:rPr>
              <a:t>°</a:t>
            </a:r>
            <a:r>
              <a:rPr lang="es-VE" sz="1600" dirty="0">
                <a:effectLst>
                  <a:outerShdw blurRad="38100" dist="38100" dir="2700000" algn="tl">
                    <a:srgbClr val="C0C0C0"/>
                  </a:outerShdw>
                </a:effectLst>
                <a:latin typeface="Arial" charset="0"/>
                <a:ea typeface="ＭＳ Ｐゴシック" pitchFamily="-109" charset="-128"/>
                <a:cs typeface="Arial" pitchFamily="34" charset="0"/>
              </a:rPr>
              <a:t>E</a:t>
            </a:r>
          </a:p>
          <a:p>
            <a:pPr eaLnBrk="1" hangingPunct="1">
              <a:defRPr/>
            </a:pPr>
            <a:r>
              <a:rPr lang="es-VE"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VE" sz="160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s-VE" sz="1600" dirty="0">
              <a:latin typeface="Arial" charset="0"/>
              <a:ea typeface="ＭＳ Ｐゴシック" pitchFamily="-109" charset="-128"/>
              <a:cs typeface="Arial" pitchFamily="34" charset="0"/>
            </a:endParaRPr>
          </a:p>
          <a:p>
            <a:pPr eaLnBrk="1" hangingPunct="1">
              <a:defRPr/>
            </a:pPr>
            <a:endParaRPr lang="es-VE"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4582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Un terremoto de magnitud 6,4 ocurrió a 3 km (2 millas) al oeste-suroeste de </a:t>
            </a:r>
            <a:r>
              <a:rPr lang="es-ES" altLang="en-US" sz="1600" dirty="0" err="1">
                <a:latin typeface="Arial" panose="020B0604020202020204" pitchFamily="34" charset="0"/>
              </a:rPr>
              <a:t>Petrinja</a:t>
            </a:r>
            <a:r>
              <a:rPr lang="es-ES" altLang="en-US" sz="1600" dirty="0">
                <a:latin typeface="Arial" panose="020B0604020202020204" pitchFamily="34" charset="0"/>
              </a:rPr>
              <a:t>, Croacia, a una profundidad de 10 km (6,2 millas). La cifra actual de muertos es de siete, incluida una niña de 12 años en </a:t>
            </a:r>
            <a:r>
              <a:rPr lang="es-ES" altLang="en-US" sz="1600" dirty="0" err="1">
                <a:latin typeface="Arial" panose="020B0604020202020204" pitchFamily="34" charset="0"/>
              </a:rPr>
              <a:t>Petrinja</a:t>
            </a:r>
            <a:r>
              <a:rPr lang="es-ES" altLang="en-US" sz="1600" dirty="0">
                <a:latin typeface="Arial" panose="020B0604020202020204" pitchFamily="34" charset="0"/>
              </a:rPr>
              <a:t> y seis muertos más en los alrededores. Hay muchos heridos y una destrucción significativa en </a:t>
            </a:r>
            <a:r>
              <a:rPr lang="es-ES" altLang="en-US" sz="1600" dirty="0" err="1">
                <a:latin typeface="Arial" panose="020B0604020202020204" pitchFamily="34" charset="0"/>
              </a:rPr>
              <a:t>Petrinja</a:t>
            </a:r>
            <a:r>
              <a:rPr lang="es-ES" altLang="en-US" sz="1600" dirty="0">
                <a:latin typeface="Arial" panose="020B0604020202020204" pitchFamily="34" charset="0"/>
              </a:rPr>
              <a:t>, al sureste de la capital, Zagreb. El terremoto se sintió en toda Croacia, así como en las vecinas Serbia, Bosnia, Herzegovina y el sur de Austria.</a:t>
            </a:r>
            <a:endParaRPr lang="es-VE" altLang="en-US" sz="1600" dirty="0">
              <a:latin typeface="Arial" panose="020B0604020202020204" pitchFamily="34" charset="0"/>
            </a:endParaRPr>
          </a:p>
        </p:txBody>
      </p:sp>
      <p:sp>
        <p:nvSpPr>
          <p:cNvPr id="3081" name="TextBox 6">
            <a:extLst>
              <a:ext uri="{FF2B5EF4-FFF2-40B4-BE49-F238E27FC236}">
                <a16:creationId xmlns:a16="http://schemas.microsoft.com/office/drawing/2014/main" id="{9CEAD5D1-1136-468D-9B11-45D502DBB441}"/>
              </a:ext>
            </a:extLst>
          </p:cNvPr>
          <p:cNvSpPr txBox="1">
            <a:spLocks noChangeArrowheads="1"/>
          </p:cNvSpPr>
          <p:nvPr/>
        </p:nvSpPr>
        <p:spPr bwMode="auto">
          <a:xfrm>
            <a:off x="7620000" y="5033963"/>
            <a:ext cx="15128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VE" altLang="en-US" sz="1400" dirty="0" err="1">
                <a:latin typeface="Arial" panose="020B0604020202020204" pitchFamily="34" charset="0"/>
              </a:rPr>
              <a:t>Petrinja</a:t>
            </a:r>
            <a:r>
              <a:rPr lang="es-VE" altLang="en-US" sz="1400" dirty="0">
                <a:latin typeface="Arial" panose="020B0604020202020204" pitchFamily="34" charset="0"/>
              </a:rPr>
              <a:t>, Croacia</a:t>
            </a:r>
          </a:p>
        </p:txBody>
      </p:sp>
      <p:pic>
        <p:nvPicPr>
          <p:cNvPr id="3" name="Picture 2">
            <a:extLst>
              <a:ext uri="{FF2B5EF4-FFF2-40B4-BE49-F238E27FC236}">
                <a16:creationId xmlns:a16="http://schemas.microsoft.com/office/drawing/2014/main" id="{E168CA67-EC96-485B-B866-7356FD66ACBA}"/>
              </a:ext>
            </a:extLst>
          </p:cNvPr>
          <p:cNvPicPr>
            <a:picLocks noChangeAspect="1"/>
          </p:cNvPicPr>
          <p:nvPr/>
        </p:nvPicPr>
        <p:blipFill rotWithShape="1">
          <a:blip r:embed="rId4">
            <a:extLst>
              <a:ext uri="{28A0092B-C50C-407E-A947-70E740481C1C}">
                <a14:useLocalDpi xmlns:a14="http://schemas.microsoft.com/office/drawing/2010/main" val="0"/>
              </a:ext>
            </a:extLst>
          </a:blip>
          <a:srcRect l="3332" t="42593" r="44167"/>
          <a:stretch/>
        </p:blipFill>
        <p:spPr>
          <a:xfrm>
            <a:off x="239712" y="3154363"/>
            <a:ext cx="6021397" cy="3703637"/>
          </a:xfrm>
          <a:prstGeom prst="rect">
            <a:avLst/>
          </a:prstGeom>
        </p:spPr>
      </p:pic>
      <p:pic>
        <p:nvPicPr>
          <p:cNvPr id="3080" name="Picture 5">
            <a:extLst>
              <a:ext uri="{FF2B5EF4-FFF2-40B4-BE49-F238E27FC236}">
                <a16:creationId xmlns:a16="http://schemas.microsoft.com/office/drawing/2014/main" id="{86B414D9-E44F-4D0F-AC5A-43F9A72973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2590800"/>
            <a:ext cx="3560763"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C880F9-3AFB-4539-8B95-A446DBABC7B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21507" name="Picture 18" descr="IRIS_TMlogo.png">
            <a:extLst>
              <a:ext uri="{FF2B5EF4-FFF2-40B4-BE49-F238E27FC236}">
                <a16:creationId xmlns:a16="http://schemas.microsoft.com/office/drawing/2014/main" id="{DC5B704B-DD1A-412A-9721-F12D5541517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4">
            <a:extLst>
              <a:ext uri="{FF2B5EF4-FFF2-40B4-BE49-F238E27FC236}">
                <a16:creationId xmlns:a16="http://schemas.microsoft.com/office/drawing/2014/main" id="{D0E30EE6-DD35-4700-B428-4FA0E3C99E1D}"/>
              </a:ext>
            </a:extLst>
          </p:cNvPr>
          <p:cNvSpPr txBox="1">
            <a:spLocks noChangeArrowheads="1"/>
          </p:cNvSpPr>
          <p:nvPr/>
        </p:nvSpPr>
        <p:spPr bwMode="auto">
          <a:xfrm>
            <a:off x="2660650" y="1931988"/>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 </a:t>
            </a:r>
          </a:p>
        </p:txBody>
      </p:sp>
      <p:sp>
        <p:nvSpPr>
          <p:cNvPr id="21509" name="TextBox 7">
            <a:extLst>
              <a:ext uri="{FF2B5EF4-FFF2-40B4-BE49-F238E27FC236}">
                <a16:creationId xmlns:a16="http://schemas.microsoft.com/office/drawing/2014/main" id="{910D8D53-610B-400B-8B84-58452F2F6310}"/>
              </a:ext>
            </a:extLst>
          </p:cNvPr>
          <p:cNvSpPr txBox="1">
            <a:spLocks noChangeArrowheads="1"/>
          </p:cNvSpPr>
          <p:nvPr/>
        </p:nvSpPr>
        <p:spPr bwMode="auto">
          <a:xfrm>
            <a:off x="457200" y="1139825"/>
            <a:ext cx="8369300" cy="5371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s-ES" altLang="en-US" sz="1400" dirty="0">
                <a:solidFill>
                  <a:srgbClr val="000000"/>
                </a:solidFill>
                <a:latin typeface="Arial" panose="020B0604020202020204" pitchFamily="34" charset="0"/>
              </a:rPr>
              <a:t>Compare los sismogramas de la estación en GRFO en </a:t>
            </a:r>
            <a:r>
              <a:rPr lang="es-ES" altLang="en-US" sz="1400" dirty="0" err="1">
                <a:solidFill>
                  <a:srgbClr val="000000"/>
                </a:solidFill>
                <a:latin typeface="Arial" panose="020B0604020202020204" pitchFamily="34" charset="0"/>
              </a:rPr>
              <a:t>Grafenberg</a:t>
            </a:r>
            <a:r>
              <a:rPr lang="es-ES" altLang="en-US" sz="1400" dirty="0">
                <a:solidFill>
                  <a:srgbClr val="000000"/>
                </a:solidFill>
                <a:latin typeface="Arial" panose="020B0604020202020204" pitchFamily="34" charset="0"/>
              </a:rPr>
              <a:t>, Alemania con la estación BNOR en Bend, Oregón, Estados Unidos. (Tenga en cuenta que la magnificación para cada estación es diferente)</a:t>
            </a:r>
            <a:endParaRPr lang="en-US" altLang="en-US" sz="1400" dirty="0">
              <a:solidFill>
                <a:srgbClr val="000000"/>
              </a:solidFill>
              <a:latin typeface="Arial" panose="020B0604020202020204" pitchFamily="34" charset="0"/>
            </a:endParaRPr>
          </a:p>
        </p:txBody>
      </p:sp>
      <p:pic>
        <p:nvPicPr>
          <p:cNvPr id="21511" name="Picture 7">
            <a:extLst>
              <a:ext uri="{FF2B5EF4-FFF2-40B4-BE49-F238E27FC236}">
                <a16:creationId xmlns:a16="http://schemas.microsoft.com/office/drawing/2014/main" id="{DEFEE2E5-8F24-4578-8AE9-8945186CDF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00" y="1812925"/>
            <a:ext cx="8556625" cy="469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75087F6E-68A2-4EEF-AD48-106AD26771C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Diagram&#10;&#10;Description automatically generated">
            <a:extLst>
              <a:ext uri="{FF2B5EF4-FFF2-40B4-BE49-F238E27FC236}">
                <a16:creationId xmlns:a16="http://schemas.microsoft.com/office/drawing/2014/main" id="{40221430-205E-4D86-82A5-9BAC24D64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844550"/>
            <a:ext cx="7321550" cy="601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FD8F768-662E-4D5D-AD1A-B63BAADC706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23556" name="Picture 18" descr="IRIS_TMlogo.png">
            <a:extLst>
              <a:ext uri="{FF2B5EF4-FFF2-40B4-BE49-F238E27FC236}">
                <a16:creationId xmlns:a16="http://schemas.microsoft.com/office/drawing/2014/main" id="{024437D1-6875-480C-AB35-882D3C8CAE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Box 6">
            <a:extLst>
              <a:ext uri="{FF2B5EF4-FFF2-40B4-BE49-F238E27FC236}">
                <a16:creationId xmlns:a16="http://schemas.microsoft.com/office/drawing/2014/main" id="{6DEA6AE9-ED95-4E88-BE9C-9E9D1DBC5BA8}"/>
              </a:ext>
            </a:extLst>
          </p:cNvPr>
          <p:cNvSpPr txBox="1">
            <a:spLocks noChangeArrowheads="1"/>
          </p:cNvSpPr>
          <p:nvPr/>
        </p:nvSpPr>
        <p:spPr bwMode="auto">
          <a:xfrm>
            <a:off x="2244725" y="5402263"/>
            <a:ext cx="6518275" cy="5371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None/>
            </a:pPr>
            <a:r>
              <a:rPr lang="es-ES" altLang="en-US" sz="1400" dirty="0">
                <a:solidFill>
                  <a:srgbClr val="000000"/>
                </a:solidFill>
                <a:latin typeface="Arial" panose="020B0604020202020204" pitchFamily="34" charset="0"/>
              </a:rPr>
              <a:t>Las ondas superficiales viajaron los 9162 km (5693 millas) a lo largo del perímetro de la Tierra desde el terremoto hasta la estación de registro.</a:t>
            </a:r>
            <a:endParaRPr lang="en-US" altLang="en-US" sz="1400" dirty="0">
              <a:solidFill>
                <a:srgbClr val="000000"/>
              </a:solidFill>
              <a:latin typeface="Arial" panose="020B0604020202020204" pitchFamily="34" charset="0"/>
            </a:endParaRPr>
          </a:p>
        </p:txBody>
      </p:sp>
      <p:sp>
        <p:nvSpPr>
          <p:cNvPr id="23558" name="TextBox 9">
            <a:extLst>
              <a:ext uri="{FF2B5EF4-FFF2-40B4-BE49-F238E27FC236}">
                <a16:creationId xmlns:a16="http://schemas.microsoft.com/office/drawing/2014/main" id="{5405A855-277D-4530-8B9F-59B5FE69BDD1}"/>
              </a:ext>
            </a:extLst>
          </p:cNvPr>
          <p:cNvSpPr txBox="1">
            <a:spLocks noChangeArrowheads="1"/>
          </p:cNvSpPr>
          <p:nvPr/>
        </p:nvSpPr>
        <p:spPr bwMode="auto">
          <a:xfrm>
            <a:off x="2057400" y="4572000"/>
            <a:ext cx="6858000"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s-ES" altLang="en-US" sz="1400" dirty="0">
                <a:solidFill>
                  <a:srgbClr val="000000"/>
                </a:solidFill>
                <a:latin typeface="Arial" panose="020B0604020202020204" pitchFamily="34" charset="0"/>
              </a:rPr>
              <a:t>Las ondas S son ondas de corte que siguen el mismo camino a través del manto que las ondas P. Las ondas S tardaron 22 minutos y 40 segundos en viajar desde el terremoto hasta Bend.</a:t>
            </a:r>
            <a:endParaRPr lang="en-US" altLang="en-US" sz="1400" dirty="0">
              <a:solidFill>
                <a:srgbClr val="000000"/>
              </a:solidFill>
              <a:latin typeface="Arial" panose="020B0604020202020204" pitchFamily="34" charset="0"/>
            </a:endParaRPr>
          </a:p>
        </p:txBody>
      </p:sp>
      <p:sp>
        <p:nvSpPr>
          <p:cNvPr id="23559" name="TextBox 11">
            <a:extLst>
              <a:ext uri="{FF2B5EF4-FFF2-40B4-BE49-F238E27FC236}">
                <a16:creationId xmlns:a16="http://schemas.microsoft.com/office/drawing/2014/main" id="{E24139EB-DD07-4B88-B98B-F6F8530314ED}"/>
              </a:ext>
            </a:extLst>
          </p:cNvPr>
          <p:cNvSpPr txBox="1">
            <a:spLocks noChangeArrowheads="1"/>
          </p:cNvSpPr>
          <p:nvPr/>
        </p:nvSpPr>
        <p:spPr bwMode="auto">
          <a:xfrm>
            <a:off x="4419600" y="1295400"/>
            <a:ext cx="338138"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S</a:t>
            </a:r>
          </a:p>
        </p:txBody>
      </p:sp>
      <p:sp>
        <p:nvSpPr>
          <p:cNvPr id="23561" name="TextBox 5">
            <a:extLst>
              <a:ext uri="{FF2B5EF4-FFF2-40B4-BE49-F238E27FC236}">
                <a16:creationId xmlns:a16="http://schemas.microsoft.com/office/drawing/2014/main" id="{3E7774F6-23DB-4129-82F1-6543DF5C2630}"/>
              </a:ext>
            </a:extLst>
          </p:cNvPr>
          <p:cNvSpPr txBox="1">
            <a:spLocks noChangeArrowheads="1"/>
          </p:cNvSpPr>
          <p:nvPr/>
        </p:nvSpPr>
        <p:spPr bwMode="auto">
          <a:xfrm>
            <a:off x="2736850" y="3810000"/>
            <a:ext cx="5135563"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s-ES" altLang="en-US" sz="1400" dirty="0">
                <a:latin typeface="Arial" panose="020B0604020202020204" pitchFamily="34" charset="0"/>
              </a:rPr>
              <a:t>PP es una onda de compresión que rebotó en la superficie a medio camino entre el terremoto y la estación de registro.</a:t>
            </a:r>
            <a:endParaRPr lang="en-US" altLang="en-US" sz="1400" dirty="0">
              <a:latin typeface="Arial" panose="020B0604020202020204" pitchFamily="34" charset="0"/>
            </a:endParaRPr>
          </a:p>
        </p:txBody>
      </p:sp>
      <p:sp>
        <p:nvSpPr>
          <p:cNvPr id="23562" name="TextBox 4">
            <a:extLst>
              <a:ext uri="{FF2B5EF4-FFF2-40B4-BE49-F238E27FC236}">
                <a16:creationId xmlns:a16="http://schemas.microsoft.com/office/drawing/2014/main" id="{301D5F30-1082-43E5-9AC5-AB6D09B2B512}"/>
              </a:ext>
            </a:extLst>
          </p:cNvPr>
          <p:cNvSpPr txBox="1">
            <a:spLocks noChangeArrowheads="1"/>
          </p:cNvSpPr>
          <p:nvPr/>
        </p:nvSpPr>
        <p:spPr bwMode="auto">
          <a:xfrm>
            <a:off x="3546475" y="1295400"/>
            <a:ext cx="4921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PP</a:t>
            </a:r>
          </a:p>
        </p:txBody>
      </p:sp>
      <p:sp>
        <p:nvSpPr>
          <p:cNvPr id="23563" name="TextBox 4">
            <a:extLst>
              <a:ext uri="{FF2B5EF4-FFF2-40B4-BE49-F238E27FC236}">
                <a16:creationId xmlns:a16="http://schemas.microsoft.com/office/drawing/2014/main" id="{625EFB51-7A83-43E0-8BBD-232FFB045C82}"/>
              </a:ext>
            </a:extLst>
          </p:cNvPr>
          <p:cNvSpPr txBox="1">
            <a:spLocks noChangeArrowheads="1"/>
          </p:cNvSpPr>
          <p:nvPr/>
        </p:nvSpPr>
        <p:spPr bwMode="auto">
          <a:xfrm>
            <a:off x="1922463" y="3133725"/>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s-ES" altLang="en-US" sz="1400" dirty="0">
                <a:solidFill>
                  <a:srgbClr val="000000"/>
                </a:solidFill>
                <a:latin typeface="Arial" panose="020B0604020202020204" pitchFamily="34" charset="0"/>
              </a:rPr>
              <a:t>Después del terremoto, las ondas P de compresión tardaron 12 minutos y 23 segundos en recorrer una trayectoria curva a través del manto hasta Bend, Oregón.</a:t>
            </a:r>
            <a:endParaRPr lang="en-US" altLang="en-US" sz="1400" dirty="0">
              <a:solidFill>
                <a:srgbClr val="000000"/>
              </a:solidFill>
              <a:latin typeface="Arial" panose="020B0604020202020204" pitchFamily="34" charset="0"/>
            </a:endParaRPr>
          </a:p>
        </p:txBody>
      </p:sp>
      <p:sp>
        <p:nvSpPr>
          <p:cNvPr id="23564" name="TextBox 4">
            <a:extLst>
              <a:ext uri="{FF2B5EF4-FFF2-40B4-BE49-F238E27FC236}">
                <a16:creationId xmlns:a16="http://schemas.microsoft.com/office/drawing/2014/main" id="{A6753316-AC66-4705-BA88-005A3131D07B}"/>
              </a:ext>
            </a:extLst>
          </p:cNvPr>
          <p:cNvSpPr txBox="1">
            <a:spLocks noChangeArrowheads="1"/>
          </p:cNvSpPr>
          <p:nvPr/>
        </p:nvSpPr>
        <p:spPr bwMode="auto">
          <a:xfrm>
            <a:off x="3063875" y="1295400"/>
            <a:ext cx="33020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P</a:t>
            </a:r>
          </a:p>
        </p:txBody>
      </p:sp>
      <p:sp>
        <p:nvSpPr>
          <p:cNvPr id="23565" name="TextBox 7">
            <a:extLst>
              <a:ext uri="{FF2B5EF4-FFF2-40B4-BE49-F238E27FC236}">
                <a16:creationId xmlns:a16="http://schemas.microsoft.com/office/drawing/2014/main" id="{ECF4DAE8-7510-4A0B-9A1B-5735880EA732}"/>
              </a:ext>
            </a:extLst>
          </p:cNvPr>
          <p:cNvSpPr txBox="1">
            <a:spLocks noChangeArrowheads="1"/>
          </p:cNvSpPr>
          <p:nvPr/>
        </p:nvSpPr>
        <p:spPr bwMode="auto">
          <a:xfrm>
            <a:off x="2312988" y="788988"/>
            <a:ext cx="6332537"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s-ES" altLang="en-US" sz="1400" dirty="0">
                <a:solidFill>
                  <a:srgbClr val="000000"/>
                </a:solidFill>
                <a:latin typeface="Arial" panose="020B0604020202020204" pitchFamily="34" charset="0"/>
              </a:rPr>
              <a:t>El registro del terremoto en Bend, Oregón (BNOR) se ilustra a continuación. Bend está a 9162 km (5693 millas, 82,54 °) de la ubicación de este terremoto.</a:t>
            </a:r>
            <a:endParaRPr lang="en-US" altLang="en-US" sz="1400" dirty="0">
              <a:solidFill>
                <a:srgbClr val="000000"/>
              </a:solidFill>
              <a:latin typeface="Arial" panose="020B0604020202020204" pitchFamily="34" charset="0"/>
            </a:endParaRPr>
          </a:p>
        </p:txBody>
      </p:sp>
      <p:sp>
        <p:nvSpPr>
          <p:cNvPr id="15" name="Title 1">
            <a:extLst>
              <a:ext uri="{FF2B5EF4-FFF2-40B4-BE49-F238E27FC236}">
                <a16:creationId xmlns:a16="http://schemas.microsoft.com/office/drawing/2014/main" id="{68BFF99D-14DE-4F3F-9D37-0E31EC8332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02FAA218-A8BE-4D70-BFAE-F117F4AE06FD}"/>
              </a:ext>
            </a:extLst>
          </p:cNvPr>
          <p:cNvSpPr txBox="1"/>
          <p:nvPr/>
        </p:nvSpPr>
        <p:spPr>
          <a:xfrm>
            <a:off x="5713413" y="1674813"/>
            <a:ext cx="3419475" cy="369887"/>
          </a:xfrm>
          <a:prstGeom prst="rect">
            <a:avLst/>
          </a:prstGeom>
          <a:solidFill>
            <a:schemeClr val="bg1"/>
          </a:solidFill>
        </p:spPr>
        <p:txBody>
          <a:bodyPr>
            <a:spAutoFit/>
          </a:bodyPr>
          <a:lstStyle/>
          <a:p>
            <a:pPr eaLnBrk="1" hangingPunct="1">
              <a:defRPr/>
            </a:pPr>
            <a:r>
              <a:rPr lang="es-ES_tradnl" spc="200" dirty="0">
                <a:latin typeface="Arial" charset="0"/>
                <a:ea typeface="MS PGothic" charset="-128"/>
              </a:rPr>
              <a:t>Ondas de Superficie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61DDD9E0-D814-4CCB-83FD-B4FC31A8D2EB}"/>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B1170D0-C2CC-4EDE-BE0E-8EA80EE2F4A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8" descr="IRIS_TMlogo.png">
            <a:extLst>
              <a:ext uri="{FF2B5EF4-FFF2-40B4-BE49-F238E27FC236}">
                <a16:creationId xmlns:a16="http://schemas.microsoft.com/office/drawing/2014/main" id="{F53DE93D-6AF5-4A3B-BC87-0F5EED3227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9">
            <a:extLst>
              <a:ext uri="{FF2B5EF4-FFF2-40B4-BE49-F238E27FC236}">
                <a16:creationId xmlns:a16="http://schemas.microsoft.com/office/drawing/2014/main" id="{D4A195B0-778A-4C44-A7CA-7E7A1E08212D}"/>
              </a:ext>
            </a:extLst>
          </p:cNvPr>
          <p:cNvSpPr txBox="1">
            <a:spLocks noChangeArrowheads="1"/>
          </p:cNvSpPr>
          <p:nvPr/>
        </p:nvSpPr>
        <p:spPr bwMode="auto">
          <a:xfrm>
            <a:off x="3200400" y="6265863"/>
            <a:ext cx="5794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dirty="0">
                <a:latin typeface="Arial" panose="020B0604020202020204" pitchFamily="34" charset="0"/>
              </a:rPr>
              <a:t>Una vista de los restos de un automóvil cubierto por escombros y edificios destruidos por un terremoto en </a:t>
            </a:r>
            <a:r>
              <a:rPr lang="es-ES" altLang="en-US" sz="1400" dirty="0" err="1">
                <a:latin typeface="Arial" panose="020B0604020202020204" pitchFamily="34" charset="0"/>
              </a:rPr>
              <a:t>Petrinja</a:t>
            </a:r>
            <a:r>
              <a:rPr lang="es-ES" altLang="en-US" sz="1400" dirty="0">
                <a:latin typeface="Arial" panose="020B0604020202020204" pitchFamily="34" charset="0"/>
              </a:rPr>
              <a:t>, Croacia. (Foto AP)</a:t>
            </a:r>
            <a:endParaRPr lang="en-US" altLang="en-US" sz="1400" dirty="0">
              <a:latin typeface="Arial" panose="020B0604020202020204" pitchFamily="34" charset="0"/>
            </a:endParaRPr>
          </a:p>
        </p:txBody>
      </p:sp>
      <p:pic>
        <p:nvPicPr>
          <p:cNvPr id="5126" name="Picture 6" descr="A picture containing outdoor, building, ground, transport&#10;&#10;Description automatically generated">
            <a:extLst>
              <a:ext uri="{FF2B5EF4-FFF2-40B4-BE49-F238E27FC236}">
                <a16:creationId xmlns:a16="http://schemas.microsoft.com/office/drawing/2014/main" id="{31EC671B-4531-483B-87DA-C2E406C8DA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63" y="1128713"/>
            <a:ext cx="7640637"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79C07A86-AE2A-4725-BEAA-1EB12983F6A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8" descr="Map&#10;&#10;Description automatically generated">
            <a:extLst>
              <a:ext uri="{FF2B5EF4-FFF2-40B4-BE49-F238E27FC236}">
                <a16:creationId xmlns:a16="http://schemas.microsoft.com/office/drawing/2014/main" id="{5CF3EF61-7D6E-4FCF-87D4-3540806CA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3688" y="2870200"/>
            <a:ext cx="390525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6238" y="41148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F8288C27-CCA5-4DD8-884A-BCB42A4CE92D}"/>
              </a:ext>
            </a:extLst>
          </p:cNvPr>
          <p:cNvSpPr/>
          <p:nvPr/>
        </p:nvSpPr>
        <p:spPr>
          <a:xfrm>
            <a:off x="4267200" y="4543425"/>
            <a:ext cx="738188" cy="485775"/>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14" name="Straight Connector 13">
            <a:extLst>
              <a:ext uri="{FF2B5EF4-FFF2-40B4-BE49-F238E27FC236}">
                <a16:creationId xmlns:a16="http://schemas.microsoft.com/office/drawing/2014/main" id="{A8ACC6DD-47B4-4EDD-883D-88CF77D0A8FC}"/>
              </a:ext>
            </a:extLst>
          </p:cNvPr>
          <p:cNvCxnSpPr>
            <a:cxnSpLocks/>
          </p:cNvCxnSpPr>
          <p:nvPr/>
        </p:nvCxnSpPr>
        <p:spPr>
          <a:xfrm flipV="1">
            <a:off x="4298950" y="581025"/>
            <a:ext cx="990600" cy="3986213"/>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EE9FA28-D0D1-400F-A4DC-E9FB03F5F600}"/>
              </a:ext>
            </a:extLst>
          </p:cNvPr>
          <p:cNvCxnSpPr>
            <a:cxnSpLocks/>
          </p:cNvCxnSpPr>
          <p:nvPr/>
        </p:nvCxnSpPr>
        <p:spPr>
          <a:xfrm flipV="1">
            <a:off x="5005388" y="3429000"/>
            <a:ext cx="4092575" cy="160020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pic>
        <p:nvPicPr>
          <p:cNvPr id="7183" name="Picture 4" descr="Map&#10;&#10;Description automatically generated">
            <a:extLst>
              <a:ext uri="{FF2B5EF4-FFF2-40B4-BE49-F238E27FC236}">
                <a16:creationId xmlns:a16="http://schemas.microsoft.com/office/drawing/2014/main" id="{ECBD48AF-522F-4F7A-91CD-4C2F9385DC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9550" y="581025"/>
            <a:ext cx="3808413"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
            <a:extLst>
              <a:ext uri="{FF2B5EF4-FFF2-40B4-BE49-F238E27FC236}">
                <a16:creationId xmlns:a16="http://schemas.microsoft.com/office/drawing/2014/main" id="{94F42CFA-D19A-451F-89B3-FB17C7D7E58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1" name="TextBox 14">
            <a:extLst>
              <a:ext uri="{FF2B5EF4-FFF2-40B4-BE49-F238E27FC236}">
                <a16:creationId xmlns:a16="http://schemas.microsoft.com/office/drawing/2014/main" id="{4C3B9D1C-F3C6-4DB4-86BC-830139F82670}"/>
              </a:ext>
            </a:extLst>
          </p:cNvPr>
          <p:cNvSpPr txBox="1">
            <a:spLocks noChangeArrowheads="1"/>
          </p:cNvSpPr>
          <p:nvPr/>
        </p:nvSpPr>
        <p:spPr bwMode="auto">
          <a:xfrm>
            <a:off x="593725" y="3613150"/>
            <a:ext cx="2460625"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400" b="1">
                <a:latin typeface="Arial" panose="020B0604020202020204" pitchFamily="34" charset="0"/>
              </a:rPr>
              <a:t>Temblor Percibido</a:t>
            </a:r>
            <a:endParaRPr lang="es-ES_tradnl" altLang="en-US" sz="1400" b="1">
              <a:latin typeface="Arial" panose="020B0604020202020204" pitchFamily="34" charset="0"/>
              <a:cs typeface="Arial" panose="020B0604020202020204" pitchFamily="34" charset="0"/>
            </a:endParaRPr>
          </a:p>
          <a:p>
            <a:pPr algn="ctr" eaLnBrk="1" hangingPunct="1">
              <a:spcBef>
                <a:spcPct val="0"/>
              </a:spcBef>
              <a:spcAft>
                <a:spcPts val="400"/>
              </a:spcAft>
              <a:buFontTx/>
              <a:buNone/>
            </a:pPr>
            <a:r>
              <a:rPr lang="es-ES_tradnl" altLang="en-US" sz="1400" b="1">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400" b="1">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400" b="1">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400" b="1">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400" b="1">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40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40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40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400">
                <a:latin typeface="Arial" panose="020B0604020202020204" pitchFamily="34" charset="0"/>
                <a:cs typeface="Arial" panose="020B0604020202020204" pitchFamily="34" charset="0"/>
              </a:rPr>
              <a:t>Imperceptible</a:t>
            </a:r>
            <a:endParaRPr lang="es-ES_tradnl" altLang="en-US" sz="1800">
              <a:latin typeface="Arial" panose="020B0604020202020204" pitchFamily="34" charset="0"/>
            </a:endParaRPr>
          </a:p>
        </p:txBody>
      </p:sp>
      <p:sp>
        <p:nvSpPr>
          <p:cNvPr id="23" name="TextBox 15">
            <a:extLst>
              <a:ext uri="{FF2B5EF4-FFF2-40B4-BE49-F238E27FC236}">
                <a16:creationId xmlns:a16="http://schemas.microsoft.com/office/drawing/2014/main" id="{AB860CE5-3DEA-4A98-8019-002FA99C60CB}"/>
              </a:ext>
            </a:extLst>
          </p:cNvPr>
          <p:cNvSpPr txBox="1">
            <a:spLocks noChangeArrowheads="1"/>
          </p:cNvSpPr>
          <p:nvPr/>
        </p:nvSpPr>
        <p:spPr bwMode="auto">
          <a:xfrm>
            <a:off x="273050" y="1143000"/>
            <a:ext cx="50784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600" dirty="0">
                <a:latin typeface="Arial" panose="020B0604020202020204" pitchFamily="34" charset="0"/>
              </a:rPr>
              <a:t>La modificación de la escala de intensidad de  </a:t>
            </a:r>
            <a:r>
              <a:rPr lang="es-VE" altLang="en-US" sz="1600" dirty="0" err="1">
                <a:latin typeface="Arial" panose="020B0604020202020204" pitchFamily="34" charset="0"/>
              </a:rPr>
              <a:t>Marcelli</a:t>
            </a:r>
            <a:r>
              <a:rPr lang="es-VE" altLang="en-US" sz="1600" dirty="0">
                <a:latin typeface="Arial" panose="020B0604020202020204" pitchFamily="34" charset="0"/>
              </a:rPr>
              <a:t> es una escala de doce niveles, numeradas del  I al XII, que indica la severidad de los movimientos telúricos. La intensidad depende de la magnitud, profundidad, capa rocosa y localización. </a:t>
            </a:r>
          </a:p>
        </p:txBody>
      </p:sp>
      <p:sp>
        <p:nvSpPr>
          <p:cNvPr id="24" name="TextBox 16">
            <a:extLst>
              <a:ext uri="{FF2B5EF4-FFF2-40B4-BE49-F238E27FC236}">
                <a16:creationId xmlns:a16="http://schemas.microsoft.com/office/drawing/2014/main" id="{9420E698-78DA-4C57-9867-A6EC345DE4A4}"/>
              </a:ext>
            </a:extLst>
          </p:cNvPr>
          <p:cNvSpPr txBox="1">
            <a:spLocks noChangeArrowheads="1"/>
          </p:cNvSpPr>
          <p:nvPr/>
        </p:nvSpPr>
        <p:spPr bwMode="auto">
          <a:xfrm>
            <a:off x="239713" y="2466975"/>
            <a:ext cx="22621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a:latin typeface="Arial" panose="020B0604020202020204" pitchFamily="34" charset="0"/>
              </a:rPr>
              <a:t>Temblores severos se sintieron en el área más cercana al terremoto.</a:t>
            </a:r>
            <a:endParaRPr lang="es-ES_tradnl" altLang="en-US" sz="1800">
              <a:latin typeface="Arial" panose="020B0604020202020204" pitchFamily="34" charset="0"/>
            </a:endParaRPr>
          </a:p>
        </p:txBody>
      </p:sp>
      <p:sp>
        <p:nvSpPr>
          <p:cNvPr id="25" name="TextBox 15">
            <a:extLst>
              <a:ext uri="{FF2B5EF4-FFF2-40B4-BE49-F238E27FC236}">
                <a16:creationId xmlns:a16="http://schemas.microsoft.com/office/drawing/2014/main" id="{26F80838-9769-4771-802F-779EA9EC8CA2}"/>
              </a:ext>
            </a:extLst>
          </p:cNvPr>
          <p:cNvSpPr txBox="1">
            <a:spLocks noChangeArrowheads="1"/>
          </p:cNvSpPr>
          <p:nvPr/>
        </p:nvSpPr>
        <p:spPr bwMode="auto">
          <a:xfrm>
            <a:off x="200978" y="6397624"/>
            <a:ext cx="4800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cs typeface="Arial" panose="020B0604020202020204" pitchFamily="34" charset="0"/>
              </a:rPr>
              <a:t>Imagen Cortesía del </a:t>
            </a:r>
          </a:p>
          <a:p>
            <a:pPr eaLnBrk="1" hangingPunct="1">
              <a:spcBef>
                <a:spcPct val="0"/>
              </a:spcBef>
              <a:buFontTx/>
              <a:buNone/>
            </a:pPr>
            <a:r>
              <a:rPr lang="es-VE" altLang="en-US" sz="1200" i="1" dirty="0">
                <a:latin typeface="Arial" panose="020B0604020202020204" pitchFamily="34" charset="0"/>
                <a:cs typeface="Arial" panose="020B0604020202020204" pitchFamily="34" charset="0"/>
              </a:rPr>
              <a:t>Servicio Geológico de los EE.UU.</a:t>
            </a:r>
          </a:p>
        </p:txBody>
      </p:sp>
      <p:sp>
        <p:nvSpPr>
          <p:cNvPr id="26" name="TextBox 14">
            <a:extLst>
              <a:ext uri="{FF2B5EF4-FFF2-40B4-BE49-F238E27FC236}">
                <a16:creationId xmlns:a16="http://schemas.microsoft.com/office/drawing/2014/main" id="{5F48C4C0-DEA0-42B1-BD99-7CCD77988399}"/>
              </a:ext>
            </a:extLst>
          </p:cNvPr>
          <p:cNvSpPr txBox="1">
            <a:spLocks noChangeArrowheads="1"/>
          </p:cNvSpPr>
          <p:nvPr/>
        </p:nvSpPr>
        <p:spPr bwMode="auto">
          <a:xfrm>
            <a:off x="593725" y="3613150"/>
            <a:ext cx="2460625"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400" b="1">
                <a:latin typeface="Arial" panose="020B0604020202020204" pitchFamily="34" charset="0"/>
              </a:rPr>
              <a:t>Temblor Percibido</a:t>
            </a:r>
            <a:endParaRPr lang="es-ES_tradnl" altLang="en-US" sz="1400" b="1">
              <a:latin typeface="Arial" panose="020B0604020202020204" pitchFamily="34" charset="0"/>
              <a:cs typeface="Arial" panose="020B0604020202020204" pitchFamily="34" charset="0"/>
            </a:endParaRPr>
          </a:p>
          <a:p>
            <a:pPr algn="ctr" eaLnBrk="1" hangingPunct="1">
              <a:spcBef>
                <a:spcPct val="0"/>
              </a:spcBef>
              <a:spcAft>
                <a:spcPts val="400"/>
              </a:spcAft>
              <a:buFontTx/>
              <a:buNone/>
            </a:pPr>
            <a:r>
              <a:rPr lang="es-ES_tradnl" altLang="en-US" sz="1400" b="1">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400" b="1">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400" b="1">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400" b="1">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400" b="1">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40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40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40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400">
                <a:latin typeface="Arial" panose="020B0604020202020204" pitchFamily="34" charset="0"/>
                <a:cs typeface="Arial" panose="020B0604020202020204" pitchFamily="34" charset="0"/>
              </a:rPr>
              <a:t>Imperceptible</a:t>
            </a:r>
            <a:endParaRPr lang="es-ES_tradnl" altLang="en-US" sz="1800">
              <a:latin typeface="Arial" panose="020B0604020202020204" pitchFamily="34" charset="0"/>
            </a:endParaRPr>
          </a:p>
        </p:txBody>
      </p:sp>
      <p:sp>
        <p:nvSpPr>
          <p:cNvPr id="27" name="TextBox 10">
            <a:extLst>
              <a:ext uri="{FF2B5EF4-FFF2-40B4-BE49-F238E27FC236}">
                <a16:creationId xmlns:a16="http://schemas.microsoft.com/office/drawing/2014/main" id="{160F6C7A-DF2C-416F-B374-36F0DFF698E9}"/>
              </a:ext>
            </a:extLst>
          </p:cNvPr>
          <p:cNvSpPr txBox="1">
            <a:spLocks noChangeArrowheads="1"/>
          </p:cNvSpPr>
          <p:nvPr/>
        </p:nvSpPr>
        <p:spPr bwMode="auto">
          <a:xfrm>
            <a:off x="419100" y="3730625"/>
            <a:ext cx="5857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rPr>
              <a:t>MMI</a:t>
            </a:r>
            <a:endParaRPr lang="en-US" altLang="en-US" sz="1400" dirty="0">
              <a:latin typeface="Arial" panose="020B0604020202020204" pitchFamily="34" charset="0"/>
            </a:endParaRPr>
          </a:p>
        </p:txBody>
      </p:sp>
      <p:sp>
        <p:nvSpPr>
          <p:cNvPr id="29" name="TextBox 15">
            <a:extLst>
              <a:ext uri="{FF2B5EF4-FFF2-40B4-BE49-F238E27FC236}">
                <a16:creationId xmlns:a16="http://schemas.microsoft.com/office/drawing/2014/main" id="{55E722A5-EDBE-4086-9E9D-0349BD1977E7}"/>
              </a:ext>
            </a:extLst>
          </p:cNvPr>
          <p:cNvSpPr txBox="1">
            <a:spLocks noChangeArrowheads="1"/>
          </p:cNvSpPr>
          <p:nvPr/>
        </p:nvSpPr>
        <p:spPr bwMode="auto">
          <a:xfrm>
            <a:off x="6936581" y="4419600"/>
            <a:ext cx="20304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USGS Estimó la intensidad sísmica del terremoto M6,4</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4" descr="Graphical user interface, table&#10;&#10;Description automatically generated">
            <a:extLst>
              <a:ext uri="{FF2B5EF4-FFF2-40B4-BE49-F238E27FC236}">
                <a16:creationId xmlns:a16="http://schemas.microsoft.com/office/drawing/2014/main" id="{B294B0DA-D660-45E5-BEE7-B8FC86E720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563" y="2968625"/>
            <a:ext cx="2409825"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6" descr="Map&#10;&#10;Description automatically generated">
            <a:extLst>
              <a:ext uri="{FF2B5EF4-FFF2-40B4-BE49-F238E27FC236}">
                <a16:creationId xmlns:a16="http://schemas.microsoft.com/office/drawing/2014/main" id="{87838AAE-998A-43B9-9031-7016DDCB7B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7363" y="827088"/>
            <a:ext cx="4694237"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BB1B5F59-9DBD-42B4-99A8-EFC2C1AB308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18">
            <a:extLst>
              <a:ext uri="{FF2B5EF4-FFF2-40B4-BE49-F238E27FC236}">
                <a16:creationId xmlns:a16="http://schemas.microsoft.com/office/drawing/2014/main" id="{4BAE6DE5-14A1-4C0E-819C-7A404F01C097}"/>
              </a:ext>
            </a:extLst>
          </p:cNvPr>
          <p:cNvSpPr txBox="1">
            <a:spLocks noChangeArrowheads="1"/>
          </p:cNvSpPr>
          <p:nvPr/>
        </p:nvSpPr>
        <p:spPr bwMode="auto">
          <a:xfrm>
            <a:off x="304800" y="914400"/>
            <a:ext cx="3810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s-ES_tradnl" altLang="en-US" sz="16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cs typeface="Arial" panose="020B0604020202020204" pitchFamily="34" charset="0"/>
              </a:rPr>
              <a:t>El Servicio Geológico de los EEUU. estima que quince mil personas sintieron temblores severos como consecuencia de este terremoto.</a:t>
            </a:r>
          </a:p>
        </p:txBody>
      </p:sp>
      <p:sp>
        <p:nvSpPr>
          <p:cNvPr id="12" name="TextBox 20">
            <a:extLst>
              <a:ext uri="{FF2B5EF4-FFF2-40B4-BE49-F238E27FC236}">
                <a16:creationId xmlns:a16="http://schemas.microsoft.com/office/drawing/2014/main" id="{88730470-08F5-4741-8CC8-1D7347EFD278}"/>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a:latin typeface="Arial" panose="020B0604020202020204" pitchFamily="34" charset="0"/>
                <a:cs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E0EEB3F7-2223-417F-9988-A7953D7BE26B}"/>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a:latin typeface="Arial" panose="020B0604020202020204" pitchFamily="34" charset="0"/>
                <a:cs typeface="Arial" panose="020B0604020202020204" pitchFamily="34" charset="0"/>
              </a:rPr>
              <a:t>Imagen Cortesía del Servicio Geológico de los EE.UU.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6" descr="Map&#10;&#10;Description automatically generated">
            <a:extLst>
              <a:ext uri="{FF2B5EF4-FFF2-40B4-BE49-F238E27FC236}">
                <a16:creationId xmlns:a16="http://schemas.microsoft.com/office/drawing/2014/main" id="{DD426522-DEE4-418E-AB03-F67CB1883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522413"/>
            <a:ext cx="8001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DFB2E978-AA80-4E9C-ADAE-13C7C3A273D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268" name="Picture 18" descr="IRIS_TMlogo.png">
            <a:extLst>
              <a:ext uri="{FF2B5EF4-FFF2-40B4-BE49-F238E27FC236}">
                <a16:creationId xmlns:a16="http://schemas.microsoft.com/office/drawing/2014/main" id="{61BF6641-18C4-4297-9758-6972B5FB435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Box 98">
            <a:extLst>
              <a:ext uri="{FF2B5EF4-FFF2-40B4-BE49-F238E27FC236}">
                <a16:creationId xmlns:a16="http://schemas.microsoft.com/office/drawing/2014/main" id="{CF19F8D7-7333-448C-A5A0-2B4E73B8E136}"/>
              </a:ext>
            </a:extLst>
          </p:cNvPr>
          <p:cNvSpPr txBox="1">
            <a:spLocks noChangeArrowheads="1"/>
          </p:cNvSpPr>
          <p:nvPr/>
        </p:nvSpPr>
        <p:spPr bwMode="auto">
          <a:xfrm>
            <a:off x="228600" y="1143000"/>
            <a:ext cx="8915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600">
              <a:latin typeface="Arial" panose="020B0604020202020204" pitchFamily="34" charset="0"/>
            </a:endParaRPr>
          </a:p>
        </p:txBody>
      </p:sp>
      <p:sp>
        <p:nvSpPr>
          <p:cNvPr id="11270" name="TextBox 99">
            <a:extLst>
              <a:ext uri="{FF2B5EF4-FFF2-40B4-BE49-F238E27FC236}">
                <a16:creationId xmlns:a16="http://schemas.microsoft.com/office/drawing/2014/main" id="{71DA17E6-47D3-474C-8AEF-88EDEF57736A}"/>
              </a:ext>
            </a:extLst>
          </p:cNvPr>
          <p:cNvSpPr txBox="1">
            <a:spLocks noChangeArrowheads="1"/>
          </p:cNvSpPr>
          <p:nvPr/>
        </p:nvSpPr>
        <p:spPr bwMode="auto">
          <a:xfrm>
            <a:off x="315913" y="914400"/>
            <a:ext cx="87518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La región mediterránea es sísmicamente activa debido a la convergencia hacia el norte (4-10 mm / año) de la Placa Africana con la Placa Euroasiática a lo largo de un límite de placa complejo.</a:t>
            </a:r>
            <a:endParaRPr lang="en-US" altLang="en-US" sz="1600" dirty="0">
              <a:latin typeface="Arial" panose="020B0604020202020204" pitchFamily="34" charset="0"/>
            </a:endParaRPr>
          </a:p>
        </p:txBody>
      </p:sp>
      <p:sp>
        <p:nvSpPr>
          <p:cNvPr id="8" name="Title 1">
            <a:extLst>
              <a:ext uri="{FF2B5EF4-FFF2-40B4-BE49-F238E27FC236}">
                <a16:creationId xmlns:a16="http://schemas.microsoft.com/office/drawing/2014/main" id="{24C6B400-865B-4477-953E-A08920C724E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5D868D-9BBF-4BB5-B5F8-279505D8E47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8" descr="IRIS_TMlogo.png">
            <a:extLst>
              <a:ext uri="{FF2B5EF4-FFF2-40B4-BE49-F238E27FC236}">
                <a16:creationId xmlns:a16="http://schemas.microsoft.com/office/drawing/2014/main" id="{D1791C19-F104-4405-971E-C1B46174AC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9">
            <a:extLst>
              <a:ext uri="{FF2B5EF4-FFF2-40B4-BE49-F238E27FC236}">
                <a16:creationId xmlns:a16="http://schemas.microsoft.com/office/drawing/2014/main" id="{059A6CB6-FEA6-4056-A495-732C3EFAA61C}"/>
              </a:ext>
            </a:extLst>
          </p:cNvPr>
          <p:cNvSpPr txBox="1">
            <a:spLocks noChangeArrowheads="1"/>
          </p:cNvSpPr>
          <p:nvPr/>
        </p:nvSpPr>
        <p:spPr bwMode="auto">
          <a:xfrm>
            <a:off x="381000" y="1131888"/>
            <a:ext cx="8458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Esta animación explora la tectónica regional y un vínculo con uno de los mayores contribuyentes a la sismología desde principios del siglo XX.</a:t>
            </a:r>
            <a:endParaRPr lang="en-US" altLang="en-US" sz="1600" dirty="0">
              <a:latin typeface="Arial" panose="020B0604020202020204" pitchFamily="34" charset="0"/>
            </a:endParaRPr>
          </a:p>
        </p:txBody>
      </p:sp>
      <p:sp>
        <p:nvSpPr>
          <p:cNvPr id="7" name="Title 1">
            <a:extLst>
              <a:ext uri="{FF2B5EF4-FFF2-40B4-BE49-F238E27FC236}">
                <a16:creationId xmlns:a16="http://schemas.microsoft.com/office/drawing/2014/main" id="{F6FBC185-3966-44DD-A202-B18C5DDBA70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Croatia_201229_M6.4">
            <a:hlinkClick r:id="" action="ppaction://media"/>
            <a:extLst>
              <a:ext uri="{FF2B5EF4-FFF2-40B4-BE49-F238E27FC236}">
                <a16:creationId xmlns:a16="http://schemas.microsoft.com/office/drawing/2014/main" id="{0F4B0927-C8B8-4E49-BAAF-230E4EF378D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04850" y="1845251"/>
            <a:ext cx="7810500" cy="4619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58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0091A0-DC33-468C-93E2-A7933F26620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3" name="Picture 18" descr="IRIS_TMlogo.png">
            <a:extLst>
              <a:ext uri="{FF2B5EF4-FFF2-40B4-BE49-F238E27FC236}">
                <a16:creationId xmlns:a16="http://schemas.microsoft.com/office/drawing/2014/main" id="{1DC48173-DB38-4488-AEB0-F25D7097D4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9">
            <a:extLst>
              <a:ext uri="{FF2B5EF4-FFF2-40B4-BE49-F238E27FC236}">
                <a16:creationId xmlns:a16="http://schemas.microsoft.com/office/drawing/2014/main" id="{1D1AF73D-3B13-434F-8AFD-D735D8EE46EC}"/>
              </a:ext>
            </a:extLst>
          </p:cNvPr>
          <p:cNvSpPr txBox="1">
            <a:spLocks noChangeArrowheads="1"/>
          </p:cNvSpPr>
          <p:nvPr/>
        </p:nvSpPr>
        <p:spPr bwMode="auto">
          <a:xfrm>
            <a:off x="2514600" y="6172200"/>
            <a:ext cx="533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400" dirty="0">
                <a:latin typeface="Arial" panose="020B0604020202020204" pitchFamily="34" charset="0"/>
              </a:rPr>
              <a:t>Resumen mapa tectónico de la región mediterránea.</a:t>
            </a:r>
          </a:p>
          <a:p>
            <a:pPr algn="r" eaLnBrk="1" hangingPunct="1">
              <a:spcBef>
                <a:spcPct val="0"/>
              </a:spcBef>
              <a:buFontTx/>
              <a:buNone/>
            </a:pPr>
            <a:r>
              <a:rPr lang="es-ES" altLang="en-US" sz="1400" dirty="0">
                <a:latin typeface="Arial" panose="020B0604020202020204" pitchFamily="34" charset="0"/>
              </a:rPr>
              <a:t>Modificado de </a:t>
            </a:r>
            <a:r>
              <a:rPr lang="es-ES" altLang="en-US" sz="1400" dirty="0" err="1">
                <a:latin typeface="Arial" panose="020B0604020202020204" pitchFamily="34" charset="0"/>
              </a:rPr>
              <a:t>Zvi</a:t>
            </a:r>
            <a:r>
              <a:rPr lang="es-ES" altLang="en-US" sz="1400" dirty="0">
                <a:latin typeface="Arial" panose="020B0604020202020204" pitchFamily="34" charset="0"/>
              </a:rPr>
              <a:t> Ben-</a:t>
            </a:r>
            <a:r>
              <a:rPr lang="es-ES" altLang="en-US" sz="1400" dirty="0" err="1">
                <a:latin typeface="Arial" panose="020B0604020202020204" pitchFamily="34" charset="0"/>
              </a:rPr>
              <a:t>Avraham</a:t>
            </a:r>
            <a:r>
              <a:rPr lang="es-ES" altLang="en-US" sz="1400" dirty="0">
                <a:latin typeface="Arial" panose="020B0604020202020204" pitchFamily="34" charset="0"/>
              </a:rPr>
              <a:t>, Universidad de Tel-Aviv, Israel</a:t>
            </a:r>
            <a:endParaRPr lang="en-US" altLang="en-US" sz="1400" dirty="0">
              <a:latin typeface="Arial" panose="020B0604020202020204" pitchFamily="34" charset="0"/>
            </a:endParaRPr>
          </a:p>
        </p:txBody>
      </p:sp>
      <p:pic>
        <p:nvPicPr>
          <p:cNvPr id="15366" name="Picture 8" descr="Summary tectonic map&#10;">
            <a:extLst>
              <a:ext uri="{FF2B5EF4-FFF2-40B4-BE49-F238E27FC236}">
                <a16:creationId xmlns:a16="http://schemas.microsoft.com/office/drawing/2014/main" id="{CE8F1DCF-C3B8-4290-BA31-CDA35785E0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2533650"/>
            <a:ext cx="6705600"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tar: 5 Points 10">
            <a:extLst>
              <a:ext uri="{FF2B5EF4-FFF2-40B4-BE49-F238E27FC236}">
                <a16:creationId xmlns:a16="http://schemas.microsoft.com/office/drawing/2014/main" id="{E3DFAB24-8B32-43D0-B631-9882A617AC27}"/>
              </a:ext>
            </a:extLst>
          </p:cNvPr>
          <p:cNvSpPr/>
          <p:nvPr/>
        </p:nvSpPr>
        <p:spPr>
          <a:xfrm>
            <a:off x="4549775" y="3314700"/>
            <a:ext cx="228600" cy="2286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itle 1">
            <a:extLst>
              <a:ext uri="{FF2B5EF4-FFF2-40B4-BE49-F238E27FC236}">
                <a16:creationId xmlns:a16="http://schemas.microsoft.com/office/drawing/2014/main" id="{EF2CBFBA-35D3-4C70-95FE-D162D3525F2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 name="Rectangle 1">
            <a:extLst>
              <a:ext uri="{FF2B5EF4-FFF2-40B4-BE49-F238E27FC236}">
                <a16:creationId xmlns:a16="http://schemas.microsoft.com/office/drawing/2014/main" id="{E97D000B-BEA2-454E-9139-56E47BABCCFA}"/>
              </a:ext>
            </a:extLst>
          </p:cNvPr>
          <p:cNvSpPr/>
          <p:nvPr/>
        </p:nvSpPr>
        <p:spPr>
          <a:xfrm>
            <a:off x="381000" y="914400"/>
            <a:ext cx="8382000" cy="1569660"/>
          </a:xfrm>
          <a:prstGeom prst="rect">
            <a:avLst/>
          </a:prstGeom>
        </p:spPr>
        <p:txBody>
          <a:bodyPr wrap="square">
            <a:spAutoFit/>
          </a:bodyPr>
          <a:lstStyle/>
          <a:p>
            <a:r>
              <a:rPr lang="es-ES" sz="1600" dirty="0"/>
              <a:t>La tectónica de la región mediterránea, en la zona del limite convergente entre África y Eurasia, envuelve movimientos de numerosas microplacas y estructuras de escala regional. Se cree que el bloque del Adriático inmediatamente al oeste del terremoto de hoy (mostrado por la estrella roja) se mueve de manera algo independiente de Eurasia y África, conduciendo fallas circundantes en Italia y a lo largo de la costa este del Adriático desde Croacia hasta Albania.</a:t>
            </a:r>
            <a:endParaRPr lang="en-US"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C0AB31F-A878-4547-A527-9A72BFBFF44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7411" name="Picture 18" descr="IRIS_TMlogo.png">
            <a:extLst>
              <a:ext uri="{FF2B5EF4-FFF2-40B4-BE49-F238E27FC236}">
                <a16:creationId xmlns:a16="http://schemas.microsoft.com/office/drawing/2014/main" id="{DE031A2A-56CE-4D27-A8F6-4975B9FA1E1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11">
            <a:extLst>
              <a:ext uri="{FF2B5EF4-FFF2-40B4-BE49-F238E27FC236}">
                <a16:creationId xmlns:a16="http://schemas.microsoft.com/office/drawing/2014/main" id="{AE4B95F9-3CAD-432D-8442-2AB6EE86A064}"/>
              </a:ext>
            </a:extLst>
          </p:cNvPr>
          <p:cNvSpPr txBox="1">
            <a:spLocks noChangeArrowheads="1"/>
          </p:cNvSpPr>
          <p:nvPr/>
        </p:nvSpPr>
        <p:spPr bwMode="auto">
          <a:xfrm>
            <a:off x="3570288" y="2576513"/>
            <a:ext cx="4953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 altLang="en-US" sz="1600" dirty="0">
                <a:latin typeface="Arial" panose="020B0604020202020204" pitchFamily="34" charset="0"/>
              </a:rPr>
              <a:t>Este terremoto </a:t>
            </a:r>
            <a:r>
              <a:rPr lang="es-ES" altLang="en-US" sz="1600" dirty="0" err="1">
                <a:latin typeface="Arial" panose="020B0604020202020204" pitchFamily="34" charset="0"/>
              </a:rPr>
              <a:t>intraplaca</a:t>
            </a:r>
            <a:r>
              <a:rPr lang="es-ES" altLang="en-US" sz="1600" dirty="0">
                <a:latin typeface="Arial" panose="020B0604020202020204" pitchFamily="34" charset="0"/>
              </a:rPr>
              <a:t> ocurrió como resultado de una falla lateral poco profunda dentro de la Placa de Eurasia.</a:t>
            </a:r>
          </a:p>
          <a:p>
            <a:pPr eaLnBrk="1" hangingPunct="1">
              <a:spcBef>
                <a:spcPct val="0"/>
              </a:spcBef>
              <a:buNone/>
            </a:pPr>
            <a:endParaRPr lang="es-ES" altLang="en-US" sz="1600" dirty="0">
              <a:latin typeface="Arial" panose="020B0604020202020204" pitchFamily="34" charset="0"/>
            </a:endParaRPr>
          </a:p>
          <a:p>
            <a:pPr eaLnBrk="1" hangingPunct="1">
              <a:spcBef>
                <a:spcPct val="0"/>
              </a:spcBef>
              <a:buNone/>
            </a:pPr>
            <a:r>
              <a:rPr lang="es-ES" altLang="en-US" sz="1600" dirty="0">
                <a:latin typeface="Arial" panose="020B0604020202020204" pitchFamily="34" charset="0"/>
              </a:rPr>
              <a:t>La ruptura ocurrió en una falla casi vertical que golpeó al sureste o al suroeste.</a:t>
            </a:r>
          </a:p>
        </p:txBody>
      </p:sp>
      <p:pic>
        <p:nvPicPr>
          <p:cNvPr id="17416" name="Picture 2">
            <a:extLst>
              <a:ext uri="{FF2B5EF4-FFF2-40B4-BE49-F238E27FC236}">
                <a16:creationId xmlns:a16="http://schemas.microsoft.com/office/drawing/2014/main" id="{C3291B25-FB88-4418-A516-432B23B9CF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7775" y="4370388"/>
            <a:ext cx="4518025" cy="218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5" descr="Strike Slip Focal Mechanism&#10;">
            <a:extLst>
              <a:ext uri="{FF2B5EF4-FFF2-40B4-BE49-F238E27FC236}">
                <a16:creationId xmlns:a16="http://schemas.microsoft.com/office/drawing/2014/main" id="{82024113-601C-4BF8-AB8A-25036D137C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525" y="2514600"/>
            <a:ext cx="2547938"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362E45CE-FD53-41D7-BFEC-0677A3FEF33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7">
            <a:extLst>
              <a:ext uri="{FF2B5EF4-FFF2-40B4-BE49-F238E27FC236}">
                <a16:creationId xmlns:a16="http://schemas.microsoft.com/office/drawing/2014/main" id="{EF3E5553-7E5A-4C74-98A7-BF4F93BC9C07}"/>
              </a:ext>
            </a:extLst>
          </p:cNvPr>
          <p:cNvSpPr txBox="1">
            <a:spLocks noChangeArrowheads="1"/>
          </p:cNvSpPr>
          <p:nvPr/>
        </p:nvSpPr>
        <p:spPr bwMode="auto">
          <a:xfrm>
            <a:off x="317500" y="1098550"/>
            <a:ext cx="84343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s-ES" altLang="en-US" sz="1600" dirty="0">
                <a:latin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endParaRPr lang="en-US" altLang="en-US" sz="1600" dirty="0">
              <a:latin typeface="Arial" panose="020B0604020202020204" pitchFamily="34" charset="0"/>
            </a:endParaRPr>
          </a:p>
        </p:txBody>
      </p:sp>
      <p:sp>
        <p:nvSpPr>
          <p:cNvPr id="16" name="TextBox 11">
            <a:extLst>
              <a:ext uri="{FF2B5EF4-FFF2-40B4-BE49-F238E27FC236}">
                <a16:creationId xmlns:a16="http://schemas.microsoft.com/office/drawing/2014/main" id="{153DD734-55E9-42C3-BF3E-8FE2ACC5CBE0}"/>
              </a:ext>
            </a:extLst>
          </p:cNvPr>
          <p:cNvSpPr txBox="1">
            <a:spLocks noChangeArrowheads="1"/>
          </p:cNvSpPr>
          <p:nvPr/>
        </p:nvSpPr>
        <p:spPr bwMode="auto">
          <a:xfrm>
            <a:off x="304800" y="5013325"/>
            <a:ext cx="3005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USGS Fase W Solución Momento tensor</a:t>
            </a:r>
            <a:endParaRPr lang="es-VE" altLang="en-US" sz="1600" i="1" dirty="0">
              <a:latin typeface="Arial" panose="020B0604020202020204" pitchFamily="34" charset="0"/>
            </a:endParaRPr>
          </a:p>
        </p:txBody>
      </p:sp>
      <p:sp>
        <p:nvSpPr>
          <p:cNvPr id="17" name="TextBox 8">
            <a:extLst>
              <a:ext uri="{FF2B5EF4-FFF2-40B4-BE49-F238E27FC236}">
                <a16:creationId xmlns:a16="http://schemas.microsoft.com/office/drawing/2014/main" id="{8C4BCC19-2125-4E46-8FB4-FCD4C9839BAD}"/>
              </a:ext>
            </a:extLst>
          </p:cNvPr>
          <p:cNvSpPr txBox="1">
            <a:spLocks noChangeArrowheads="1"/>
          </p:cNvSpPr>
          <p:nvPr/>
        </p:nvSpPr>
        <p:spPr bwMode="auto">
          <a:xfrm>
            <a:off x="430213" y="5397500"/>
            <a:ext cx="27971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066800"/>
            <a:ext cx="393858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500" dirty="0">
                <a:latin typeface="Arial" panose="020B0604020202020204" pitchFamily="34" charset="0"/>
              </a:rPr>
              <a:t>Esta animación explora el movimiento de una falla lateral y cómo se representan las fallas laterales en un mecanismo focal.</a:t>
            </a:r>
          </a:p>
          <a:p>
            <a:pPr eaLnBrk="1" hangingPunct="1">
              <a:spcBef>
                <a:spcPct val="0"/>
              </a:spcBef>
              <a:buFontTx/>
              <a:buNone/>
            </a:pPr>
            <a:endParaRPr lang="es-ES" altLang="en-US" sz="1500" dirty="0">
              <a:latin typeface="Arial" panose="020B0604020202020204" pitchFamily="34" charset="0"/>
            </a:endParaRPr>
          </a:p>
          <a:p>
            <a:pPr eaLnBrk="1" hangingPunct="1">
              <a:spcBef>
                <a:spcPct val="0"/>
              </a:spcBef>
              <a:buFontTx/>
              <a:buNone/>
            </a:pPr>
            <a:r>
              <a:rPr lang="es-ES" altLang="en-US" sz="1500" dirty="0">
                <a:latin typeface="Arial" panose="020B0604020202020204" pitchFamily="34" charset="0"/>
              </a:rPr>
              <a:t>Recuerde, esta fue la solución del mecanismo focal para este terremoto. Se estimó mediante un análisis de las formas de onda sísmica observadas, registradas después del terremoto, observando el patrón de los "primeros movimientos", es decir, si las primeras ondas P que llegan empujan hacia arriba o hacia abajo.</a:t>
            </a:r>
          </a:p>
        </p:txBody>
      </p:sp>
      <p:pic>
        <p:nvPicPr>
          <p:cNvPr id="19462" name="Picture 9" descr="Strike Slip Focal Mechanism&#10;">
            <a:extLst>
              <a:ext uri="{FF2B5EF4-FFF2-40B4-BE49-F238E27FC236}">
                <a16:creationId xmlns:a16="http://schemas.microsoft.com/office/drawing/2014/main" id="{AD175D7A-7556-46A3-8B46-CFBC2F8B182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125" y="3962400"/>
            <a:ext cx="2549525"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FocalMechanism__StrikeslipSHORT.mp4">
            <a:hlinkClick r:id="" action="ppaction://media"/>
            <a:extLst>
              <a:ext uri="{FF2B5EF4-FFF2-40B4-BE49-F238E27FC236}">
                <a16:creationId xmlns:a16="http://schemas.microsoft.com/office/drawing/2014/main" id="{FCAEF81F-C9E5-46CD-BB01-F738CC02FC06}"/>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367213" y="1090612"/>
            <a:ext cx="4572000" cy="3429000"/>
          </a:xfrm>
          <a:prstGeom prst="rect">
            <a:avLst/>
          </a:prstGeom>
        </p:spPr>
      </p:pic>
      <p:sp>
        <p:nvSpPr>
          <p:cNvPr id="9" name="Title 1">
            <a:extLst>
              <a:ext uri="{FF2B5EF4-FFF2-40B4-BE49-F238E27FC236}">
                <a16:creationId xmlns:a16="http://schemas.microsoft.com/office/drawing/2014/main" id="{495808A1-0D9E-46CF-B05D-08143461FCA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6,4 CROACIA</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29 de Diciembre, 2020 a las 11:19:54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11">
            <a:extLst>
              <a:ext uri="{FF2B5EF4-FFF2-40B4-BE49-F238E27FC236}">
                <a16:creationId xmlns:a16="http://schemas.microsoft.com/office/drawing/2014/main" id="{EA39396D-565D-464C-AF02-813A670858FE}"/>
              </a:ext>
            </a:extLst>
          </p:cNvPr>
          <p:cNvSpPr txBox="1">
            <a:spLocks noChangeArrowheads="1"/>
          </p:cNvSpPr>
          <p:nvPr/>
        </p:nvSpPr>
        <p:spPr bwMode="auto">
          <a:xfrm>
            <a:off x="665051" y="6417749"/>
            <a:ext cx="3005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USGS Fase W Solución Momento tensor</a:t>
            </a:r>
            <a:endParaRPr lang="es-VE" altLang="en-US" sz="1600" i="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0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7709</TotalTime>
  <Words>1407</Words>
  <Application>Microsoft Office PowerPoint</Application>
  <PresentationFormat>On-screen Show (4:3)</PresentationFormat>
  <Paragraphs>109</Paragraphs>
  <Slides>12</Slides>
  <Notes>12</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743</cp:revision>
  <dcterms:created xsi:type="dcterms:W3CDTF">2009-05-31T20:07:40Z</dcterms:created>
  <dcterms:modified xsi:type="dcterms:W3CDTF">2020-12-31T05:41:11Z</dcterms:modified>
</cp:coreProperties>
</file>