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47" r:id="rId2"/>
    <p:sldId id="385" r:id="rId3"/>
    <p:sldId id="386" r:id="rId4"/>
    <p:sldId id="425" r:id="rId5"/>
    <p:sldId id="426" r:id="rId6"/>
    <p:sldId id="427" r:id="rId7"/>
    <p:sldId id="358" r:id="rId8"/>
    <p:sldId id="376" r:id="rId9"/>
    <p:sldId id="384" r:id="rId10"/>
    <p:sldId id="387" r:id="rId11"/>
    <p:sldId id="424" r:id="rId12"/>
    <p:sldId id="373"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39" autoAdjust="0"/>
    <p:restoredTop sz="84800" autoAdjust="0"/>
  </p:normalViewPr>
  <p:slideViewPr>
    <p:cSldViewPr>
      <p:cViewPr>
        <p:scale>
          <a:sx n="195" d="100"/>
          <a:sy n="195" d="100"/>
        </p:scale>
        <p:origin x="144" y="-30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1/24/21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7000d20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seismic_shadow_zone_basic_introduction"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noProof="0" dirty="0">
                <a:ea typeface="ＭＳ Ｐゴシック" panose="020B0600070205080204" pitchFamily="34" charset="-128"/>
              </a:rPr>
              <a:t>Para más detalles, visite la pagina Web USGS: </a:t>
            </a:r>
            <a:r>
              <a:rPr lang="es-ES_tradnl" sz="1200" u="sng" kern="1200" dirty="0">
                <a:solidFill>
                  <a:schemeClr val="tx1"/>
                </a:solidFill>
                <a:effectLst/>
                <a:latin typeface="+mn-lt"/>
                <a:ea typeface="ＭＳ Ｐゴシック" charset="0"/>
                <a:cs typeface="+mn-cs"/>
                <a:hlinkClick r:id="rId3"/>
              </a:rPr>
              <a:t>https://earthquake.usgs.gov/earthquakes/eventpage/us7000d20e</a:t>
            </a:r>
            <a:endParaRPr lang="en-US" sz="1200" kern="1200" dirty="0">
              <a:solidFill>
                <a:schemeClr val="tx1"/>
              </a:solidFill>
              <a:effectLst/>
              <a:latin typeface="+mn-lt"/>
              <a:ea typeface="ＭＳ Ｐゴシック" charset="0"/>
              <a:cs typeface="+mn-cs"/>
            </a:endParaRPr>
          </a:p>
          <a:p>
            <a:pPr eaLnBrk="1" hangingPunct="1">
              <a:spcBef>
                <a:spcPct val="0"/>
              </a:spcBef>
            </a:pPr>
            <a:endParaRPr lang="es-ES_tradnl" altLang="en-US" noProof="0"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8D5B962C-3C2C-2441-BF60-76FD7CF9B9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73737E7F-4912-564D-865C-DE93969122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000" b="1" dirty="0">
                <a:solidFill>
                  <a:srgbClr val="393996"/>
                </a:solidFill>
                <a:ea typeface="ＭＳ Ｐゴシック" panose="020B0600070205080204" pitchFamily="34" charset="-128"/>
              </a:rPr>
              <a:t>Animación </a:t>
            </a:r>
            <a:r>
              <a:rPr lang="es-ES_tradnl" altLang="en-US" sz="1000" b="1" noProof="0" dirty="0">
                <a:solidFill>
                  <a:srgbClr val="393996"/>
                </a:solidFill>
                <a:ea typeface="ＭＳ Ｐゴシック" panose="020B0600070205080204" pitchFamily="34" charset="-128"/>
              </a:rPr>
              <a:t>Relevante</a:t>
            </a:r>
            <a:r>
              <a:rPr lang="es-ES_tradnl" altLang="en-US" sz="1000" b="1" dirty="0">
                <a:solidFill>
                  <a:srgbClr val="393996"/>
                </a:solidFill>
                <a:ea typeface="ＭＳ Ｐゴシック" panose="020B0600070205080204" pitchFamily="34" charset="-128"/>
              </a:rPr>
              <a:t>:</a:t>
            </a:r>
          </a:p>
          <a:p>
            <a:r>
              <a:rPr lang="es-ES_tradnl" altLang="en-US" sz="1000" b="0" dirty="0">
                <a:solidFill>
                  <a:srgbClr val="393996"/>
                </a:solidFill>
                <a:ea typeface="ＭＳ Ｐゴシック" panose="020B0600070205080204" pitchFamily="34" charset="-128"/>
              </a:rPr>
              <a:t>Mecanismos focales explicados: </a:t>
            </a:r>
            <a:r>
              <a:rPr lang="es-ES" sz="1200" kern="1200" dirty="0">
                <a:solidFill>
                  <a:schemeClr val="tx1"/>
                </a:solidFill>
                <a:effectLst/>
                <a:latin typeface="+mn-lt"/>
                <a:ea typeface="ＭＳ Ｐゴシック" charset="0"/>
                <a:cs typeface="+mn-cs"/>
              </a:rPr>
              <a:t> </a:t>
            </a:r>
            <a:r>
              <a:rPr lang="es-ES_tradnl" sz="1200" u="sng" kern="1200" dirty="0">
                <a:solidFill>
                  <a:schemeClr val="tx1"/>
                </a:solidFill>
                <a:effectLst/>
                <a:latin typeface="+mn-lt"/>
                <a:ea typeface="ＭＳ Ｐゴシック" charset="0"/>
                <a:cs typeface="+mn-cs"/>
                <a:hlinkClick r:id="rId3"/>
              </a:rPr>
              <a:t>https://www.iris.edu/hq/inclass/animation/focal_mechanisms_explained</a:t>
            </a:r>
            <a:endParaRPr lang="en-US" sz="1200" kern="1200" dirty="0">
              <a:solidFill>
                <a:schemeClr val="tx1"/>
              </a:solidFill>
              <a:effectLst/>
              <a:latin typeface="+mn-lt"/>
              <a:ea typeface="ＭＳ Ｐゴシック" charset="0"/>
              <a:cs typeface="+mn-cs"/>
            </a:endParaRPr>
          </a:p>
          <a:p>
            <a:endParaRPr lang="es-ES_tradnl" altLang="en-US" b="0" dirty="0">
              <a:ea typeface="ＭＳ Ｐゴシック" panose="020B0600070205080204" pitchFamily="34" charset="-128"/>
            </a:endParaRPr>
          </a:p>
        </p:txBody>
      </p:sp>
      <p:sp>
        <p:nvSpPr>
          <p:cNvPr id="27651" name="Slide Number Placeholder 3">
            <a:extLst>
              <a:ext uri="{FF2B5EF4-FFF2-40B4-BE49-F238E27FC236}">
                <a16:creationId xmlns:a16="http://schemas.microsoft.com/office/drawing/2014/main" id="{8EB25C3E-0F54-2C47-8EDB-EB9586B35E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B93A9DC-4F46-8B46-A553-1BD2D83B7102}" type="slidenum">
              <a:rPr lang="en-US" altLang="en-US"/>
              <a:pPr>
                <a:spcBef>
                  <a:spcPct val="0"/>
                </a:spcBef>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sz="1200" b="1" kern="1200" dirty="0">
                <a:solidFill>
                  <a:schemeClr val="tx1"/>
                </a:solidFill>
                <a:effectLst/>
                <a:latin typeface="+mn-lt"/>
                <a:ea typeface="ＭＳ Ｐゴシック" charset="0"/>
                <a:cs typeface="+mn-cs"/>
              </a:rPr>
              <a:t>Animación Relevante: </a:t>
            </a:r>
            <a:endParaRPr lang="en-US" sz="1200" kern="1200" dirty="0">
              <a:solidFill>
                <a:schemeClr val="tx1"/>
              </a:solidFill>
              <a:effectLst/>
              <a:latin typeface="+mn-lt"/>
              <a:ea typeface="ＭＳ Ｐゴシック" charset="0"/>
              <a:cs typeface="+mn-cs"/>
            </a:endParaRPr>
          </a:p>
          <a:p>
            <a:r>
              <a:rPr lang="es-ES_tradnl" sz="1200" kern="1200" dirty="0">
                <a:solidFill>
                  <a:schemeClr val="tx1"/>
                </a:solidFill>
                <a:effectLst/>
                <a:latin typeface="+mn-lt"/>
                <a:ea typeface="ＭＳ Ｐゴシック" charset="0"/>
                <a:cs typeface="+mn-cs"/>
              </a:rPr>
              <a:t>Mecanismos focales explicados: </a:t>
            </a:r>
            <a:r>
              <a:rPr lang="es-ES_tradnl" sz="1200" u="sng" kern="1200" dirty="0">
                <a:solidFill>
                  <a:schemeClr val="tx1"/>
                </a:solidFill>
                <a:effectLst/>
                <a:latin typeface="+mn-lt"/>
                <a:ea typeface="ＭＳ Ｐゴシック" charset="0"/>
                <a:cs typeface="+mn-cs"/>
                <a:hlinkClick r:id="rId3"/>
              </a:rPr>
              <a:t>https://www.iris.edu/hq/inclass/animation/focal_mechanisms_explained</a:t>
            </a:r>
            <a:endParaRPr lang="en-US" sz="1200" kern="1200" dirty="0">
              <a:solidFill>
                <a:schemeClr val="tx1"/>
              </a:solidFill>
              <a:effectLst/>
              <a:latin typeface="+mn-lt"/>
              <a:ea typeface="ＭＳ Ｐゴシック" charset="0"/>
              <a:cs typeface="+mn-cs"/>
            </a:endParaRP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12</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doce niveles, numeradas del  I al XII. Los números más bajos representan temblores imperceptibles, mientras que XII representa la destrucción total.</a:t>
            </a:r>
          </a:p>
          <a:p>
            <a:pPr marL="0" marR="0" lvl="0" indent="0" algn="l" defTabSz="914400" rtl="0" eaLnBrk="1" fontAlgn="base" latinLnBrk="0" hangingPunct="1">
              <a:lnSpc>
                <a:spcPct val="100000"/>
              </a:lnSpc>
              <a:spcBef>
                <a:spcPct val="0"/>
              </a:spcBef>
              <a:spcAft>
                <a:spcPct val="0"/>
              </a:spcAft>
              <a:buClrTx/>
              <a:buSzTx/>
              <a:buFontTx/>
              <a:buNone/>
              <a:tabLst/>
              <a:defRPr/>
            </a:pPr>
            <a:endParaRPr lang="es-ES" altLang="en-US" dirty="0">
              <a:ea typeface="ＭＳ Ｐゴシック" panose="020B0600070205080204" pitchFamily="34" charset="-128"/>
            </a:endParaRPr>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51DD1B5-AA2D-CD4A-B637-C3CC7CFEC5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AF47CA13-FA5B-4247-A0F2-1A558C4249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2292" name="Slide Number Placeholder 3">
            <a:extLst>
              <a:ext uri="{FF2B5EF4-FFF2-40B4-BE49-F238E27FC236}">
                <a16:creationId xmlns:a16="http://schemas.microsoft.com/office/drawing/2014/main" id="{7AC1ECA5-F3B9-A140-B861-6B044C4046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416F394-2815-0848-A4CF-041661710383}" type="slidenum">
              <a:rPr lang="en-US" altLang="en-US">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r>
              <a:rPr lang="es-ES_tradnl" altLang="en-US" sz="105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050" dirty="0">
                <a:latin typeface="Arial" panose="020B0604020202020204" pitchFamily="34" charset="0"/>
                <a:cs typeface="Arial" panose="020B0604020202020204" pitchFamily="34" charset="0"/>
              </a:rPr>
              <a:t>Navegador Interactivo de Terremotos  </a:t>
            </a:r>
            <a:r>
              <a:rPr lang="es-ES_tradnl" altLang="en-US" sz="1000" dirty="0">
                <a:latin typeface="Arial" panose="020B0604020202020204" pitchFamily="34" charset="0"/>
                <a:cs typeface="Arial" panose="020B0604020202020204" pitchFamily="34" charset="0"/>
                <a:hlinkClick r:id="rId3"/>
              </a:rPr>
              <a:t>http://www.iris.edu/ieb</a:t>
            </a:r>
            <a:endParaRPr lang="es-ES_tradnl" altLang="en-US" sz="1100" dirty="0">
              <a:latin typeface="Arial" panose="020B0604020202020204" pitchFamily="34" charset="0"/>
              <a:cs typeface="Arial" panose="020B0604020202020204" pitchFamily="34" charset="0"/>
            </a:endParaRPr>
          </a:p>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ES_tradnl" altLang="en-US" sz="120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200" dirty="0">
                <a:latin typeface="Arial" panose="020B0604020202020204" pitchFamily="34" charset="0"/>
                <a:cs typeface="Arial" panose="020B0604020202020204" pitchFamily="34" charset="0"/>
              </a:rPr>
              <a:t>Navegador Interactivo de Terremotos  </a:t>
            </a:r>
            <a:r>
              <a:rPr lang="es-ES_tradnl" altLang="en-US" sz="1100" dirty="0">
                <a:latin typeface="Arial" panose="020B0604020202020204" pitchFamily="34" charset="0"/>
                <a:cs typeface="Arial" panose="020B0604020202020204" pitchFamily="34" charset="0"/>
                <a:hlinkClick r:id="rId3"/>
              </a:rPr>
              <a:t>http://www.iris.edu/ieb</a:t>
            </a:r>
            <a:endParaRPr lang="es-ES_tradnl" altLang="en-US" sz="1400" dirty="0">
              <a:latin typeface="Arial" panose="020B0604020202020204" pitchFamily="34" charset="0"/>
              <a:cs typeface="Arial" panose="020B0604020202020204" pitchFamily="34" charset="0"/>
            </a:endParaRPr>
          </a:p>
          <a:p>
            <a:pPr>
              <a:defRPr/>
            </a:pPr>
            <a:endParaRPr lang="en-US" sz="1200" dirty="0">
              <a:latin typeface="Arial" charset="0"/>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2540908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4D6FA70-DF33-424E-B14D-E431FF1F48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54B3B3A6-82F5-8045-94BC-9331E2FA9E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ECE28AA5-2210-1B4B-80F5-97CABE5BBF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CD2AF4C-666C-3E45-A0CA-8D8098258096}" type="slidenum">
              <a:rPr lang="en-US" altLang="en-US" sz="1300"/>
              <a:pPr>
                <a:spcBef>
                  <a:spcPct val="0"/>
                </a:spcBef>
              </a:pPr>
              <a:t>7</a:t>
            </a:fld>
            <a:endParaRPr lang="en-US" alt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5E85868-C377-4835-A765-252D88013C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B264BB3-6C67-4D8E-A496-BCC4A8D7EC6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400" b="1" noProof="0" dirty="0">
                <a:ea typeface="ＭＳ Ｐゴシック" panose="020B0600070205080204" pitchFamily="34" charset="-128"/>
              </a:rPr>
              <a:t>Animación Relevante:</a:t>
            </a:r>
          </a:p>
          <a:p>
            <a:r>
              <a:rPr lang="es-ES_tradnl" altLang="en-US" sz="1400" noProof="0" dirty="0">
                <a:ea typeface="ＭＳ Ｐゴシック" panose="020B0600070205080204" pitchFamily="34" charset="-128"/>
              </a:rPr>
              <a:t>¿De dónde vienen las curvas de tiempo de viaje? </a:t>
            </a:r>
            <a:r>
              <a:rPr lang="es-ES_tradnl" sz="1200" u="sng" kern="1200" dirty="0">
                <a:solidFill>
                  <a:schemeClr val="tx1"/>
                </a:solidFill>
                <a:effectLst/>
                <a:latin typeface="+mn-lt"/>
                <a:ea typeface="ＭＳ Ｐゴシック" charset="0"/>
                <a:cs typeface="+mn-cs"/>
                <a:hlinkClick r:id="rId3"/>
              </a:rPr>
              <a:t>https://www.iris.edu/hq/inclass/animation/traveltime_curves_how_they_are_created</a:t>
            </a:r>
            <a:endParaRPr lang="en-US" sz="1200" kern="1200" dirty="0">
              <a:solidFill>
                <a:schemeClr val="tx1"/>
              </a:solidFill>
              <a:effectLst/>
              <a:latin typeface="+mn-lt"/>
              <a:ea typeface="ＭＳ Ｐゴシック" charset="0"/>
              <a:cs typeface="+mn-cs"/>
            </a:endParaRPr>
          </a:p>
        </p:txBody>
      </p:sp>
      <p:sp>
        <p:nvSpPr>
          <p:cNvPr id="15363" name="Slide Number Placeholder 3">
            <a:extLst>
              <a:ext uri="{FF2B5EF4-FFF2-40B4-BE49-F238E27FC236}">
                <a16:creationId xmlns:a16="http://schemas.microsoft.com/office/drawing/2014/main" id="{B138A215-3A61-4929-AFDC-BE6F28D3471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1F7AB90-8059-4406-BCA6-471A6389C99A}" type="slidenum">
              <a:rPr lang="en-US" altLang="en-US">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4DECE306-D7B6-B945-8F30-F6CF48533A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C3791C0D-5DA0-6B40-AEEE-C105A08263B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charset="0"/>
                <a:cs typeface="+mn-cs"/>
              </a:rPr>
              <a:t>Animación Relevante:</a:t>
            </a:r>
            <a:endParaRPr lang="en-US" sz="1200" kern="1200" dirty="0">
              <a:solidFill>
                <a:schemeClr val="tx1"/>
              </a:solidFill>
              <a:effectLst/>
              <a:latin typeface="+mn-lt"/>
              <a:ea typeface="ＭＳ Ｐゴシック" charset="0"/>
              <a:cs typeface="+mn-cs"/>
            </a:endParaRPr>
          </a:p>
          <a:p>
            <a:r>
              <a:rPr lang="es-ES" sz="1200" kern="1200" dirty="0">
                <a:solidFill>
                  <a:schemeClr val="tx1"/>
                </a:solidFill>
                <a:effectLst/>
                <a:latin typeface="+mn-lt"/>
                <a:ea typeface="ＭＳ Ｐゴシック" charset="0"/>
                <a:cs typeface="+mn-cs"/>
              </a:rPr>
              <a:t>Zona de sombra sísmica: Introducción básica, ¿Cómo las ondas P y S dan evidencia de un núcleo externo líquido?</a:t>
            </a:r>
            <a:endParaRPr lang="en-US" sz="1200" kern="1200" dirty="0">
              <a:solidFill>
                <a:schemeClr val="tx1"/>
              </a:solidFill>
              <a:effectLst/>
              <a:latin typeface="+mn-lt"/>
              <a:ea typeface="ＭＳ Ｐゴシック" charset="0"/>
              <a:cs typeface="+mn-cs"/>
            </a:endParaRPr>
          </a:p>
          <a:p>
            <a:r>
              <a:rPr lang="es-ES" sz="1200" u="sng" kern="1200" dirty="0">
                <a:solidFill>
                  <a:schemeClr val="tx1"/>
                </a:solidFill>
                <a:effectLst/>
                <a:latin typeface="+mn-lt"/>
                <a:ea typeface="ＭＳ Ｐゴシック" charset="0"/>
                <a:cs typeface="+mn-cs"/>
                <a:hlinkClick r:id="rId3"/>
              </a:rPr>
              <a:t>https://www.iris.edu/hq/inclass/animation/seismic_shadow_zone_basic_introduction</a:t>
            </a:r>
            <a:endParaRPr lang="en-US" sz="1200" kern="1200" dirty="0">
              <a:solidFill>
                <a:schemeClr val="tx1"/>
              </a:solidFill>
              <a:effectLst/>
              <a:latin typeface="+mn-lt"/>
              <a:ea typeface="ＭＳ Ｐゴシック" charset="0"/>
              <a:cs typeface="+mn-cs"/>
            </a:endParaRPr>
          </a:p>
        </p:txBody>
      </p:sp>
      <p:sp>
        <p:nvSpPr>
          <p:cNvPr id="20484" name="Slide Number Placeholder 3">
            <a:extLst>
              <a:ext uri="{FF2B5EF4-FFF2-40B4-BE49-F238E27FC236}">
                <a16:creationId xmlns:a16="http://schemas.microsoft.com/office/drawing/2014/main" id="{D237A09E-B1B0-C34A-95DC-A102AEC781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D7759A7-6940-AF46-ACCF-2ABD854B1259}" type="slidenum">
              <a:rPr lang="en-US" altLang="en-US">
                <a:latin typeface="Calibri" panose="020F0502020204030204" pitchFamily="34" charset="0"/>
              </a:rPr>
              <a:pPr/>
              <a:t>9</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1/24/21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1/24/21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1/24/21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1/24/21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1/24/21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1/24/21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1/24/21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1/24/21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1/24/21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1/24/21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1/24/21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1/24/21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2.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1.png"/><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hyperlink" Target="http://www.iris.edu/hq/retm"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25.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png"/><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21 de Enero, 2021 a las 12:23:05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225891E-86F4-4E55-AA89-E4DD64DDB71C}"/>
              </a:ext>
            </a:extLst>
          </p:cNvPr>
          <p:cNvSpPr txBox="1"/>
          <p:nvPr/>
        </p:nvSpPr>
        <p:spPr>
          <a:xfrm>
            <a:off x="6632575" y="290513"/>
            <a:ext cx="2590800" cy="1106487"/>
          </a:xfrm>
          <a:prstGeom prst="rect">
            <a:avLst/>
          </a:prstGeom>
          <a:noFill/>
        </p:spPr>
        <p:txBody>
          <a:bodyPr>
            <a:spAutoFit/>
          </a:bodyPr>
          <a:lstStyle/>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5,007</a:t>
            </a:r>
            <a:r>
              <a:rPr lang="es-ES_tradnl" sz="1600" dirty="0">
                <a:latin typeface="Arial" charset="0"/>
                <a:ea typeface="ＭＳ Ｐゴシック" pitchFamily="-109" charset="-128"/>
              </a:rPr>
              <a:t>°</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N</a:t>
            </a:r>
            <a:r>
              <a:rPr lang="es-ES_tradnl" sz="1600" b="1" dirty="0">
                <a:effectLst>
                  <a:outerShdw blurRad="38100" dist="38100" dir="2700000" algn="tl">
                    <a:srgbClr val="C0C0C0"/>
                  </a:outerShdw>
                </a:effectLst>
                <a:latin typeface="Arial" charset="0"/>
                <a:ea typeface="ＭＳ Ｐゴシック" pitchFamily="-109" charset="-128"/>
                <a:cs typeface="Arial" pitchFamily="34" charset="0"/>
              </a:rPr>
              <a:t> </a:t>
            </a:r>
          </a:p>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127,517</a:t>
            </a:r>
            <a:r>
              <a:rPr lang="es-ES_tradnl" sz="1600" dirty="0">
                <a:latin typeface="Arial" charset="0"/>
                <a:ea typeface="ＭＳ Ｐゴシック" pitchFamily="-109" charset="-128"/>
              </a:rPr>
              <a:t>°</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E</a:t>
            </a:r>
          </a:p>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95,8 km</a:t>
            </a:r>
            <a:endParaRPr lang="es-ES_tradnl" sz="1600" dirty="0">
              <a:latin typeface="Arial" charset="0"/>
              <a:ea typeface="ＭＳ Ｐゴシック" pitchFamily="-109" charset="-128"/>
              <a:cs typeface="Arial" pitchFamily="34" charset="0"/>
            </a:endParaRPr>
          </a:p>
          <a:p>
            <a:pPr eaLnBrk="1" hangingPunct="1">
              <a:defRPr/>
            </a:pPr>
            <a:endParaRPr lang="es-ES_tradnl"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458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Un terremoto de magnitud 7,0 sacudió partes del sur de Filipinas el jueves por la noche a 311,9 kilómetros (193,8 millas) al sureste de Davao, Filipinas. No hay informes de daños o lesiones. No hay alertas de tsunami.</a:t>
            </a:r>
          </a:p>
        </p:txBody>
      </p:sp>
      <p:pic>
        <p:nvPicPr>
          <p:cNvPr id="3" name="Picture 2" descr="Map&#10;&#10;Description automatically generated">
            <a:extLst>
              <a:ext uri="{FF2B5EF4-FFF2-40B4-BE49-F238E27FC236}">
                <a16:creationId xmlns:a16="http://schemas.microsoft.com/office/drawing/2014/main" id="{E41D8F76-37BB-4246-A027-B91E76920E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2057400"/>
            <a:ext cx="5345395" cy="4607619"/>
          </a:xfrm>
          <a:prstGeom prst="rect">
            <a:avLst/>
          </a:prstGeom>
        </p:spPr>
      </p:pic>
      <p:sp>
        <p:nvSpPr>
          <p:cNvPr id="5" name="Star: 5 Points 4">
            <a:extLst>
              <a:ext uri="{FF2B5EF4-FFF2-40B4-BE49-F238E27FC236}">
                <a16:creationId xmlns:a16="http://schemas.microsoft.com/office/drawing/2014/main" id="{D54D5461-88F5-49F0-9119-E0DFE45C32A3}"/>
              </a:ext>
            </a:extLst>
          </p:cNvPr>
          <p:cNvSpPr/>
          <p:nvPr/>
        </p:nvSpPr>
        <p:spPr>
          <a:xfrm>
            <a:off x="4176712" y="5838824"/>
            <a:ext cx="228600" cy="2286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outdoor, mountain, sky, nature&#10;&#10;Description automatically generated">
            <a:extLst>
              <a:ext uri="{FF2B5EF4-FFF2-40B4-BE49-F238E27FC236}">
                <a16:creationId xmlns:a16="http://schemas.microsoft.com/office/drawing/2014/main" id="{E019A693-D133-4AFE-8877-5CFA937D5A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49737" y="1808163"/>
            <a:ext cx="4679950" cy="2629281"/>
          </a:xfrm>
          <a:prstGeom prst="rect">
            <a:avLst/>
          </a:prstGeom>
        </p:spPr>
      </p:pic>
      <p:sp>
        <p:nvSpPr>
          <p:cNvPr id="17" name="TextBox 16">
            <a:extLst>
              <a:ext uri="{FF2B5EF4-FFF2-40B4-BE49-F238E27FC236}">
                <a16:creationId xmlns:a16="http://schemas.microsoft.com/office/drawing/2014/main" id="{BF710C23-E2D7-4A52-AB0F-EEAE2241CB80}"/>
              </a:ext>
            </a:extLst>
          </p:cNvPr>
          <p:cNvSpPr txBox="1"/>
          <p:nvPr/>
        </p:nvSpPr>
        <p:spPr>
          <a:xfrm>
            <a:off x="7162800" y="4495800"/>
            <a:ext cx="1884080" cy="338554"/>
          </a:xfrm>
          <a:prstGeom prst="rect">
            <a:avLst/>
          </a:prstGeom>
          <a:noFill/>
        </p:spPr>
        <p:txBody>
          <a:bodyPr wrap="square">
            <a:spAutoFit/>
          </a:bodyPr>
          <a:lstStyle/>
          <a:p>
            <a:r>
              <a:rPr lang="en-US" sz="1600" b="0" i="0" dirty="0">
                <a:solidFill>
                  <a:srgbClr val="333333"/>
                </a:solidFill>
                <a:effectLst/>
                <a:cs typeface="Arial" panose="020B0604020202020204" pitchFamily="34" charset="0"/>
              </a:rPr>
              <a:t>Davao, Filipinas</a:t>
            </a:r>
            <a:endParaRPr lang="en-US" sz="1600" dirty="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0EA6D2-8461-0843-BCB2-DC5C4D8578F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s-ES_tradnl" altLang="en-US" dirty="0">
              <a:solidFill>
                <a:srgbClr val="FFFFFF"/>
              </a:solidFill>
              <a:latin typeface="Calibri" panose="020F0502020204030204" pitchFamily="34" charset="0"/>
            </a:endParaRPr>
          </a:p>
        </p:txBody>
      </p:sp>
      <p:pic>
        <p:nvPicPr>
          <p:cNvPr id="26626" name="Picture 18" descr="IRIS_TMlogo.png">
            <a:extLst>
              <a:ext uri="{FF2B5EF4-FFF2-40B4-BE49-F238E27FC236}">
                <a16:creationId xmlns:a16="http://schemas.microsoft.com/office/drawing/2014/main" id="{B83CD613-365F-3947-9279-BA3E0DE4ECD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7">
            <a:extLst>
              <a:ext uri="{FF2B5EF4-FFF2-40B4-BE49-F238E27FC236}">
                <a16:creationId xmlns:a16="http://schemas.microsoft.com/office/drawing/2014/main" id="{7F188CDF-0DD0-C945-8BF9-00EFF4F0875C}"/>
              </a:ext>
            </a:extLst>
          </p:cNvPr>
          <p:cNvSpPr txBox="1">
            <a:spLocks noChangeArrowheads="1"/>
          </p:cNvSpPr>
          <p:nvPr/>
        </p:nvSpPr>
        <p:spPr bwMode="auto">
          <a:xfrm>
            <a:off x="252413" y="1066800"/>
            <a:ext cx="84343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El mecanismo focal es cómo los sismólogos trazan las orientaciones de esfuerzos tridimensionales de un terremoto. Debido a que un terremoto ocurre como deslizamiento en una falla, genera ondas primarias (P) en cuadrantes donde el primer pulso es </a:t>
            </a:r>
            <a:r>
              <a:rPr lang="es-ES_tradnl" altLang="en-US" sz="1600" dirty="0" err="1">
                <a:latin typeface="Arial" panose="020B0604020202020204" pitchFamily="34" charset="0"/>
              </a:rPr>
              <a:t>compresional</a:t>
            </a:r>
            <a:r>
              <a:rPr lang="es-ES_tradnl" altLang="en-US" sz="1600" dirty="0">
                <a:latin typeface="Arial" panose="020B0604020202020204" pitchFamily="34" charset="0"/>
              </a:rPr>
              <a:t> (sombreado) y cuadrantes donde el primer pulso es extensional (blanco). La orientación de estos cuadrantes determinada a partir de ondas sísmicas registradas determina el tipo de falla que produjo el terremoto.</a:t>
            </a:r>
          </a:p>
        </p:txBody>
      </p:sp>
      <p:sp>
        <p:nvSpPr>
          <p:cNvPr id="26628" name="TextBox 11">
            <a:extLst>
              <a:ext uri="{FF2B5EF4-FFF2-40B4-BE49-F238E27FC236}">
                <a16:creationId xmlns:a16="http://schemas.microsoft.com/office/drawing/2014/main" id="{3752CE8F-C9CD-D041-88A8-5805FC1C3AB2}"/>
              </a:ext>
            </a:extLst>
          </p:cNvPr>
          <p:cNvSpPr txBox="1">
            <a:spLocks noChangeArrowheads="1"/>
          </p:cNvSpPr>
          <p:nvPr/>
        </p:nvSpPr>
        <p:spPr bwMode="auto">
          <a:xfrm>
            <a:off x="4114800" y="2695575"/>
            <a:ext cx="3962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En este caso, el mecanismo focal indica que este terremoto ocurrió como resultado de una falla de empuje probablemente dentro de la litósfera oceánica subducida de la Placa del Mar de Filipinas.</a:t>
            </a:r>
          </a:p>
        </p:txBody>
      </p:sp>
      <p:sp>
        <p:nvSpPr>
          <p:cNvPr id="26629" name="TextBox 8">
            <a:extLst>
              <a:ext uri="{FF2B5EF4-FFF2-40B4-BE49-F238E27FC236}">
                <a16:creationId xmlns:a16="http://schemas.microsoft.com/office/drawing/2014/main" id="{893F6AE7-3ED9-0E4B-9627-7219879F8AB2}"/>
              </a:ext>
            </a:extLst>
          </p:cNvPr>
          <p:cNvSpPr txBox="1">
            <a:spLocks noChangeArrowheads="1"/>
          </p:cNvSpPr>
          <p:nvPr/>
        </p:nvSpPr>
        <p:spPr bwMode="auto">
          <a:xfrm>
            <a:off x="522288" y="55737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eje de tensión (T) refleja la dirección de tensión de compresión mínima. El eje de presión (P) refleja la máxima dirección de esfuerzo de compresión. </a:t>
            </a:r>
          </a:p>
        </p:txBody>
      </p:sp>
      <p:sp>
        <p:nvSpPr>
          <p:cNvPr id="26630" name="TextBox 11">
            <a:extLst>
              <a:ext uri="{FF2B5EF4-FFF2-40B4-BE49-F238E27FC236}">
                <a16:creationId xmlns:a16="http://schemas.microsoft.com/office/drawing/2014/main" id="{C4309415-34F8-3042-B58D-41FE023D6634}"/>
              </a:ext>
            </a:extLst>
          </p:cNvPr>
          <p:cNvSpPr txBox="1">
            <a:spLocks noChangeArrowheads="1"/>
          </p:cNvSpPr>
          <p:nvPr/>
        </p:nvSpPr>
        <p:spPr bwMode="auto">
          <a:xfrm>
            <a:off x="434975" y="5181470"/>
            <a:ext cx="3375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5B15806B-3327-4951-AC9F-7F7A7B8FD11A}"/>
              </a:ext>
            </a:extLst>
          </p:cNvPr>
          <p:cNvGrpSpPr/>
          <p:nvPr/>
        </p:nvGrpSpPr>
        <p:grpSpPr>
          <a:xfrm>
            <a:off x="3810000" y="4278312"/>
            <a:ext cx="4338638" cy="2430730"/>
            <a:chOff x="3810000" y="4278312"/>
            <a:chExt cx="4338638" cy="2430730"/>
          </a:xfrm>
        </p:grpSpPr>
        <p:pic>
          <p:nvPicPr>
            <p:cNvPr id="26632" name="Picture 4">
              <a:extLst>
                <a:ext uri="{FF2B5EF4-FFF2-40B4-BE49-F238E27FC236}">
                  <a16:creationId xmlns:a16="http://schemas.microsoft.com/office/drawing/2014/main" id="{3AD14007-525F-A84C-ABC4-992E27CC7A5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4278312"/>
              <a:ext cx="4267200"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Text&#10;&#10;Description automatically generated">
              <a:extLst>
                <a:ext uri="{FF2B5EF4-FFF2-40B4-BE49-F238E27FC236}">
                  <a16:creationId xmlns:a16="http://schemas.microsoft.com/office/drawing/2014/main" id="{4B917765-D7C8-4116-94B0-8EBF9B3B59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0" y="6105525"/>
              <a:ext cx="3881438" cy="603517"/>
            </a:xfrm>
            <a:prstGeom prst="rect">
              <a:avLst/>
            </a:prstGeom>
          </p:spPr>
        </p:pic>
      </p:grpSp>
      <p:pic>
        <p:nvPicPr>
          <p:cNvPr id="7" name="Picture 6" descr="A white circle with a black line&#10;&#10;Description automatically generated with low confidence">
            <a:extLst>
              <a:ext uri="{FF2B5EF4-FFF2-40B4-BE49-F238E27FC236}">
                <a16:creationId xmlns:a16="http://schemas.microsoft.com/office/drawing/2014/main" id="{F2A1A6AD-FF3D-40DB-8453-50DA3E4998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2532" y="2595627"/>
            <a:ext cx="2330021" cy="2380990"/>
          </a:xfrm>
          <a:prstGeom prst="rect">
            <a:avLst/>
          </a:prstGeom>
        </p:spPr>
      </p:pic>
      <p:sp>
        <p:nvSpPr>
          <p:cNvPr id="13" name="Title 1">
            <a:extLst>
              <a:ext uri="{FF2B5EF4-FFF2-40B4-BE49-F238E27FC236}">
                <a16:creationId xmlns:a16="http://schemas.microsoft.com/office/drawing/2014/main" id="{006E6F2C-FB92-F44E-A7CE-8C97371D9C7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21 de Enero, 2021 a las 12:23:05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7">
            <a:extLst>
              <a:ext uri="{FF2B5EF4-FFF2-40B4-BE49-F238E27FC236}">
                <a16:creationId xmlns:a16="http://schemas.microsoft.com/office/drawing/2014/main" id="{592BD9CB-6771-421D-B6CD-C482E209CA1A}"/>
              </a:ext>
            </a:extLst>
          </p:cNvPr>
          <p:cNvSpPr txBox="1">
            <a:spLocks noChangeArrowheads="1"/>
          </p:cNvSpPr>
          <p:nvPr/>
        </p:nvSpPr>
        <p:spPr bwMode="auto">
          <a:xfrm>
            <a:off x="252413" y="1066800"/>
            <a:ext cx="401478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50" dirty="0">
                <a:latin typeface="Arial" panose="020B0604020202020204" pitchFamily="34" charset="0"/>
              </a:rPr>
              <a:t>Esta animación explora el movimiento de una falla inversa y cómo se representan las fallas inversas en un mecanismo focal.</a:t>
            </a:r>
          </a:p>
          <a:p>
            <a:pPr eaLnBrk="1" hangingPunct="1">
              <a:spcBef>
                <a:spcPct val="0"/>
              </a:spcBef>
              <a:buFontTx/>
              <a:buNone/>
            </a:pPr>
            <a:endParaRPr lang="es-ES_tradnl" altLang="en-US" sz="1550" dirty="0">
              <a:latin typeface="Arial" panose="020B0604020202020204" pitchFamily="34" charset="0"/>
            </a:endParaRPr>
          </a:p>
          <a:p>
            <a:pPr eaLnBrk="1" hangingPunct="1">
              <a:spcBef>
                <a:spcPct val="0"/>
              </a:spcBef>
              <a:buFontTx/>
              <a:buNone/>
            </a:pPr>
            <a:r>
              <a:rPr lang="es-ES_tradnl" altLang="en-US" sz="1550" dirty="0">
                <a:latin typeface="Arial" panose="020B0604020202020204" pitchFamily="34" charset="0"/>
              </a:rPr>
              <a:t>Recuerde, esta fue la solución del mecanismo focal para este terremoto. Se estimó mediante un análisis de las formas de onda sísmica observadas, registradas después del terremoto, observando el patrón de los "primeros movimientos", es decir, si las primeras ondas P que llegan empujan hacia arriba o hacia abajo.</a:t>
            </a:r>
          </a:p>
        </p:txBody>
      </p:sp>
      <p:sp>
        <p:nvSpPr>
          <p:cNvPr id="19461" name="TextBox 11">
            <a:extLst>
              <a:ext uri="{FF2B5EF4-FFF2-40B4-BE49-F238E27FC236}">
                <a16:creationId xmlns:a16="http://schemas.microsoft.com/office/drawing/2014/main" id="{9367F5D1-645E-4607-BE76-AF0944FF1086}"/>
              </a:ext>
            </a:extLst>
          </p:cNvPr>
          <p:cNvSpPr txBox="1">
            <a:spLocks noChangeArrowheads="1"/>
          </p:cNvSpPr>
          <p:nvPr/>
        </p:nvSpPr>
        <p:spPr bwMode="auto">
          <a:xfrm>
            <a:off x="323237" y="6396335"/>
            <a:ext cx="3743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pic>
        <p:nvPicPr>
          <p:cNvPr id="11" name="Picture 10" descr="A white circle with a black line&#10;&#10;Description automatically generated with low confidence">
            <a:extLst>
              <a:ext uri="{FF2B5EF4-FFF2-40B4-BE49-F238E27FC236}">
                <a16:creationId xmlns:a16="http://schemas.microsoft.com/office/drawing/2014/main" id="{E9E40151-A346-4A3B-A836-C826FDFAC8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362" y="3953005"/>
            <a:ext cx="2330021" cy="2380990"/>
          </a:xfrm>
          <a:prstGeom prst="rect">
            <a:avLst/>
          </a:prstGeom>
        </p:spPr>
      </p:pic>
      <p:pic>
        <p:nvPicPr>
          <p:cNvPr id="6" name="FocalMechanism_Reverse_SHORT.mp4">
            <a:hlinkClick r:id="" action="ppaction://media"/>
            <a:extLst>
              <a:ext uri="{FF2B5EF4-FFF2-40B4-BE49-F238E27FC236}">
                <a16:creationId xmlns:a16="http://schemas.microsoft.com/office/drawing/2014/main" id="{80D78617-0EE1-435D-8A1A-32E357E360F4}"/>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319587" y="1066800"/>
            <a:ext cx="4572000" cy="3429000"/>
          </a:xfrm>
          <a:prstGeom prst="rect">
            <a:avLst/>
          </a:prstGeom>
        </p:spPr>
      </p:pic>
      <p:sp>
        <p:nvSpPr>
          <p:cNvPr id="9" name="Title 1">
            <a:extLst>
              <a:ext uri="{FF2B5EF4-FFF2-40B4-BE49-F238E27FC236}">
                <a16:creationId xmlns:a16="http://schemas.microsoft.com/office/drawing/2014/main" id="{9B883E1B-F80A-C74D-AC89-EAAB528F3C9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21 de Enero, 2021 a las 12:23:05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31E4C304-91A7-BA49-8606-CBDB52A856B7}"/>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39713" y="925353"/>
            <a:ext cx="318928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doce niveles, numeradas del  I al XII, que indica la severidad de los movimientos telúricos. La intensidad depende de la magnitud, profundidad, lecho rocoso y ubicación.</a:t>
            </a:r>
          </a:p>
          <a:p>
            <a:pPr eaLnBrk="1" hangingPunct="1">
              <a:spcBef>
                <a:spcPct val="0"/>
              </a:spcBef>
              <a:buFontTx/>
              <a:buNone/>
            </a:pPr>
            <a:endParaRPr lang="es-ES_tradnl" altLang="en-US" sz="1500" dirty="0">
              <a:latin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rPr>
              <a:t>El área más cercana al terremoto experimentó  sacudidas severas como consecuencia del sismo.</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238" y="4181860"/>
            <a:ext cx="610511" cy="225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6A139D62-7270-4C2D-BEE8-DF9987FF40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00" y="896778"/>
            <a:ext cx="5523710" cy="5542122"/>
          </a:xfrm>
          <a:prstGeom prst="rect">
            <a:avLst/>
          </a:prstGeom>
        </p:spPr>
      </p:pic>
      <p:sp>
        <p:nvSpPr>
          <p:cNvPr id="12" name="Title 1">
            <a:extLst>
              <a:ext uri="{FF2B5EF4-FFF2-40B4-BE49-F238E27FC236}">
                <a16:creationId xmlns:a16="http://schemas.microsoft.com/office/drawing/2014/main" id="{84CBD7C5-B1D0-A84D-A2E2-8126FFB4E02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21 de Enero, 2021 a las 12:23:05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5">
            <a:extLst>
              <a:ext uri="{FF2B5EF4-FFF2-40B4-BE49-F238E27FC236}">
                <a16:creationId xmlns:a16="http://schemas.microsoft.com/office/drawing/2014/main" id="{ED5A9320-270D-A440-B562-0711B7E00757}"/>
              </a:ext>
            </a:extLst>
          </p:cNvPr>
          <p:cNvSpPr txBox="1">
            <a:spLocks noChangeArrowheads="1"/>
          </p:cNvSpPr>
          <p:nvPr/>
        </p:nvSpPr>
        <p:spPr bwMode="auto">
          <a:xfrm>
            <a:off x="4099722" y="6427628"/>
            <a:ext cx="48768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300" i="1" dirty="0">
                <a:latin typeface="Arial" panose="020B0604020202020204" pitchFamily="34" charset="0"/>
              </a:rPr>
              <a:t>USGS Intensidad de Movimiento Estimada del Terremoto M 7,0</a:t>
            </a:r>
          </a:p>
        </p:txBody>
      </p:sp>
      <p:sp>
        <p:nvSpPr>
          <p:cNvPr id="14" name="TextBox 12">
            <a:extLst>
              <a:ext uri="{FF2B5EF4-FFF2-40B4-BE49-F238E27FC236}">
                <a16:creationId xmlns:a16="http://schemas.microsoft.com/office/drawing/2014/main" id="{AA0676C9-BD91-B54A-8F7E-0C47DF551404}"/>
              </a:ext>
            </a:extLst>
          </p:cNvPr>
          <p:cNvSpPr txBox="1">
            <a:spLocks noChangeArrowheads="1"/>
          </p:cNvSpPr>
          <p:nvPr/>
        </p:nvSpPr>
        <p:spPr bwMode="auto">
          <a:xfrm>
            <a:off x="167478" y="6602253"/>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rPr>
              <a:t>Imagen Cortesía del Servicio Geológico de los EE.UU.</a:t>
            </a:r>
          </a:p>
        </p:txBody>
      </p:sp>
      <p:sp>
        <p:nvSpPr>
          <p:cNvPr id="15" name="TextBox 14">
            <a:extLst>
              <a:ext uri="{FF2B5EF4-FFF2-40B4-BE49-F238E27FC236}">
                <a16:creationId xmlns:a16="http://schemas.microsoft.com/office/drawing/2014/main" id="{5ACBC6FA-AC28-CA44-B682-E79D6FD490DA}"/>
              </a:ext>
            </a:extLst>
          </p:cNvPr>
          <p:cNvSpPr txBox="1">
            <a:spLocks noChangeArrowheads="1"/>
          </p:cNvSpPr>
          <p:nvPr/>
        </p:nvSpPr>
        <p:spPr bwMode="auto">
          <a:xfrm>
            <a:off x="1162962" y="3772694"/>
            <a:ext cx="2109787" cy="287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buFontTx/>
              <a:buNone/>
            </a:pPr>
            <a:endParaRPr lang="es-VE" altLang="en-US" sz="1400" b="1" dirty="0">
              <a:latin typeface="Arial" panose="020B0604020202020204" pitchFamily="34" charset="0"/>
            </a:endParaRP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2" name="TextBox 1">
            <a:extLst>
              <a:ext uri="{FF2B5EF4-FFF2-40B4-BE49-F238E27FC236}">
                <a16:creationId xmlns:a16="http://schemas.microsoft.com/office/drawing/2014/main" id="{95D62E81-83B9-564E-A6FC-4A403396BEAB}"/>
              </a:ext>
            </a:extLst>
          </p:cNvPr>
          <p:cNvSpPr txBox="1"/>
          <p:nvPr/>
        </p:nvSpPr>
        <p:spPr>
          <a:xfrm>
            <a:off x="376238" y="3832859"/>
            <a:ext cx="610511" cy="307777"/>
          </a:xfrm>
          <a:prstGeom prst="rect">
            <a:avLst/>
          </a:prstGeom>
          <a:noFill/>
        </p:spPr>
        <p:txBody>
          <a:bodyPr wrap="square" rtlCol="0">
            <a:spAutoFit/>
          </a:bodyPr>
          <a:lstStyle/>
          <a:p>
            <a:r>
              <a:rPr lang="en-US" sz="1400" dirty="0"/>
              <a:t>MMI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Table&#10;&#10;Description automatically generated">
            <a:extLst>
              <a:ext uri="{FF2B5EF4-FFF2-40B4-BE49-F238E27FC236}">
                <a16:creationId xmlns:a16="http://schemas.microsoft.com/office/drawing/2014/main" id="{D928CAA4-53C5-4CAF-A254-54AC75148C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617" y="2819400"/>
            <a:ext cx="2447583" cy="3897371"/>
          </a:xfrm>
          <a:prstGeom prst="rect">
            <a:avLst/>
          </a:prstGeom>
        </p:spPr>
      </p:pic>
      <p:pic>
        <p:nvPicPr>
          <p:cNvPr id="6" name="Picture 5" descr="Map&#10;&#10;Description automatically generated">
            <a:extLst>
              <a:ext uri="{FF2B5EF4-FFF2-40B4-BE49-F238E27FC236}">
                <a16:creationId xmlns:a16="http://schemas.microsoft.com/office/drawing/2014/main" id="{191C0583-1B65-4BF4-ACB4-E87636E9A4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0" y="762000"/>
            <a:ext cx="4724400" cy="4724400"/>
          </a:xfrm>
          <a:prstGeom prst="rect">
            <a:avLst/>
          </a:prstGeom>
        </p:spPr>
      </p:pic>
      <p:sp>
        <p:nvSpPr>
          <p:cNvPr id="10" name="Title 1">
            <a:extLst>
              <a:ext uri="{FF2B5EF4-FFF2-40B4-BE49-F238E27FC236}">
                <a16:creationId xmlns:a16="http://schemas.microsoft.com/office/drawing/2014/main" id="{D8579094-F2E9-C74F-8063-CCA1849BC43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21 de Enero, 2021 a las 12:23:05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18">
            <a:extLst>
              <a:ext uri="{FF2B5EF4-FFF2-40B4-BE49-F238E27FC236}">
                <a16:creationId xmlns:a16="http://schemas.microsoft.com/office/drawing/2014/main" id="{747A17CC-BC84-A64F-84D7-0DE0B67B85B9}"/>
              </a:ext>
            </a:extLst>
          </p:cNvPr>
          <p:cNvSpPr txBox="1">
            <a:spLocks noChangeArrowheads="1"/>
          </p:cNvSpPr>
          <p:nvPr/>
        </p:nvSpPr>
        <p:spPr bwMode="auto">
          <a:xfrm>
            <a:off x="304800" y="1123950"/>
            <a:ext cx="4038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Font typeface="Arial" panose="020B0604020202020204" pitchFamily="34" charset="0"/>
              <a:buNone/>
            </a:pPr>
            <a:r>
              <a:rPr lang="es-ES_tradnl" altLang="en-US" sz="14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n-US" altLang="en-US" sz="1400" dirty="0">
              <a:latin typeface="Arial" panose="020B0604020202020204" pitchFamily="34" charset="0"/>
              <a:cs typeface="Arial" panose="020B0604020202020204" pitchFamily="34" charset="0"/>
            </a:endParaRPr>
          </a:p>
          <a:p>
            <a:pPr eaLnBrk="1" hangingPunct="1">
              <a:spcBef>
                <a:spcPct val="0"/>
              </a:spcBef>
              <a:buFontTx/>
              <a:buNone/>
            </a:pPr>
            <a:r>
              <a:rPr lang="es-ES" altLang="en-US" sz="1400" dirty="0">
                <a:latin typeface="Arial" panose="020B0604020202020204" pitchFamily="34" charset="0"/>
                <a:cs typeface="Arial" panose="020B0604020202020204" pitchFamily="34" charset="0"/>
              </a:rPr>
              <a:t>El Servicio Geológico de los EE.UU. estima que 6,000 personas sintieron fuertes sacudidas como consecuencia se este terremoto.</a:t>
            </a:r>
            <a:r>
              <a:rPr lang="en-US" altLang="en-US" sz="1400" dirty="0">
                <a:latin typeface="Arial" panose="020B0604020202020204" pitchFamily="34" charset="0"/>
                <a:cs typeface="Arial" panose="020B0604020202020204" pitchFamily="34" charset="0"/>
              </a:rPr>
              <a:t> </a:t>
            </a:r>
          </a:p>
        </p:txBody>
      </p:sp>
      <p:sp>
        <p:nvSpPr>
          <p:cNvPr id="12" name="TextBox 20">
            <a:extLst>
              <a:ext uri="{FF2B5EF4-FFF2-40B4-BE49-F238E27FC236}">
                <a16:creationId xmlns:a16="http://schemas.microsoft.com/office/drawing/2014/main" id="{42A6FF6C-E043-EB40-871E-B9AF02EFB5C4}"/>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3" name="TextBox 15">
            <a:extLst>
              <a:ext uri="{FF2B5EF4-FFF2-40B4-BE49-F238E27FC236}">
                <a16:creationId xmlns:a16="http://schemas.microsoft.com/office/drawing/2014/main" id="{740E6010-3EC0-C149-B718-07074D8DDECA}"/>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a:latin typeface="Arial" panose="020B0604020202020204" pitchFamily="34" charset="0"/>
              </a:rPr>
              <a:t>Imagen Cortesía del Servicio Geológico de los EE.UU.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1D26FE-65E1-4378-B9DC-D0B7E7F5E2F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267" name="Picture 8" descr="IRIS_TMlogo.png">
            <a:extLst>
              <a:ext uri="{FF2B5EF4-FFF2-40B4-BE49-F238E27FC236}">
                <a16:creationId xmlns:a16="http://schemas.microsoft.com/office/drawing/2014/main" id="{712D28CA-25FB-8E4F-B740-983FAB79539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Box 14">
            <a:extLst>
              <a:ext uri="{FF2B5EF4-FFF2-40B4-BE49-F238E27FC236}">
                <a16:creationId xmlns:a16="http://schemas.microsoft.com/office/drawing/2014/main" id="{DD1DDF5C-5489-5C48-8A6D-E562A0CA784D}"/>
              </a:ext>
            </a:extLst>
          </p:cNvPr>
          <p:cNvSpPr txBox="1">
            <a:spLocks noChangeArrowheads="1"/>
          </p:cNvSpPr>
          <p:nvPr/>
        </p:nvSpPr>
        <p:spPr bwMode="auto">
          <a:xfrm>
            <a:off x="550863" y="1003300"/>
            <a:ext cx="8582025" cy="1479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s-ES_tradnl" altLang="en-US" sz="1550" dirty="0">
                <a:latin typeface="Arial" panose="020B0604020202020204" pitchFamily="34" charset="0"/>
              </a:rPr>
              <a:t>A lo largo de su margen occidental, la Placa del Mar de Filipinas es complicada donde converge y se sumerge debajo de la Placa de la Sonda. Atrapado en la crisis, el archipiélago de Filipinas tiene placas oceánicas que se subducen debajo de sus lados este y oeste, y el complejo del arco en sí está marcado por vulcanismo activo (triángulos rojos), así como por una alta actividad sísmica.</a:t>
            </a:r>
            <a:endParaRPr lang="es-ES_tradnl" altLang="en-US" sz="1550" dirty="0">
              <a:latin typeface="Arial" panose="020B0604020202020204" pitchFamily="34" charset="0"/>
              <a:cs typeface="Arial" panose="020B0604020202020204" pitchFamily="34" charset="0"/>
            </a:endParaRPr>
          </a:p>
        </p:txBody>
      </p:sp>
      <p:sp>
        <p:nvSpPr>
          <p:cNvPr id="3" name="5-Point Star 2">
            <a:extLst>
              <a:ext uri="{FF2B5EF4-FFF2-40B4-BE49-F238E27FC236}">
                <a16:creationId xmlns:a16="http://schemas.microsoft.com/office/drawing/2014/main" id="{4AE255A2-564F-449E-A4F0-D064D9B95663}"/>
              </a:ext>
            </a:extLst>
          </p:cNvPr>
          <p:cNvSpPr/>
          <p:nvPr/>
        </p:nvSpPr>
        <p:spPr>
          <a:xfrm>
            <a:off x="2090737" y="4883150"/>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11" name="5-Point Star 10">
            <a:extLst>
              <a:ext uri="{FF2B5EF4-FFF2-40B4-BE49-F238E27FC236}">
                <a16:creationId xmlns:a16="http://schemas.microsoft.com/office/drawing/2014/main" id="{3B2616EF-BA05-43FB-8DCF-11093C776241}"/>
              </a:ext>
            </a:extLst>
          </p:cNvPr>
          <p:cNvSpPr/>
          <p:nvPr/>
        </p:nvSpPr>
        <p:spPr>
          <a:xfrm rot="20700000">
            <a:off x="2249487" y="4989513"/>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11271" name="TextBox 14">
            <a:extLst>
              <a:ext uri="{FF2B5EF4-FFF2-40B4-BE49-F238E27FC236}">
                <a16:creationId xmlns:a16="http://schemas.microsoft.com/office/drawing/2014/main" id="{A20EC20B-88CC-7646-9FDC-094DCCAD67EE}"/>
              </a:ext>
            </a:extLst>
          </p:cNvPr>
          <p:cNvSpPr txBox="1">
            <a:spLocks noChangeArrowheads="1"/>
          </p:cNvSpPr>
          <p:nvPr/>
        </p:nvSpPr>
        <p:spPr bwMode="auto">
          <a:xfrm>
            <a:off x="854075" y="6300788"/>
            <a:ext cx="7756525"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s-ES_tradnl" altLang="en-US" sz="1400" dirty="0">
                <a:latin typeface="Arial" panose="020B0604020202020204" pitchFamily="34" charset="0"/>
              </a:rPr>
              <a:t>Límites tectónicos simplificados                                      Terremotos de magnitud 6-8 2000-2018</a:t>
            </a:r>
            <a:endParaRPr lang="es-ES_tradnl" altLang="en-US" sz="1400" dirty="0">
              <a:latin typeface="Arial" panose="020B0604020202020204" pitchFamily="34" charset="0"/>
              <a:cs typeface="Arial" panose="020B0604020202020204" pitchFamily="34" charset="0"/>
            </a:endParaRPr>
          </a:p>
        </p:txBody>
      </p:sp>
      <p:grpSp>
        <p:nvGrpSpPr>
          <p:cNvPr id="11272" name="Group 7">
            <a:extLst>
              <a:ext uri="{FF2B5EF4-FFF2-40B4-BE49-F238E27FC236}">
                <a16:creationId xmlns:a16="http://schemas.microsoft.com/office/drawing/2014/main" id="{3F51CE7E-79F5-9E49-987A-02DDC009CC7E}"/>
              </a:ext>
            </a:extLst>
          </p:cNvPr>
          <p:cNvGrpSpPr>
            <a:grpSpLocks/>
          </p:cNvGrpSpPr>
          <p:nvPr/>
        </p:nvGrpSpPr>
        <p:grpSpPr bwMode="auto">
          <a:xfrm>
            <a:off x="960437" y="2438400"/>
            <a:ext cx="7392988" cy="3910013"/>
            <a:chOff x="850900" y="2584450"/>
            <a:chExt cx="7392956" cy="3910563"/>
          </a:xfrm>
        </p:grpSpPr>
        <p:pic>
          <p:nvPicPr>
            <p:cNvPr id="11277" name="Picture 5" descr="PhilippinesTectonics.jpg">
              <a:extLst>
                <a:ext uri="{FF2B5EF4-FFF2-40B4-BE49-F238E27FC236}">
                  <a16:creationId xmlns:a16="http://schemas.microsoft.com/office/drawing/2014/main" id="{AEDC2DB9-A2E3-A74C-8491-CEE2692FC4D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0900" y="2586038"/>
              <a:ext cx="3048000" cy="389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8" name="Picture 4">
              <a:extLst>
                <a:ext uri="{FF2B5EF4-FFF2-40B4-BE49-F238E27FC236}">
                  <a16:creationId xmlns:a16="http://schemas.microsoft.com/office/drawing/2014/main" id="{4F310C8D-EEE2-6445-BBE2-672494AF8B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2584450"/>
              <a:ext cx="2986056" cy="391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9" name="TextBox 5">
              <a:extLst>
                <a:ext uri="{FF2B5EF4-FFF2-40B4-BE49-F238E27FC236}">
                  <a16:creationId xmlns:a16="http://schemas.microsoft.com/office/drawing/2014/main" id="{66AD991F-0D74-F74F-A556-472CD8AD4E28}"/>
                </a:ext>
              </a:extLst>
            </p:cNvPr>
            <p:cNvSpPr txBox="1">
              <a:spLocks noChangeArrowheads="1"/>
            </p:cNvSpPr>
            <p:nvPr/>
          </p:nvSpPr>
          <p:spPr bwMode="auto">
            <a:xfrm>
              <a:off x="6400800" y="4343400"/>
              <a:ext cx="1295400" cy="338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800" dirty="0">
                  <a:solidFill>
                    <a:schemeClr val="bg1"/>
                  </a:solidFill>
                  <a:latin typeface="Arial" panose="020B0604020202020204" pitchFamily="34" charset="0"/>
                </a:rPr>
                <a:t>Placa del Mar de Filipinas</a:t>
              </a:r>
            </a:p>
          </p:txBody>
        </p:sp>
        <p:sp>
          <p:nvSpPr>
            <p:cNvPr id="11280" name="TextBox 14">
              <a:extLst>
                <a:ext uri="{FF2B5EF4-FFF2-40B4-BE49-F238E27FC236}">
                  <a16:creationId xmlns:a16="http://schemas.microsoft.com/office/drawing/2014/main" id="{A2AD4280-A8CD-4B4A-B5AB-B5559B459CE3}"/>
                </a:ext>
              </a:extLst>
            </p:cNvPr>
            <p:cNvSpPr txBox="1">
              <a:spLocks noChangeArrowheads="1"/>
            </p:cNvSpPr>
            <p:nvPr/>
          </p:nvSpPr>
          <p:spPr bwMode="auto">
            <a:xfrm>
              <a:off x="5300644" y="4798857"/>
              <a:ext cx="1295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800" dirty="0">
                  <a:solidFill>
                    <a:schemeClr val="bg1"/>
                  </a:solidFill>
                  <a:latin typeface="Arial" panose="020B0604020202020204" pitchFamily="34" charset="0"/>
                </a:rPr>
                <a:t>Placa de Sonda</a:t>
              </a:r>
            </a:p>
          </p:txBody>
        </p:sp>
        <p:sp>
          <p:nvSpPr>
            <p:cNvPr id="11281" name="TextBox 15">
              <a:extLst>
                <a:ext uri="{FF2B5EF4-FFF2-40B4-BE49-F238E27FC236}">
                  <a16:creationId xmlns:a16="http://schemas.microsoft.com/office/drawing/2014/main" id="{BA223621-77F3-8D46-A533-50DC9BC4AA9D}"/>
                </a:ext>
              </a:extLst>
            </p:cNvPr>
            <p:cNvSpPr txBox="1">
              <a:spLocks noChangeArrowheads="1"/>
            </p:cNvSpPr>
            <p:nvPr/>
          </p:nvSpPr>
          <p:spPr bwMode="auto">
            <a:xfrm>
              <a:off x="2019193" y="4244238"/>
              <a:ext cx="1357389" cy="21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s-ES_tradnl" altLang="en-US" sz="800" dirty="0">
                  <a:solidFill>
                    <a:schemeClr val="bg1"/>
                  </a:solidFill>
                  <a:latin typeface="Arial" panose="020B0604020202020204" pitchFamily="34" charset="0"/>
                </a:rPr>
                <a:t>Placa del Mar de Filipinas</a:t>
              </a:r>
            </a:p>
          </p:txBody>
        </p:sp>
        <p:sp>
          <p:nvSpPr>
            <p:cNvPr id="11282" name="TextBox 16">
              <a:extLst>
                <a:ext uri="{FF2B5EF4-FFF2-40B4-BE49-F238E27FC236}">
                  <a16:creationId xmlns:a16="http://schemas.microsoft.com/office/drawing/2014/main" id="{47341393-96B7-764B-BDBD-233BD8017D5F}"/>
                </a:ext>
              </a:extLst>
            </p:cNvPr>
            <p:cNvSpPr txBox="1">
              <a:spLocks noChangeArrowheads="1"/>
            </p:cNvSpPr>
            <p:nvPr/>
          </p:nvSpPr>
          <p:spPr bwMode="auto">
            <a:xfrm>
              <a:off x="1123950" y="4873705"/>
              <a:ext cx="1295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800" dirty="0">
                  <a:solidFill>
                    <a:schemeClr val="bg1"/>
                  </a:solidFill>
                  <a:latin typeface="Arial" panose="020B0604020202020204" pitchFamily="34" charset="0"/>
                </a:rPr>
                <a:t>Placa de Sonda</a:t>
              </a:r>
            </a:p>
          </p:txBody>
        </p:sp>
      </p:grpSp>
      <p:sp>
        <p:nvSpPr>
          <p:cNvPr id="2" name="Star: 5 Points 1">
            <a:extLst>
              <a:ext uri="{FF2B5EF4-FFF2-40B4-BE49-F238E27FC236}">
                <a16:creationId xmlns:a16="http://schemas.microsoft.com/office/drawing/2014/main" id="{554A1D0F-9235-456F-857A-A7EF37DE9F88}"/>
              </a:ext>
            </a:extLst>
          </p:cNvPr>
          <p:cNvSpPr/>
          <p:nvPr/>
        </p:nvSpPr>
        <p:spPr>
          <a:xfrm>
            <a:off x="2300287" y="5114405"/>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75" name="TextBox 11">
            <a:extLst>
              <a:ext uri="{FF2B5EF4-FFF2-40B4-BE49-F238E27FC236}">
                <a16:creationId xmlns:a16="http://schemas.microsoft.com/office/drawing/2014/main" id="{1794DCD4-30D0-E842-9FC5-64B2BAFDC1E6}"/>
              </a:ext>
            </a:extLst>
          </p:cNvPr>
          <p:cNvSpPr txBox="1">
            <a:spLocks noChangeArrowheads="1"/>
          </p:cNvSpPr>
          <p:nvPr/>
        </p:nvSpPr>
        <p:spPr bwMode="auto">
          <a:xfrm>
            <a:off x="2398656" y="4745202"/>
            <a:ext cx="6318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100" dirty="0">
                <a:solidFill>
                  <a:srgbClr val="FF0000"/>
                </a:solidFill>
                <a:latin typeface="Arial" panose="020B0604020202020204" pitchFamily="34" charset="0"/>
              </a:rPr>
              <a:t>M 7,0</a:t>
            </a:r>
          </a:p>
        </p:txBody>
      </p:sp>
      <p:cxnSp>
        <p:nvCxnSpPr>
          <p:cNvPr id="18" name="Straight Arrow Connector 17">
            <a:extLst>
              <a:ext uri="{FF2B5EF4-FFF2-40B4-BE49-F238E27FC236}">
                <a16:creationId xmlns:a16="http://schemas.microsoft.com/office/drawing/2014/main" id="{DC62A177-48F7-42B4-A0F5-3E9E6226F8CC}"/>
              </a:ext>
            </a:extLst>
          </p:cNvPr>
          <p:cNvCxnSpPr>
            <a:cxnSpLocks/>
          </p:cNvCxnSpPr>
          <p:nvPr/>
        </p:nvCxnSpPr>
        <p:spPr bwMode="auto">
          <a:xfrm flipH="1">
            <a:off x="2377290" y="4944933"/>
            <a:ext cx="263525" cy="165100"/>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9" name="Title 1">
            <a:extLst>
              <a:ext uri="{FF2B5EF4-FFF2-40B4-BE49-F238E27FC236}">
                <a16:creationId xmlns:a16="http://schemas.microsoft.com/office/drawing/2014/main" id="{D12D8F4A-B822-7443-BC15-BF6219471F0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21 de Enero, 2021 a las 12:23:05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a:extLst>
              <a:ext uri="{FF2B5EF4-FFF2-40B4-BE49-F238E27FC236}">
                <a16:creationId xmlns:a16="http://schemas.microsoft.com/office/drawing/2014/main" id="{2B5847DF-EFB9-844E-AA75-0A859D32C3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5113" y="920750"/>
            <a:ext cx="4783137" cy="466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77813" y="1074738"/>
            <a:ext cx="3535362"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Este mapa muestra la sismicidad histórica en esta región. Los terremotos están codificados por colores según la profundidad, como se muestra en la leyenda en la esquina inferior derecha. Las profundidades de los terremotos aumentan de este a oeste a través del límite de la zona de subducción.</a:t>
            </a:r>
          </a:p>
          <a:p>
            <a:pPr eaLnBrk="1" hangingPunct="1">
              <a:spcBef>
                <a:spcPct val="0"/>
              </a:spcBef>
              <a:buFontTx/>
              <a:buNone/>
            </a:pPr>
            <a:endParaRPr lang="es-ES_tradnl" altLang="en-US" sz="1500" dirty="0">
              <a:latin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rPr>
              <a:t>A continuación se muestra una sección transversal en 3D del terremoto.</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8">
            <a:extLst>
              <a:ext uri="{FF2B5EF4-FFF2-40B4-BE49-F238E27FC236}">
                <a16:creationId xmlns:a16="http://schemas.microsoft.com/office/drawing/2014/main" id="{4BA36AA1-0413-194B-B594-506BE5D2E4D3}"/>
              </a:ext>
            </a:extLst>
          </p:cNvPr>
          <p:cNvSpPr txBox="1">
            <a:spLocks noChangeArrowheads="1"/>
          </p:cNvSpPr>
          <p:nvPr/>
        </p:nvSpPr>
        <p:spPr bwMode="auto">
          <a:xfrm>
            <a:off x="3867150" y="5662613"/>
            <a:ext cx="5353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Creado con el navegador de terremotos de IRIS (IEB)</a:t>
            </a:r>
            <a:endParaRPr lang="es-ES_tradnl" altLang="en-US" sz="1800" dirty="0">
              <a:latin typeface="Arial" panose="020B0604020202020204" pitchFamily="34" charset="0"/>
            </a:endParaRPr>
          </a:p>
        </p:txBody>
      </p:sp>
      <p:sp>
        <p:nvSpPr>
          <p:cNvPr id="13319" name="TextBox 11">
            <a:extLst>
              <a:ext uri="{FF2B5EF4-FFF2-40B4-BE49-F238E27FC236}">
                <a16:creationId xmlns:a16="http://schemas.microsoft.com/office/drawing/2014/main" id="{E854DA42-AD4F-C941-8006-6D865414CD38}"/>
              </a:ext>
            </a:extLst>
          </p:cNvPr>
          <p:cNvSpPr txBox="1">
            <a:spLocks noChangeArrowheads="1"/>
          </p:cNvSpPr>
          <p:nvPr/>
        </p:nvSpPr>
        <p:spPr bwMode="auto">
          <a:xfrm>
            <a:off x="8229600" y="2895600"/>
            <a:ext cx="6319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M 7,0</a:t>
            </a:r>
          </a:p>
        </p:txBody>
      </p:sp>
      <p:cxnSp>
        <p:nvCxnSpPr>
          <p:cNvPr id="18" name="Straight Arrow Connector 17">
            <a:extLst>
              <a:ext uri="{FF2B5EF4-FFF2-40B4-BE49-F238E27FC236}">
                <a16:creationId xmlns:a16="http://schemas.microsoft.com/office/drawing/2014/main" id="{28AB664E-0E77-4466-99F7-31D2D7D53D01}"/>
              </a:ext>
            </a:extLst>
          </p:cNvPr>
          <p:cNvCxnSpPr>
            <a:cxnSpLocks/>
          </p:cNvCxnSpPr>
          <p:nvPr/>
        </p:nvCxnSpPr>
        <p:spPr bwMode="auto">
          <a:xfrm flipH="1">
            <a:off x="8050212" y="3197226"/>
            <a:ext cx="457200" cy="460375"/>
          </a:xfrm>
          <a:prstGeom prst="straightConnector1">
            <a:avLst/>
          </a:prstGeom>
          <a:ln w="3175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853C973F-C9D3-4C9B-94F6-E25E7EFB071E}"/>
              </a:ext>
            </a:extLst>
          </p:cNvPr>
          <p:cNvCxnSpPr/>
          <p:nvPr/>
        </p:nvCxnSpPr>
        <p:spPr>
          <a:xfrm>
            <a:off x="5181600" y="2757488"/>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3322" name="Picture 7" descr="MagLegend.tiff">
            <a:extLst>
              <a:ext uri="{FF2B5EF4-FFF2-40B4-BE49-F238E27FC236}">
                <a16:creationId xmlns:a16="http://schemas.microsoft.com/office/drawing/2014/main" id="{FED5E798-5092-9747-971D-0E3E146AFAE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45375" y="6102350"/>
            <a:ext cx="11699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cxnSp>
        <p:nvCxnSpPr>
          <p:cNvPr id="21" name="Straight Arrow Connector 20">
            <a:extLst>
              <a:ext uri="{FF2B5EF4-FFF2-40B4-BE49-F238E27FC236}">
                <a16:creationId xmlns:a16="http://schemas.microsoft.com/office/drawing/2014/main" id="{2E7C94C1-E5CE-430E-92FA-22264B9F48F9}"/>
              </a:ext>
            </a:extLst>
          </p:cNvPr>
          <p:cNvCxnSpPr/>
          <p:nvPr/>
        </p:nvCxnSpPr>
        <p:spPr bwMode="auto">
          <a:xfrm>
            <a:off x="887413" y="5627688"/>
            <a:ext cx="228600" cy="384175"/>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pic>
        <p:nvPicPr>
          <p:cNvPr id="13325" name="Picture 7" descr="DepthLegend.tiff">
            <a:extLst>
              <a:ext uri="{FF2B5EF4-FFF2-40B4-BE49-F238E27FC236}">
                <a16:creationId xmlns:a16="http://schemas.microsoft.com/office/drawing/2014/main" id="{B662F245-A8D5-594A-AE29-AECB7FE73A9D}"/>
              </a:ext>
            </a:extLst>
          </p:cNvPr>
          <p:cNvPicPr>
            <a:picLocks noChangeAspect="1"/>
          </p:cNvPicPr>
          <p:nvPr/>
        </p:nvPicPr>
        <p:blipFill>
          <a:blip r:embed="rId6">
            <a:extLst>
              <a:ext uri="{28A0092B-C50C-407E-A947-70E740481C1C}">
                <a14:useLocalDpi xmlns:a14="http://schemas.microsoft.com/office/drawing/2010/main" val="0"/>
              </a:ext>
            </a:extLst>
          </a:blip>
          <a:srcRect l="7120" r="8138"/>
          <a:stretch>
            <a:fillRect/>
          </a:stretch>
        </p:blipFill>
        <p:spPr bwMode="auto">
          <a:xfrm>
            <a:off x="8689975" y="4232275"/>
            <a:ext cx="344488" cy="1995488"/>
          </a:xfrm>
          <a:prstGeom prst="rect">
            <a:avLst/>
          </a:prstGeom>
          <a:noFill/>
          <a:ln w="12700">
            <a:solidFill>
              <a:srgbClr val="660066"/>
            </a:solidFill>
            <a:miter lim="800000"/>
            <a:headEnd/>
            <a:tailEnd/>
          </a:ln>
          <a:extLst>
            <a:ext uri="{909E8E84-426E-40DD-AFC4-6F175D3DCCD1}">
              <a14:hiddenFill xmlns:a14="http://schemas.microsoft.com/office/drawing/2010/main">
                <a:solidFill>
                  <a:srgbClr val="FFFFFF"/>
                </a:solidFill>
              </a14:hiddenFill>
            </a:ext>
          </a:extLst>
        </p:spPr>
      </p:pic>
      <p:pic>
        <p:nvPicPr>
          <p:cNvPr id="13326" name="Picture 7">
            <a:extLst>
              <a:ext uri="{FF2B5EF4-FFF2-40B4-BE49-F238E27FC236}">
                <a16:creationId xmlns:a16="http://schemas.microsoft.com/office/drawing/2014/main" id="{73FC7DCB-FB62-0D47-B4BD-996A36332B4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0363" y="3733800"/>
            <a:ext cx="3452812" cy="261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tle 1">
            <a:extLst>
              <a:ext uri="{FF2B5EF4-FFF2-40B4-BE49-F238E27FC236}">
                <a16:creationId xmlns:a16="http://schemas.microsoft.com/office/drawing/2014/main" id="{6AB045EC-0561-B245-93DF-1384DB771D7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21 de Enero, 2021 a las 12:23:05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hilippines_IEB_210121">
            <a:hlinkClick r:id="" action="ppaction://media"/>
            <a:extLst>
              <a:ext uri="{FF2B5EF4-FFF2-40B4-BE49-F238E27FC236}">
                <a16:creationId xmlns:a16="http://schemas.microsoft.com/office/drawing/2014/main" id="{41245E2B-1AA5-4B70-B361-C7A92E1CB87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80972" y="1524000"/>
            <a:ext cx="7709783" cy="5077174"/>
          </a:xfrm>
          <a:prstGeom prst="rect">
            <a:avLst/>
          </a:prstGeom>
        </p:spPr>
      </p:pic>
      <p:sp>
        <p:nvSpPr>
          <p:cNvPr id="11" name="TextBox 7">
            <a:extLst>
              <a:ext uri="{FF2B5EF4-FFF2-40B4-BE49-F238E27FC236}">
                <a16:creationId xmlns:a16="http://schemas.microsoft.com/office/drawing/2014/main" id="{B6EE1ABC-ED1E-42E1-81CB-875D982F9604}"/>
              </a:ext>
            </a:extLst>
          </p:cNvPr>
          <p:cNvSpPr txBox="1">
            <a:spLocks noChangeArrowheads="1"/>
          </p:cNvSpPr>
          <p:nvPr/>
        </p:nvSpPr>
        <p:spPr bwMode="auto">
          <a:xfrm>
            <a:off x="277812" y="1074738"/>
            <a:ext cx="6427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Esta animación explora 20 años de sismicidad regional:</a:t>
            </a:r>
          </a:p>
        </p:txBody>
      </p:sp>
      <p:sp>
        <p:nvSpPr>
          <p:cNvPr id="7" name="Title 1">
            <a:extLst>
              <a:ext uri="{FF2B5EF4-FFF2-40B4-BE49-F238E27FC236}">
                <a16:creationId xmlns:a16="http://schemas.microsoft.com/office/drawing/2014/main" id="{9A7DF98D-C658-E947-A35A-E0DE2FC708F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21 de Enero, 2021 a las 12:23:05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55438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7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0F7B5A-E535-4F25-BAE1-9D471B45BD6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8" descr="IRIS_TMlogo.png">
            <a:extLst>
              <a:ext uri="{FF2B5EF4-FFF2-40B4-BE49-F238E27FC236}">
                <a16:creationId xmlns:a16="http://schemas.microsoft.com/office/drawing/2014/main" id="{47113842-360E-374F-B1E6-A56C287584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4">
            <a:extLst>
              <a:ext uri="{FF2B5EF4-FFF2-40B4-BE49-F238E27FC236}">
                <a16:creationId xmlns:a16="http://schemas.microsoft.com/office/drawing/2014/main" id="{B99ED60A-3B20-B14C-AA82-BBE0C24D4978}"/>
              </a:ext>
            </a:extLst>
          </p:cNvPr>
          <p:cNvSpPr txBox="1">
            <a:spLocks noChangeArrowheads="1"/>
          </p:cNvSpPr>
          <p:nvPr/>
        </p:nvSpPr>
        <p:spPr bwMode="auto">
          <a:xfrm>
            <a:off x="239713" y="1008551"/>
            <a:ext cx="8523287" cy="11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FontTx/>
              <a:buNone/>
            </a:pPr>
            <a:r>
              <a:rPr lang="es-ES_tradnl" altLang="en-US" sz="1600" dirty="0">
                <a:latin typeface="Arial" panose="020B0604020202020204" pitchFamily="34" charset="0"/>
                <a:cs typeface="Arial" panose="020B0604020202020204" pitchFamily="34" charset="0"/>
              </a:rPr>
              <a:t>Este terremoto se muestra con la estrella roja en el mapa de la parte inferior. Cerca de este terremoto, la Placa del Mar de Filipinas se mueve hacia el oeste-noroeste con respecto a la placa de Sonda a una velocidad de 8,8 cm / año. En la Fosa de las Filipinas, la placa marina filipina se subduce debajo de las islas Filipinas en el lugar de este terremoto.</a:t>
            </a:r>
          </a:p>
        </p:txBody>
      </p:sp>
      <p:pic>
        <p:nvPicPr>
          <p:cNvPr id="9221" name="Picture 1">
            <a:extLst>
              <a:ext uri="{FF2B5EF4-FFF2-40B4-BE49-F238E27FC236}">
                <a16:creationId xmlns:a16="http://schemas.microsoft.com/office/drawing/2014/main" id="{F12BE294-7901-6B42-A3F5-FC475F47390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713" y="2123632"/>
            <a:ext cx="7862887"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5-Point Star 18">
            <a:extLst>
              <a:ext uri="{FF2B5EF4-FFF2-40B4-BE49-F238E27FC236}">
                <a16:creationId xmlns:a16="http://schemas.microsoft.com/office/drawing/2014/main" id="{E96EB5A7-B7C1-AA4A-82CF-0598CD4059DE}"/>
              </a:ext>
            </a:extLst>
          </p:cNvPr>
          <p:cNvSpPr>
            <a:spLocks noChangeAspect="1"/>
          </p:cNvSpPr>
          <p:nvPr/>
        </p:nvSpPr>
        <p:spPr>
          <a:xfrm>
            <a:off x="3953235" y="4600425"/>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16" name="TextBox 15">
            <a:extLst>
              <a:ext uri="{FF2B5EF4-FFF2-40B4-BE49-F238E27FC236}">
                <a16:creationId xmlns:a16="http://schemas.microsoft.com/office/drawing/2014/main" id="{57281971-7C35-9843-AAD5-079970DD07A9}"/>
              </a:ext>
            </a:extLst>
          </p:cNvPr>
          <p:cNvSpPr txBox="1"/>
          <p:nvPr/>
        </p:nvSpPr>
        <p:spPr>
          <a:xfrm rot="4849523">
            <a:off x="3769815" y="3754703"/>
            <a:ext cx="697627" cy="338554"/>
          </a:xfrm>
          <a:prstGeom prst="rect">
            <a:avLst/>
          </a:prstGeom>
          <a:noFill/>
        </p:spPr>
        <p:txBody>
          <a:bodyPr wrap="none" rtlCol="0">
            <a:spAutoFit/>
          </a:bodyPr>
          <a:lstStyle/>
          <a:p>
            <a:r>
              <a:rPr lang="es-ES_tradnl" sz="1600">
                <a:solidFill>
                  <a:srgbClr val="FF0000"/>
                </a:solidFill>
              </a:rPr>
              <a:t>Fosa </a:t>
            </a:r>
          </a:p>
        </p:txBody>
      </p:sp>
      <p:sp>
        <p:nvSpPr>
          <p:cNvPr id="17" name="TextBox 16">
            <a:extLst>
              <a:ext uri="{FF2B5EF4-FFF2-40B4-BE49-F238E27FC236}">
                <a16:creationId xmlns:a16="http://schemas.microsoft.com/office/drawing/2014/main" id="{709DE536-4304-DD4C-9E94-3694DC2CAB08}"/>
              </a:ext>
            </a:extLst>
          </p:cNvPr>
          <p:cNvSpPr txBox="1"/>
          <p:nvPr/>
        </p:nvSpPr>
        <p:spPr>
          <a:xfrm rot="3928966">
            <a:off x="3732055" y="4568307"/>
            <a:ext cx="1218603" cy="338554"/>
          </a:xfrm>
          <a:prstGeom prst="rect">
            <a:avLst/>
          </a:prstGeom>
          <a:noFill/>
        </p:spPr>
        <p:txBody>
          <a:bodyPr wrap="none" rtlCol="0">
            <a:spAutoFit/>
          </a:bodyPr>
          <a:lstStyle/>
          <a:p>
            <a:r>
              <a:rPr lang="en-US" sz="1600" dirty="0">
                <a:solidFill>
                  <a:srgbClr val="FF0000"/>
                </a:solidFill>
              </a:rPr>
              <a:t>de Filipinas</a:t>
            </a:r>
            <a:endParaRPr lang="en-US" sz="1600" dirty="0"/>
          </a:p>
        </p:txBody>
      </p:sp>
      <p:sp>
        <p:nvSpPr>
          <p:cNvPr id="22" name="TextBox 15">
            <a:extLst>
              <a:ext uri="{FF2B5EF4-FFF2-40B4-BE49-F238E27FC236}">
                <a16:creationId xmlns:a16="http://schemas.microsoft.com/office/drawing/2014/main" id="{35B0BBBD-6727-A14B-8A2F-7F95E7BDCC0B}"/>
              </a:ext>
            </a:extLst>
          </p:cNvPr>
          <p:cNvSpPr txBox="1">
            <a:spLocks noChangeArrowheads="1"/>
          </p:cNvSpPr>
          <p:nvPr/>
        </p:nvSpPr>
        <p:spPr bwMode="auto">
          <a:xfrm>
            <a:off x="2580488" y="6552721"/>
            <a:ext cx="5205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12" name="Title 1">
            <a:extLst>
              <a:ext uri="{FF2B5EF4-FFF2-40B4-BE49-F238E27FC236}">
                <a16:creationId xmlns:a16="http://schemas.microsoft.com/office/drawing/2014/main" id="{AF473396-E20C-544C-B7CE-8B781C230E7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21 de Enero, 2021 a las 12:23:05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a:extLst>
              <a:ext uri="{FF2B5EF4-FFF2-40B4-BE49-F238E27FC236}">
                <a16:creationId xmlns:a16="http://schemas.microsoft.com/office/drawing/2014/main" id="{8EC87C07-4E34-4869-84EA-8390321B16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7738" y="1876425"/>
            <a:ext cx="6451600" cy="482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64E7F851-469C-47A6-8371-EBC8188D60F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B4B05319-F799-4195-876F-5401D750591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7">
            <a:extLst>
              <a:ext uri="{FF2B5EF4-FFF2-40B4-BE49-F238E27FC236}">
                <a16:creationId xmlns:a16="http://schemas.microsoft.com/office/drawing/2014/main" id="{0ECA1816-7F5C-422C-AC79-444A94AD0BBF}"/>
              </a:ext>
            </a:extLst>
          </p:cNvPr>
          <p:cNvSpPr txBox="1">
            <a:spLocks noChangeArrowheads="1"/>
          </p:cNvSpPr>
          <p:nvPr/>
        </p:nvSpPr>
        <p:spPr bwMode="auto">
          <a:xfrm>
            <a:off x="239713" y="1014413"/>
            <a:ext cx="8664574"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registro del terremoto en Bend, </a:t>
            </a:r>
            <a:r>
              <a:rPr lang="es-ES_tradnl" altLang="en-US" sz="1400" dirty="0" err="1">
                <a:solidFill>
                  <a:srgbClr val="000000"/>
                </a:solidFill>
                <a:latin typeface="Arial" panose="020B0604020202020204" pitchFamily="34" charset="0"/>
              </a:rPr>
              <a:t>Oregon</a:t>
            </a:r>
            <a:r>
              <a:rPr lang="es-ES_tradnl" altLang="en-US" sz="1400" dirty="0">
                <a:solidFill>
                  <a:srgbClr val="000000"/>
                </a:solidFill>
                <a:latin typeface="Arial" panose="020B0604020202020204" pitchFamily="34" charset="0"/>
              </a:rPr>
              <a:t> (BNOR) se ilustra a continuación. Bend se encuentra a 11,275 km (7006 millas, 101,6 °) de la ubicación de este terremoto. A esta distancia y con el ruido de una tormenta invernal, es difícil registrar un sismograma de un terremoto de magnitud 7,0.</a:t>
            </a:r>
          </a:p>
        </p:txBody>
      </p:sp>
      <p:sp>
        <p:nvSpPr>
          <p:cNvPr id="14341" name="TextBox 4">
            <a:extLst>
              <a:ext uri="{FF2B5EF4-FFF2-40B4-BE49-F238E27FC236}">
                <a16:creationId xmlns:a16="http://schemas.microsoft.com/office/drawing/2014/main" id="{74415687-F363-4FEE-8917-CC6CC6C96FCE}"/>
              </a:ext>
            </a:extLst>
          </p:cNvPr>
          <p:cNvSpPr txBox="1">
            <a:spLocks noChangeArrowheads="1"/>
          </p:cNvSpPr>
          <p:nvPr/>
        </p:nvSpPr>
        <p:spPr bwMode="auto">
          <a:xfrm>
            <a:off x="1268413" y="1765300"/>
            <a:ext cx="12747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Onda P difractada</a:t>
            </a:r>
          </a:p>
        </p:txBody>
      </p:sp>
      <p:sp>
        <p:nvSpPr>
          <p:cNvPr id="12" name="TextBox 11">
            <a:extLst>
              <a:ext uri="{FF2B5EF4-FFF2-40B4-BE49-F238E27FC236}">
                <a16:creationId xmlns:a16="http://schemas.microsoft.com/office/drawing/2014/main" id="{21B164C7-C0EF-45B9-BE7A-19769CDFFB5E}"/>
              </a:ext>
            </a:extLst>
          </p:cNvPr>
          <p:cNvSpPr txBox="1"/>
          <p:nvPr/>
        </p:nvSpPr>
        <p:spPr>
          <a:xfrm>
            <a:off x="5876925" y="1706562"/>
            <a:ext cx="2638426" cy="338554"/>
          </a:xfrm>
          <a:prstGeom prst="rect">
            <a:avLst/>
          </a:prstGeom>
          <a:solidFill>
            <a:schemeClr val="bg1"/>
          </a:solidFill>
        </p:spPr>
        <p:txBody>
          <a:bodyPr wrap="square">
            <a:spAutoFit/>
          </a:bodyPr>
          <a:lstStyle/>
          <a:p>
            <a:pPr eaLnBrk="1" hangingPunct="1">
              <a:defRPr/>
            </a:pPr>
            <a:r>
              <a:rPr lang="es-ES_tradnl" sz="1600" spc="200" dirty="0">
                <a:latin typeface="Arial" charset="0"/>
                <a:ea typeface="MS PGothic" charset="-128"/>
              </a:rPr>
              <a:t>Ondas de Superficie</a:t>
            </a:r>
          </a:p>
        </p:txBody>
      </p:sp>
      <p:sp>
        <p:nvSpPr>
          <p:cNvPr id="14343" name="TextBox 4">
            <a:extLst>
              <a:ext uri="{FF2B5EF4-FFF2-40B4-BE49-F238E27FC236}">
                <a16:creationId xmlns:a16="http://schemas.microsoft.com/office/drawing/2014/main" id="{4D270FD1-DE1F-495D-8C06-0B16C48A3838}"/>
              </a:ext>
            </a:extLst>
          </p:cNvPr>
          <p:cNvSpPr txBox="1">
            <a:spLocks noChangeArrowheads="1"/>
          </p:cNvSpPr>
          <p:nvPr/>
        </p:nvSpPr>
        <p:spPr bwMode="auto">
          <a:xfrm>
            <a:off x="2909888" y="1774825"/>
            <a:ext cx="4572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PP</a:t>
            </a:r>
          </a:p>
        </p:txBody>
      </p:sp>
      <p:sp>
        <p:nvSpPr>
          <p:cNvPr id="14344" name="TextBox 5">
            <a:extLst>
              <a:ext uri="{FF2B5EF4-FFF2-40B4-BE49-F238E27FC236}">
                <a16:creationId xmlns:a16="http://schemas.microsoft.com/office/drawing/2014/main" id="{76503B43-D066-4EEA-A1DE-36F0C53F10D1}"/>
              </a:ext>
            </a:extLst>
          </p:cNvPr>
          <p:cNvSpPr txBox="1">
            <a:spLocks noChangeArrowheads="1"/>
          </p:cNvSpPr>
          <p:nvPr/>
        </p:nvSpPr>
        <p:spPr bwMode="auto">
          <a:xfrm>
            <a:off x="1352550" y="2984500"/>
            <a:ext cx="66548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Un arribo de onda prominente en este sismograma es PP, una onda de compresión que rebotó en la superficie de la Tierra a medio camino entre el terremoto y la estación.</a:t>
            </a:r>
          </a:p>
        </p:txBody>
      </p:sp>
      <p:cxnSp>
        <p:nvCxnSpPr>
          <p:cNvPr id="17" name="Straight Arrow Connector 16">
            <a:extLst>
              <a:ext uri="{FF2B5EF4-FFF2-40B4-BE49-F238E27FC236}">
                <a16:creationId xmlns:a16="http://schemas.microsoft.com/office/drawing/2014/main" id="{30B860E6-338B-4BE9-B6D1-0932441E7A2C}"/>
              </a:ext>
            </a:extLst>
          </p:cNvPr>
          <p:cNvCxnSpPr>
            <a:cxnSpLocks/>
          </p:cNvCxnSpPr>
          <p:nvPr/>
        </p:nvCxnSpPr>
        <p:spPr>
          <a:xfrm>
            <a:off x="2222500" y="2112962"/>
            <a:ext cx="363538" cy="20161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346" name="Picture 2">
            <a:extLst>
              <a:ext uri="{FF2B5EF4-FFF2-40B4-BE49-F238E27FC236}">
                <a16:creationId xmlns:a16="http://schemas.microsoft.com/office/drawing/2014/main" id="{EB98A1A8-CF85-43EA-95E4-0AB9C334D72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9550" y="3841750"/>
            <a:ext cx="2717800" cy="25368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14347" name="TextBox 5">
            <a:extLst>
              <a:ext uri="{FF2B5EF4-FFF2-40B4-BE49-F238E27FC236}">
                <a16:creationId xmlns:a16="http://schemas.microsoft.com/office/drawing/2014/main" id="{3B90680B-1E7D-4646-8112-9AA20BF6E72D}"/>
              </a:ext>
            </a:extLst>
          </p:cNvPr>
          <p:cNvSpPr txBox="1">
            <a:spLocks noChangeArrowheads="1"/>
          </p:cNvSpPr>
          <p:nvPr/>
        </p:nvSpPr>
        <p:spPr bwMode="auto">
          <a:xfrm>
            <a:off x="5078413" y="3579813"/>
            <a:ext cx="3529012" cy="3077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primer arribo es una onda P difractada.</a:t>
            </a:r>
          </a:p>
        </p:txBody>
      </p:sp>
      <p:sp>
        <p:nvSpPr>
          <p:cNvPr id="14348" name="TextBox 6">
            <a:extLst>
              <a:ext uri="{FF2B5EF4-FFF2-40B4-BE49-F238E27FC236}">
                <a16:creationId xmlns:a16="http://schemas.microsoft.com/office/drawing/2014/main" id="{84484A80-3AB4-4AC6-A541-1E4FEF59494A}"/>
              </a:ext>
            </a:extLst>
          </p:cNvPr>
          <p:cNvSpPr txBox="1">
            <a:spLocks noChangeArrowheads="1"/>
          </p:cNvSpPr>
          <p:nvPr/>
        </p:nvSpPr>
        <p:spPr bwMode="auto">
          <a:xfrm>
            <a:off x="1389063" y="3841750"/>
            <a:ext cx="3529012" cy="26776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Las ondas P y S directas no pueden viajar a estaciones a más de una distancia </a:t>
            </a:r>
            <a:r>
              <a:rPr lang="es-ES_tradnl" altLang="en-US" sz="1400" dirty="0" err="1">
                <a:latin typeface="Arial" panose="020B0604020202020204" pitchFamily="34" charset="0"/>
              </a:rPr>
              <a:t>epicentral</a:t>
            </a:r>
            <a:r>
              <a:rPr lang="es-ES_tradnl" altLang="en-US" sz="1400" dirty="0">
                <a:latin typeface="Arial" panose="020B0604020202020204" pitchFamily="34" charset="0"/>
              </a:rPr>
              <a:t> </a:t>
            </a:r>
            <a:r>
              <a:rPr lang="es-ES_tradnl" altLang="en-US" sz="1400" dirty="0" err="1">
                <a:latin typeface="Arial" panose="020B0604020202020204" pitchFamily="34" charset="0"/>
              </a:rPr>
              <a:t>Δ</a:t>
            </a:r>
            <a:r>
              <a:rPr lang="es-ES_tradnl" altLang="en-US" sz="1400" dirty="0">
                <a:latin typeface="Arial" panose="020B0604020202020204" pitchFamily="34" charset="0"/>
              </a:rPr>
              <a:t>&gt; 103 ° debido a la gran disminución de las velocidades de onda a través del límite entre el manto y el núcleo externo líquido. Existe una "zona de sombra" para ondas P directas en el rango de 103 ° &lt;</a:t>
            </a:r>
            <a:r>
              <a:rPr lang="es-ES_tradnl" altLang="en-US" sz="1400" dirty="0" err="1">
                <a:latin typeface="Arial" panose="020B0604020202020204" pitchFamily="34" charset="0"/>
              </a:rPr>
              <a:t>Δ</a:t>
            </a:r>
            <a:r>
              <a:rPr lang="es-ES_tradnl" altLang="en-US" sz="1400" dirty="0">
                <a:latin typeface="Arial" panose="020B0604020202020204" pitchFamily="34" charset="0"/>
              </a:rPr>
              <a:t> &lt;143 °. La zona de sombra de la onda S existe para </a:t>
            </a:r>
            <a:r>
              <a:rPr lang="es-ES_tradnl" altLang="en-US" sz="1400" dirty="0" err="1">
                <a:latin typeface="Arial" panose="020B0604020202020204" pitchFamily="34" charset="0"/>
              </a:rPr>
              <a:t>Δ</a:t>
            </a:r>
            <a:r>
              <a:rPr lang="es-ES_tradnl" altLang="en-US" sz="1400" dirty="0">
                <a:latin typeface="Arial" panose="020B0604020202020204" pitchFamily="34" charset="0"/>
              </a:rPr>
              <a:t>&gt; 103 ° porque el núcleo externo líquido bloquea las ondas S que no pueden viajar a través de líquidos.</a:t>
            </a:r>
          </a:p>
        </p:txBody>
      </p:sp>
      <p:sp>
        <p:nvSpPr>
          <p:cNvPr id="14349" name="TextBox 4">
            <a:extLst>
              <a:ext uri="{FF2B5EF4-FFF2-40B4-BE49-F238E27FC236}">
                <a16:creationId xmlns:a16="http://schemas.microsoft.com/office/drawing/2014/main" id="{42353AD1-458B-4261-A37B-6BC6E05CFF1A}"/>
              </a:ext>
            </a:extLst>
          </p:cNvPr>
          <p:cNvSpPr txBox="1">
            <a:spLocks noChangeArrowheads="1"/>
          </p:cNvSpPr>
          <p:nvPr/>
        </p:nvSpPr>
        <p:spPr bwMode="auto">
          <a:xfrm>
            <a:off x="4460875" y="1809750"/>
            <a:ext cx="4572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SS</a:t>
            </a:r>
          </a:p>
        </p:txBody>
      </p:sp>
      <p:sp>
        <p:nvSpPr>
          <p:cNvPr id="16" name="Title 1">
            <a:extLst>
              <a:ext uri="{FF2B5EF4-FFF2-40B4-BE49-F238E27FC236}">
                <a16:creationId xmlns:a16="http://schemas.microsoft.com/office/drawing/2014/main" id="{AFBEFA52-EC99-C44E-B6A6-D1913CC1544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21 de Enero, 2021 a las 12:23:05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C1E0CC-B631-0747-A0AC-9F117660421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8" descr="IRIS_TMlogo.png">
            <a:extLst>
              <a:ext uri="{FF2B5EF4-FFF2-40B4-BE49-F238E27FC236}">
                <a16:creationId xmlns:a16="http://schemas.microsoft.com/office/drawing/2014/main" id="{4F8FF24B-B02C-794A-9C49-BA7A88BFF17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10">
            <a:extLst>
              <a:ext uri="{FF2B5EF4-FFF2-40B4-BE49-F238E27FC236}">
                <a16:creationId xmlns:a16="http://schemas.microsoft.com/office/drawing/2014/main" id="{B3B8911A-1EB4-6D4A-8B93-4117EF863514}"/>
              </a:ext>
            </a:extLst>
          </p:cNvPr>
          <p:cNvSpPr>
            <a:spLocks noChangeArrowheads="1"/>
          </p:cNvSpPr>
          <p:nvPr/>
        </p:nvSpPr>
        <p:spPr bwMode="auto">
          <a:xfrm>
            <a:off x="244475" y="1103313"/>
            <a:ext cx="26670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600" dirty="0">
                <a:latin typeface="Arial" panose="020B0604020202020204" pitchFamily="34" charset="0"/>
              </a:rPr>
              <a:t>Animación que explica la zona de sombra sísmica.</a:t>
            </a:r>
          </a:p>
          <a:p>
            <a:pPr>
              <a:spcBef>
                <a:spcPct val="0"/>
              </a:spcBef>
              <a:buFontTx/>
              <a:buNone/>
            </a:pPr>
            <a:endParaRPr lang="es-ES_tradnl" altLang="en-US" sz="1600" dirty="0">
              <a:latin typeface="Arial" panose="020B0604020202020204" pitchFamily="34" charset="0"/>
            </a:endParaRPr>
          </a:p>
          <a:p>
            <a:pPr>
              <a:spcBef>
                <a:spcPct val="0"/>
              </a:spcBef>
              <a:buFontTx/>
              <a:buNone/>
            </a:pPr>
            <a:r>
              <a:rPr lang="es-ES_tradnl" altLang="en-US" sz="1600" dirty="0">
                <a:latin typeface="Arial" panose="020B0604020202020204" pitchFamily="34" charset="0"/>
              </a:rPr>
              <a:t>La distancia </a:t>
            </a:r>
            <a:r>
              <a:rPr lang="es-ES_tradnl" altLang="en-US" sz="1600" dirty="0" err="1">
                <a:latin typeface="Arial" panose="020B0604020202020204" pitchFamily="34" charset="0"/>
              </a:rPr>
              <a:t>epicentral</a:t>
            </a:r>
            <a:r>
              <a:rPr lang="es-ES_tradnl" altLang="en-US" sz="1600" dirty="0">
                <a:latin typeface="Arial" panose="020B0604020202020204" pitchFamily="34" charset="0"/>
              </a:rPr>
              <a:t> es el ángulo formado por la intersección de la línea del terremoto al centro de la Tierra con la línea del punto de observación al centro de la Tierra.</a:t>
            </a:r>
          </a:p>
          <a:p>
            <a:pPr>
              <a:spcBef>
                <a:spcPct val="0"/>
              </a:spcBef>
              <a:buFontTx/>
              <a:buNone/>
            </a:pPr>
            <a:endParaRPr lang="es-ES_tradnl" altLang="en-US" sz="1600" dirty="0">
              <a:latin typeface="Arial" panose="020B0604020202020204" pitchFamily="34" charset="0"/>
            </a:endParaRPr>
          </a:p>
          <a:p>
            <a:pPr>
              <a:spcBef>
                <a:spcPct val="0"/>
              </a:spcBef>
              <a:buFontTx/>
              <a:buNone/>
            </a:pPr>
            <a:r>
              <a:rPr lang="es-ES_tradnl" altLang="en-US" sz="1600" dirty="0">
                <a:latin typeface="Arial" panose="020B0604020202020204" pitchFamily="34" charset="0"/>
              </a:rPr>
              <a:t>Las ondas S se observan hasta una distancia de 104 ° de un terremoto, pero las ondas S directas no se registran más allá de esta distancia.</a:t>
            </a:r>
          </a:p>
          <a:p>
            <a:pPr>
              <a:spcBef>
                <a:spcPct val="0"/>
              </a:spcBef>
              <a:buFontTx/>
              <a:buNone/>
            </a:pPr>
            <a:endParaRPr lang="es-ES_tradnl" altLang="en-US" sz="1600" dirty="0">
              <a:latin typeface="Arial" panose="020B0604020202020204" pitchFamily="34" charset="0"/>
            </a:endParaRPr>
          </a:p>
          <a:p>
            <a:pPr>
              <a:spcBef>
                <a:spcPct val="0"/>
              </a:spcBef>
              <a:buFontTx/>
              <a:buNone/>
            </a:pPr>
            <a:r>
              <a:rPr lang="es-ES_tradnl" altLang="en-US" sz="1600" dirty="0">
                <a:latin typeface="Arial" panose="020B0604020202020204" pitchFamily="34" charset="0"/>
              </a:rPr>
              <a:t>Las ondas P también tienen una zona de sombra entre 104 ° y 143 °.</a:t>
            </a:r>
          </a:p>
        </p:txBody>
      </p:sp>
      <p:pic>
        <p:nvPicPr>
          <p:cNvPr id="2" name="A_6_shadowzone1_basic.mp4" descr="A_6_shadowzone1_basic.mp4">
            <a:hlinkClick r:id="" action="ppaction://media"/>
            <a:extLst>
              <a:ext uri="{FF2B5EF4-FFF2-40B4-BE49-F238E27FC236}">
                <a16:creationId xmlns:a16="http://schemas.microsoft.com/office/drawing/2014/main" id="{19CB508A-1A50-6D44-BD94-94082E74186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846916" y="1213860"/>
            <a:ext cx="6090709" cy="4572000"/>
          </a:xfrm>
          <a:prstGeom prst="rect">
            <a:avLst/>
          </a:prstGeom>
        </p:spPr>
      </p:pic>
      <p:sp>
        <p:nvSpPr>
          <p:cNvPr id="7" name="Title 1">
            <a:extLst>
              <a:ext uri="{FF2B5EF4-FFF2-40B4-BE49-F238E27FC236}">
                <a16:creationId xmlns:a16="http://schemas.microsoft.com/office/drawing/2014/main" id="{DFCE7A62-AD0F-E349-9FA5-790A35DAA2B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FILIPINAS</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21 de Enero, 2021 a las 12:23:05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8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7257</TotalTime>
  <Words>1648</Words>
  <Application>Microsoft Macintosh PowerPoint</Application>
  <PresentationFormat>On-screen Show (4:3)</PresentationFormat>
  <Paragraphs>124</Paragraphs>
  <Slides>12</Slides>
  <Notes>12</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748</cp:revision>
  <dcterms:created xsi:type="dcterms:W3CDTF">2009-05-31T20:07:40Z</dcterms:created>
  <dcterms:modified xsi:type="dcterms:W3CDTF">2021-01-24T21:53:08Z</dcterms:modified>
</cp:coreProperties>
</file>