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47" r:id="rId2"/>
    <p:sldId id="385" r:id="rId3"/>
    <p:sldId id="386" r:id="rId4"/>
    <p:sldId id="425" r:id="rId5"/>
    <p:sldId id="426" r:id="rId6"/>
    <p:sldId id="427" r:id="rId7"/>
    <p:sldId id="358" r:id="rId8"/>
    <p:sldId id="376" r:id="rId9"/>
    <p:sldId id="384" r:id="rId10"/>
    <p:sldId id="387" r:id="rId11"/>
    <p:sldId id="424" r:id="rId12"/>
    <p:sldId id="373" r:id="rId13"/>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41" autoAdjust="0"/>
    <p:restoredTop sz="91003" autoAdjust="0"/>
  </p:normalViewPr>
  <p:slideViewPr>
    <p:cSldViewPr>
      <p:cViewPr varScale="1">
        <p:scale>
          <a:sx n="67" d="100"/>
          <a:sy n="67" d="100"/>
        </p:scale>
        <p:origin x="1194"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1/24/2021</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For more detail, visit USGS: https://earthquake.usgs.gov/earthquakes/eventpage/us7000d20e</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8D5B962C-3C2C-2441-BF60-76FD7CF9B9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a:extLst>
              <a:ext uri="{FF2B5EF4-FFF2-40B4-BE49-F238E27FC236}">
                <a16:creationId xmlns:a16="http://schemas.microsoft.com/office/drawing/2014/main" id="{73737E7F-4912-564D-865C-DE93969122C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dirty="0">
                <a:solidFill>
                  <a:srgbClr val="393996"/>
                </a:solidFill>
                <a:ea typeface="ＭＳ Ｐゴシック" panose="020B0600070205080204" pitchFamily="34" charset="-128"/>
              </a:rPr>
              <a:t>Relevant Animation:</a:t>
            </a:r>
          </a:p>
          <a:p>
            <a:r>
              <a:rPr lang="en-US" altLang="en-US" sz="1000" dirty="0">
                <a:ea typeface="ＭＳ Ｐゴシック" panose="020B0600070205080204" pitchFamily="34" charset="-128"/>
              </a:rPr>
              <a:t>Focal Mechanisms Explained: https://www.iris.edu/hq/inclass/animation/focal_mechanisms_explained</a:t>
            </a:r>
          </a:p>
          <a:p>
            <a:pPr eaLnBrk="1" hangingPunct="1">
              <a:spcBef>
                <a:spcPct val="0"/>
              </a:spcBef>
            </a:pPr>
            <a:endParaRPr lang="en-US" altLang="en-US" dirty="0">
              <a:ea typeface="ＭＳ Ｐゴシック" panose="020B0600070205080204" pitchFamily="34" charset="-128"/>
            </a:endParaRPr>
          </a:p>
        </p:txBody>
      </p:sp>
      <p:sp>
        <p:nvSpPr>
          <p:cNvPr id="27651" name="Slide Number Placeholder 3">
            <a:extLst>
              <a:ext uri="{FF2B5EF4-FFF2-40B4-BE49-F238E27FC236}">
                <a16:creationId xmlns:a16="http://schemas.microsoft.com/office/drawing/2014/main" id="{8EB25C3E-0F54-2C47-8EDB-EB9586B35E0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B93A9DC-4F46-8B46-A553-1BD2D83B7102}" type="slidenum">
              <a:rPr lang="en-US" altLang="en-US"/>
              <a:pPr>
                <a:spcBef>
                  <a:spcPct val="0"/>
                </a:spcBef>
              </a:pPr>
              <a:t>10</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12A8D377-6315-466A-9D76-03FC2CDAA8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33668D6C-3BBA-4CB8-9679-708493CEAE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200" b="1" dirty="0">
                <a:solidFill>
                  <a:srgbClr val="393996"/>
                </a:solidFill>
                <a:ea typeface="ＭＳ Ｐゴシック" panose="020B0600070205080204" pitchFamily="34" charset="-128"/>
              </a:rPr>
              <a:t>Relevant Animation:</a:t>
            </a:r>
          </a:p>
          <a:p>
            <a:r>
              <a:rPr lang="en-US" altLang="en-US" sz="1200" dirty="0">
                <a:ea typeface="ＭＳ Ｐゴシック" panose="020B0600070205080204" pitchFamily="34" charset="-128"/>
              </a:rPr>
              <a:t>Focal Mechanisms Explained: https://www.iris.edu/hq/inclass/animation/focal_mechanisms_explained</a:t>
            </a:r>
          </a:p>
          <a:p>
            <a:pPr eaLnBrk="1" hangingPunct="1">
              <a:spcBef>
                <a:spcPct val="0"/>
              </a:spcBef>
            </a:pPr>
            <a:endParaRPr lang="en-US" altLang="en-US" dirty="0">
              <a:ea typeface="ＭＳ Ｐゴシック" panose="020B0600070205080204" pitchFamily="34" charset="-128"/>
            </a:endParaRPr>
          </a:p>
        </p:txBody>
      </p:sp>
      <p:sp>
        <p:nvSpPr>
          <p:cNvPr id="20484" name="Slide Number Placeholder 3">
            <a:extLst>
              <a:ext uri="{FF2B5EF4-FFF2-40B4-BE49-F238E27FC236}">
                <a16:creationId xmlns:a16="http://schemas.microsoft.com/office/drawing/2014/main" id="{6F1146D9-0704-43B2-9FA1-81D5EEB756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193043E-4B9B-4BB4-834F-2A464ED2E1A8}" type="slidenum">
              <a:rPr lang="en-US" altLang="en-US" smtClean="0"/>
              <a:pPr>
                <a:spcBef>
                  <a:spcPct val="0"/>
                </a:spcBef>
              </a:pPr>
              <a:t>11</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12</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n-US">
              <a:ea typeface="ＭＳ Ｐゴシック" panose="020B0600070205080204" pitchFamily="34" charset="-128"/>
            </a:endParaRPr>
          </a:p>
          <a:p>
            <a:pPr eaLnBrk="1" hangingPunct="1">
              <a:spcBef>
                <a:spcPct val="0"/>
              </a:spcBef>
            </a:pPr>
            <a:r>
              <a:rPr lang="en-US" altLang="en-US">
                <a:ea typeface="ＭＳ Ｐゴシック" panose="020B0600070205080204" pitchFamily="34" charset="-128"/>
              </a:rPr>
              <a:t>Relevant animation:  Earthquake Intensity </a:t>
            </a:r>
            <a:r>
              <a:rPr lang="en-US" altLang="en-US">
                <a:ea typeface="ＭＳ Ｐゴシック" panose="020B0600070205080204" pitchFamily="34" charset="-128"/>
                <a:hlinkClick r:id="rId3"/>
              </a:rPr>
              <a:t>https://www.iris.edu/hq/inclass/animation/earthquake_intensity</a:t>
            </a:r>
            <a:r>
              <a:rPr lang="en-US" altLang="en-US">
                <a:ea typeface="ＭＳ Ｐゴシック" panose="020B0600070205080204" pitchFamily="34" charset="-128"/>
              </a:rPr>
              <a:t> </a:t>
            </a:r>
          </a:p>
          <a:p>
            <a:pPr eaLnBrk="1" hangingPunct="1">
              <a:spcBef>
                <a:spcPct val="0"/>
              </a:spcBef>
            </a:pPr>
            <a:endParaRPr lang="en-US" altLang="en-US">
              <a:ea typeface="ＭＳ Ｐゴシック" panose="020B0600070205080204" pitchFamily="34" charset="-128"/>
            </a:endParaRPr>
          </a:p>
          <a:p>
            <a:pPr eaLnBrk="1" hangingPunct="1">
              <a:spcBef>
                <a:spcPct val="0"/>
              </a:spcBef>
            </a:pPr>
            <a:endParaRPr lang="en-US" altLang="en-US">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D51DD1B5-AA2D-CD4A-B637-C3CC7CFEC5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AF47CA13-FA5B-4247-A0F2-1A558C4249D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12292" name="Slide Number Placeholder 3">
            <a:extLst>
              <a:ext uri="{FF2B5EF4-FFF2-40B4-BE49-F238E27FC236}">
                <a16:creationId xmlns:a16="http://schemas.microsoft.com/office/drawing/2014/main" id="{7AC1ECA5-F3B9-A140-B861-6B044C4046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416F394-2815-0848-A4CF-041661710383}" type="slidenum">
              <a:rPr lang="en-US" altLang="en-US">
                <a:latin typeface="Calibri" panose="020F0502020204030204" pitchFamily="34" charset="0"/>
              </a:rPr>
              <a:pPr/>
              <a:t>4</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r>
              <a:rPr lang="en-US" altLang="en-US" sz="1050" b="1" dirty="0">
                <a:solidFill>
                  <a:srgbClr val="393996"/>
                </a:solidFill>
                <a:ea typeface="ＭＳ Ｐゴシック" panose="020B0600070205080204" pitchFamily="34" charset="-128"/>
              </a:rPr>
              <a:t>Explore the Seismicity:</a:t>
            </a:r>
          </a:p>
          <a:p>
            <a:pPr>
              <a:defRPr/>
            </a:pPr>
            <a:r>
              <a:rPr lang="en-US" altLang="en-US" sz="1050" dirty="0">
                <a:ea typeface="ＭＳ Ｐゴシック" panose="020B0600070205080204" pitchFamily="34" charset="-128"/>
              </a:rPr>
              <a:t>IRIS Earthquake Browser:  http://ds.iris.edu/ieb/</a:t>
            </a:r>
            <a:endParaRPr lang="en-US" sz="1050" dirty="0"/>
          </a:p>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5</a:t>
            </a:fld>
            <a:endParaRPr lang="en-US" altLang="en-US"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altLang="en-US" sz="1200" b="1" dirty="0">
                <a:solidFill>
                  <a:srgbClr val="393996"/>
                </a:solidFill>
                <a:ea typeface="ＭＳ Ｐゴシック" panose="020B0600070205080204" pitchFamily="34" charset="-128"/>
              </a:rPr>
              <a:t>Explore the Seismicity:</a:t>
            </a:r>
          </a:p>
          <a:p>
            <a:pPr>
              <a:defRPr/>
            </a:pPr>
            <a:r>
              <a:rPr lang="en-US" altLang="en-US" sz="1200" dirty="0">
                <a:ea typeface="ＭＳ Ｐゴシック" panose="020B0600070205080204" pitchFamily="34" charset="-128"/>
              </a:rPr>
              <a:t>IRIS Earthquake Browser:  http://ds.iris.edu/ieb/</a:t>
            </a:r>
            <a:endParaRPr lang="en-US" sz="1200" dirty="0"/>
          </a:p>
          <a:p>
            <a:pPr eaLnBrk="1" hangingPunct="1">
              <a:spcBef>
                <a:spcPct val="0"/>
              </a:spcBef>
            </a:pPr>
            <a:endParaRPr lang="en-US" altLang="en-US"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6</a:t>
            </a:fld>
            <a:endParaRPr lang="en-US" altLang="en-US" sz="1300"/>
          </a:p>
        </p:txBody>
      </p:sp>
    </p:spTree>
    <p:extLst>
      <p:ext uri="{BB962C8B-B14F-4D97-AF65-F5344CB8AC3E}">
        <p14:creationId xmlns:p14="http://schemas.microsoft.com/office/powerpoint/2010/main" val="25409084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4D6FA70-DF33-424E-B14D-E431FF1F484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54B3B3A6-82F5-8045-94BC-9331E2FA9E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ECE28AA5-2210-1B4B-80F5-97CABE5BBF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CD2AF4C-666C-3E45-A0CA-8D8098258096}" type="slidenum">
              <a:rPr lang="en-US" altLang="en-US" sz="1300"/>
              <a:pPr>
                <a:spcBef>
                  <a:spcPct val="0"/>
                </a:spcBef>
              </a:pPr>
              <a:t>7</a:t>
            </a:fld>
            <a:endParaRPr lang="en-US" altLang="en-US" sz="13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E5E85868-C377-4835-A765-252D88013C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B264BB3-6C67-4D8E-A496-BCC4A8D7EC6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ea typeface="ＭＳ Ｐゴシック" panose="020B0600070205080204" pitchFamily="34" charset="-128"/>
              </a:rPr>
              <a:t>Relevant Animation:</a:t>
            </a:r>
          </a:p>
          <a:p>
            <a:r>
              <a:rPr lang="en-US" altLang="en-US" sz="1400">
                <a:ea typeface="ＭＳ Ｐゴシック" panose="020B0600070205080204" pitchFamily="34" charset="-128"/>
              </a:rPr>
              <a:t>Where do travel-time curves come from? </a:t>
            </a:r>
            <a:r>
              <a:rPr lang="en-US" altLang="en-US">
                <a:ea typeface="ＭＳ Ｐゴシック" panose="020B0600070205080204" pitchFamily="34" charset="-128"/>
              </a:rPr>
              <a:t>https://www.iris.edu/hq/inclass/animation/traveltime_curves_how_they_are_created </a:t>
            </a:r>
          </a:p>
        </p:txBody>
      </p:sp>
      <p:sp>
        <p:nvSpPr>
          <p:cNvPr id="15363" name="Slide Number Placeholder 3">
            <a:extLst>
              <a:ext uri="{FF2B5EF4-FFF2-40B4-BE49-F238E27FC236}">
                <a16:creationId xmlns:a16="http://schemas.microsoft.com/office/drawing/2014/main" id="{B138A215-3A61-4929-AFDC-BE6F28D3471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1F7AB90-8059-4406-BCA6-471A6389C99A}" type="slidenum">
              <a:rPr lang="en-US" altLang="en-US">
                <a:solidFill>
                  <a:srgbClr val="000000"/>
                </a:solidFill>
                <a:latin typeface="Calibri" panose="020F0502020204030204" pitchFamily="34" charset="0"/>
              </a:rPr>
              <a:pPr/>
              <a:t>8</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4DECE306-D7B6-B945-8F30-F6CF48533A2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C3791C0D-5DA0-6B40-AEEE-C105A08263B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ea typeface="ＭＳ Ｐゴシック" panose="020B0600070205080204" pitchFamily="34" charset="-128"/>
              </a:rPr>
              <a:t>Relevant animation: </a:t>
            </a:r>
          </a:p>
          <a:p>
            <a:r>
              <a:rPr lang="en-US" altLang="en-US" dirty="0">
                <a:ea typeface="ＭＳ Ｐゴシック" panose="020B0600070205080204" pitchFamily="34" charset="-128"/>
              </a:rPr>
              <a:t>Seismic Shadow Zone: Basic Introduction, How do P &amp; S waves give evidence for a liquid outer core?</a:t>
            </a:r>
          </a:p>
          <a:p>
            <a:r>
              <a:rPr lang="en-US" altLang="en-US" dirty="0">
                <a:ea typeface="ＭＳ Ｐゴシック" panose="020B0600070205080204" pitchFamily="34" charset="-128"/>
              </a:rPr>
              <a:t>https://</a:t>
            </a:r>
            <a:r>
              <a:rPr lang="en-US" altLang="en-US" dirty="0" err="1">
                <a:ea typeface="ＭＳ Ｐゴシック" panose="020B0600070205080204" pitchFamily="34" charset="-128"/>
              </a:rPr>
              <a:t>www.iris.edu</a:t>
            </a:r>
            <a:r>
              <a:rPr lang="en-US" altLang="en-US" dirty="0">
                <a:ea typeface="ＭＳ Ｐゴシック" panose="020B0600070205080204" pitchFamily="34" charset="-128"/>
              </a:rPr>
              <a:t>/</a:t>
            </a:r>
            <a:r>
              <a:rPr lang="en-US" altLang="en-US" dirty="0" err="1">
                <a:ea typeface="ＭＳ Ｐゴシック" panose="020B0600070205080204" pitchFamily="34" charset="-128"/>
              </a:rPr>
              <a:t>hq</a:t>
            </a:r>
            <a:r>
              <a:rPr lang="en-US" altLang="en-US" dirty="0">
                <a:ea typeface="ＭＳ Ｐゴシック" panose="020B0600070205080204" pitchFamily="34" charset="-128"/>
              </a:rPr>
              <a:t>/</a:t>
            </a:r>
            <a:r>
              <a:rPr lang="en-US" altLang="en-US" dirty="0" err="1">
                <a:ea typeface="ＭＳ Ｐゴシック" panose="020B0600070205080204" pitchFamily="34" charset="-128"/>
              </a:rPr>
              <a:t>inclass</a:t>
            </a:r>
            <a:r>
              <a:rPr lang="en-US" altLang="en-US" dirty="0">
                <a:ea typeface="ＭＳ Ｐゴシック" panose="020B0600070205080204" pitchFamily="34" charset="-128"/>
              </a:rPr>
              <a:t>/animation/</a:t>
            </a:r>
            <a:r>
              <a:rPr lang="en-US" altLang="en-US" dirty="0" err="1">
                <a:ea typeface="ＭＳ Ｐゴシック" panose="020B0600070205080204" pitchFamily="34" charset="-128"/>
              </a:rPr>
              <a:t>seismic_shadow_zone_basic_introduction</a:t>
            </a:r>
            <a:r>
              <a:rPr lang="en-US" altLang="en-US" dirty="0">
                <a:ea typeface="ＭＳ Ｐゴシック" panose="020B0600070205080204" pitchFamily="34" charset="-128"/>
              </a:rPr>
              <a:t> </a:t>
            </a:r>
          </a:p>
          <a:p>
            <a:endParaRPr lang="en-US" altLang="en-US" dirty="0">
              <a:ea typeface="ＭＳ Ｐゴシック" panose="020B0600070205080204" pitchFamily="34" charset="-128"/>
            </a:endParaRPr>
          </a:p>
        </p:txBody>
      </p:sp>
      <p:sp>
        <p:nvSpPr>
          <p:cNvPr id="20484" name="Slide Number Placeholder 3">
            <a:extLst>
              <a:ext uri="{FF2B5EF4-FFF2-40B4-BE49-F238E27FC236}">
                <a16:creationId xmlns:a16="http://schemas.microsoft.com/office/drawing/2014/main" id="{D237A09E-B1B0-C34A-95DC-A102AEC7818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D7759A7-6940-AF46-ACCF-2ABD854B1259}" type="slidenum">
              <a:rPr lang="en-US" altLang="en-US">
                <a:latin typeface="Calibri" panose="020F0502020204030204" pitchFamily="34" charset="0"/>
              </a:rPr>
              <a:pPr/>
              <a:t>9</a:t>
            </a:fld>
            <a:endParaRPr lang="en-US"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1/24/2021</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1/24/2021</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1/24/2021</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1/24/2021</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1/24/2021</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1/24/2021</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1/24/2021</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1/24/2021</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1/24/2021</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1/24/2021</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1/24/2021</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1/24/2021</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2.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1.png"/><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8.png"/><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B4D95A21-4A20-433F-B4E6-82F1CFEB2B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January 21, 2021 at 12:23:05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15">
            <a:extLst>
              <a:ext uri="{FF2B5EF4-FFF2-40B4-BE49-F238E27FC236}">
                <a16:creationId xmlns:a16="http://schemas.microsoft.com/office/drawing/2014/main" id="{7225891E-86F4-4E55-AA89-E4DD64DDB71C}"/>
              </a:ext>
            </a:extLst>
          </p:cNvPr>
          <p:cNvSpPr txBox="1"/>
          <p:nvPr/>
        </p:nvSpPr>
        <p:spPr>
          <a:xfrm>
            <a:off x="6632575" y="290513"/>
            <a:ext cx="2590800" cy="1106487"/>
          </a:xfrm>
          <a:prstGeom prst="rect">
            <a:avLst/>
          </a:prstGeom>
          <a:noFill/>
        </p:spPr>
        <p:txBody>
          <a:bodyPr>
            <a:spAutoFit/>
          </a:bodyPr>
          <a:lstStyle/>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5.007</a:t>
            </a:r>
            <a:r>
              <a:rPr lang="en-US" sz="1600" dirty="0">
                <a:latin typeface="Arial" charset="0"/>
                <a:ea typeface="ＭＳ Ｐゴシック" pitchFamily="-109" charset="-128"/>
              </a:rPr>
              <a:t>°</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N</a:t>
            </a:r>
            <a:r>
              <a:rPr lang="en-US" sz="1600" b="1" dirty="0">
                <a:effectLst>
                  <a:outerShdw blurRad="38100" dist="38100" dir="2700000" algn="tl">
                    <a:srgbClr val="C0C0C0"/>
                  </a:outerShdw>
                </a:effectLst>
                <a:latin typeface="Arial" charset="0"/>
                <a:ea typeface="ＭＳ Ｐゴシック" pitchFamily="-109" charset="-128"/>
                <a:cs typeface="Arial" pitchFamily="34" charset="0"/>
              </a:rPr>
              <a:t> </a:t>
            </a:r>
          </a:p>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127.517</a:t>
            </a:r>
            <a:r>
              <a:rPr lang="en-US" sz="1600" dirty="0">
                <a:latin typeface="Arial" charset="0"/>
                <a:ea typeface="ＭＳ Ｐゴシック" pitchFamily="-109" charset="-128"/>
              </a:rPr>
              <a:t>°</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E</a:t>
            </a:r>
          </a:p>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95.8 km</a:t>
            </a:r>
            <a:endParaRPr lang="en-US" sz="1600" dirty="0">
              <a:latin typeface="Arial" charset="0"/>
              <a:ea typeface="ＭＳ Ｐゴシック" pitchFamily="-109" charset="-128"/>
              <a:cs typeface="Arial" pitchFamily="34" charset="0"/>
            </a:endParaRPr>
          </a:p>
          <a:p>
            <a:pPr eaLnBrk="1" hangingPunct="1">
              <a:defRPr/>
            </a:pPr>
            <a:endParaRPr lang="en-US" dirty="0">
              <a:latin typeface="Arial" charset="0"/>
              <a:ea typeface="ＭＳ Ｐゴシック" pitchFamily="-109" charset="-128"/>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173163"/>
            <a:ext cx="8458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A magnitude 7.0 earthquake shook parts of the southern Philippines on Thursday night 311.9 km (193.8 mi) southeast of Davao, Philippines. There are no reports of damage or injuries. There are no tsunami warnings.</a:t>
            </a:r>
          </a:p>
        </p:txBody>
      </p:sp>
      <p:pic>
        <p:nvPicPr>
          <p:cNvPr id="3" name="Picture 2" descr="Map&#10;&#10;Description automatically generated">
            <a:extLst>
              <a:ext uri="{FF2B5EF4-FFF2-40B4-BE49-F238E27FC236}">
                <a16:creationId xmlns:a16="http://schemas.microsoft.com/office/drawing/2014/main" id="{E41D8F76-37BB-4246-A027-B91E76920E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2057400"/>
            <a:ext cx="5345395" cy="4607619"/>
          </a:xfrm>
          <a:prstGeom prst="rect">
            <a:avLst/>
          </a:prstGeom>
        </p:spPr>
      </p:pic>
      <p:sp>
        <p:nvSpPr>
          <p:cNvPr id="5" name="Star: 5 Points 4">
            <a:extLst>
              <a:ext uri="{FF2B5EF4-FFF2-40B4-BE49-F238E27FC236}">
                <a16:creationId xmlns:a16="http://schemas.microsoft.com/office/drawing/2014/main" id="{D54D5461-88F5-49F0-9119-E0DFE45C32A3}"/>
              </a:ext>
            </a:extLst>
          </p:cNvPr>
          <p:cNvSpPr/>
          <p:nvPr/>
        </p:nvSpPr>
        <p:spPr>
          <a:xfrm>
            <a:off x="4176712" y="5838824"/>
            <a:ext cx="228600" cy="2286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outdoor, mountain, sky, nature&#10;&#10;Description automatically generated">
            <a:extLst>
              <a:ext uri="{FF2B5EF4-FFF2-40B4-BE49-F238E27FC236}">
                <a16:creationId xmlns:a16="http://schemas.microsoft.com/office/drawing/2014/main" id="{E019A693-D133-4AFE-8877-5CFA937D5A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49737" y="1808163"/>
            <a:ext cx="4679950" cy="2629281"/>
          </a:xfrm>
          <a:prstGeom prst="rect">
            <a:avLst/>
          </a:prstGeom>
        </p:spPr>
      </p:pic>
      <p:sp>
        <p:nvSpPr>
          <p:cNvPr id="17" name="TextBox 16">
            <a:extLst>
              <a:ext uri="{FF2B5EF4-FFF2-40B4-BE49-F238E27FC236}">
                <a16:creationId xmlns:a16="http://schemas.microsoft.com/office/drawing/2014/main" id="{BF710C23-E2D7-4A52-AB0F-EEAE2241CB80}"/>
              </a:ext>
            </a:extLst>
          </p:cNvPr>
          <p:cNvSpPr txBox="1"/>
          <p:nvPr/>
        </p:nvSpPr>
        <p:spPr>
          <a:xfrm>
            <a:off x="7162800" y="4495800"/>
            <a:ext cx="1884080" cy="338554"/>
          </a:xfrm>
          <a:prstGeom prst="rect">
            <a:avLst/>
          </a:prstGeom>
          <a:noFill/>
        </p:spPr>
        <p:txBody>
          <a:bodyPr wrap="square">
            <a:spAutoFit/>
          </a:bodyPr>
          <a:lstStyle/>
          <a:p>
            <a:r>
              <a:rPr lang="en-US" sz="1600" b="0" i="0" dirty="0">
                <a:solidFill>
                  <a:srgbClr val="333333"/>
                </a:solidFill>
                <a:effectLst/>
                <a:cs typeface="Arial" panose="020B0604020202020204" pitchFamily="34" charset="0"/>
              </a:rPr>
              <a:t>Davao, Philippines</a:t>
            </a:r>
            <a:endParaRPr lang="en-US" sz="1600" dirty="0">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0EA6D2-8461-0843-BCB2-DC5C4D8578F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26626" name="Picture 18" descr="IRIS_TMlogo.png">
            <a:extLst>
              <a:ext uri="{FF2B5EF4-FFF2-40B4-BE49-F238E27FC236}">
                <a16:creationId xmlns:a16="http://schemas.microsoft.com/office/drawing/2014/main" id="{B83CD613-365F-3947-9279-BA3E0DE4ECD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Box 7">
            <a:extLst>
              <a:ext uri="{FF2B5EF4-FFF2-40B4-BE49-F238E27FC236}">
                <a16:creationId xmlns:a16="http://schemas.microsoft.com/office/drawing/2014/main" id="{7F188CDF-0DD0-C945-8BF9-00EFF4F0875C}"/>
              </a:ext>
            </a:extLst>
          </p:cNvPr>
          <p:cNvSpPr txBox="1">
            <a:spLocks noChangeArrowheads="1"/>
          </p:cNvSpPr>
          <p:nvPr/>
        </p:nvSpPr>
        <p:spPr bwMode="auto">
          <a:xfrm>
            <a:off x="252413" y="1066800"/>
            <a:ext cx="84343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p>
        </p:txBody>
      </p:sp>
      <p:sp>
        <p:nvSpPr>
          <p:cNvPr id="26628" name="TextBox 11">
            <a:extLst>
              <a:ext uri="{FF2B5EF4-FFF2-40B4-BE49-F238E27FC236}">
                <a16:creationId xmlns:a16="http://schemas.microsoft.com/office/drawing/2014/main" id="{3752CE8F-C9CD-D041-88A8-5805FC1C3AB2}"/>
              </a:ext>
            </a:extLst>
          </p:cNvPr>
          <p:cNvSpPr txBox="1">
            <a:spLocks noChangeArrowheads="1"/>
          </p:cNvSpPr>
          <p:nvPr/>
        </p:nvSpPr>
        <p:spPr bwMode="auto">
          <a:xfrm>
            <a:off x="4114800" y="2695575"/>
            <a:ext cx="39624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In this case, the focal mechanism indicates this earthquake occurred as the result of thrust faulting likely within the subducted oceanic lithosphere of the Philippine Sea Plate.</a:t>
            </a:r>
          </a:p>
        </p:txBody>
      </p:sp>
      <p:sp>
        <p:nvSpPr>
          <p:cNvPr id="26629" name="TextBox 8">
            <a:extLst>
              <a:ext uri="{FF2B5EF4-FFF2-40B4-BE49-F238E27FC236}">
                <a16:creationId xmlns:a16="http://schemas.microsoft.com/office/drawing/2014/main" id="{893F6AE7-3ED9-0E4B-9627-7219879F8AB2}"/>
              </a:ext>
            </a:extLst>
          </p:cNvPr>
          <p:cNvSpPr txBox="1">
            <a:spLocks noChangeArrowheads="1"/>
          </p:cNvSpPr>
          <p:nvPr/>
        </p:nvSpPr>
        <p:spPr bwMode="auto">
          <a:xfrm>
            <a:off x="522288" y="5573713"/>
            <a:ext cx="30051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The tension axis (T) reflects the minimum compressive stress direction.  The pressure axis (P) reflects the maximum compressive stress direction. </a:t>
            </a:r>
          </a:p>
        </p:txBody>
      </p:sp>
      <p:sp>
        <p:nvSpPr>
          <p:cNvPr id="26630" name="TextBox 11">
            <a:extLst>
              <a:ext uri="{FF2B5EF4-FFF2-40B4-BE49-F238E27FC236}">
                <a16:creationId xmlns:a16="http://schemas.microsoft.com/office/drawing/2014/main" id="{C4309415-34F8-3042-B58D-41FE023D6634}"/>
              </a:ext>
            </a:extLst>
          </p:cNvPr>
          <p:cNvSpPr txBox="1">
            <a:spLocks noChangeArrowheads="1"/>
          </p:cNvSpPr>
          <p:nvPr/>
        </p:nvSpPr>
        <p:spPr bwMode="auto">
          <a:xfrm>
            <a:off x="434975" y="5181470"/>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rPr>
              <a:t>USGS W-phase Moment Tensor Solution</a:t>
            </a:r>
            <a:endParaRPr lang="en-US" altLang="en-US" sz="1600" i="1" dirty="0">
              <a:latin typeface="Arial" panose="020B0604020202020204" pitchFamily="34" charset="0"/>
            </a:endParaRPr>
          </a:p>
        </p:txBody>
      </p:sp>
      <p:sp>
        <p:nvSpPr>
          <p:cNvPr id="18" name="Title 1">
            <a:extLst>
              <a:ext uri="{FF2B5EF4-FFF2-40B4-BE49-F238E27FC236}">
                <a16:creationId xmlns:a16="http://schemas.microsoft.com/office/drawing/2014/main" id="{7F7CC7E8-4684-784D-8216-9F58095BBE6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cs typeface="Arial" pitchFamily="34" charset="0"/>
              </a:rPr>
              <a:t>Thursday,  January 21, 2021 at 12:23:05 UTC</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grpSp>
        <p:nvGrpSpPr>
          <p:cNvPr id="8" name="Group 7">
            <a:extLst>
              <a:ext uri="{FF2B5EF4-FFF2-40B4-BE49-F238E27FC236}">
                <a16:creationId xmlns:a16="http://schemas.microsoft.com/office/drawing/2014/main" id="{5B15806B-3327-4951-AC9F-7F7A7B8FD11A}"/>
              </a:ext>
            </a:extLst>
          </p:cNvPr>
          <p:cNvGrpSpPr/>
          <p:nvPr/>
        </p:nvGrpSpPr>
        <p:grpSpPr>
          <a:xfrm>
            <a:off x="3810000" y="4278312"/>
            <a:ext cx="4338638" cy="2430730"/>
            <a:chOff x="3810000" y="4278312"/>
            <a:chExt cx="4338638" cy="2430730"/>
          </a:xfrm>
        </p:grpSpPr>
        <p:pic>
          <p:nvPicPr>
            <p:cNvPr id="26632" name="Picture 4">
              <a:extLst>
                <a:ext uri="{FF2B5EF4-FFF2-40B4-BE49-F238E27FC236}">
                  <a16:creationId xmlns:a16="http://schemas.microsoft.com/office/drawing/2014/main" id="{3AD14007-525F-A84C-ABC4-992E27CC7A5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4278312"/>
              <a:ext cx="4267200" cy="181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Text&#10;&#10;Description automatically generated">
              <a:extLst>
                <a:ext uri="{FF2B5EF4-FFF2-40B4-BE49-F238E27FC236}">
                  <a16:creationId xmlns:a16="http://schemas.microsoft.com/office/drawing/2014/main" id="{4B917765-D7C8-4116-94B0-8EBF9B3B59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0" y="6105525"/>
              <a:ext cx="3881438" cy="603517"/>
            </a:xfrm>
            <a:prstGeom prst="rect">
              <a:avLst/>
            </a:prstGeom>
          </p:spPr>
        </p:pic>
      </p:grpSp>
      <p:pic>
        <p:nvPicPr>
          <p:cNvPr id="7" name="Picture 6" descr="A white circle with a black line&#10;&#10;Description automatically generated with low confidence">
            <a:extLst>
              <a:ext uri="{FF2B5EF4-FFF2-40B4-BE49-F238E27FC236}">
                <a16:creationId xmlns:a16="http://schemas.microsoft.com/office/drawing/2014/main" id="{F2A1A6AD-FF3D-40DB-8453-50DA3E49981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2532" y="2595627"/>
            <a:ext cx="2330021" cy="238099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4FFB4D-C088-4089-9050-E0E0C392C3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9459" name="Picture 18" descr="IRIS_TMlogo.png">
            <a:extLst>
              <a:ext uri="{FF2B5EF4-FFF2-40B4-BE49-F238E27FC236}">
                <a16:creationId xmlns:a16="http://schemas.microsoft.com/office/drawing/2014/main" id="{E629F336-FD28-4A78-96DB-41263BC87A3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7">
            <a:extLst>
              <a:ext uri="{FF2B5EF4-FFF2-40B4-BE49-F238E27FC236}">
                <a16:creationId xmlns:a16="http://schemas.microsoft.com/office/drawing/2014/main" id="{592BD9CB-6771-421D-B6CD-C482E209CA1A}"/>
              </a:ext>
            </a:extLst>
          </p:cNvPr>
          <p:cNvSpPr txBox="1">
            <a:spLocks noChangeArrowheads="1"/>
          </p:cNvSpPr>
          <p:nvPr/>
        </p:nvSpPr>
        <p:spPr bwMode="auto">
          <a:xfrm>
            <a:off x="252413" y="1066800"/>
            <a:ext cx="4014787"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This animation explores the motion of a reverse fault, and how reverse faults are represented in a focal mechanism.</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Remember, this was the focal mechanism solution for this earthquake. It was estimated by an analysis of observed seismic waveforms, recorded after the earthquake, observing the pattern of "first motions", that is, whether the first arriving P waves push up or down.</a:t>
            </a:r>
          </a:p>
        </p:txBody>
      </p:sp>
      <p:sp>
        <p:nvSpPr>
          <p:cNvPr id="19461" name="TextBox 11">
            <a:extLst>
              <a:ext uri="{FF2B5EF4-FFF2-40B4-BE49-F238E27FC236}">
                <a16:creationId xmlns:a16="http://schemas.microsoft.com/office/drawing/2014/main" id="{9367F5D1-645E-4607-BE76-AF0944FF1086}"/>
              </a:ext>
            </a:extLst>
          </p:cNvPr>
          <p:cNvSpPr txBox="1">
            <a:spLocks noChangeArrowheads="1"/>
          </p:cNvSpPr>
          <p:nvPr/>
        </p:nvSpPr>
        <p:spPr bwMode="auto">
          <a:xfrm>
            <a:off x="576262" y="6419850"/>
            <a:ext cx="30051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rPr>
              <a:t>USGS W-phase Moment Tensor Solution</a:t>
            </a:r>
            <a:endParaRPr lang="en-US" altLang="en-US" sz="1600" i="1" dirty="0">
              <a:latin typeface="Arial" panose="020B0604020202020204" pitchFamily="34" charset="0"/>
            </a:endParaRPr>
          </a:p>
        </p:txBody>
      </p:sp>
      <p:pic>
        <p:nvPicPr>
          <p:cNvPr id="11" name="Picture 10" descr="A white circle with a black line&#10;&#10;Description automatically generated with low confidence">
            <a:extLst>
              <a:ext uri="{FF2B5EF4-FFF2-40B4-BE49-F238E27FC236}">
                <a16:creationId xmlns:a16="http://schemas.microsoft.com/office/drawing/2014/main" id="{E9E40151-A346-4A3B-A836-C826FDFAC8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8362" y="3953005"/>
            <a:ext cx="2330021" cy="2380990"/>
          </a:xfrm>
          <a:prstGeom prst="rect">
            <a:avLst/>
          </a:prstGeom>
        </p:spPr>
      </p:pic>
      <p:pic>
        <p:nvPicPr>
          <p:cNvPr id="6" name="FocalMechanism_Reverse_SHORT.mp4">
            <a:hlinkClick r:id="" action="ppaction://media"/>
            <a:extLst>
              <a:ext uri="{FF2B5EF4-FFF2-40B4-BE49-F238E27FC236}">
                <a16:creationId xmlns:a16="http://schemas.microsoft.com/office/drawing/2014/main" id="{80D78617-0EE1-435D-8A1A-32E357E360F4}"/>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319587" y="1066800"/>
            <a:ext cx="4572000" cy="3429000"/>
          </a:xfrm>
          <a:prstGeom prst="rect">
            <a:avLst/>
          </a:prstGeom>
        </p:spPr>
      </p:pic>
      <p:sp>
        <p:nvSpPr>
          <p:cNvPr id="8" name="Title 1">
            <a:extLst>
              <a:ext uri="{FF2B5EF4-FFF2-40B4-BE49-F238E27FC236}">
                <a16:creationId xmlns:a16="http://schemas.microsoft.com/office/drawing/2014/main" id="{9CD49B54-97C7-40A0-A5DB-33AAE5C8135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cs typeface="Arial" pitchFamily="34" charset="0"/>
              </a:rPr>
              <a:t>Thursday,  January 21, 2021 at 12:23:05 UTC</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33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5603" name="TextBox 9">
            <a:extLst>
              <a:ext uri="{FF2B5EF4-FFF2-40B4-BE49-F238E27FC236}">
                <a16:creationId xmlns:a16="http://schemas.microsoft.com/office/drawing/2014/main" id="{B950344D-7B49-4BA3-B8B1-1AE236C2EB73}"/>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457200" y="406241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latin typeface="Arial" panose="020B0604020202020204" pitchFamily="34" charset="0"/>
              </a:rPr>
              <a:t>Moderate</a:t>
            </a:r>
          </a:p>
          <a:p>
            <a:pPr algn="ctr" eaLnBrk="1" hangingPunct="1">
              <a:spcBef>
                <a:spcPct val="0"/>
              </a:spcBef>
              <a:spcAft>
                <a:spcPts val="400"/>
              </a:spcAft>
              <a:buFontTx/>
              <a:buNone/>
            </a:pPr>
            <a:r>
              <a:rPr lang="en-US" altLang="en-US" sz="1400">
                <a:latin typeface="Arial" panose="020B0604020202020204" pitchFamily="34" charset="0"/>
              </a:rPr>
              <a:t>Light</a:t>
            </a:r>
          </a:p>
          <a:p>
            <a:pPr algn="ctr" eaLnBrk="1" hangingPunct="1">
              <a:spcBef>
                <a:spcPct val="0"/>
              </a:spcBef>
              <a:spcAft>
                <a:spcPts val="400"/>
              </a:spcAft>
              <a:buFontTx/>
              <a:buNone/>
            </a:pPr>
            <a:r>
              <a:rPr lang="en-US" altLang="en-US" sz="1400">
                <a:latin typeface="Arial" panose="020B0604020202020204" pitchFamily="34" charset="0"/>
              </a:rPr>
              <a:t>Weak</a:t>
            </a:r>
          </a:p>
          <a:p>
            <a:pPr algn="ctr" eaLnBrk="1" hangingPunct="1">
              <a:spcBef>
                <a:spcPct val="0"/>
              </a:spcBef>
              <a:spcAft>
                <a:spcPts val="400"/>
              </a:spcAft>
              <a:buFontTx/>
              <a:buNone/>
            </a:pPr>
            <a:r>
              <a:rPr lang="en-US" altLang="en-US" sz="1400">
                <a:latin typeface="Arial" panose="020B0604020202020204" pitchFamily="34" charset="0"/>
              </a:rPr>
              <a:t>Not Felt</a:t>
            </a:r>
            <a:endParaRPr lang="en-US" altLang="en-US" sz="1800">
              <a:latin typeface="Arial" panose="020B0604020202020204" pitchFamily="34" charset="0"/>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314824" y="6487222"/>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7.0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1143000"/>
            <a:ext cx="323215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twelve-stage scale, from I to XII, that indicates the severity of ground shaking. Intensity is dependent on the magnitude, depth, bedrock, and location.</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None/>
            </a:pPr>
            <a:r>
              <a:rPr lang="en-US" altLang="en-US" sz="1600" dirty="0">
                <a:latin typeface="Arial" panose="020B0604020202020204" pitchFamily="34" charset="0"/>
              </a:rPr>
              <a:t>Severe shaking was felt in the area closest to the earthquake.</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TextBox 15">
            <a:extLst>
              <a:ext uri="{FF2B5EF4-FFF2-40B4-BE49-F238E27FC236}">
                <a16:creationId xmlns:a16="http://schemas.microsoft.com/office/drawing/2014/main" id="{5F604522-7034-4BE3-814F-45564C1E37BD}"/>
              </a:ext>
            </a:extLst>
          </p:cNvPr>
          <p:cNvSpPr txBox="1">
            <a:spLocks noChangeArrowheads="1"/>
          </p:cNvSpPr>
          <p:nvPr/>
        </p:nvSpPr>
        <p:spPr bwMode="auto">
          <a:xfrm>
            <a:off x="152400" y="6519863"/>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USGS</a:t>
            </a:r>
          </a:p>
        </p:txBody>
      </p:sp>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238" y="41148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442913" y="377190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a:latin typeface="Arial" panose="020B0604020202020204" pitchFamily="34" charset="0"/>
              </a:rPr>
              <a:t>MMI   Perceived Shaking</a:t>
            </a:r>
          </a:p>
          <a:p>
            <a:pPr eaLnBrk="1" hangingPunct="1">
              <a:spcBef>
                <a:spcPct val="0"/>
              </a:spcBef>
              <a:buFontTx/>
              <a:buNone/>
            </a:pPr>
            <a:endParaRPr lang="en-US" altLang="en-US" sz="1400">
              <a:latin typeface="Arial" panose="020B0604020202020204" pitchFamily="34" charset="0"/>
            </a:endParaRPr>
          </a:p>
        </p:txBody>
      </p:sp>
      <p:pic>
        <p:nvPicPr>
          <p:cNvPr id="3" name="Picture 2" descr="Map&#10;&#10;Description automatically generated">
            <a:extLst>
              <a:ext uri="{FF2B5EF4-FFF2-40B4-BE49-F238E27FC236}">
                <a16:creationId xmlns:a16="http://schemas.microsoft.com/office/drawing/2014/main" id="{6A139D62-7270-4C2D-BEE8-DF9987FF40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96778"/>
            <a:ext cx="5523710" cy="5542122"/>
          </a:xfrm>
          <a:prstGeom prst="rect">
            <a:avLst/>
          </a:prstGeom>
        </p:spPr>
      </p:pic>
      <p:sp>
        <p:nvSpPr>
          <p:cNvPr id="19" name="Title 1">
            <a:extLst>
              <a:ext uri="{FF2B5EF4-FFF2-40B4-BE49-F238E27FC236}">
                <a16:creationId xmlns:a16="http://schemas.microsoft.com/office/drawing/2014/main" id="{32587F00-2A7B-4307-9293-DDC6233B1ED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January 21, 2021 at 12:23:05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3810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6,000 people felt strong shaking from this earthquake.</a:t>
            </a:r>
          </a:p>
        </p:txBody>
      </p:sp>
      <p:sp>
        <p:nvSpPr>
          <p:cNvPr id="9221" name="TextBox 15">
            <a:extLst>
              <a:ext uri="{FF2B5EF4-FFF2-40B4-BE49-F238E27FC236}">
                <a16:creationId xmlns:a16="http://schemas.microsoft.com/office/drawing/2014/main" id="{1BBCA3FA-165B-4FA3-AD8C-A5105F8A971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9222" name="TextBox 20">
            <a:extLst>
              <a:ext uri="{FF2B5EF4-FFF2-40B4-BE49-F238E27FC236}">
                <a16:creationId xmlns:a16="http://schemas.microsoft.com/office/drawing/2014/main" id="{B59A3062-D1CD-4698-A49A-AD55336199F4}"/>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3" name="Picture 2" descr="Table&#10;&#10;Description automatically generated">
            <a:extLst>
              <a:ext uri="{FF2B5EF4-FFF2-40B4-BE49-F238E27FC236}">
                <a16:creationId xmlns:a16="http://schemas.microsoft.com/office/drawing/2014/main" id="{D928CAA4-53C5-4CAF-A254-54AC75148C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617" y="2819400"/>
            <a:ext cx="2447583" cy="3897371"/>
          </a:xfrm>
          <a:prstGeom prst="rect">
            <a:avLst/>
          </a:prstGeom>
        </p:spPr>
      </p:pic>
      <p:pic>
        <p:nvPicPr>
          <p:cNvPr id="6" name="Picture 5" descr="Map&#10;&#10;Description automatically generated">
            <a:extLst>
              <a:ext uri="{FF2B5EF4-FFF2-40B4-BE49-F238E27FC236}">
                <a16:creationId xmlns:a16="http://schemas.microsoft.com/office/drawing/2014/main" id="{191C0583-1B65-4BF4-ACB4-E87636E9A4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0" y="762000"/>
            <a:ext cx="4724400" cy="4724400"/>
          </a:xfrm>
          <a:prstGeom prst="rect">
            <a:avLst/>
          </a:prstGeom>
        </p:spPr>
      </p:pic>
      <p:sp>
        <p:nvSpPr>
          <p:cNvPr id="15" name="Title 1">
            <a:extLst>
              <a:ext uri="{FF2B5EF4-FFF2-40B4-BE49-F238E27FC236}">
                <a16:creationId xmlns:a16="http://schemas.microsoft.com/office/drawing/2014/main" id="{4D8EB2B1-1617-44C4-BB9F-6FFF63BEBC2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January 21, 2021 at 12:23:05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A1D26FE-65E1-4378-B9DC-D0B7E7F5E2F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267" name="Picture 8" descr="IRIS_TMlogo.png">
            <a:extLst>
              <a:ext uri="{FF2B5EF4-FFF2-40B4-BE49-F238E27FC236}">
                <a16:creationId xmlns:a16="http://schemas.microsoft.com/office/drawing/2014/main" id="{712D28CA-25FB-8E4F-B740-983FAB79539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TextBox 14">
            <a:extLst>
              <a:ext uri="{FF2B5EF4-FFF2-40B4-BE49-F238E27FC236}">
                <a16:creationId xmlns:a16="http://schemas.microsoft.com/office/drawing/2014/main" id="{DD1DDF5C-5489-5C48-8A6D-E562A0CA784D}"/>
              </a:ext>
            </a:extLst>
          </p:cNvPr>
          <p:cNvSpPr txBox="1">
            <a:spLocks noChangeArrowheads="1"/>
          </p:cNvSpPr>
          <p:nvPr/>
        </p:nvSpPr>
        <p:spPr bwMode="auto">
          <a:xfrm>
            <a:off x="550863" y="1089006"/>
            <a:ext cx="8582025" cy="1196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n-US" altLang="en-US" sz="1600" dirty="0">
                <a:latin typeface="Arial" panose="020B0604020202020204" pitchFamily="34" charset="0"/>
              </a:rPr>
              <a:t>Along its western margin, the Philippine Sea Plate is complicated where it converges with, and dives beneath the </a:t>
            </a:r>
            <a:r>
              <a:rPr lang="en-US" altLang="en-US" sz="1600" dirty="0" err="1">
                <a:latin typeface="Arial" panose="020B0604020202020204" pitchFamily="34" charset="0"/>
              </a:rPr>
              <a:t>Sunda</a:t>
            </a:r>
            <a:r>
              <a:rPr lang="en-US" altLang="en-US" sz="1600" dirty="0">
                <a:latin typeface="Arial" panose="020B0604020202020204" pitchFamily="34" charset="0"/>
              </a:rPr>
              <a:t> Plate. Caught in the crunch, the Philippines archipelago has oceanic plates subducting beneath both its east and west sides, and the arc complex itself is marked by active volcanism (red triangles), as well as high seismic activity.</a:t>
            </a:r>
            <a:endParaRPr lang="en-US" altLang="en-US" sz="1600" dirty="0">
              <a:latin typeface="Arial" panose="020B0604020202020204" pitchFamily="34" charset="0"/>
              <a:cs typeface="Arial" panose="020B0604020202020204" pitchFamily="34" charset="0"/>
            </a:endParaRPr>
          </a:p>
        </p:txBody>
      </p:sp>
      <p:sp>
        <p:nvSpPr>
          <p:cNvPr id="3" name="5-Point Star 2">
            <a:extLst>
              <a:ext uri="{FF2B5EF4-FFF2-40B4-BE49-F238E27FC236}">
                <a16:creationId xmlns:a16="http://schemas.microsoft.com/office/drawing/2014/main" id="{4AE255A2-564F-449E-A4F0-D064D9B95663}"/>
              </a:ext>
            </a:extLst>
          </p:cNvPr>
          <p:cNvSpPr/>
          <p:nvPr/>
        </p:nvSpPr>
        <p:spPr>
          <a:xfrm>
            <a:off x="2090737" y="4883150"/>
            <a:ext cx="76200" cy="76200"/>
          </a:xfrm>
          <a:prstGeom prst="star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11" name="5-Point Star 10">
            <a:extLst>
              <a:ext uri="{FF2B5EF4-FFF2-40B4-BE49-F238E27FC236}">
                <a16:creationId xmlns:a16="http://schemas.microsoft.com/office/drawing/2014/main" id="{3B2616EF-BA05-43FB-8DCF-11093C776241}"/>
              </a:ext>
            </a:extLst>
          </p:cNvPr>
          <p:cNvSpPr/>
          <p:nvPr/>
        </p:nvSpPr>
        <p:spPr>
          <a:xfrm rot="20700000">
            <a:off x="2249487" y="4989513"/>
            <a:ext cx="76200" cy="76200"/>
          </a:xfrm>
          <a:prstGeom prst="star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sp>
        <p:nvSpPr>
          <p:cNvPr id="11271" name="TextBox 14">
            <a:extLst>
              <a:ext uri="{FF2B5EF4-FFF2-40B4-BE49-F238E27FC236}">
                <a16:creationId xmlns:a16="http://schemas.microsoft.com/office/drawing/2014/main" id="{A20EC20B-88CC-7646-9FDC-094DCCAD67EE}"/>
              </a:ext>
            </a:extLst>
          </p:cNvPr>
          <p:cNvSpPr txBox="1">
            <a:spLocks noChangeArrowheads="1"/>
          </p:cNvSpPr>
          <p:nvPr/>
        </p:nvSpPr>
        <p:spPr bwMode="auto">
          <a:xfrm>
            <a:off x="854075" y="6300788"/>
            <a:ext cx="7756525"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n-US" altLang="en-US" sz="1400" dirty="0">
                <a:latin typeface="Arial" panose="020B0604020202020204" pitchFamily="34" charset="0"/>
              </a:rPr>
              <a:t>Simplified tectonic boundaries		               Magnitude 6–8 earthquakes 2000-2018</a:t>
            </a:r>
            <a:endParaRPr lang="en-US" altLang="en-US" sz="1400" dirty="0">
              <a:latin typeface="Arial" panose="020B0604020202020204" pitchFamily="34" charset="0"/>
              <a:cs typeface="Arial" panose="020B0604020202020204" pitchFamily="34" charset="0"/>
            </a:endParaRPr>
          </a:p>
        </p:txBody>
      </p:sp>
      <p:grpSp>
        <p:nvGrpSpPr>
          <p:cNvPr id="11272" name="Group 7">
            <a:extLst>
              <a:ext uri="{FF2B5EF4-FFF2-40B4-BE49-F238E27FC236}">
                <a16:creationId xmlns:a16="http://schemas.microsoft.com/office/drawing/2014/main" id="{3F51CE7E-79F5-9E49-987A-02DDC009CC7E}"/>
              </a:ext>
            </a:extLst>
          </p:cNvPr>
          <p:cNvGrpSpPr>
            <a:grpSpLocks/>
          </p:cNvGrpSpPr>
          <p:nvPr/>
        </p:nvGrpSpPr>
        <p:grpSpPr bwMode="auto">
          <a:xfrm>
            <a:off x="960437" y="2438400"/>
            <a:ext cx="7392988" cy="3910013"/>
            <a:chOff x="850900" y="2584450"/>
            <a:chExt cx="7392956" cy="3910563"/>
          </a:xfrm>
        </p:grpSpPr>
        <p:pic>
          <p:nvPicPr>
            <p:cNvPr id="11277" name="Picture 5" descr="PhilippinesTectonics.jpg">
              <a:extLst>
                <a:ext uri="{FF2B5EF4-FFF2-40B4-BE49-F238E27FC236}">
                  <a16:creationId xmlns:a16="http://schemas.microsoft.com/office/drawing/2014/main" id="{AEDC2DB9-A2E3-A74C-8491-CEE2692FC4D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0900" y="2586038"/>
              <a:ext cx="3048000" cy="389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8" name="Picture 4">
              <a:extLst>
                <a:ext uri="{FF2B5EF4-FFF2-40B4-BE49-F238E27FC236}">
                  <a16:creationId xmlns:a16="http://schemas.microsoft.com/office/drawing/2014/main" id="{4F310C8D-EEE2-6445-BBE2-672494AF8B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7800" y="2584450"/>
              <a:ext cx="2986056" cy="391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9" name="TextBox 5">
              <a:extLst>
                <a:ext uri="{FF2B5EF4-FFF2-40B4-BE49-F238E27FC236}">
                  <a16:creationId xmlns:a16="http://schemas.microsoft.com/office/drawing/2014/main" id="{66AD991F-0D74-F74F-A556-472CD8AD4E28}"/>
                </a:ext>
              </a:extLst>
            </p:cNvPr>
            <p:cNvSpPr txBox="1">
              <a:spLocks noChangeArrowheads="1"/>
            </p:cNvSpPr>
            <p:nvPr/>
          </p:nvSpPr>
          <p:spPr bwMode="auto">
            <a:xfrm>
              <a:off x="6400800" y="4343400"/>
              <a:ext cx="12954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800">
                  <a:solidFill>
                    <a:schemeClr val="bg1"/>
                  </a:solidFill>
                  <a:latin typeface="Arial" panose="020B0604020202020204" pitchFamily="34" charset="0"/>
                </a:rPr>
                <a:t>Philippine Sea Plate</a:t>
              </a:r>
            </a:p>
          </p:txBody>
        </p:sp>
        <p:sp>
          <p:nvSpPr>
            <p:cNvPr id="11280" name="TextBox 14">
              <a:extLst>
                <a:ext uri="{FF2B5EF4-FFF2-40B4-BE49-F238E27FC236}">
                  <a16:creationId xmlns:a16="http://schemas.microsoft.com/office/drawing/2014/main" id="{A2AD4280-A8CD-4B4A-B5AB-B5559B459CE3}"/>
                </a:ext>
              </a:extLst>
            </p:cNvPr>
            <p:cNvSpPr txBox="1">
              <a:spLocks noChangeArrowheads="1"/>
            </p:cNvSpPr>
            <p:nvPr/>
          </p:nvSpPr>
          <p:spPr bwMode="auto">
            <a:xfrm>
              <a:off x="5434163" y="4809344"/>
              <a:ext cx="12954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800">
                  <a:solidFill>
                    <a:schemeClr val="bg1"/>
                  </a:solidFill>
                  <a:latin typeface="Arial" panose="020B0604020202020204" pitchFamily="34" charset="0"/>
                </a:rPr>
                <a:t>Sunda Plate</a:t>
              </a:r>
            </a:p>
          </p:txBody>
        </p:sp>
        <p:sp>
          <p:nvSpPr>
            <p:cNvPr id="11281" name="TextBox 15">
              <a:extLst>
                <a:ext uri="{FF2B5EF4-FFF2-40B4-BE49-F238E27FC236}">
                  <a16:creationId xmlns:a16="http://schemas.microsoft.com/office/drawing/2014/main" id="{BA223621-77F3-8D46-A533-50DC9BC4AA9D}"/>
                </a:ext>
              </a:extLst>
            </p:cNvPr>
            <p:cNvSpPr txBox="1">
              <a:spLocks noChangeArrowheads="1"/>
            </p:cNvSpPr>
            <p:nvPr/>
          </p:nvSpPr>
          <p:spPr bwMode="auto">
            <a:xfrm>
              <a:off x="2119384" y="4235678"/>
              <a:ext cx="12954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800">
                  <a:solidFill>
                    <a:schemeClr val="bg1"/>
                  </a:solidFill>
                  <a:latin typeface="Arial" panose="020B0604020202020204" pitchFamily="34" charset="0"/>
                </a:rPr>
                <a:t>Philippine Sea Plate</a:t>
              </a:r>
            </a:p>
          </p:txBody>
        </p:sp>
        <p:sp>
          <p:nvSpPr>
            <p:cNvPr id="11282" name="TextBox 16">
              <a:extLst>
                <a:ext uri="{FF2B5EF4-FFF2-40B4-BE49-F238E27FC236}">
                  <a16:creationId xmlns:a16="http://schemas.microsoft.com/office/drawing/2014/main" id="{47341393-96B7-764B-BDBD-233BD8017D5F}"/>
                </a:ext>
              </a:extLst>
            </p:cNvPr>
            <p:cNvSpPr txBox="1">
              <a:spLocks noChangeArrowheads="1"/>
            </p:cNvSpPr>
            <p:nvPr/>
          </p:nvSpPr>
          <p:spPr bwMode="auto">
            <a:xfrm>
              <a:off x="1120848" y="4876800"/>
              <a:ext cx="12954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800">
                  <a:solidFill>
                    <a:schemeClr val="bg1"/>
                  </a:solidFill>
                  <a:latin typeface="Arial" panose="020B0604020202020204" pitchFamily="34" charset="0"/>
                </a:rPr>
                <a:t>Sunda Plate</a:t>
              </a:r>
            </a:p>
          </p:txBody>
        </p:sp>
      </p:grpSp>
      <p:sp>
        <p:nvSpPr>
          <p:cNvPr id="2" name="Star: 5 Points 1">
            <a:extLst>
              <a:ext uri="{FF2B5EF4-FFF2-40B4-BE49-F238E27FC236}">
                <a16:creationId xmlns:a16="http://schemas.microsoft.com/office/drawing/2014/main" id="{554A1D0F-9235-456F-857A-A7EF37DE9F88}"/>
              </a:ext>
            </a:extLst>
          </p:cNvPr>
          <p:cNvSpPr/>
          <p:nvPr/>
        </p:nvSpPr>
        <p:spPr>
          <a:xfrm>
            <a:off x="2300287" y="5114405"/>
            <a:ext cx="71438" cy="71437"/>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275" name="TextBox 11">
            <a:extLst>
              <a:ext uri="{FF2B5EF4-FFF2-40B4-BE49-F238E27FC236}">
                <a16:creationId xmlns:a16="http://schemas.microsoft.com/office/drawing/2014/main" id="{1794DCD4-30D0-E842-9FC5-64B2BAFDC1E6}"/>
              </a:ext>
            </a:extLst>
          </p:cNvPr>
          <p:cNvSpPr txBox="1">
            <a:spLocks noChangeArrowheads="1"/>
          </p:cNvSpPr>
          <p:nvPr/>
        </p:nvSpPr>
        <p:spPr bwMode="auto">
          <a:xfrm>
            <a:off x="2398656" y="4745202"/>
            <a:ext cx="6318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100" dirty="0">
                <a:solidFill>
                  <a:srgbClr val="FF0000"/>
                </a:solidFill>
                <a:latin typeface="Arial" panose="020B0604020202020204" pitchFamily="34" charset="0"/>
              </a:rPr>
              <a:t>M 7.0</a:t>
            </a:r>
          </a:p>
        </p:txBody>
      </p:sp>
      <p:cxnSp>
        <p:nvCxnSpPr>
          <p:cNvPr id="18" name="Straight Arrow Connector 17">
            <a:extLst>
              <a:ext uri="{FF2B5EF4-FFF2-40B4-BE49-F238E27FC236}">
                <a16:creationId xmlns:a16="http://schemas.microsoft.com/office/drawing/2014/main" id="{DC62A177-48F7-42B4-A0F5-3E9E6226F8CC}"/>
              </a:ext>
            </a:extLst>
          </p:cNvPr>
          <p:cNvCxnSpPr>
            <a:cxnSpLocks/>
          </p:cNvCxnSpPr>
          <p:nvPr/>
        </p:nvCxnSpPr>
        <p:spPr bwMode="auto">
          <a:xfrm flipH="1">
            <a:off x="2377290" y="4944933"/>
            <a:ext cx="263525" cy="165100"/>
          </a:xfrm>
          <a:prstGeom prst="straightConnector1">
            <a:avLst/>
          </a:prstGeom>
          <a:ln w="12700">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0" name="Title 1">
            <a:extLst>
              <a:ext uri="{FF2B5EF4-FFF2-40B4-BE49-F238E27FC236}">
                <a16:creationId xmlns:a16="http://schemas.microsoft.com/office/drawing/2014/main" id="{97784EC3-F467-47CB-9CFE-922EA82CD82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January 21, 2021 at 12:23:05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a:extLst>
              <a:ext uri="{FF2B5EF4-FFF2-40B4-BE49-F238E27FC236}">
                <a16:creationId xmlns:a16="http://schemas.microsoft.com/office/drawing/2014/main" id="{2B5847DF-EFB9-844E-AA75-0A859D32C3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5113" y="920750"/>
            <a:ext cx="4783137" cy="466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277813" y="1074738"/>
            <a:ext cx="3535362" cy="283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This map shows historical seismicity in this region.  Earthquakes are color-coded by depth as shown in the legend in the lower right corner.  Depths of earthquakes increase from east to west across the subduction zone boundary.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A 3D cross section through the earthquake is shown below.</a:t>
            </a:r>
          </a:p>
          <a:p>
            <a:pPr eaLnBrk="1" hangingPunct="1">
              <a:lnSpc>
                <a:spcPts val="2400"/>
              </a:lnSpc>
              <a:spcBef>
                <a:spcPct val="0"/>
              </a:spcBef>
              <a:buFontTx/>
              <a:buNone/>
            </a:pPr>
            <a:endParaRPr lang="en-US" altLang="en-US" sz="1600" dirty="0">
              <a:latin typeface="Arial" panose="020B0604020202020204" pitchFamily="34" charset="0"/>
            </a:endParaRP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Box 8">
            <a:extLst>
              <a:ext uri="{FF2B5EF4-FFF2-40B4-BE49-F238E27FC236}">
                <a16:creationId xmlns:a16="http://schemas.microsoft.com/office/drawing/2014/main" id="{4BA36AA1-0413-194B-B594-506BE5D2E4D3}"/>
              </a:ext>
            </a:extLst>
          </p:cNvPr>
          <p:cNvSpPr txBox="1">
            <a:spLocks noChangeArrowheads="1"/>
          </p:cNvSpPr>
          <p:nvPr/>
        </p:nvSpPr>
        <p:spPr bwMode="auto">
          <a:xfrm>
            <a:off x="3867150" y="5662613"/>
            <a:ext cx="53530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rPr>
              <a:t>Created using the IRIS Earthquake Browser (IEB)</a:t>
            </a:r>
            <a:endParaRPr lang="en-US" altLang="en-US" sz="1800">
              <a:latin typeface="Arial" panose="020B0604020202020204" pitchFamily="34" charset="0"/>
            </a:endParaRPr>
          </a:p>
        </p:txBody>
      </p:sp>
      <p:sp>
        <p:nvSpPr>
          <p:cNvPr id="13319" name="TextBox 11">
            <a:extLst>
              <a:ext uri="{FF2B5EF4-FFF2-40B4-BE49-F238E27FC236}">
                <a16:creationId xmlns:a16="http://schemas.microsoft.com/office/drawing/2014/main" id="{E854DA42-AD4F-C941-8006-6D865414CD38}"/>
              </a:ext>
            </a:extLst>
          </p:cNvPr>
          <p:cNvSpPr txBox="1">
            <a:spLocks noChangeArrowheads="1"/>
          </p:cNvSpPr>
          <p:nvPr/>
        </p:nvSpPr>
        <p:spPr bwMode="auto">
          <a:xfrm>
            <a:off x="8229600" y="2895600"/>
            <a:ext cx="631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M 7.0</a:t>
            </a:r>
          </a:p>
        </p:txBody>
      </p:sp>
      <p:cxnSp>
        <p:nvCxnSpPr>
          <p:cNvPr id="18" name="Straight Arrow Connector 17">
            <a:extLst>
              <a:ext uri="{FF2B5EF4-FFF2-40B4-BE49-F238E27FC236}">
                <a16:creationId xmlns:a16="http://schemas.microsoft.com/office/drawing/2014/main" id="{28AB664E-0E77-4466-99F7-31D2D7D53D01}"/>
              </a:ext>
            </a:extLst>
          </p:cNvPr>
          <p:cNvCxnSpPr>
            <a:cxnSpLocks/>
          </p:cNvCxnSpPr>
          <p:nvPr/>
        </p:nvCxnSpPr>
        <p:spPr bwMode="auto">
          <a:xfrm flipH="1">
            <a:off x="8050212" y="3197226"/>
            <a:ext cx="457200" cy="460375"/>
          </a:xfrm>
          <a:prstGeom prst="straightConnector1">
            <a:avLst/>
          </a:prstGeom>
          <a:ln w="31750">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853C973F-C9D3-4C9B-94F6-E25E7EFB071E}"/>
              </a:ext>
            </a:extLst>
          </p:cNvPr>
          <p:cNvCxnSpPr/>
          <p:nvPr/>
        </p:nvCxnSpPr>
        <p:spPr>
          <a:xfrm>
            <a:off x="5181600" y="2757488"/>
            <a:ext cx="36274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3322" name="Picture 7" descr="MagLegend.tiff">
            <a:extLst>
              <a:ext uri="{FF2B5EF4-FFF2-40B4-BE49-F238E27FC236}">
                <a16:creationId xmlns:a16="http://schemas.microsoft.com/office/drawing/2014/main" id="{FED5E798-5092-9747-971D-0E3E146AFAE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45375" y="6102350"/>
            <a:ext cx="1169988"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a:solidFill>
                  <a:schemeClr val="bg1"/>
                </a:solidFill>
                <a:latin typeface="Arial" panose="020B0604020202020204" pitchFamily="34" charset="0"/>
              </a:rPr>
              <a:t>Earthquake</a:t>
            </a:r>
          </a:p>
        </p:txBody>
      </p:sp>
      <p:cxnSp>
        <p:nvCxnSpPr>
          <p:cNvPr id="21" name="Straight Arrow Connector 20">
            <a:extLst>
              <a:ext uri="{FF2B5EF4-FFF2-40B4-BE49-F238E27FC236}">
                <a16:creationId xmlns:a16="http://schemas.microsoft.com/office/drawing/2014/main" id="{2E7C94C1-E5CE-430E-92FA-22264B9F48F9}"/>
              </a:ext>
            </a:extLst>
          </p:cNvPr>
          <p:cNvCxnSpPr/>
          <p:nvPr/>
        </p:nvCxnSpPr>
        <p:spPr bwMode="auto">
          <a:xfrm>
            <a:off x="887413" y="5627688"/>
            <a:ext cx="228600" cy="384175"/>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pic>
        <p:nvPicPr>
          <p:cNvPr id="13325" name="Picture 7" descr="DepthLegend.tiff">
            <a:extLst>
              <a:ext uri="{FF2B5EF4-FFF2-40B4-BE49-F238E27FC236}">
                <a16:creationId xmlns:a16="http://schemas.microsoft.com/office/drawing/2014/main" id="{B662F245-A8D5-594A-AE29-AECB7FE73A9D}"/>
              </a:ext>
            </a:extLst>
          </p:cNvPr>
          <p:cNvPicPr>
            <a:picLocks noChangeAspect="1"/>
          </p:cNvPicPr>
          <p:nvPr/>
        </p:nvPicPr>
        <p:blipFill>
          <a:blip r:embed="rId6">
            <a:extLst>
              <a:ext uri="{28A0092B-C50C-407E-A947-70E740481C1C}">
                <a14:useLocalDpi xmlns:a14="http://schemas.microsoft.com/office/drawing/2010/main" val="0"/>
              </a:ext>
            </a:extLst>
          </a:blip>
          <a:srcRect l="7120" r="8138"/>
          <a:stretch>
            <a:fillRect/>
          </a:stretch>
        </p:blipFill>
        <p:spPr bwMode="auto">
          <a:xfrm>
            <a:off x="8689975" y="4232275"/>
            <a:ext cx="344488" cy="1995488"/>
          </a:xfrm>
          <a:prstGeom prst="rect">
            <a:avLst/>
          </a:prstGeom>
          <a:noFill/>
          <a:ln w="12700">
            <a:solidFill>
              <a:srgbClr val="660066"/>
            </a:solidFill>
            <a:miter lim="800000"/>
            <a:headEnd/>
            <a:tailEnd/>
          </a:ln>
          <a:extLst>
            <a:ext uri="{909E8E84-426E-40DD-AFC4-6F175D3DCCD1}">
              <a14:hiddenFill xmlns:a14="http://schemas.microsoft.com/office/drawing/2010/main">
                <a:solidFill>
                  <a:srgbClr val="FFFFFF"/>
                </a:solidFill>
              </a14:hiddenFill>
            </a:ext>
          </a:extLst>
        </p:spPr>
      </p:pic>
      <p:pic>
        <p:nvPicPr>
          <p:cNvPr id="13326" name="Picture 7">
            <a:extLst>
              <a:ext uri="{FF2B5EF4-FFF2-40B4-BE49-F238E27FC236}">
                <a16:creationId xmlns:a16="http://schemas.microsoft.com/office/drawing/2014/main" id="{73FC7DCB-FB62-0D47-B4BD-996A36332B4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0363" y="3733800"/>
            <a:ext cx="3452812" cy="261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
            <a:extLst>
              <a:ext uri="{FF2B5EF4-FFF2-40B4-BE49-F238E27FC236}">
                <a16:creationId xmlns:a16="http://schemas.microsoft.com/office/drawing/2014/main" id="{F0096E22-C73F-437A-BF9D-BC6AEA7E05B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January 21, 2021 at 12:23:05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hilippines_IEB_210121">
            <a:hlinkClick r:id="" action="ppaction://media"/>
            <a:extLst>
              <a:ext uri="{FF2B5EF4-FFF2-40B4-BE49-F238E27FC236}">
                <a16:creationId xmlns:a16="http://schemas.microsoft.com/office/drawing/2014/main" id="{41245E2B-1AA5-4B70-B361-C7A92E1CB87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80972" y="1524000"/>
            <a:ext cx="7709783" cy="5077174"/>
          </a:xfrm>
          <a:prstGeom prst="rect">
            <a:avLst/>
          </a:prstGeom>
        </p:spPr>
      </p:pic>
      <p:sp>
        <p:nvSpPr>
          <p:cNvPr id="10" name="Title 1">
            <a:extLst>
              <a:ext uri="{FF2B5EF4-FFF2-40B4-BE49-F238E27FC236}">
                <a16:creationId xmlns:a16="http://schemas.microsoft.com/office/drawing/2014/main" id="{2E4871B3-041C-46D5-9B68-AA49881A331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January 21, 2021 at 12:23:05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1" name="TextBox 7">
            <a:extLst>
              <a:ext uri="{FF2B5EF4-FFF2-40B4-BE49-F238E27FC236}">
                <a16:creationId xmlns:a16="http://schemas.microsoft.com/office/drawing/2014/main" id="{B6EE1ABC-ED1E-42E1-81CB-875D982F9604}"/>
              </a:ext>
            </a:extLst>
          </p:cNvPr>
          <p:cNvSpPr txBox="1">
            <a:spLocks noChangeArrowheads="1"/>
          </p:cNvSpPr>
          <p:nvPr/>
        </p:nvSpPr>
        <p:spPr bwMode="auto">
          <a:xfrm>
            <a:off x="277812" y="1074738"/>
            <a:ext cx="6427788" cy="616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This animation explores 20 years of regional seismicity:</a:t>
            </a:r>
          </a:p>
          <a:p>
            <a:pPr eaLnBrk="1" hangingPunct="1">
              <a:lnSpc>
                <a:spcPts val="2400"/>
              </a:lnSpc>
              <a:spcBef>
                <a:spcPct val="0"/>
              </a:spcBef>
              <a:buFontTx/>
              <a:buNone/>
            </a:pPr>
            <a:endParaRPr lang="en-US" altLang="en-US" sz="1600" dirty="0">
              <a:latin typeface="Arial" panose="020B0604020202020204" pitchFamily="34" charset="0"/>
            </a:endParaRPr>
          </a:p>
        </p:txBody>
      </p:sp>
    </p:spTree>
    <p:extLst>
      <p:ext uri="{BB962C8B-B14F-4D97-AF65-F5344CB8AC3E}">
        <p14:creationId xmlns:p14="http://schemas.microsoft.com/office/powerpoint/2010/main" val="1554389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72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A0F7B5A-E535-4F25-BAE1-9D471B45BD6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219" name="Picture 8" descr="IRIS_TMlogo.png">
            <a:extLst>
              <a:ext uri="{FF2B5EF4-FFF2-40B4-BE49-F238E27FC236}">
                <a16:creationId xmlns:a16="http://schemas.microsoft.com/office/drawing/2014/main" id="{47113842-360E-374F-B1E6-A56C287584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4">
            <a:extLst>
              <a:ext uri="{FF2B5EF4-FFF2-40B4-BE49-F238E27FC236}">
                <a16:creationId xmlns:a16="http://schemas.microsoft.com/office/drawing/2014/main" id="{B99ED60A-3B20-B14C-AA82-BBE0C24D4978}"/>
              </a:ext>
            </a:extLst>
          </p:cNvPr>
          <p:cNvSpPr txBox="1">
            <a:spLocks noChangeArrowheads="1"/>
          </p:cNvSpPr>
          <p:nvPr/>
        </p:nvSpPr>
        <p:spPr bwMode="auto">
          <a:xfrm>
            <a:off x="239713" y="1008551"/>
            <a:ext cx="8523287" cy="1100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000"/>
              </a:lnSpc>
              <a:spcBef>
                <a:spcPct val="0"/>
              </a:spcBef>
              <a:buFontTx/>
              <a:buNone/>
            </a:pPr>
            <a:r>
              <a:rPr lang="en-US" altLang="en-US" sz="1600" dirty="0">
                <a:latin typeface="Arial" panose="020B0604020202020204" pitchFamily="34" charset="0"/>
                <a:cs typeface="Arial" panose="020B0604020202020204" pitchFamily="34" charset="0"/>
              </a:rPr>
              <a:t>This earthquake is shown by the red star on the map below.  Near this earthquake, the Philippine Sea Plate moves west-northwest with respect to the </a:t>
            </a:r>
            <a:r>
              <a:rPr lang="en-US" altLang="en-US" sz="1600" dirty="0" err="1">
                <a:latin typeface="Arial" panose="020B0604020202020204" pitchFamily="34" charset="0"/>
                <a:cs typeface="Arial" panose="020B0604020202020204" pitchFamily="34" charset="0"/>
              </a:rPr>
              <a:t>Sunda</a:t>
            </a:r>
            <a:r>
              <a:rPr lang="en-US" altLang="en-US" sz="1600" dirty="0">
                <a:latin typeface="Arial" panose="020B0604020202020204" pitchFamily="34" charset="0"/>
                <a:cs typeface="Arial" panose="020B0604020202020204" pitchFamily="34" charset="0"/>
              </a:rPr>
              <a:t> Plate at a rate of 8.8 cm/yr.  At the Philippine Trench, the Philippine Sea Plate subducts beneath the Philippine Islands at the location of this earthquake.</a:t>
            </a:r>
          </a:p>
        </p:txBody>
      </p:sp>
      <p:pic>
        <p:nvPicPr>
          <p:cNvPr id="9221" name="Picture 1">
            <a:extLst>
              <a:ext uri="{FF2B5EF4-FFF2-40B4-BE49-F238E27FC236}">
                <a16:creationId xmlns:a16="http://schemas.microsoft.com/office/drawing/2014/main" id="{F12BE294-7901-6B42-A3F5-FC475F47390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8713" y="2123632"/>
            <a:ext cx="7862887" cy="459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5-Point Star 18">
            <a:extLst>
              <a:ext uri="{FF2B5EF4-FFF2-40B4-BE49-F238E27FC236}">
                <a16:creationId xmlns:a16="http://schemas.microsoft.com/office/drawing/2014/main" id="{E96EB5A7-B7C1-AA4A-82CF-0598CD4059DE}"/>
              </a:ext>
            </a:extLst>
          </p:cNvPr>
          <p:cNvSpPr>
            <a:spLocks noChangeAspect="1"/>
          </p:cNvSpPr>
          <p:nvPr/>
        </p:nvSpPr>
        <p:spPr>
          <a:xfrm>
            <a:off x="3953235" y="4600425"/>
            <a:ext cx="137160" cy="137160"/>
          </a:xfrm>
          <a:prstGeom prst="star5">
            <a:avLst/>
          </a:pr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sp>
        <p:nvSpPr>
          <p:cNvPr id="16" name="TextBox 15">
            <a:extLst>
              <a:ext uri="{FF2B5EF4-FFF2-40B4-BE49-F238E27FC236}">
                <a16:creationId xmlns:a16="http://schemas.microsoft.com/office/drawing/2014/main" id="{57281971-7C35-9843-AAD5-079970DD07A9}"/>
              </a:ext>
            </a:extLst>
          </p:cNvPr>
          <p:cNvSpPr txBox="1"/>
          <p:nvPr/>
        </p:nvSpPr>
        <p:spPr>
          <a:xfrm rot="4849523">
            <a:off x="3583866" y="3754703"/>
            <a:ext cx="1069524" cy="338554"/>
          </a:xfrm>
          <a:prstGeom prst="rect">
            <a:avLst/>
          </a:prstGeom>
          <a:noFill/>
        </p:spPr>
        <p:txBody>
          <a:bodyPr wrap="none" rtlCol="0">
            <a:spAutoFit/>
          </a:bodyPr>
          <a:lstStyle/>
          <a:p>
            <a:r>
              <a:rPr lang="en-US" sz="1600" dirty="0">
                <a:solidFill>
                  <a:srgbClr val="FF0000"/>
                </a:solidFill>
              </a:rPr>
              <a:t>Philippine</a:t>
            </a:r>
          </a:p>
        </p:txBody>
      </p:sp>
      <p:sp>
        <p:nvSpPr>
          <p:cNvPr id="17" name="TextBox 16">
            <a:extLst>
              <a:ext uri="{FF2B5EF4-FFF2-40B4-BE49-F238E27FC236}">
                <a16:creationId xmlns:a16="http://schemas.microsoft.com/office/drawing/2014/main" id="{709DE536-4304-DD4C-9E94-3694DC2CAB08}"/>
              </a:ext>
            </a:extLst>
          </p:cNvPr>
          <p:cNvSpPr txBox="1"/>
          <p:nvPr/>
        </p:nvSpPr>
        <p:spPr>
          <a:xfrm rot="3928966">
            <a:off x="3937420" y="4603233"/>
            <a:ext cx="815031" cy="338554"/>
          </a:xfrm>
          <a:prstGeom prst="rect">
            <a:avLst/>
          </a:prstGeom>
          <a:noFill/>
        </p:spPr>
        <p:txBody>
          <a:bodyPr wrap="none" rtlCol="0">
            <a:spAutoFit/>
          </a:bodyPr>
          <a:lstStyle/>
          <a:p>
            <a:r>
              <a:rPr lang="en-US" sz="1600" dirty="0">
                <a:solidFill>
                  <a:srgbClr val="FF0000"/>
                </a:solidFill>
              </a:rPr>
              <a:t>Trench</a:t>
            </a:r>
            <a:endParaRPr lang="en-US" sz="1600" dirty="0"/>
          </a:p>
        </p:txBody>
      </p:sp>
      <p:sp>
        <p:nvSpPr>
          <p:cNvPr id="22" name="TextBox 15">
            <a:extLst>
              <a:ext uri="{FF2B5EF4-FFF2-40B4-BE49-F238E27FC236}">
                <a16:creationId xmlns:a16="http://schemas.microsoft.com/office/drawing/2014/main" id="{35B0BBBD-6727-A14B-8A2F-7F95E7BDCC0B}"/>
              </a:ext>
            </a:extLst>
          </p:cNvPr>
          <p:cNvSpPr txBox="1">
            <a:spLocks noChangeArrowheads="1"/>
          </p:cNvSpPr>
          <p:nvPr/>
        </p:nvSpPr>
        <p:spPr bwMode="auto">
          <a:xfrm>
            <a:off x="2809887" y="6553200"/>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US Geological Survey</a:t>
            </a:r>
          </a:p>
        </p:txBody>
      </p:sp>
      <p:sp>
        <p:nvSpPr>
          <p:cNvPr id="11" name="Title 1">
            <a:extLst>
              <a:ext uri="{FF2B5EF4-FFF2-40B4-BE49-F238E27FC236}">
                <a16:creationId xmlns:a16="http://schemas.microsoft.com/office/drawing/2014/main" id="{9D9DA8AB-B478-4A9E-AA80-7F03CABE059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January 21, 2021 at 12:23:05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a:extLst>
              <a:ext uri="{FF2B5EF4-FFF2-40B4-BE49-F238E27FC236}">
                <a16:creationId xmlns:a16="http://schemas.microsoft.com/office/drawing/2014/main" id="{8EC87C07-4E34-4869-84EA-8390321B16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7738" y="1876425"/>
            <a:ext cx="6451600" cy="482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64E7F851-469C-47A6-8371-EBC8188D60F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B4B05319-F799-4195-876F-5401D750591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7">
            <a:extLst>
              <a:ext uri="{FF2B5EF4-FFF2-40B4-BE49-F238E27FC236}">
                <a16:creationId xmlns:a16="http://schemas.microsoft.com/office/drawing/2014/main" id="{0ECA1816-7F5C-422C-AC79-444A94AD0BBF}"/>
              </a:ext>
            </a:extLst>
          </p:cNvPr>
          <p:cNvSpPr txBox="1">
            <a:spLocks noChangeArrowheads="1"/>
          </p:cNvSpPr>
          <p:nvPr/>
        </p:nvSpPr>
        <p:spPr bwMode="auto">
          <a:xfrm>
            <a:off x="239713" y="1014413"/>
            <a:ext cx="8664574"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11,275 km (7006 miles, 101.6°) from the location of this earthquake.  At this distance and with winter storm noise, it is challenging to record a seismogram of a magnitude 7.0 earthquake.</a:t>
            </a:r>
          </a:p>
        </p:txBody>
      </p:sp>
      <p:sp>
        <p:nvSpPr>
          <p:cNvPr id="14341" name="TextBox 4">
            <a:extLst>
              <a:ext uri="{FF2B5EF4-FFF2-40B4-BE49-F238E27FC236}">
                <a16:creationId xmlns:a16="http://schemas.microsoft.com/office/drawing/2014/main" id="{74415687-F363-4FEE-8917-CC6CC6C96FCE}"/>
              </a:ext>
            </a:extLst>
          </p:cNvPr>
          <p:cNvSpPr txBox="1">
            <a:spLocks noChangeArrowheads="1"/>
          </p:cNvSpPr>
          <p:nvPr/>
        </p:nvSpPr>
        <p:spPr bwMode="auto">
          <a:xfrm>
            <a:off x="1268413" y="1765300"/>
            <a:ext cx="12747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latin typeface="Arial" panose="020B0604020202020204" pitchFamily="34" charset="0"/>
              </a:rPr>
              <a:t>Diffracted P wave</a:t>
            </a:r>
          </a:p>
        </p:txBody>
      </p:sp>
      <p:sp>
        <p:nvSpPr>
          <p:cNvPr id="12" name="TextBox 11">
            <a:extLst>
              <a:ext uri="{FF2B5EF4-FFF2-40B4-BE49-F238E27FC236}">
                <a16:creationId xmlns:a16="http://schemas.microsoft.com/office/drawing/2014/main" id="{21B164C7-C0EF-45B9-BE7A-19769CDFFB5E}"/>
              </a:ext>
            </a:extLst>
          </p:cNvPr>
          <p:cNvSpPr txBox="1"/>
          <p:nvPr/>
        </p:nvSpPr>
        <p:spPr>
          <a:xfrm>
            <a:off x="5876925" y="1706562"/>
            <a:ext cx="2152650" cy="338138"/>
          </a:xfrm>
          <a:prstGeom prst="rect">
            <a:avLst/>
          </a:prstGeom>
          <a:solidFill>
            <a:schemeClr val="bg1"/>
          </a:solidFill>
        </p:spPr>
        <p:txBody>
          <a:bodyPr>
            <a:spAutoFit/>
          </a:bodyPr>
          <a:lstStyle/>
          <a:p>
            <a:pPr eaLnBrk="1" hangingPunct="1">
              <a:defRPr/>
            </a:pPr>
            <a:r>
              <a:rPr lang="en-US" sz="1600" spc="200" dirty="0">
                <a:latin typeface="Arial" charset="0"/>
                <a:ea typeface="MS PGothic" charset="-128"/>
              </a:rPr>
              <a:t>Surface Waves</a:t>
            </a:r>
          </a:p>
        </p:txBody>
      </p:sp>
      <p:sp>
        <p:nvSpPr>
          <p:cNvPr id="14343" name="TextBox 4">
            <a:extLst>
              <a:ext uri="{FF2B5EF4-FFF2-40B4-BE49-F238E27FC236}">
                <a16:creationId xmlns:a16="http://schemas.microsoft.com/office/drawing/2014/main" id="{4D270FD1-DE1F-495D-8C06-0B16C48A3838}"/>
              </a:ext>
            </a:extLst>
          </p:cNvPr>
          <p:cNvSpPr txBox="1">
            <a:spLocks noChangeArrowheads="1"/>
          </p:cNvSpPr>
          <p:nvPr/>
        </p:nvSpPr>
        <p:spPr bwMode="auto">
          <a:xfrm>
            <a:off x="2909888" y="1774825"/>
            <a:ext cx="457200"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latin typeface="Arial" panose="020B0604020202020204" pitchFamily="34" charset="0"/>
              </a:rPr>
              <a:t>PP</a:t>
            </a:r>
          </a:p>
        </p:txBody>
      </p:sp>
      <p:sp>
        <p:nvSpPr>
          <p:cNvPr id="14344" name="TextBox 5">
            <a:extLst>
              <a:ext uri="{FF2B5EF4-FFF2-40B4-BE49-F238E27FC236}">
                <a16:creationId xmlns:a16="http://schemas.microsoft.com/office/drawing/2014/main" id="{76503B43-D066-4EEA-A1DE-36F0C53F10D1}"/>
              </a:ext>
            </a:extLst>
          </p:cNvPr>
          <p:cNvSpPr txBox="1">
            <a:spLocks noChangeArrowheads="1"/>
          </p:cNvSpPr>
          <p:nvPr/>
        </p:nvSpPr>
        <p:spPr bwMode="auto">
          <a:xfrm>
            <a:off x="1352550" y="2984500"/>
            <a:ext cx="665480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cs typeface="Arial" panose="020B0604020202020204" pitchFamily="34" charset="0"/>
              </a:rPr>
              <a:t>A prominent wave arrival on this seismogram is PP, a compressional wave that bounced off the Earth</a:t>
            </a:r>
            <a:r>
              <a:rPr lang="ja-JP" altLang="en-US" sz="1400">
                <a:latin typeface="Arial" panose="020B0604020202020204" pitchFamily="34" charset="0"/>
                <a:cs typeface="Arial" panose="020B0604020202020204" pitchFamily="34" charset="0"/>
              </a:rPr>
              <a:t>’</a:t>
            </a:r>
            <a:r>
              <a:rPr lang="en-US" altLang="ja-JP" sz="1400">
                <a:latin typeface="Arial" panose="020B0604020202020204" pitchFamily="34" charset="0"/>
                <a:cs typeface="Arial" panose="020B0604020202020204" pitchFamily="34" charset="0"/>
              </a:rPr>
              <a:t>s surface halfway between the earthquake and the station. </a:t>
            </a:r>
            <a:endParaRPr lang="en-US" altLang="en-US" sz="1400">
              <a:latin typeface="Arial" panose="020B0604020202020204" pitchFamily="34" charset="0"/>
              <a:cs typeface="Arial" panose="020B0604020202020204" pitchFamily="34" charset="0"/>
            </a:endParaRPr>
          </a:p>
        </p:txBody>
      </p:sp>
      <p:cxnSp>
        <p:nvCxnSpPr>
          <p:cNvPr id="17" name="Straight Arrow Connector 16">
            <a:extLst>
              <a:ext uri="{FF2B5EF4-FFF2-40B4-BE49-F238E27FC236}">
                <a16:creationId xmlns:a16="http://schemas.microsoft.com/office/drawing/2014/main" id="{30B860E6-338B-4BE9-B6D1-0932441E7A2C}"/>
              </a:ext>
            </a:extLst>
          </p:cNvPr>
          <p:cNvCxnSpPr>
            <a:cxnSpLocks/>
          </p:cNvCxnSpPr>
          <p:nvPr/>
        </p:nvCxnSpPr>
        <p:spPr>
          <a:xfrm>
            <a:off x="2222500" y="2112962"/>
            <a:ext cx="363538" cy="20161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4346" name="Picture 2">
            <a:extLst>
              <a:ext uri="{FF2B5EF4-FFF2-40B4-BE49-F238E27FC236}">
                <a16:creationId xmlns:a16="http://schemas.microsoft.com/office/drawing/2014/main" id="{EB98A1A8-CF85-43EA-95E4-0AB9C334D72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89550" y="3841750"/>
            <a:ext cx="2717800" cy="25368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14347" name="TextBox 5">
            <a:extLst>
              <a:ext uri="{FF2B5EF4-FFF2-40B4-BE49-F238E27FC236}">
                <a16:creationId xmlns:a16="http://schemas.microsoft.com/office/drawing/2014/main" id="{3B90680B-1E7D-4646-8112-9AA20BF6E72D}"/>
              </a:ext>
            </a:extLst>
          </p:cNvPr>
          <p:cNvSpPr txBox="1">
            <a:spLocks noChangeArrowheads="1"/>
          </p:cNvSpPr>
          <p:nvPr/>
        </p:nvSpPr>
        <p:spPr bwMode="auto">
          <a:xfrm>
            <a:off x="5078413" y="3579813"/>
            <a:ext cx="3141662"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rPr>
              <a:t>The first arrival is a diffracted P wave.</a:t>
            </a:r>
          </a:p>
        </p:txBody>
      </p:sp>
      <p:sp>
        <p:nvSpPr>
          <p:cNvPr id="14348" name="TextBox 6">
            <a:extLst>
              <a:ext uri="{FF2B5EF4-FFF2-40B4-BE49-F238E27FC236}">
                <a16:creationId xmlns:a16="http://schemas.microsoft.com/office/drawing/2014/main" id="{84484A80-3AB4-4AC6-A541-1E4FEF59494A}"/>
              </a:ext>
            </a:extLst>
          </p:cNvPr>
          <p:cNvSpPr txBox="1">
            <a:spLocks noChangeArrowheads="1"/>
          </p:cNvSpPr>
          <p:nvPr/>
        </p:nvSpPr>
        <p:spPr bwMode="auto">
          <a:xfrm>
            <a:off x="1389063" y="3841750"/>
            <a:ext cx="3529012" cy="2247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Direct P and S waves cannot travel to stations more than epicentral distance Δ &gt; 103°because of the large decrease in wave velocities across the boundary between the mantle and the liquid outer core.  There is a "shadow zone" for direct P waves in the range 103°&lt; Δ &lt; 143°. The S-wave shadow zone exists for Δ &gt; 103°because the liquid outer core blocks S waves that cannot travel through liquids.</a:t>
            </a:r>
          </a:p>
        </p:txBody>
      </p:sp>
      <p:sp>
        <p:nvSpPr>
          <p:cNvPr id="14349" name="TextBox 4">
            <a:extLst>
              <a:ext uri="{FF2B5EF4-FFF2-40B4-BE49-F238E27FC236}">
                <a16:creationId xmlns:a16="http://schemas.microsoft.com/office/drawing/2014/main" id="{42353AD1-458B-4261-A37B-6BC6E05CFF1A}"/>
              </a:ext>
            </a:extLst>
          </p:cNvPr>
          <p:cNvSpPr txBox="1">
            <a:spLocks noChangeArrowheads="1"/>
          </p:cNvSpPr>
          <p:nvPr/>
        </p:nvSpPr>
        <p:spPr bwMode="auto">
          <a:xfrm>
            <a:off x="4460875" y="1809750"/>
            <a:ext cx="457200"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latin typeface="Arial" panose="020B0604020202020204" pitchFamily="34" charset="0"/>
              </a:rPr>
              <a:t>SS</a:t>
            </a:r>
          </a:p>
        </p:txBody>
      </p:sp>
      <p:sp>
        <p:nvSpPr>
          <p:cNvPr id="20" name="Title 1">
            <a:extLst>
              <a:ext uri="{FF2B5EF4-FFF2-40B4-BE49-F238E27FC236}">
                <a16:creationId xmlns:a16="http://schemas.microsoft.com/office/drawing/2014/main" id="{3842FE9E-4FE8-4EC1-BB8D-D783B83F38A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January 21, 2021 at 12:23:05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C1E0CC-B631-0747-A0AC-9F117660421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9459" name="Picture 8" descr="IRIS_TMlogo.png">
            <a:extLst>
              <a:ext uri="{FF2B5EF4-FFF2-40B4-BE49-F238E27FC236}">
                <a16:creationId xmlns:a16="http://schemas.microsoft.com/office/drawing/2014/main" id="{4F8FF24B-B02C-794A-9C49-BA7A88BFF17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Rectangle 10">
            <a:extLst>
              <a:ext uri="{FF2B5EF4-FFF2-40B4-BE49-F238E27FC236}">
                <a16:creationId xmlns:a16="http://schemas.microsoft.com/office/drawing/2014/main" id="{B3B8911A-1EB4-6D4A-8B93-4117EF863514}"/>
              </a:ext>
            </a:extLst>
          </p:cNvPr>
          <p:cNvSpPr>
            <a:spLocks noChangeArrowheads="1"/>
          </p:cNvSpPr>
          <p:nvPr/>
        </p:nvSpPr>
        <p:spPr bwMode="auto">
          <a:xfrm>
            <a:off x="244475" y="1103313"/>
            <a:ext cx="26670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600">
                <a:latin typeface="Arial" panose="020B0604020202020204" pitchFamily="34" charset="0"/>
              </a:rPr>
              <a:t>Animation explaining the seismic shadow zone. </a:t>
            </a:r>
          </a:p>
          <a:p>
            <a:pPr>
              <a:spcBef>
                <a:spcPct val="0"/>
              </a:spcBef>
              <a:buFontTx/>
              <a:buNone/>
            </a:pPr>
            <a:endParaRPr lang="en-US" altLang="en-US" sz="1600">
              <a:latin typeface="Arial" panose="020B0604020202020204" pitchFamily="34" charset="0"/>
            </a:endParaRPr>
          </a:p>
          <a:p>
            <a:pPr>
              <a:spcBef>
                <a:spcPct val="0"/>
              </a:spcBef>
              <a:buFontTx/>
              <a:buNone/>
            </a:pPr>
            <a:r>
              <a:rPr lang="en-US" altLang="en-US" sz="1600">
                <a:latin typeface="Arial" panose="020B0604020202020204" pitchFamily="34" charset="0"/>
              </a:rPr>
              <a:t>Epicentral distance is the angle formed by the intersection of the line from the earthquake to Earth's center with the line from the observing point to the Earth's center.</a:t>
            </a:r>
          </a:p>
          <a:p>
            <a:pPr>
              <a:spcBef>
                <a:spcPct val="0"/>
              </a:spcBef>
              <a:buFontTx/>
              <a:buNone/>
            </a:pPr>
            <a:endParaRPr lang="en-US" altLang="en-US" sz="1600">
              <a:latin typeface="Arial" panose="020B0604020202020204" pitchFamily="34" charset="0"/>
            </a:endParaRPr>
          </a:p>
          <a:p>
            <a:pPr>
              <a:spcBef>
                <a:spcPct val="0"/>
              </a:spcBef>
              <a:buFontTx/>
              <a:buNone/>
            </a:pPr>
            <a:r>
              <a:rPr lang="en-US" altLang="en-US" sz="1600">
                <a:latin typeface="Arial" panose="020B0604020202020204" pitchFamily="34" charset="0"/>
              </a:rPr>
              <a:t>S waves are observed up to a distance of 104°from an earthquake, but direct S waves are not recorded beyond this distance. </a:t>
            </a:r>
          </a:p>
          <a:p>
            <a:pPr>
              <a:spcBef>
                <a:spcPct val="0"/>
              </a:spcBef>
              <a:buFontTx/>
              <a:buNone/>
            </a:pPr>
            <a:endParaRPr lang="en-US" altLang="en-US" sz="1600">
              <a:latin typeface="Arial" panose="020B0604020202020204" pitchFamily="34" charset="0"/>
            </a:endParaRPr>
          </a:p>
          <a:p>
            <a:pPr>
              <a:spcBef>
                <a:spcPct val="0"/>
              </a:spcBef>
              <a:buFontTx/>
              <a:buNone/>
            </a:pPr>
            <a:r>
              <a:rPr lang="en-US" altLang="en-US" sz="1600">
                <a:latin typeface="Arial" panose="020B0604020202020204" pitchFamily="34" charset="0"/>
              </a:rPr>
              <a:t>P waves also have a shadow zone between 104° and 143°.</a:t>
            </a:r>
          </a:p>
        </p:txBody>
      </p:sp>
      <p:sp>
        <p:nvSpPr>
          <p:cNvPr id="8" name="Title 1">
            <a:extLst>
              <a:ext uri="{FF2B5EF4-FFF2-40B4-BE49-F238E27FC236}">
                <a16:creationId xmlns:a16="http://schemas.microsoft.com/office/drawing/2014/main" id="{FF742953-005D-4920-BE2B-A07ED045531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cs typeface="Arial" pitchFamily="34" charset="0"/>
              </a:rPr>
              <a:t>Thursday,  January 21, 2021 at 12:23:05 UTC</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A_6_shadowzone1_basic.mp4" descr="A_6_shadowzone1_basic.mp4">
            <a:hlinkClick r:id="" action="ppaction://media"/>
            <a:extLst>
              <a:ext uri="{FF2B5EF4-FFF2-40B4-BE49-F238E27FC236}">
                <a16:creationId xmlns:a16="http://schemas.microsoft.com/office/drawing/2014/main" id="{19CB508A-1A50-6D44-BD94-94082E741869}"/>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846916" y="1213860"/>
            <a:ext cx="6090709"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80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7160</TotalTime>
  <Words>1431</Words>
  <Application>Microsoft Office PowerPoint</Application>
  <PresentationFormat>On-screen Show (4:3)</PresentationFormat>
  <Paragraphs>122</Paragraphs>
  <Slides>12</Slides>
  <Notes>12</Notes>
  <HiddenSlides>0</HiddenSlides>
  <MMClips>3</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733</cp:revision>
  <dcterms:created xsi:type="dcterms:W3CDTF">2009-05-31T20:07:40Z</dcterms:created>
  <dcterms:modified xsi:type="dcterms:W3CDTF">2021-01-24T20:36:21Z</dcterms:modified>
</cp:coreProperties>
</file>