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347" r:id="rId2"/>
    <p:sldId id="385" r:id="rId3"/>
    <p:sldId id="386" r:id="rId4"/>
    <p:sldId id="378" r:id="rId5"/>
    <p:sldId id="428" r:id="rId6"/>
    <p:sldId id="379" r:id="rId7"/>
    <p:sldId id="429" r:id="rId8"/>
    <p:sldId id="382" r:id="rId9"/>
    <p:sldId id="412" r:id="rId10"/>
    <p:sldId id="424" r:id="rId11"/>
    <p:sldId id="369" r:id="rId12"/>
    <p:sldId id="373" r:id="rId13"/>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426" autoAdjust="0"/>
    <p:restoredTop sz="92215" autoAdjust="0"/>
  </p:normalViewPr>
  <p:slideViewPr>
    <p:cSldViewPr>
      <p:cViewPr varScale="1">
        <p:scale>
          <a:sx n="68" d="100"/>
          <a:sy n="68" d="100"/>
        </p:scale>
        <p:origin x="1086" y="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C3B1719-6585-446A-AEFF-9C89982A1ABE}"/>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7212441-9334-44BC-9BF6-F6905409D62E}"/>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atin typeface="Calibri" pitchFamily="34" charset="0"/>
                <a:ea typeface="ＭＳ Ｐゴシック" pitchFamily="34" charset="-128"/>
              </a:defRPr>
            </a:lvl1pPr>
          </a:lstStyle>
          <a:p>
            <a:pPr>
              <a:defRPr/>
            </a:pPr>
            <a:fld id="{25C0A7D8-77F7-4D97-BF28-A55C118827D0}" type="datetimeFigureOut">
              <a:rPr lang="en-US"/>
              <a:pPr>
                <a:defRPr/>
              </a:pPr>
              <a:t>2/12/2021</a:t>
            </a:fld>
            <a:endParaRPr lang="en-US"/>
          </a:p>
        </p:txBody>
      </p:sp>
      <p:sp>
        <p:nvSpPr>
          <p:cNvPr id="4" name="Slide Image Placeholder 3">
            <a:extLst>
              <a:ext uri="{FF2B5EF4-FFF2-40B4-BE49-F238E27FC236}">
                <a16:creationId xmlns:a16="http://schemas.microsoft.com/office/drawing/2014/main" id="{8070C4C5-2C2E-481D-AD3F-250C77138A7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608FDAAF-3591-46E0-9D81-A2A78876A608}"/>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4B876B2-0841-4F71-934E-D0D461821F60}"/>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F5574578-31A4-4B5B-856B-BB501593A0CD}"/>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F4EC57A6-FBA3-4ABB-B57A-2B466A56E14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iris.edu/hq/inclass/animation/earthquake_foreshockmainshockaftershock"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ea typeface="ＭＳ Ｐゴシック" panose="020B0600070205080204" pitchFamily="34" charset="-128"/>
              </a:rPr>
              <a:t>For more detail, visit USGS:  https://earthquake.usgs.gov/earthquakes/eventpage/us6000dg77</a:t>
            </a: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a:t>
            </a:fld>
            <a:endParaRPr lang="en-US" altLang="en-US" sz="13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12A8D377-6315-466A-9D76-03FC2CDAA8A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33668D6C-3BBA-4CB8-9679-708493CEAED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200" b="1" dirty="0">
                <a:solidFill>
                  <a:srgbClr val="393996"/>
                </a:solidFill>
                <a:ea typeface="ＭＳ Ｐゴシック" panose="020B0600070205080204" pitchFamily="34" charset="-128"/>
              </a:rPr>
              <a:t>Relevant Animation:</a:t>
            </a:r>
          </a:p>
          <a:p>
            <a:r>
              <a:rPr lang="en-US" altLang="en-US" sz="1200" dirty="0">
                <a:ea typeface="ＭＳ Ｐゴシック" panose="020B0600070205080204" pitchFamily="34" charset="-128"/>
              </a:rPr>
              <a:t>Focal Mechanisms Explained: https://www.iris.edu/hq/inclass/animation/focal_mechanisms_explained</a:t>
            </a:r>
          </a:p>
          <a:p>
            <a:pPr eaLnBrk="1" hangingPunct="1">
              <a:spcBef>
                <a:spcPct val="0"/>
              </a:spcBef>
            </a:pPr>
            <a:endParaRPr lang="en-US" altLang="en-US" dirty="0">
              <a:ea typeface="ＭＳ Ｐゴシック" panose="020B0600070205080204" pitchFamily="34" charset="-128"/>
            </a:endParaRPr>
          </a:p>
        </p:txBody>
      </p:sp>
      <p:sp>
        <p:nvSpPr>
          <p:cNvPr id="20484" name="Slide Number Placeholder 3">
            <a:extLst>
              <a:ext uri="{FF2B5EF4-FFF2-40B4-BE49-F238E27FC236}">
                <a16:creationId xmlns:a16="http://schemas.microsoft.com/office/drawing/2014/main" id="{6F1146D9-0704-43B2-9FA1-81D5EEB7568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193043E-4B9B-4BB4-834F-2A464ED2E1A8}" type="slidenum">
              <a:rPr lang="en-US" altLang="en-US" smtClean="0"/>
              <a:pPr>
                <a:spcBef>
                  <a:spcPct val="0"/>
                </a:spcBef>
              </a:pPr>
              <a:t>10</a:t>
            </a:fld>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a:extLst>
              <a:ext uri="{FF2B5EF4-FFF2-40B4-BE49-F238E27FC236}">
                <a16:creationId xmlns:a16="http://schemas.microsoft.com/office/drawing/2014/main" id="{28409D32-2520-4C96-90B8-AF67069BBB0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6" name="Notes Placeholder 2">
            <a:extLst>
              <a:ext uri="{FF2B5EF4-FFF2-40B4-BE49-F238E27FC236}">
                <a16:creationId xmlns:a16="http://schemas.microsoft.com/office/drawing/2014/main" id="{EE7DB521-9860-4C0E-B178-69BD6F3B9C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solidFill>
                  <a:srgbClr val="393996"/>
                </a:solidFill>
              </a:rPr>
              <a:t>Relevant Animation:</a:t>
            </a:r>
          </a:p>
          <a:p>
            <a:r>
              <a:rPr lang="en-US" altLang="en-US" sz="1400"/>
              <a:t>Where do travel-time curves come from? </a:t>
            </a:r>
            <a:r>
              <a:rPr lang="en-US" altLang="en-US"/>
              <a:t>https://www.iris.edu/hq/inclass/animation/traveltime_curves_how_they_are_created </a:t>
            </a:r>
          </a:p>
        </p:txBody>
      </p:sp>
      <p:sp>
        <p:nvSpPr>
          <p:cNvPr id="16387" name="Slide Number Placeholder 3">
            <a:extLst>
              <a:ext uri="{FF2B5EF4-FFF2-40B4-BE49-F238E27FC236}">
                <a16:creationId xmlns:a16="http://schemas.microsoft.com/office/drawing/2014/main" id="{1279E71C-D08F-4064-8483-4B9CC6687DF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62B6E27-9EC4-40E0-9BD0-2B7AE47A3968}" type="slidenum">
              <a:rPr lang="en-US" altLang="en-US">
                <a:solidFill>
                  <a:srgbClr val="000000"/>
                </a:solidFill>
                <a:latin typeface="Calibri" panose="020F0502020204030204" pitchFamily="34" charset="0"/>
              </a:rPr>
              <a:pPr/>
              <a:t>11</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9DE5BBF-17E9-4E66-B16B-C9FDB56E12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8A5142C6-D30E-4B34-8E5F-8A7831E660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26628" name="Slide Number Placeholder 3">
            <a:extLst>
              <a:ext uri="{FF2B5EF4-FFF2-40B4-BE49-F238E27FC236}">
                <a16:creationId xmlns:a16="http://schemas.microsoft.com/office/drawing/2014/main" id="{D943B822-8EF9-4E0C-A4EF-B4C404E90CF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6A3163C-1783-4A59-A2D5-086408CCFF3D}" type="slidenum">
              <a:rPr lang="en-US" altLang="en-US" sz="1300" smtClean="0"/>
              <a:pPr>
                <a:spcBef>
                  <a:spcPct val="0"/>
                </a:spcBef>
              </a:pPr>
              <a:t>12</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872D40AC-E0A8-43C5-BD06-00BEEB01CB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4E29640D-93DD-421F-9C5B-3695CC525C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ea typeface="ＭＳ Ｐゴシック" panose="020B0600070205080204" pitchFamily="34" charset="-128"/>
              </a:rPr>
              <a:t>Shaking intensity scales were developed to standardize the measurements and ease comparison of different earthquakes. The Modified-Mercalli Intensity scale is a ten-stage scale, from I to X.  Lower numbers represent imperceptible shaking while X represents extreme shaking.</a:t>
            </a:r>
          </a:p>
          <a:p>
            <a:pPr eaLnBrk="1" hangingPunct="1">
              <a:spcBef>
                <a:spcPct val="0"/>
              </a:spcBef>
            </a:pPr>
            <a:endParaRPr lang="en-US" altLang="en-US" dirty="0">
              <a:ea typeface="ＭＳ Ｐゴシック" panose="020B0600070205080204" pitchFamily="34" charset="-128"/>
            </a:endParaRPr>
          </a:p>
          <a:p>
            <a:pPr eaLnBrk="1" hangingPunct="1">
              <a:spcBef>
                <a:spcPct val="0"/>
              </a:spcBef>
            </a:pPr>
            <a:r>
              <a:rPr lang="en-US" altLang="en-US" dirty="0">
                <a:ea typeface="ＭＳ Ｐゴシック" panose="020B0600070205080204" pitchFamily="34" charset="-128"/>
              </a:rPr>
              <a:t>Relevant animation:  Earthquake Intensity </a:t>
            </a:r>
            <a:r>
              <a:rPr lang="en-US" altLang="en-US" dirty="0">
                <a:ea typeface="ＭＳ Ｐゴシック" panose="020B0600070205080204" pitchFamily="34" charset="-128"/>
                <a:hlinkClick r:id="rId3"/>
              </a:rPr>
              <a:t>https://www.iris.edu/hq/inclass/animation/earthquake_intensity</a:t>
            </a:r>
            <a:r>
              <a:rPr lang="en-US" altLang="en-US" dirty="0">
                <a:ea typeface="ＭＳ Ｐゴシック" panose="020B0600070205080204" pitchFamily="34" charset="-128"/>
              </a:rPr>
              <a:t> </a:t>
            </a:r>
          </a:p>
          <a:p>
            <a:pPr eaLnBrk="1" hangingPunct="1">
              <a:spcBef>
                <a:spcPct val="0"/>
              </a:spcBef>
            </a:pPr>
            <a:endParaRPr lang="en-US" altLang="en-US" dirty="0">
              <a:ea typeface="ＭＳ Ｐゴシック" panose="020B0600070205080204" pitchFamily="34" charset="-128"/>
            </a:endParaRPr>
          </a:p>
          <a:p>
            <a:pPr eaLnBrk="1" hangingPunct="1">
              <a:spcBef>
                <a:spcPct val="0"/>
              </a:spcBef>
            </a:pPr>
            <a:endParaRPr lang="en-US" altLang="en-US" dirty="0">
              <a:ea typeface="ＭＳ Ｐゴシック" panose="020B0600070205080204" pitchFamily="34" charset="-128"/>
            </a:endParaRPr>
          </a:p>
        </p:txBody>
      </p:sp>
      <p:sp>
        <p:nvSpPr>
          <p:cNvPr id="8196" name="Slide Number Placeholder 3">
            <a:extLst>
              <a:ext uri="{FF2B5EF4-FFF2-40B4-BE49-F238E27FC236}">
                <a16:creationId xmlns:a16="http://schemas.microsoft.com/office/drawing/2014/main" id="{5D74C439-E838-4806-8AC8-3BAB6F9CF0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EFC25D4-2A55-4B21-A9B2-31033FC54867}" type="slidenum">
              <a:rPr lang="en-US" altLang="en-US" smtClean="0">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B00B360-D337-4EC2-8D71-73E7475551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6ADD45C5-BA11-4211-9EC4-19A8594E74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ea typeface="ＭＳ Ｐゴシック" panose="020B0600070205080204" pitchFamily="34" charset="-128"/>
              </a:rPr>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778D6351-96D5-44A6-8CFA-F9E51BC233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6136C01-F468-42A0-9291-EEFFF117CA86}" type="slidenum">
              <a:rPr lang="en-US" altLang="en-US" sz="1300" smtClean="0"/>
              <a:pPr>
                <a:spcBef>
                  <a:spcPct val="0"/>
                </a:spcBef>
              </a:pPr>
              <a:t>3</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a:extLst>
              <a:ext uri="{FF2B5EF4-FFF2-40B4-BE49-F238E27FC236}">
                <a16:creationId xmlns:a16="http://schemas.microsoft.com/office/drawing/2014/main" id="{F6F2B82D-401D-F24C-A430-04101341B1C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a:extLst>
              <a:ext uri="{FF2B5EF4-FFF2-40B4-BE49-F238E27FC236}">
                <a16:creationId xmlns:a16="http://schemas.microsoft.com/office/drawing/2014/main" id="{F05A43C8-C270-CA46-B03C-0B8A3923E56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1507" name="Slide Number Placeholder 3">
            <a:extLst>
              <a:ext uri="{FF2B5EF4-FFF2-40B4-BE49-F238E27FC236}">
                <a16:creationId xmlns:a16="http://schemas.microsoft.com/office/drawing/2014/main" id="{2BEADCF3-4382-1140-82FE-E7C4A5A7111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71626D5-E47D-CB46-9EE9-BE94290D6D00}" type="slidenum">
              <a:rPr lang="en-US" altLang="en-US" sz="1200">
                <a:latin typeface="Calibri" panose="020F0502020204030204" pitchFamily="34" charset="0"/>
                <a:cs typeface="Arial" panose="020B0604020202020204" pitchFamily="34" charset="0"/>
              </a:rPr>
              <a:pPr/>
              <a:t>4</a:t>
            </a:fld>
            <a:endParaRPr lang="en-US" altLang="en-US" sz="120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0338771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31E5F8C0-E14E-4146-B505-0C5986ACA9D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F5D5C645-E753-D145-8807-9E5E5B76937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Exploring Seismicity:</a:t>
            </a:r>
          </a:p>
          <a:p>
            <a:r>
              <a:rPr lang="en-US" altLang="en-US" dirty="0"/>
              <a:t>Interactive Earthquake Browser—World map or 3D viewer </a:t>
            </a:r>
            <a:r>
              <a:rPr lang="en-US" altLang="en-US" sz="1100" dirty="0">
                <a:hlinkClick r:id="rId3"/>
              </a:rPr>
              <a:t>http://www.iris.edu/ieb</a:t>
            </a:r>
            <a:endParaRPr lang="en-US" altLang="en-US" sz="1400" dirty="0"/>
          </a:p>
        </p:txBody>
      </p:sp>
      <p:sp>
        <p:nvSpPr>
          <p:cNvPr id="32772" name="Slide Number Placeholder 3">
            <a:extLst>
              <a:ext uri="{FF2B5EF4-FFF2-40B4-BE49-F238E27FC236}">
                <a16:creationId xmlns:a16="http://schemas.microsoft.com/office/drawing/2014/main" id="{DFA40252-AD45-D64C-A864-39C6D285ED3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2AC46AC-672D-9641-A952-2E0DA084ABDE}" type="slidenum">
              <a:rPr lang="en-US" altLang="en-US">
                <a:solidFill>
                  <a:srgbClr val="000000"/>
                </a:solidFill>
                <a:latin typeface="Calibri" panose="020F0502020204030204" pitchFamily="34" charset="0"/>
                <a:cs typeface="Arial" panose="020B0604020202020204" pitchFamily="34" charset="0"/>
              </a:rPr>
              <a:pPr/>
              <a:t>5</a:t>
            </a:fld>
            <a:endParaRPr lang="en-US" altLang="en-US">
              <a:solidFill>
                <a:srgbClr val="000000"/>
              </a:solidFill>
              <a:latin typeface="Calibri" panose="020F0502020204030204" pitchFamily="34" charset="0"/>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31E5F8C0-E14E-4146-B505-0C5986ACA9D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F5D5C645-E753-D145-8807-9E5E5B76937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r>
              <a:rPr lang="en-US" altLang="en-US" i="0" dirty="0"/>
              <a:t>Earthquake Foreshock – Mainshock - Aftershock: </a:t>
            </a:r>
            <a:r>
              <a:rPr lang="en-US" altLang="en-US" b="0" dirty="0">
                <a:solidFill>
                  <a:srgbClr val="393996"/>
                </a:solidFill>
              </a:rPr>
              <a:t>https://www.iris.edu/hq/inclass/animation/earthquake_foreshockmainshockaftershock </a:t>
            </a:r>
          </a:p>
          <a:p>
            <a:r>
              <a:rPr lang="en-US" altLang="en-US" b="1" dirty="0">
                <a:solidFill>
                  <a:srgbClr val="393996"/>
                </a:solidFill>
              </a:rPr>
              <a:t>Exploring Seismicity:</a:t>
            </a:r>
          </a:p>
          <a:p>
            <a:r>
              <a:rPr lang="en-US" altLang="en-US" dirty="0"/>
              <a:t>Interactive Earthquake Browser—World map or 3D viewer </a:t>
            </a:r>
            <a:r>
              <a:rPr lang="en-US" altLang="en-US" sz="1100" dirty="0">
                <a:hlinkClick r:id="rId3"/>
              </a:rPr>
              <a:t>http://www.iris.edu/ieb</a:t>
            </a:r>
            <a:endParaRPr lang="en-US" altLang="en-US" sz="1400" dirty="0"/>
          </a:p>
          <a:p>
            <a:endParaRPr lang="en-US" altLang="en-US" b="0" dirty="0">
              <a:solidFill>
                <a:srgbClr val="393996"/>
              </a:solidFill>
            </a:endParaRPr>
          </a:p>
        </p:txBody>
      </p:sp>
      <p:sp>
        <p:nvSpPr>
          <p:cNvPr id="32772" name="Slide Number Placeholder 3">
            <a:extLst>
              <a:ext uri="{FF2B5EF4-FFF2-40B4-BE49-F238E27FC236}">
                <a16:creationId xmlns:a16="http://schemas.microsoft.com/office/drawing/2014/main" id="{DFA40252-AD45-D64C-A864-39C6D285ED3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2AC46AC-672D-9641-A952-2E0DA084ABDE}" type="slidenum">
              <a:rPr lang="en-US" altLang="en-US">
                <a:solidFill>
                  <a:srgbClr val="000000"/>
                </a:solidFill>
                <a:latin typeface="Calibri" panose="020F0502020204030204" pitchFamily="34" charset="0"/>
                <a:cs typeface="Arial" panose="020B0604020202020204" pitchFamily="34" charset="0"/>
              </a:rPr>
              <a:pPr/>
              <a:t>6</a:t>
            </a:fld>
            <a:endParaRPr lang="en-US" altLang="en-US">
              <a:solidFill>
                <a:srgbClr val="000000"/>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6266103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31E5F8C0-E14E-4146-B505-0C5986ACA9D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F5D5C645-E753-D145-8807-9E5E5B76937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Exploring Seismicity:</a:t>
            </a:r>
          </a:p>
          <a:p>
            <a:r>
              <a:rPr lang="en-US" altLang="en-US" dirty="0"/>
              <a:t>Interactive Earthquake Browser—World map or 3D viewer </a:t>
            </a:r>
            <a:r>
              <a:rPr lang="en-US" altLang="en-US" sz="1100" dirty="0">
                <a:hlinkClick r:id="rId3"/>
              </a:rPr>
              <a:t>http://www.iris.edu/ieb</a:t>
            </a:r>
            <a:endParaRPr lang="en-US" altLang="en-US" sz="1400" dirty="0"/>
          </a:p>
          <a:p>
            <a:endParaRPr lang="en-US" altLang="en-US" b="0" dirty="0">
              <a:solidFill>
                <a:srgbClr val="393996"/>
              </a:solidFill>
            </a:endParaRPr>
          </a:p>
        </p:txBody>
      </p:sp>
      <p:sp>
        <p:nvSpPr>
          <p:cNvPr id="32772" name="Slide Number Placeholder 3">
            <a:extLst>
              <a:ext uri="{FF2B5EF4-FFF2-40B4-BE49-F238E27FC236}">
                <a16:creationId xmlns:a16="http://schemas.microsoft.com/office/drawing/2014/main" id="{DFA40252-AD45-D64C-A864-39C6D285ED3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2AC46AC-672D-9641-A952-2E0DA084ABDE}" type="slidenum">
              <a:rPr lang="en-US" altLang="en-US">
                <a:solidFill>
                  <a:srgbClr val="000000"/>
                </a:solidFill>
                <a:latin typeface="Calibri" panose="020F0502020204030204" pitchFamily="34" charset="0"/>
                <a:cs typeface="Arial" panose="020B0604020202020204" pitchFamily="34" charset="0"/>
              </a:rPr>
              <a:pPr/>
              <a:t>7</a:t>
            </a:fld>
            <a:endParaRPr lang="en-US" altLang="en-US">
              <a:solidFill>
                <a:srgbClr val="000000"/>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406549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13230104-0FF0-B04B-A2ED-6B971AE6B0F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BFBCEE89-7C69-1945-AAB9-B87B1BDB324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r>
              <a:rPr lang="en-US" altLang="en-US" i="0" dirty="0"/>
              <a:t>Earthquake Foreshock – Mainshock - Aftershock: </a:t>
            </a:r>
            <a:r>
              <a:rPr lang="en-US" dirty="0">
                <a:hlinkClick r:id="rId3"/>
              </a:rPr>
              <a:t>https://www.iris.edu/hq/inclass/animation/earthquake_foreshockmainshockaftershock</a:t>
            </a:r>
            <a:r>
              <a:rPr lang="en-US" dirty="0"/>
              <a:t> </a:t>
            </a:r>
            <a:endParaRPr lang="en-US" altLang="en-US" dirty="0"/>
          </a:p>
        </p:txBody>
      </p:sp>
      <p:sp>
        <p:nvSpPr>
          <p:cNvPr id="36868" name="Slide Number Placeholder 3">
            <a:extLst>
              <a:ext uri="{FF2B5EF4-FFF2-40B4-BE49-F238E27FC236}">
                <a16:creationId xmlns:a16="http://schemas.microsoft.com/office/drawing/2014/main" id="{693D8EFD-7E14-644A-AEE0-EE966C63DDA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5F1D5B4-884B-B748-BC90-084F6108323E}" type="slidenum">
              <a:rPr lang="en-US" altLang="en-US" smtClean="0">
                <a:latin typeface="Calibri" panose="020F0502020204030204" pitchFamily="34" charset="0"/>
                <a:cs typeface="Arial" panose="020B0604020202020204" pitchFamily="34" charset="0"/>
              </a:rPr>
              <a:pPr/>
              <a:t>8</a:t>
            </a:fld>
            <a:endParaRPr lang="en-US" altLang="en-US" dirty="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6156248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3E37231-4EE6-4790-B4A4-8D698A3AB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747C034-61DC-49F9-96A3-09524604CA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000" b="1">
                <a:solidFill>
                  <a:srgbClr val="393996"/>
                </a:solidFill>
                <a:latin typeface="Arial" panose="020B0604020202020204" pitchFamily="34" charset="0"/>
              </a:rPr>
              <a:t>Relevant Animation:</a:t>
            </a:r>
          </a:p>
          <a:p>
            <a:r>
              <a:rPr lang="en-US" altLang="en-US" sz="1000">
                <a:latin typeface="Arial" panose="020B0604020202020204" pitchFamily="34" charset="0"/>
              </a:rPr>
              <a:t>Understanding focal mechanisms http://www.iris.edu/hq/programs/education_and_outreach/animations/25</a:t>
            </a:r>
          </a:p>
          <a:p>
            <a:pPr eaLnBrk="1" hangingPunct="1">
              <a:spcBef>
                <a:spcPct val="0"/>
              </a:spcBef>
            </a:pPr>
            <a:endParaRPr lang="en-US" altLang="en-US"/>
          </a:p>
        </p:txBody>
      </p:sp>
      <p:sp>
        <p:nvSpPr>
          <p:cNvPr id="36867" name="Slide Number Placeholder 3">
            <a:extLst>
              <a:ext uri="{FF2B5EF4-FFF2-40B4-BE49-F238E27FC236}">
                <a16:creationId xmlns:a16="http://schemas.microsoft.com/office/drawing/2014/main" id="{3D85DFB6-85CE-4500-B760-CEDCFB3543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9074E5CF-6663-44C4-A193-34FF66ABC5CF}" type="slidenum">
              <a:rPr lang="en-US" altLang="en-US"/>
              <a:pPr>
                <a:spcBef>
                  <a:spcPct val="0"/>
                </a:spcBef>
              </a:pPr>
              <a:t>9</a:t>
            </a:fld>
            <a:endParaRPr lang="en-US" altLang="en-US"/>
          </a:p>
        </p:txBody>
      </p:sp>
    </p:spTree>
    <p:extLst>
      <p:ext uri="{BB962C8B-B14F-4D97-AF65-F5344CB8AC3E}">
        <p14:creationId xmlns:p14="http://schemas.microsoft.com/office/powerpoint/2010/main" val="28693731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FC93F97-C9B6-46C8-A667-9FE3C91573CA}"/>
              </a:ext>
            </a:extLst>
          </p:cNvPr>
          <p:cNvSpPr>
            <a:spLocks noGrp="1"/>
          </p:cNvSpPr>
          <p:nvPr>
            <p:ph type="dt" sz="half" idx="10"/>
          </p:nvPr>
        </p:nvSpPr>
        <p:spPr/>
        <p:txBody>
          <a:bodyPr/>
          <a:lstStyle>
            <a:lvl1pPr>
              <a:defRPr/>
            </a:lvl1pPr>
          </a:lstStyle>
          <a:p>
            <a:pPr>
              <a:defRPr/>
            </a:pPr>
            <a:fld id="{CDD3DD76-5BF0-439E-ABFB-18CF8F3AD437}" type="datetimeFigureOut">
              <a:rPr lang="en-US"/>
              <a:pPr>
                <a:defRPr/>
              </a:pPr>
              <a:t>2/12/2021</a:t>
            </a:fld>
            <a:endParaRPr lang="en-US"/>
          </a:p>
        </p:txBody>
      </p:sp>
      <p:sp>
        <p:nvSpPr>
          <p:cNvPr id="5" name="Footer Placeholder 4">
            <a:extLst>
              <a:ext uri="{FF2B5EF4-FFF2-40B4-BE49-F238E27FC236}">
                <a16:creationId xmlns:a16="http://schemas.microsoft.com/office/drawing/2014/main" id="{10D6CEAA-E120-45B0-881E-360B7810D28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D1FB57C-BDE6-4102-AC36-9BA018EFA1B4}"/>
              </a:ext>
            </a:extLst>
          </p:cNvPr>
          <p:cNvSpPr>
            <a:spLocks noGrp="1"/>
          </p:cNvSpPr>
          <p:nvPr>
            <p:ph type="sldNum" sz="quarter" idx="12"/>
          </p:nvPr>
        </p:nvSpPr>
        <p:spPr/>
        <p:txBody>
          <a:bodyPr/>
          <a:lstStyle>
            <a:lvl1pPr>
              <a:defRPr/>
            </a:lvl1pPr>
          </a:lstStyle>
          <a:p>
            <a:pPr>
              <a:defRPr/>
            </a:pPr>
            <a:fld id="{3872EC4A-1A68-40C9-9AFC-33E544E55181}" type="slidenum">
              <a:rPr lang="en-US" altLang="en-US"/>
              <a:pPr>
                <a:defRPr/>
              </a:pPr>
              <a:t>‹#›</a:t>
            </a:fld>
            <a:endParaRPr lang="en-US" altLang="en-US"/>
          </a:p>
        </p:txBody>
      </p:sp>
    </p:spTree>
    <p:extLst>
      <p:ext uri="{BB962C8B-B14F-4D97-AF65-F5344CB8AC3E}">
        <p14:creationId xmlns:p14="http://schemas.microsoft.com/office/powerpoint/2010/main" val="2435965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4C7A46-5222-4B91-A609-80848AC18A9E}"/>
              </a:ext>
            </a:extLst>
          </p:cNvPr>
          <p:cNvSpPr>
            <a:spLocks noGrp="1"/>
          </p:cNvSpPr>
          <p:nvPr>
            <p:ph type="dt" sz="half" idx="10"/>
          </p:nvPr>
        </p:nvSpPr>
        <p:spPr/>
        <p:txBody>
          <a:bodyPr/>
          <a:lstStyle>
            <a:lvl1pPr>
              <a:defRPr/>
            </a:lvl1pPr>
          </a:lstStyle>
          <a:p>
            <a:pPr>
              <a:defRPr/>
            </a:pPr>
            <a:fld id="{A8457970-18E6-4B91-A2CB-7C4286BB52EA}" type="datetimeFigureOut">
              <a:rPr lang="en-US"/>
              <a:pPr>
                <a:defRPr/>
              </a:pPr>
              <a:t>2/12/2021</a:t>
            </a:fld>
            <a:endParaRPr lang="en-US"/>
          </a:p>
        </p:txBody>
      </p:sp>
      <p:sp>
        <p:nvSpPr>
          <p:cNvPr id="5" name="Footer Placeholder 4">
            <a:extLst>
              <a:ext uri="{FF2B5EF4-FFF2-40B4-BE49-F238E27FC236}">
                <a16:creationId xmlns:a16="http://schemas.microsoft.com/office/drawing/2014/main" id="{2BEA3467-18C0-44A7-90E9-A617F38340F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BB7D403-6150-4470-9CF6-E9CEE4EE11FC}"/>
              </a:ext>
            </a:extLst>
          </p:cNvPr>
          <p:cNvSpPr>
            <a:spLocks noGrp="1"/>
          </p:cNvSpPr>
          <p:nvPr>
            <p:ph type="sldNum" sz="quarter" idx="12"/>
          </p:nvPr>
        </p:nvSpPr>
        <p:spPr/>
        <p:txBody>
          <a:bodyPr/>
          <a:lstStyle>
            <a:lvl1pPr>
              <a:defRPr/>
            </a:lvl1pPr>
          </a:lstStyle>
          <a:p>
            <a:pPr>
              <a:defRPr/>
            </a:pPr>
            <a:fld id="{C9436BF6-B5D3-4960-8F4B-31360040D706}" type="slidenum">
              <a:rPr lang="en-US" altLang="en-US"/>
              <a:pPr>
                <a:defRPr/>
              </a:pPr>
              <a:t>‹#›</a:t>
            </a:fld>
            <a:endParaRPr lang="en-US" altLang="en-US"/>
          </a:p>
        </p:txBody>
      </p:sp>
    </p:spTree>
    <p:extLst>
      <p:ext uri="{BB962C8B-B14F-4D97-AF65-F5344CB8AC3E}">
        <p14:creationId xmlns:p14="http://schemas.microsoft.com/office/powerpoint/2010/main" val="3502133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D05BE7-E9B8-4E8A-BC3A-6578D75679B7}"/>
              </a:ext>
            </a:extLst>
          </p:cNvPr>
          <p:cNvSpPr>
            <a:spLocks noGrp="1"/>
          </p:cNvSpPr>
          <p:nvPr>
            <p:ph type="dt" sz="half" idx="10"/>
          </p:nvPr>
        </p:nvSpPr>
        <p:spPr/>
        <p:txBody>
          <a:bodyPr/>
          <a:lstStyle>
            <a:lvl1pPr>
              <a:defRPr/>
            </a:lvl1pPr>
          </a:lstStyle>
          <a:p>
            <a:pPr>
              <a:defRPr/>
            </a:pPr>
            <a:fld id="{E5C2ED3E-68D9-4334-AE91-6EEAC9ADA350}" type="datetimeFigureOut">
              <a:rPr lang="en-US"/>
              <a:pPr>
                <a:defRPr/>
              </a:pPr>
              <a:t>2/12/2021</a:t>
            </a:fld>
            <a:endParaRPr lang="en-US"/>
          </a:p>
        </p:txBody>
      </p:sp>
      <p:sp>
        <p:nvSpPr>
          <p:cNvPr id="5" name="Footer Placeholder 4">
            <a:extLst>
              <a:ext uri="{FF2B5EF4-FFF2-40B4-BE49-F238E27FC236}">
                <a16:creationId xmlns:a16="http://schemas.microsoft.com/office/drawing/2014/main" id="{C10865C9-FE3D-4F75-A71D-3A224BB37D3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2D13018-3A2F-4C20-93E9-0B331DBAE08F}"/>
              </a:ext>
            </a:extLst>
          </p:cNvPr>
          <p:cNvSpPr>
            <a:spLocks noGrp="1"/>
          </p:cNvSpPr>
          <p:nvPr>
            <p:ph type="sldNum" sz="quarter" idx="12"/>
          </p:nvPr>
        </p:nvSpPr>
        <p:spPr/>
        <p:txBody>
          <a:bodyPr/>
          <a:lstStyle>
            <a:lvl1pPr>
              <a:defRPr/>
            </a:lvl1pPr>
          </a:lstStyle>
          <a:p>
            <a:pPr>
              <a:defRPr/>
            </a:pPr>
            <a:fld id="{CC04CF74-9E18-4E43-B5DD-3B21236ADD45}" type="slidenum">
              <a:rPr lang="en-US" altLang="en-US"/>
              <a:pPr>
                <a:defRPr/>
              </a:pPr>
              <a:t>‹#›</a:t>
            </a:fld>
            <a:endParaRPr lang="en-US" altLang="en-US"/>
          </a:p>
        </p:txBody>
      </p:sp>
    </p:spTree>
    <p:extLst>
      <p:ext uri="{BB962C8B-B14F-4D97-AF65-F5344CB8AC3E}">
        <p14:creationId xmlns:p14="http://schemas.microsoft.com/office/powerpoint/2010/main" val="2757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FC48B5-7223-490B-A100-1983FA118B48}"/>
              </a:ext>
            </a:extLst>
          </p:cNvPr>
          <p:cNvSpPr>
            <a:spLocks noGrp="1"/>
          </p:cNvSpPr>
          <p:nvPr>
            <p:ph type="dt" sz="half" idx="10"/>
          </p:nvPr>
        </p:nvSpPr>
        <p:spPr/>
        <p:txBody>
          <a:bodyPr/>
          <a:lstStyle>
            <a:lvl1pPr>
              <a:defRPr/>
            </a:lvl1pPr>
          </a:lstStyle>
          <a:p>
            <a:pPr>
              <a:defRPr/>
            </a:pPr>
            <a:fld id="{16441502-570B-4DA6-8B31-BC3467DD54F9}" type="datetimeFigureOut">
              <a:rPr lang="en-US"/>
              <a:pPr>
                <a:defRPr/>
              </a:pPr>
              <a:t>2/12/2021</a:t>
            </a:fld>
            <a:endParaRPr lang="en-US"/>
          </a:p>
        </p:txBody>
      </p:sp>
      <p:sp>
        <p:nvSpPr>
          <p:cNvPr id="5" name="Footer Placeholder 4">
            <a:extLst>
              <a:ext uri="{FF2B5EF4-FFF2-40B4-BE49-F238E27FC236}">
                <a16:creationId xmlns:a16="http://schemas.microsoft.com/office/drawing/2014/main" id="{FC66AC6D-0C69-4CC5-896C-202B9DC198D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08F947E-4905-4EC1-9B8E-CFAA3DBC2313}"/>
              </a:ext>
            </a:extLst>
          </p:cNvPr>
          <p:cNvSpPr>
            <a:spLocks noGrp="1"/>
          </p:cNvSpPr>
          <p:nvPr>
            <p:ph type="sldNum" sz="quarter" idx="12"/>
          </p:nvPr>
        </p:nvSpPr>
        <p:spPr/>
        <p:txBody>
          <a:bodyPr/>
          <a:lstStyle>
            <a:lvl1pPr>
              <a:defRPr/>
            </a:lvl1pPr>
          </a:lstStyle>
          <a:p>
            <a:pPr>
              <a:defRPr/>
            </a:pPr>
            <a:fld id="{66A0DED6-39C7-4B80-A38D-3FA7C981CF21}" type="slidenum">
              <a:rPr lang="en-US" altLang="en-US"/>
              <a:pPr>
                <a:defRPr/>
              </a:pPr>
              <a:t>‹#›</a:t>
            </a:fld>
            <a:endParaRPr lang="en-US" altLang="en-US"/>
          </a:p>
        </p:txBody>
      </p:sp>
    </p:spTree>
    <p:extLst>
      <p:ext uri="{BB962C8B-B14F-4D97-AF65-F5344CB8AC3E}">
        <p14:creationId xmlns:p14="http://schemas.microsoft.com/office/powerpoint/2010/main" val="698235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0EBD4F-0890-4613-BAE4-B009A32EBE7D}"/>
              </a:ext>
            </a:extLst>
          </p:cNvPr>
          <p:cNvSpPr>
            <a:spLocks noGrp="1"/>
          </p:cNvSpPr>
          <p:nvPr>
            <p:ph type="dt" sz="half" idx="10"/>
          </p:nvPr>
        </p:nvSpPr>
        <p:spPr/>
        <p:txBody>
          <a:bodyPr/>
          <a:lstStyle>
            <a:lvl1pPr>
              <a:defRPr/>
            </a:lvl1pPr>
          </a:lstStyle>
          <a:p>
            <a:pPr>
              <a:defRPr/>
            </a:pPr>
            <a:fld id="{20EAFC6E-BAE4-4F1B-88C5-EDD4A4C86447}" type="datetimeFigureOut">
              <a:rPr lang="en-US"/>
              <a:pPr>
                <a:defRPr/>
              </a:pPr>
              <a:t>2/12/2021</a:t>
            </a:fld>
            <a:endParaRPr lang="en-US"/>
          </a:p>
        </p:txBody>
      </p:sp>
      <p:sp>
        <p:nvSpPr>
          <p:cNvPr id="5" name="Footer Placeholder 4">
            <a:extLst>
              <a:ext uri="{FF2B5EF4-FFF2-40B4-BE49-F238E27FC236}">
                <a16:creationId xmlns:a16="http://schemas.microsoft.com/office/drawing/2014/main" id="{14C391B8-A1B8-4350-B022-7EF302D223E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4A04EC9-958D-4D25-BB06-EA709F3BE330}"/>
              </a:ext>
            </a:extLst>
          </p:cNvPr>
          <p:cNvSpPr>
            <a:spLocks noGrp="1"/>
          </p:cNvSpPr>
          <p:nvPr>
            <p:ph type="sldNum" sz="quarter" idx="12"/>
          </p:nvPr>
        </p:nvSpPr>
        <p:spPr/>
        <p:txBody>
          <a:bodyPr/>
          <a:lstStyle>
            <a:lvl1pPr>
              <a:defRPr/>
            </a:lvl1pPr>
          </a:lstStyle>
          <a:p>
            <a:pPr>
              <a:defRPr/>
            </a:pPr>
            <a:fld id="{61833EB8-493C-4BD3-A747-863083576F64}" type="slidenum">
              <a:rPr lang="en-US" altLang="en-US"/>
              <a:pPr>
                <a:defRPr/>
              </a:pPr>
              <a:t>‹#›</a:t>
            </a:fld>
            <a:endParaRPr lang="en-US" altLang="en-US"/>
          </a:p>
        </p:txBody>
      </p:sp>
    </p:spTree>
    <p:extLst>
      <p:ext uri="{BB962C8B-B14F-4D97-AF65-F5344CB8AC3E}">
        <p14:creationId xmlns:p14="http://schemas.microsoft.com/office/powerpoint/2010/main" val="3264036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0EB904-8777-4CBB-80A2-A4C607AD86D9}"/>
              </a:ext>
            </a:extLst>
          </p:cNvPr>
          <p:cNvSpPr>
            <a:spLocks noGrp="1"/>
          </p:cNvSpPr>
          <p:nvPr>
            <p:ph type="dt" sz="half" idx="10"/>
          </p:nvPr>
        </p:nvSpPr>
        <p:spPr/>
        <p:txBody>
          <a:bodyPr/>
          <a:lstStyle>
            <a:lvl1pPr>
              <a:defRPr/>
            </a:lvl1pPr>
          </a:lstStyle>
          <a:p>
            <a:pPr>
              <a:defRPr/>
            </a:pPr>
            <a:fld id="{319B80DD-D54D-429A-800A-4F5F4FB241C9}" type="datetimeFigureOut">
              <a:rPr lang="en-US"/>
              <a:pPr>
                <a:defRPr/>
              </a:pPr>
              <a:t>2/12/2021</a:t>
            </a:fld>
            <a:endParaRPr lang="en-US"/>
          </a:p>
        </p:txBody>
      </p:sp>
      <p:sp>
        <p:nvSpPr>
          <p:cNvPr id="6" name="Footer Placeholder 4">
            <a:extLst>
              <a:ext uri="{FF2B5EF4-FFF2-40B4-BE49-F238E27FC236}">
                <a16:creationId xmlns:a16="http://schemas.microsoft.com/office/drawing/2014/main" id="{0216FD0C-571F-48F0-97E4-5D6B90868AD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CBDC755-B6C5-408F-8162-063D7CEEC08C}"/>
              </a:ext>
            </a:extLst>
          </p:cNvPr>
          <p:cNvSpPr>
            <a:spLocks noGrp="1"/>
          </p:cNvSpPr>
          <p:nvPr>
            <p:ph type="sldNum" sz="quarter" idx="12"/>
          </p:nvPr>
        </p:nvSpPr>
        <p:spPr/>
        <p:txBody>
          <a:bodyPr/>
          <a:lstStyle>
            <a:lvl1pPr>
              <a:defRPr/>
            </a:lvl1pPr>
          </a:lstStyle>
          <a:p>
            <a:pPr>
              <a:defRPr/>
            </a:pPr>
            <a:fld id="{391F59E9-2AD9-4831-83E2-8FEE3D234A02}" type="slidenum">
              <a:rPr lang="en-US" altLang="en-US"/>
              <a:pPr>
                <a:defRPr/>
              </a:pPr>
              <a:t>‹#›</a:t>
            </a:fld>
            <a:endParaRPr lang="en-US" altLang="en-US"/>
          </a:p>
        </p:txBody>
      </p:sp>
    </p:spTree>
    <p:extLst>
      <p:ext uri="{BB962C8B-B14F-4D97-AF65-F5344CB8AC3E}">
        <p14:creationId xmlns:p14="http://schemas.microsoft.com/office/powerpoint/2010/main" val="3544191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5E2722A8-E009-4DDD-9652-1B9A4F0B097A}"/>
              </a:ext>
            </a:extLst>
          </p:cNvPr>
          <p:cNvSpPr>
            <a:spLocks noGrp="1"/>
          </p:cNvSpPr>
          <p:nvPr>
            <p:ph type="dt" sz="half" idx="10"/>
          </p:nvPr>
        </p:nvSpPr>
        <p:spPr/>
        <p:txBody>
          <a:bodyPr/>
          <a:lstStyle>
            <a:lvl1pPr>
              <a:defRPr/>
            </a:lvl1pPr>
          </a:lstStyle>
          <a:p>
            <a:pPr>
              <a:defRPr/>
            </a:pPr>
            <a:fld id="{5667641A-65B9-4702-8BC3-5778889D45AA}" type="datetimeFigureOut">
              <a:rPr lang="en-US"/>
              <a:pPr>
                <a:defRPr/>
              </a:pPr>
              <a:t>2/12/2021</a:t>
            </a:fld>
            <a:endParaRPr lang="en-US"/>
          </a:p>
        </p:txBody>
      </p:sp>
      <p:sp>
        <p:nvSpPr>
          <p:cNvPr id="8" name="Footer Placeholder 4">
            <a:extLst>
              <a:ext uri="{FF2B5EF4-FFF2-40B4-BE49-F238E27FC236}">
                <a16:creationId xmlns:a16="http://schemas.microsoft.com/office/drawing/2014/main" id="{E2AFD77A-C48D-42E1-9BBB-9D7A99F85D2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D4811C6-053F-4B55-83D5-63554F480D9E}"/>
              </a:ext>
            </a:extLst>
          </p:cNvPr>
          <p:cNvSpPr>
            <a:spLocks noGrp="1"/>
          </p:cNvSpPr>
          <p:nvPr>
            <p:ph type="sldNum" sz="quarter" idx="12"/>
          </p:nvPr>
        </p:nvSpPr>
        <p:spPr/>
        <p:txBody>
          <a:bodyPr/>
          <a:lstStyle>
            <a:lvl1pPr>
              <a:defRPr/>
            </a:lvl1pPr>
          </a:lstStyle>
          <a:p>
            <a:pPr>
              <a:defRPr/>
            </a:pPr>
            <a:fld id="{3CF99771-754A-48B5-8106-2E77D8E8F7C3}" type="slidenum">
              <a:rPr lang="en-US" altLang="en-US"/>
              <a:pPr>
                <a:defRPr/>
              </a:pPr>
              <a:t>‹#›</a:t>
            </a:fld>
            <a:endParaRPr lang="en-US" altLang="en-US"/>
          </a:p>
        </p:txBody>
      </p:sp>
    </p:spTree>
    <p:extLst>
      <p:ext uri="{BB962C8B-B14F-4D97-AF65-F5344CB8AC3E}">
        <p14:creationId xmlns:p14="http://schemas.microsoft.com/office/powerpoint/2010/main" val="1717054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2FD6D2E-8C18-47F4-9171-FF6396D00231}"/>
              </a:ext>
            </a:extLst>
          </p:cNvPr>
          <p:cNvSpPr>
            <a:spLocks noGrp="1"/>
          </p:cNvSpPr>
          <p:nvPr>
            <p:ph type="dt" sz="half" idx="10"/>
          </p:nvPr>
        </p:nvSpPr>
        <p:spPr/>
        <p:txBody>
          <a:bodyPr/>
          <a:lstStyle>
            <a:lvl1pPr>
              <a:defRPr/>
            </a:lvl1pPr>
          </a:lstStyle>
          <a:p>
            <a:pPr>
              <a:defRPr/>
            </a:pPr>
            <a:fld id="{85D7DFF5-E59F-429F-9876-8B077890F006}" type="datetimeFigureOut">
              <a:rPr lang="en-US"/>
              <a:pPr>
                <a:defRPr/>
              </a:pPr>
              <a:t>2/12/2021</a:t>
            </a:fld>
            <a:endParaRPr lang="en-US"/>
          </a:p>
        </p:txBody>
      </p:sp>
      <p:sp>
        <p:nvSpPr>
          <p:cNvPr id="4" name="Footer Placeholder 4">
            <a:extLst>
              <a:ext uri="{FF2B5EF4-FFF2-40B4-BE49-F238E27FC236}">
                <a16:creationId xmlns:a16="http://schemas.microsoft.com/office/drawing/2014/main" id="{2DAA649D-399D-44BA-A25B-6CD2DDCEE64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3C5A42A-E593-4192-A6B1-3146761E01A2}"/>
              </a:ext>
            </a:extLst>
          </p:cNvPr>
          <p:cNvSpPr>
            <a:spLocks noGrp="1"/>
          </p:cNvSpPr>
          <p:nvPr>
            <p:ph type="sldNum" sz="quarter" idx="12"/>
          </p:nvPr>
        </p:nvSpPr>
        <p:spPr/>
        <p:txBody>
          <a:bodyPr/>
          <a:lstStyle>
            <a:lvl1pPr>
              <a:defRPr/>
            </a:lvl1pPr>
          </a:lstStyle>
          <a:p>
            <a:pPr>
              <a:defRPr/>
            </a:pPr>
            <a:fld id="{31BABF64-2BB2-49DA-85DF-FB84A2C21C9E}" type="slidenum">
              <a:rPr lang="en-US" altLang="en-US"/>
              <a:pPr>
                <a:defRPr/>
              </a:pPr>
              <a:t>‹#›</a:t>
            </a:fld>
            <a:endParaRPr lang="en-US" altLang="en-US"/>
          </a:p>
        </p:txBody>
      </p:sp>
    </p:spTree>
    <p:extLst>
      <p:ext uri="{BB962C8B-B14F-4D97-AF65-F5344CB8AC3E}">
        <p14:creationId xmlns:p14="http://schemas.microsoft.com/office/powerpoint/2010/main" val="2040159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DD7A9B96-E51C-4CC7-9545-537583350C32}"/>
              </a:ext>
            </a:extLst>
          </p:cNvPr>
          <p:cNvSpPr>
            <a:spLocks noGrp="1"/>
          </p:cNvSpPr>
          <p:nvPr>
            <p:ph type="dt" sz="half" idx="10"/>
          </p:nvPr>
        </p:nvSpPr>
        <p:spPr/>
        <p:txBody>
          <a:bodyPr/>
          <a:lstStyle>
            <a:lvl1pPr>
              <a:defRPr/>
            </a:lvl1pPr>
          </a:lstStyle>
          <a:p>
            <a:pPr>
              <a:defRPr/>
            </a:pPr>
            <a:fld id="{99500300-FAB8-49BE-8D37-C4A635310EE9}" type="datetimeFigureOut">
              <a:rPr lang="en-US"/>
              <a:pPr>
                <a:defRPr/>
              </a:pPr>
              <a:t>2/12/2021</a:t>
            </a:fld>
            <a:endParaRPr lang="en-US"/>
          </a:p>
        </p:txBody>
      </p:sp>
      <p:sp>
        <p:nvSpPr>
          <p:cNvPr id="3" name="Footer Placeholder 4">
            <a:extLst>
              <a:ext uri="{FF2B5EF4-FFF2-40B4-BE49-F238E27FC236}">
                <a16:creationId xmlns:a16="http://schemas.microsoft.com/office/drawing/2014/main" id="{C2BD5ECC-3AE7-460F-BE60-1F13B58E7B9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D3BE3BE7-E623-441D-8B3C-8B20ED35B399}"/>
              </a:ext>
            </a:extLst>
          </p:cNvPr>
          <p:cNvSpPr>
            <a:spLocks noGrp="1"/>
          </p:cNvSpPr>
          <p:nvPr>
            <p:ph type="sldNum" sz="quarter" idx="12"/>
          </p:nvPr>
        </p:nvSpPr>
        <p:spPr/>
        <p:txBody>
          <a:bodyPr/>
          <a:lstStyle>
            <a:lvl1pPr>
              <a:defRPr/>
            </a:lvl1pPr>
          </a:lstStyle>
          <a:p>
            <a:pPr>
              <a:defRPr/>
            </a:pPr>
            <a:fld id="{FE9C6665-C99A-4E9B-82F1-5F53703F3E3C}" type="slidenum">
              <a:rPr lang="en-US" altLang="en-US"/>
              <a:pPr>
                <a:defRPr/>
              </a:pPr>
              <a:t>‹#›</a:t>
            </a:fld>
            <a:endParaRPr lang="en-US" altLang="en-US"/>
          </a:p>
        </p:txBody>
      </p:sp>
    </p:spTree>
    <p:extLst>
      <p:ext uri="{BB962C8B-B14F-4D97-AF65-F5344CB8AC3E}">
        <p14:creationId xmlns:p14="http://schemas.microsoft.com/office/powerpoint/2010/main" val="2491538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7163EF0-F4CB-4040-AE5F-8264A1A5C1CB}"/>
              </a:ext>
            </a:extLst>
          </p:cNvPr>
          <p:cNvSpPr>
            <a:spLocks noGrp="1"/>
          </p:cNvSpPr>
          <p:nvPr>
            <p:ph type="dt" sz="half" idx="10"/>
          </p:nvPr>
        </p:nvSpPr>
        <p:spPr/>
        <p:txBody>
          <a:bodyPr/>
          <a:lstStyle>
            <a:lvl1pPr>
              <a:defRPr/>
            </a:lvl1pPr>
          </a:lstStyle>
          <a:p>
            <a:pPr>
              <a:defRPr/>
            </a:pPr>
            <a:fld id="{0945557F-D1A7-4234-A4FF-EBBCB696432D}" type="datetimeFigureOut">
              <a:rPr lang="en-US"/>
              <a:pPr>
                <a:defRPr/>
              </a:pPr>
              <a:t>2/12/2021</a:t>
            </a:fld>
            <a:endParaRPr lang="en-US"/>
          </a:p>
        </p:txBody>
      </p:sp>
      <p:sp>
        <p:nvSpPr>
          <p:cNvPr id="6" name="Footer Placeholder 4">
            <a:extLst>
              <a:ext uri="{FF2B5EF4-FFF2-40B4-BE49-F238E27FC236}">
                <a16:creationId xmlns:a16="http://schemas.microsoft.com/office/drawing/2014/main" id="{30680322-E5FB-445B-9CA0-84AC80FA092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8AC04CB-BB7F-4334-A3DC-3927FE65F4AD}"/>
              </a:ext>
            </a:extLst>
          </p:cNvPr>
          <p:cNvSpPr>
            <a:spLocks noGrp="1"/>
          </p:cNvSpPr>
          <p:nvPr>
            <p:ph type="sldNum" sz="quarter" idx="12"/>
          </p:nvPr>
        </p:nvSpPr>
        <p:spPr/>
        <p:txBody>
          <a:bodyPr/>
          <a:lstStyle>
            <a:lvl1pPr>
              <a:defRPr/>
            </a:lvl1pPr>
          </a:lstStyle>
          <a:p>
            <a:pPr>
              <a:defRPr/>
            </a:pPr>
            <a:fld id="{B8877613-8724-46F3-A105-16DE6FBCEEA5}" type="slidenum">
              <a:rPr lang="en-US" altLang="en-US"/>
              <a:pPr>
                <a:defRPr/>
              </a:pPr>
              <a:t>‹#›</a:t>
            </a:fld>
            <a:endParaRPr lang="en-US" altLang="en-US"/>
          </a:p>
        </p:txBody>
      </p:sp>
    </p:spTree>
    <p:extLst>
      <p:ext uri="{BB962C8B-B14F-4D97-AF65-F5344CB8AC3E}">
        <p14:creationId xmlns:p14="http://schemas.microsoft.com/office/powerpoint/2010/main" val="1199684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953B207-99F0-43D6-8B62-7D5523AE2521}"/>
              </a:ext>
            </a:extLst>
          </p:cNvPr>
          <p:cNvSpPr>
            <a:spLocks noGrp="1"/>
          </p:cNvSpPr>
          <p:nvPr>
            <p:ph type="dt" sz="half" idx="10"/>
          </p:nvPr>
        </p:nvSpPr>
        <p:spPr/>
        <p:txBody>
          <a:bodyPr/>
          <a:lstStyle>
            <a:lvl1pPr>
              <a:defRPr/>
            </a:lvl1pPr>
          </a:lstStyle>
          <a:p>
            <a:pPr>
              <a:defRPr/>
            </a:pPr>
            <a:fld id="{188161FE-9163-499A-A358-BF666FA2867E}" type="datetimeFigureOut">
              <a:rPr lang="en-US"/>
              <a:pPr>
                <a:defRPr/>
              </a:pPr>
              <a:t>2/12/2021</a:t>
            </a:fld>
            <a:endParaRPr lang="en-US"/>
          </a:p>
        </p:txBody>
      </p:sp>
      <p:sp>
        <p:nvSpPr>
          <p:cNvPr id="6" name="Footer Placeholder 4">
            <a:extLst>
              <a:ext uri="{FF2B5EF4-FFF2-40B4-BE49-F238E27FC236}">
                <a16:creationId xmlns:a16="http://schemas.microsoft.com/office/drawing/2014/main" id="{0691A160-E146-4E79-AF1C-E09EE549AB3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3BBE618-57C5-4A09-833C-D31F98F68DEC}"/>
              </a:ext>
            </a:extLst>
          </p:cNvPr>
          <p:cNvSpPr>
            <a:spLocks noGrp="1"/>
          </p:cNvSpPr>
          <p:nvPr>
            <p:ph type="sldNum" sz="quarter" idx="12"/>
          </p:nvPr>
        </p:nvSpPr>
        <p:spPr/>
        <p:txBody>
          <a:bodyPr/>
          <a:lstStyle>
            <a:lvl1pPr>
              <a:defRPr/>
            </a:lvl1pPr>
          </a:lstStyle>
          <a:p>
            <a:pPr>
              <a:defRPr/>
            </a:pPr>
            <a:fld id="{05E76B42-5927-4745-A227-DE041B9149EC}" type="slidenum">
              <a:rPr lang="en-US" altLang="en-US"/>
              <a:pPr>
                <a:defRPr/>
              </a:pPr>
              <a:t>‹#›</a:t>
            </a:fld>
            <a:endParaRPr lang="en-US" altLang="en-US"/>
          </a:p>
        </p:txBody>
      </p:sp>
    </p:spTree>
    <p:extLst>
      <p:ext uri="{BB962C8B-B14F-4D97-AF65-F5344CB8AC3E}">
        <p14:creationId xmlns:p14="http://schemas.microsoft.com/office/powerpoint/2010/main" val="3190794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C3C226A-DAE8-4093-83F7-F81DDFA1E5F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771FF966-BFE8-478C-A7D9-58608AB9A45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8166D37-E425-4282-9491-3041FBAB1EC1}"/>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itchFamily="34" charset="-128"/>
              </a:defRPr>
            </a:lvl1pPr>
          </a:lstStyle>
          <a:p>
            <a:pPr>
              <a:defRPr/>
            </a:pPr>
            <a:fld id="{D0235CF1-6502-4B01-B96A-8226FE98EA34}" type="datetimeFigureOut">
              <a:rPr lang="en-US"/>
              <a:pPr>
                <a:defRPr/>
              </a:pPr>
              <a:t>2/12/2021</a:t>
            </a:fld>
            <a:endParaRPr lang="en-US"/>
          </a:p>
        </p:txBody>
      </p:sp>
      <p:sp>
        <p:nvSpPr>
          <p:cNvPr id="5" name="Footer Placeholder 4">
            <a:extLst>
              <a:ext uri="{FF2B5EF4-FFF2-40B4-BE49-F238E27FC236}">
                <a16:creationId xmlns:a16="http://schemas.microsoft.com/office/drawing/2014/main" id="{0D71ED50-E557-477A-A4D1-9A878D8417B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2F717019-87CA-4D42-A45E-156EC4A5589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33DA1C6A-446E-47B3-AC12-F4102240624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9.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20.png"/><Relationship Id="rId5" Type="http://schemas.openxmlformats.org/officeDocument/2006/relationships/image" Target="../media/image1.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hyperlink" Target="mailto:tkb@iris.edu" TargetMode="External"/><Relationship Id="rId7"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hyperlink" Target="http://www.iris.edu/hq/ret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4.png"/><Relationship Id="rId5" Type="http://schemas.openxmlformats.org/officeDocument/2006/relationships/image" Target="../media/image1.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6.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5.jpeg"/><Relationship Id="rId5" Type="http://schemas.openxmlformats.org/officeDocument/2006/relationships/image" Target="../media/image1.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B4D95A21-4A20-433F-B4E6-82F1CFEB2B2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7.7 LOYALTY ISLANDS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February 10, 2021 at 13:19:55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6" name="TextBox 15">
            <a:extLst>
              <a:ext uri="{FF2B5EF4-FFF2-40B4-BE49-F238E27FC236}">
                <a16:creationId xmlns:a16="http://schemas.microsoft.com/office/drawing/2014/main" id="{7225891E-86F4-4E55-AA89-E4DD64DDB71C}"/>
              </a:ext>
            </a:extLst>
          </p:cNvPr>
          <p:cNvSpPr txBox="1"/>
          <p:nvPr/>
        </p:nvSpPr>
        <p:spPr>
          <a:xfrm>
            <a:off x="6632575" y="290513"/>
            <a:ext cx="2590800" cy="1106487"/>
          </a:xfrm>
          <a:prstGeom prst="rect">
            <a:avLst/>
          </a:prstGeom>
          <a:noFill/>
        </p:spPr>
        <p:txBody>
          <a:bodyPr>
            <a:spAutoFit/>
          </a:bodyPr>
          <a:lstStyle/>
          <a:p>
            <a:pPr eaLnBrk="1" hangingPunct="1">
              <a:defRPr/>
            </a:pPr>
            <a:r>
              <a:rPr lang="en-US"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Latitude </a:t>
            </a:r>
            <a:r>
              <a:rPr lang="en-US" altLang="en-US" sz="1600" dirty="0">
                <a:latin typeface="Arial" panose="020B0604020202020204" pitchFamily="34" charset="0"/>
              </a:rPr>
              <a:t>23.054°S </a:t>
            </a:r>
            <a:endParaRPr lang="en-US" sz="1600" b="1" dirty="0">
              <a:effectLst>
                <a:outerShdw blurRad="38100" dist="38100" dir="2700000" algn="tl">
                  <a:srgbClr val="C0C0C0"/>
                </a:outerShdw>
              </a:effectLst>
              <a:latin typeface="Arial" charset="0"/>
              <a:ea typeface="ＭＳ Ｐゴシック" pitchFamily="-109" charset="-128"/>
              <a:cs typeface="Arial" pitchFamily="34" charset="0"/>
            </a:endParaRPr>
          </a:p>
          <a:p>
            <a:pPr eaLnBrk="1" hangingPunct="1">
              <a:defRPr/>
            </a:pPr>
            <a:r>
              <a:rPr lang="en-US"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Longitude </a:t>
            </a:r>
            <a:r>
              <a:rPr lang="en-US" altLang="en-US" sz="1600" dirty="0">
                <a:latin typeface="Arial" panose="020B0604020202020204" pitchFamily="34" charset="0"/>
              </a:rPr>
              <a:t>171.601°E </a:t>
            </a:r>
            <a:r>
              <a:rPr lang="en-US"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Depth </a:t>
            </a:r>
            <a:r>
              <a:rPr lang="en-US" sz="1600" dirty="0">
                <a:effectLst>
                  <a:outerShdw blurRad="38100" dist="38100" dir="2700000" algn="tl">
                    <a:srgbClr val="C0C0C0"/>
                  </a:outerShdw>
                </a:effectLst>
                <a:latin typeface="Arial" charset="0"/>
                <a:ea typeface="ＭＳ Ｐゴシック" pitchFamily="-109" charset="-128"/>
                <a:cs typeface="Arial" pitchFamily="34" charset="0"/>
              </a:rPr>
              <a:t>10 km</a:t>
            </a:r>
            <a:endParaRPr lang="en-US" sz="1600" dirty="0">
              <a:latin typeface="Arial" charset="0"/>
              <a:ea typeface="ＭＳ Ｐゴシック" pitchFamily="-109" charset="-128"/>
              <a:cs typeface="Arial" pitchFamily="34" charset="0"/>
            </a:endParaRPr>
          </a:p>
          <a:p>
            <a:pPr eaLnBrk="1" hangingPunct="1">
              <a:defRPr/>
            </a:pPr>
            <a:endParaRPr lang="en-US" dirty="0">
              <a:latin typeface="Arial" charset="0"/>
              <a:ea typeface="ＭＳ Ｐゴシック" pitchFamily="-109" charset="-128"/>
            </a:endParaRPr>
          </a:p>
        </p:txBody>
      </p:sp>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302754" y="1143000"/>
            <a:ext cx="8830134"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cs typeface="Arial" panose="020B0604020202020204" pitchFamily="34" charset="0"/>
              </a:rPr>
              <a:t>A magnitude 7.7 earthquake struck just after midnight on Thursday local time about 527 km (328 miles) east of </a:t>
            </a:r>
            <a:r>
              <a:rPr lang="en-US" altLang="en-US" sz="1600" dirty="0" err="1">
                <a:latin typeface="Arial" panose="020B0604020202020204" pitchFamily="34" charset="0"/>
                <a:cs typeface="Arial" panose="020B0604020202020204" pitchFamily="34" charset="0"/>
              </a:rPr>
              <a:t>Nouméa</a:t>
            </a:r>
            <a:r>
              <a:rPr lang="en-US" altLang="en-US" sz="1600" dirty="0">
                <a:latin typeface="Arial" panose="020B0604020202020204" pitchFamily="34" charset="0"/>
                <a:cs typeface="Arial" panose="020B0604020202020204" pitchFamily="34" charset="0"/>
              </a:rPr>
              <a:t>, New Caledonia. There are no reports of damage or injuries.</a:t>
            </a:r>
          </a:p>
          <a:p>
            <a:pPr eaLnBrk="1" hangingPunct="1">
              <a:spcBef>
                <a:spcPct val="0"/>
              </a:spcBef>
              <a:buFontTx/>
              <a:buNone/>
            </a:pPr>
            <a:endParaRPr lang="en-US" altLang="en-US" sz="1600" dirty="0">
              <a:latin typeface="Arial" panose="020B0604020202020204" pitchFamily="34" charset="0"/>
              <a:cs typeface="Arial" panose="020B0604020202020204" pitchFamily="34" charset="0"/>
            </a:endParaRPr>
          </a:p>
          <a:p>
            <a:pPr eaLnBrk="1" hangingPunct="1">
              <a:spcBef>
                <a:spcPct val="0"/>
              </a:spcBef>
              <a:buNone/>
            </a:pPr>
            <a:r>
              <a:rPr lang="en-US" sz="1600" dirty="0">
                <a:latin typeface="Arial" panose="020B0604020202020204" pitchFamily="34" charset="0"/>
                <a:cs typeface="Arial" panose="020B0604020202020204" pitchFamily="34" charset="0"/>
              </a:rPr>
              <a:t>The National Weather Service's US Tsunami Warning System issued a tsunami threat warning, forecasting that some hazardous waves of up to 1 m (3 feet) above tide level may reach the coasts of Fiji, New Zealand, and Vanuatu. Authorities </a:t>
            </a:r>
          </a:p>
          <a:p>
            <a:pPr eaLnBrk="1" hangingPunct="1">
              <a:spcBef>
                <a:spcPct val="0"/>
              </a:spcBef>
              <a:buNone/>
            </a:pPr>
            <a:r>
              <a:rPr lang="en-US" sz="1600" dirty="0">
                <a:latin typeface="Arial" panose="020B0604020202020204" pitchFamily="34" charset="0"/>
                <a:cs typeface="Arial" panose="020B0604020202020204" pitchFamily="34" charset="0"/>
              </a:rPr>
              <a:t>are advising residents in coastal areas in the region </a:t>
            </a:r>
          </a:p>
          <a:p>
            <a:pPr eaLnBrk="1" hangingPunct="1">
              <a:spcBef>
                <a:spcPct val="0"/>
              </a:spcBef>
              <a:buNone/>
            </a:pPr>
            <a:r>
              <a:rPr lang="en-US" sz="1600" dirty="0">
                <a:latin typeface="Arial" panose="020B0604020202020204" pitchFamily="34" charset="0"/>
                <a:cs typeface="Arial" panose="020B0604020202020204" pitchFamily="34" charset="0"/>
              </a:rPr>
              <a:t>to remain alert.</a:t>
            </a:r>
          </a:p>
          <a:p>
            <a:pPr eaLnBrk="1" hangingPunct="1">
              <a:spcBef>
                <a:spcPct val="0"/>
              </a:spcBef>
              <a:buFontTx/>
              <a:buNone/>
            </a:pPr>
            <a:endParaRPr lang="en-US" altLang="en-US" sz="1600" dirty="0">
              <a:latin typeface="Arial" panose="020B0604020202020204" pitchFamily="34" charset="0"/>
            </a:endParaRPr>
          </a:p>
        </p:txBody>
      </p:sp>
      <p:pic>
        <p:nvPicPr>
          <p:cNvPr id="10" name="Picture 9" descr="Map&#10;&#10;Description automatically generated">
            <a:extLst>
              <a:ext uri="{FF2B5EF4-FFF2-40B4-BE49-F238E27FC236}">
                <a16:creationId xmlns:a16="http://schemas.microsoft.com/office/drawing/2014/main" id="{41228213-E26A-4CDC-9FA5-E8310C7FD1B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4816" y="3305176"/>
            <a:ext cx="5715000" cy="3333750"/>
          </a:xfrm>
          <a:prstGeom prst="rect">
            <a:avLst/>
          </a:prstGeom>
        </p:spPr>
      </p:pic>
      <p:pic>
        <p:nvPicPr>
          <p:cNvPr id="12" name="Picture 11" descr="Map&#10;&#10;Description automatically generated">
            <a:extLst>
              <a:ext uri="{FF2B5EF4-FFF2-40B4-BE49-F238E27FC236}">
                <a16:creationId xmlns:a16="http://schemas.microsoft.com/office/drawing/2014/main" id="{D90653D7-48B6-40B2-9209-7600C45441B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12246" y="2514600"/>
            <a:ext cx="3429000" cy="387952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64FFB4D-C088-4089-9050-E0E0C392C30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pic>
        <p:nvPicPr>
          <p:cNvPr id="19459" name="Picture 18" descr="IRIS_TMlogo.png">
            <a:extLst>
              <a:ext uri="{FF2B5EF4-FFF2-40B4-BE49-F238E27FC236}">
                <a16:creationId xmlns:a16="http://schemas.microsoft.com/office/drawing/2014/main" id="{E629F336-FD28-4A78-96DB-41263BC87A3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TextBox 7">
            <a:extLst>
              <a:ext uri="{FF2B5EF4-FFF2-40B4-BE49-F238E27FC236}">
                <a16:creationId xmlns:a16="http://schemas.microsoft.com/office/drawing/2014/main" id="{592BD9CB-6771-421D-B6CD-C482E209CA1A}"/>
              </a:ext>
            </a:extLst>
          </p:cNvPr>
          <p:cNvSpPr txBox="1">
            <a:spLocks noChangeArrowheads="1"/>
          </p:cNvSpPr>
          <p:nvPr/>
        </p:nvSpPr>
        <p:spPr bwMode="auto">
          <a:xfrm>
            <a:off x="252413" y="1066800"/>
            <a:ext cx="4014787"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This animation explores the motion of a reverse fault, and how reverse faults are represented in a focal mechanism.</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Remember, this was the focal mechanism solution for this earthquake. It was estimated by an analysis of observed seismic waveforms, recorded after the earthquake, observing the pattern of "first motions", that is, whether the first arriving P waves push up or down.</a:t>
            </a:r>
          </a:p>
        </p:txBody>
      </p:sp>
      <p:sp>
        <p:nvSpPr>
          <p:cNvPr id="19461" name="TextBox 11">
            <a:extLst>
              <a:ext uri="{FF2B5EF4-FFF2-40B4-BE49-F238E27FC236}">
                <a16:creationId xmlns:a16="http://schemas.microsoft.com/office/drawing/2014/main" id="{9367F5D1-645E-4607-BE76-AF0944FF1086}"/>
              </a:ext>
            </a:extLst>
          </p:cNvPr>
          <p:cNvSpPr txBox="1">
            <a:spLocks noChangeArrowheads="1"/>
          </p:cNvSpPr>
          <p:nvPr/>
        </p:nvSpPr>
        <p:spPr bwMode="auto">
          <a:xfrm>
            <a:off x="576262" y="6419850"/>
            <a:ext cx="30051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200" i="1" dirty="0">
                <a:latin typeface="Arial" panose="020B0604020202020204" pitchFamily="34" charset="0"/>
              </a:rPr>
              <a:t>USGS W-phase Moment Tensor Solution</a:t>
            </a:r>
            <a:endParaRPr lang="en-US" altLang="en-US" sz="1600" i="1" dirty="0">
              <a:latin typeface="Arial" panose="020B0604020202020204" pitchFamily="34" charset="0"/>
            </a:endParaRPr>
          </a:p>
        </p:txBody>
      </p:sp>
      <p:pic>
        <p:nvPicPr>
          <p:cNvPr id="6" name="FocalMechanism_Reverse_SHORT.mp4">
            <a:hlinkClick r:id="" action="ppaction://media"/>
            <a:extLst>
              <a:ext uri="{FF2B5EF4-FFF2-40B4-BE49-F238E27FC236}">
                <a16:creationId xmlns:a16="http://schemas.microsoft.com/office/drawing/2014/main" id="{80D78617-0EE1-435D-8A1A-32E357E360F4}"/>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4319587" y="1676400"/>
            <a:ext cx="4572000" cy="3429000"/>
          </a:xfrm>
          <a:prstGeom prst="rect">
            <a:avLst/>
          </a:prstGeom>
        </p:spPr>
      </p:pic>
      <p:grpSp>
        <p:nvGrpSpPr>
          <p:cNvPr id="9" name="Group 8">
            <a:extLst>
              <a:ext uri="{FF2B5EF4-FFF2-40B4-BE49-F238E27FC236}">
                <a16:creationId xmlns:a16="http://schemas.microsoft.com/office/drawing/2014/main" id="{7947FE85-B9BC-4441-BB6B-8821DF331A13}"/>
              </a:ext>
            </a:extLst>
          </p:cNvPr>
          <p:cNvGrpSpPr/>
          <p:nvPr/>
        </p:nvGrpSpPr>
        <p:grpSpPr>
          <a:xfrm>
            <a:off x="691356" y="3950970"/>
            <a:ext cx="2548345" cy="2468880"/>
            <a:chOff x="271055" y="2465864"/>
            <a:chExt cx="2548345" cy="2468880"/>
          </a:xfrm>
        </p:grpSpPr>
        <p:pic>
          <p:nvPicPr>
            <p:cNvPr id="10" name="Picture 9">
              <a:extLst>
                <a:ext uri="{FF2B5EF4-FFF2-40B4-BE49-F238E27FC236}">
                  <a16:creationId xmlns:a16="http://schemas.microsoft.com/office/drawing/2014/main" id="{8F85727B-1695-4288-B686-09C8CC861810}"/>
                </a:ext>
              </a:extLst>
            </p:cNvPr>
            <p:cNvPicPr>
              <a:picLocks noChangeAspect="1"/>
            </p:cNvPicPr>
            <p:nvPr/>
          </p:nvPicPr>
          <p:blipFill rotWithShape="1">
            <a:blip r:embed="rId7"/>
            <a:srcRect l="16496" r="16869"/>
            <a:stretch/>
          </p:blipFill>
          <p:spPr>
            <a:xfrm>
              <a:off x="457200" y="2465864"/>
              <a:ext cx="2362200" cy="2468880"/>
            </a:xfrm>
            <a:prstGeom prst="rect">
              <a:avLst/>
            </a:prstGeom>
          </p:spPr>
        </p:pic>
        <p:sp>
          <p:nvSpPr>
            <p:cNvPr id="12" name="Rectangle 11">
              <a:extLst>
                <a:ext uri="{FF2B5EF4-FFF2-40B4-BE49-F238E27FC236}">
                  <a16:creationId xmlns:a16="http://schemas.microsoft.com/office/drawing/2014/main" id="{CE8B1CCB-B9D1-4B1F-A54E-19A69E80C814}"/>
                </a:ext>
              </a:extLst>
            </p:cNvPr>
            <p:cNvSpPr/>
            <p:nvPr/>
          </p:nvSpPr>
          <p:spPr>
            <a:xfrm rot="20218732">
              <a:off x="271055" y="3824313"/>
              <a:ext cx="203799"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sp>
        <p:nvSpPr>
          <p:cNvPr id="11" name="Title 1">
            <a:extLst>
              <a:ext uri="{FF2B5EF4-FFF2-40B4-BE49-F238E27FC236}">
                <a16:creationId xmlns:a16="http://schemas.microsoft.com/office/drawing/2014/main" id="{547FFCD0-A1F8-4C96-BE9D-5BC239D5204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7.7 LOYALTY ISLANDS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February 10, 2021 at 13:19:55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2337"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1">
            <a:extLst>
              <a:ext uri="{FF2B5EF4-FFF2-40B4-BE49-F238E27FC236}">
                <a16:creationId xmlns:a16="http://schemas.microsoft.com/office/drawing/2014/main" id="{51C15F51-F788-443A-89DB-FE7109A777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1260"/>
          <a:stretch>
            <a:fillRect/>
          </a:stretch>
        </p:blipFill>
        <p:spPr bwMode="auto">
          <a:xfrm>
            <a:off x="1122363" y="1138238"/>
            <a:ext cx="72644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D913408F-646C-436D-BB63-52329B01EE0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15363" name="Picture 18" descr="IRIS_TMlogo.png">
            <a:extLst>
              <a:ext uri="{FF2B5EF4-FFF2-40B4-BE49-F238E27FC236}">
                <a16:creationId xmlns:a16="http://schemas.microsoft.com/office/drawing/2014/main" id="{029026CB-2007-4634-A625-F4E98269656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TextBox 4">
            <a:extLst>
              <a:ext uri="{FF2B5EF4-FFF2-40B4-BE49-F238E27FC236}">
                <a16:creationId xmlns:a16="http://schemas.microsoft.com/office/drawing/2014/main" id="{73D31C01-B2DB-41E2-A2E6-9917614A9016}"/>
              </a:ext>
            </a:extLst>
          </p:cNvPr>
          <p:cNvSpPr txBox="1">
            <a:spLocks noChangeArrowheads="1"/>
          </p:cNvSpPr>
          <p:nvPr/>
        </p:nvSpPr>
        <p:spPr bwMode="auto">
          <a:xfrm>
            <a:off x="1774825" y="3060700"/>
            <a:ext cx="6611938" cy="5826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n-US" altLang="en-US" sz="1400" dirty="0">
                <a:solidFill>
                  <a:srgbClr val="000000"/>
                </a:solidFill>
                <a:latin typeface="Arial" panose="020B0604020202020204" pitchFamily="34" charset="0"/>
              </a:rPr>
              <a:t>Following the earthquake, it </a:t>
            </a:r>
            <a:r>
              <a:rPr lang="en-US" altLang="en-US" sz="1400" dirty="0">
                <a:latin typeface="Arial" panose="020B0604020202020204" pitchFamily="34" charset="0"/>
              </a:rPr>
              <a:t>took 13 minutes and 5 seconds for </a:t>
            </a:r>
            <a:r>
              <a:rPr lang="en-US" altLang="en-US" sz="1400" dirty="0">
                <a:solidFill>
                  <a:srgbClr val="000000"/>
                </a:solidFill>
                <a:latin typeface="Arial" panose="020B0604020202020204" pitchFamily="34" charset="0"/>
              </a:rPr>
              <a:t>the compressional P waves to travel a curved path through the mantle to Bend, Oregon.</a:t>
            </a:r>
          </a:p>
        </p:txBody>
      </p:sp>
      <p:sp>
        <p:nvSpPr>
          <p:cNvPr id="15365" name="TextBox 7">
            <a:extLst>
              <a:ext uri="{FF2B5EF4-FFF2-40B4-BE49-F238E27FC236}">
                <a16:creationId xmlns:a16="http://schemas.microsoft.com/office/drawing/2014/main" id="{940C654A-0F1E-4F4C-B4BA-F70E095249A7}"/>
              </a:ext>
            </a:extLst>
          </p:cNvPr>
          <p:cNvSpPr txBox="1">
            <a:spLocks noChangeArrowheads="1"/>
          </p:cNvSpPr>
          <p:nvPr/>
        </p:nvSpPr>
        <p:spPr bwMode="auto">
          <a:xfrm>
            <a:off x="2017713" y="889000"/>
            <a:ext cx="6330950" cy="5794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n-US" altLang="en-US" sz="1400">
                <a:solidFill>
                  <a:srgbClr val="000000"/>
                </a:solidFill>
                <a:latin typeface="Arial" panose="020B0604020202020204" pitchFamily="34" charset="0"/>
              </a:rPr>
              <a:t>The record of the earthquake in Bend, Oregon (BNOR) is illustrated below. Bend is 10,121 km (6289 miles, 91.2°) from the location of this earthquake. </a:t>
            </a:r>
          </a:p>
        </p:txBody>
      </p:sp>
      <p:sp>
        <p:nvSpPr>
          <p:cNvPr id="15367" name="TextBox 9">
            <a:extLst>
              <a:ext uri="{FF2B5EF4-FFF2-40B4-BE49-F238E27FC236}">
                <a16:creationId xmlns:a16="http://schemas.microsoft.com/office/drawing/2014/main" id="{EBA190DD-8E51-4A32-BA50-A50C6668281A}"/>
              </a:ext>
            </a:extLst>
          </p:cNvPr>
          <p:cNvSpPr txBox="1">
            <a:spLocks noChangeArrowheads="1"/>
          </p:cNvSpPr>
          <p:nvPr/>
        </p:nvSpPr>
        <p:spPr bwMode="auto">
          <a:xfrm>
            <a:off x="1651000" y="4392613"/>
            <a:ext cx="6858000" cy="5826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n-US" altLang="en-US" sz="1400" dirty="0">
                <a:solidFill>
                  <a:srgbClr val="000000"/>
                </a:solidFill>
                <a:latin typeface="Arial" panose="020B0604020202020204" pitchFamily="34" charset="0"/>
              </a:rPr>
              <a:t>S waves are shear waves that follow the same path through the mantle as P waves.  S waves </a:t>
            </a:r>
            <a:r>
              <a:rPr lang="en-US" altLang="en-US" sz="1400" dirty="0">
                <a:latin typeface="Arial" panose="020B0604020202020204" pitchFamily="34" charset="0"/>
              </a:rPr>
              <a:t>took 24 minutes and 4 seconds </a:t>
            </a:r>
            <a:r>
              <a:rPr lang="en-US" altLang="en-US" sz="1400" dirty="0">
                <a:solidFill>
                  <a:srgbClr val="000000"/>
                </a:solidFill>
                <a:latin typeface="Arial" panose="020B0604020202020204" pitchFamily="34" charset="0"/>
              </a:rPr>
              <a:t>to travel from the earthquake to Bend.</a:t>
            </a:r>
          </a:p>
        </p:txBody>
      </p:sp>
      <p:sp>
        <p:nvSpPr>
          <p:cNvPr id="15368" name="TextBox 4">
            <a:extLst>
              <a:ext uri="{FF2B5EF4-FFF2-40B4-BE49-F238E27FC236}">
                <a16:creationId xmlns:a16="http://schemas.microsoft.com/office/drawing/2014/main" id="{196DF4DE-6542-4539-8C8D-D360341DBD70}"/>
              </a:ext>
            </a:extLst>
          </p:cNvPr>
          <p:cNvSpPr txBox="1">
            <a:spLocks noChangeArrowheads="1"/>
          </p:cNvSpPr>
          <p:nvPr/>
        </p:nvSpPr>
        <p:spPr bwMode="auto">
          <a:xfrm>
            <a:off x="2732088" y="1636713"/>
            <a:ext cx="376237"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a:solidFill>
                  <a:srgbClr val="000000"/>
                </a:solidFill>
                <a:latin typeface="Arial" panose="020B0604020202020204" pitchFamily="34" charset="0"/>
              </a:rPr>
              <a:t>P</a:t>
            </a:r>
          </a:p>
        </p:txBody>
      </p:sp>
      <p:sp>
        <p:nvSpPr>
          <p:cNvPr id="15369" name="TextBox 11">
            <a:extLst>
              <a:ext uri="{FF2B5EF4-FFF2-40B4-BE49-F238E27FC236}">
                <a16:creationId xmlns:a16="http://schemas.microsoft.com/office/drawing/2014/main" id="{9B6B8D3B-E53C-4FD6-8794-405ABFBAA02A}"/>
              </a:ext>
            </a:extLst>
          </p:cNvPr>
          <p:cNvSpPr txBox="1">
            <a:spLocks noChangeArrowheads="1"/>
          </p:cNvSpPr>
          <p:nvPr/>
        </p:nvSpPr>
        <p:spPr bwMode="auto">
          <a:xfrm>
            <a:off x="3903663" y="1647825"/>
            <a:ext cx="338137"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a:solidFill>
                  <a:srgbClr val="000000"/>
                </a:solidFill>
                <a:latin typeface="Arial" panose="020B0604020202020204" pitchFamily="34" charset="0"/>
              </a:rPr>
              <a:t>S</a:t>
            </a:r>
          </a:p>
        </p:txBody>
      </p:sp>
      <p:sp>
        <p:nvSpPr>
          <p:cNvPr id="12" name="TextBox 11">
            <a:extLst>
              <a:ext uri="{FF2B5EF4-FFF2-40B4-BE49-F238E27FC236}">
                <a16:creationId xmlns:a16="http://schemas.microsoft.com/office/drawing/2014/main" id="{0559803B-2012-4649-85F9-FB5E43A55199}"/>
              </a:ext>
            </a:extLst>
          </p:cNvPr>
          <p:cNvSpPr txBox="1"/>
          <p:nvPr/>
        </p:nvSpPr>
        <p:spPr>
          <a:xfrm>
            <a:off x="6362700" y="1449388"/>
            <a:ext cx="2152650" cy="369887"/>
          </a:xfrm>
          <a:prstGeom prst="rect">
            <a:avLst/>
          </a:prstGeom>
          <a:solidFill>
            <a:schemeClr val="bg1"/>
          </a:solidFill>
        </p:spPr>
        <p:txBody>
          <a:bodyPr>
            <a:spAutoFit/>
          </a:bodyPr>
          <a:lstStyle/>
          <a:p>
            <a:pPr eaLnBrk="1" hangingPunct="1">
              <a:defRPr/>
            </a:pPr>
            <a:r>
              <a:rPr lang="en-US" spc="200" dirty="0">
                <a:solidFill>
                  <a:prstClr val="black"/>
                </a:solidFill>
                <a:latin typeface="Arial" charset="0"/>
                <a:ea typeface="MS PGothic" charset="-128"/>
                <a:cs typeface="Arial" panose="020B0604020202020204" pitchFamily="34" charset="0"/>
              </a:rPr>
              <a:t>Surface Waves</a:t>
            </a:r>
          </a:p>
        </p:txBody>
      </p:sp>
      <p:sp>
        <p:nvSpPr>
          <p:cNvPr id="15371" name="TextBox 4">
            <a:extLst>
              <a:ext uri="{FF2B5EF4-FFF2-40B4-BE49-F238E27FC236}">
                <a16:creationId xmlns:a16="http://schemas.microsoft.com/office/drawing/2014/main" id="{CE06A0C3-0F80-435F-B3BE-4BA484C9D89C}"/>
              </a:ext>
            </a:extLst>
          </p:cNvPr>
          <p:cNvSpPr txBox="1">
            <a:spLocks noChangeArrowheads="1"/>
          </p:cNvSpPr>
          <p:nvPr/>
        </p:nvSpPr>
        <p:spPr bwMode="auto">
          <a:xfrm>
            <a:off x="2541588" y="1917700"/>
            <a:ext cx="247650"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a:solidFill>
                  <a:srgbClr val="000000"/>
                </a:solidFill>
                <a:latin typeface="Arial" panose="020B0604020202020204" pitchFamily="34" charset="0"/>
              </a:rPr>
              <a:t> </a:t>
            </a:r>
          </a:p>
        </p:txBody>
      </p:sp>
      <p:sp>
        <p:nvSpPr>
          <p:cNvPr id="3" name="Rectangle 2">
            <a:extLst>
              <a:ext uri="{FF2B5EF4-FFF2-40B4-BE49-F238E27FC236}">
                <a16:creationId xmlns:a16="http://schemas.microsoft.com/office/drawing/2014/main" id="{4365F2C6-D391-46DE-B9AB-A02ED9AC101A}"/>
              </a:ext>
            </a:extLst>
          </p:cNvPr>
          <p:cNvSpPr/>
          <p:nvPr/>
        </p:nvSpPr>
        <p:spPr>
          <a:xfrm>
            <a:off x="6362700" y="5649913"/>
            <a:ext cx="1957388"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5374" name="TextBox 4">
            <a:extLst>
              <a:ext uri="{FF2B5EF4-FFF2-40B4-BE49-F238E27FC236}">
                <a16:creationId xmlns:a16="http://schemas.microsoft.com/office/drawing/2014/main" id="{EABE2A8C-339F-4EB0-875E-CFBBFD424CD8}"/>
              </a:ext>
            </a:extLst>
          </p:cNvPr>
          <p:cNvSpPr txBox="1">
            <a:spLocks noChangeArrowheads="1"/>
          </p:cNvSpPr>
          <p:nvPr/>
        </p:nvSpPr>
        <p:spPr bwMode="auto">
          <a:xfrm>
            <a:off x="3138488" y="1636713"/>
            <a:ext cx="544512"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a:solidFill>
                  <a:srgbClr val="000000"/>
                </a:solidFill>
                <a:latin typeface="Arial" panose="020B0604020202020204" pitchFamily="34" charset="0"/>
              </a:rPr>
              <a:t>PP</a:t>
            </a:r>
          </a:p>
        </p:txBody>
      </p:sp>
      <p:sp>
        <p:nvSpPr>
          <p:cNvPr id="15375" name="TextBox 4">
            <a:extLst>
              <a:ext uri="{FF2B5EF4-FFF2-40B4-BE49-F238E27FC236}">
                <a16:creationId xmlns:a16="http://schemas.microsoft.com/office/drawing/2014/main" id="{34DB8777-7045-41D4-A2D0-460F7FB1A901}"/>
              </a:ext>
            </a:extLst>
          </p:cNvPr>
          <p:cNvSpPr txBox="1">
            <a:spLocks noChangeArrowheads="1"/>
          </p:cNvSpPr>
          <p:nvPr/>
        </p:nvSpPr>
        <p:spPr bwMode="auto">
          <a:xfrm>
            <a:off x="2060575" y="3757613"/>
            <a:ext cx="5961063" cy="5222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sz="1400">
                <a:cs typeface="Arial" panose="020B0604020202020204" pitchFamily="34" charset="0"/>
              </a:rPr>
              <a:t>PP, is a compressional wave that bounced off the Earth</a:t>
            </a:r>
            <a:r>
              <a:rPr lang="ja-JP" altLang="en-US" sz="1400">
                <a:cs typeface="Arial" panose="020B0604020202020204" pitchFamily="34" charset="0"/>
              </a:rPr>
              <a:t>’</a:t>
            </a:r>
            <a:r>
              <a:rPr lang="en-US" altLang="ja-JP" sz="1400">
                <a:cs typeface="Arial" panose="020B0604020202020204" pitchFamily="34" charset="0"/>
              </a:rPr>
              <a:t>s surface halfway between the earthquake and the seismometer. </a:t>
            </a:r>
          </a:p>
        </p:txBody>
      </p:sp>
      <p:sp>
        <p:nvSpPr>
          <p:cNvPr id="15366" name="TextBox 6">
            <a:extLst>
              <a:ext uri="{FF2B5EF4-FFF2-40B4-BE49-F238E27FC236}">
                <a16:creationId xmlns:a16="http://schemas.microsoft.com/office/drawing/2014/main" id="{32EF10D9-E8CE-402B-91E9-9F228746C3E1}"/>
              </a:ext>
            </a:extLst>
          </p:cNvPr>
          <p:cNvSpPr txBox="1">
            <a:spLocks noChangeArrowheads="1"/>
          </p:cNvSpPr>
          <p:nvPr/>
        </p:nvSpPr>
        <p:spPr bwMode="auto">
          <a:xfrm>
            <a:off x="1689100" y="5089525"/>
            <a:ext cx="6781800" cy="838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 typeface="Arial" panose="020B0604020202020204" pitchFamily="34" charset="0"/>
              <a:buNone/>
            </a:pPr>
            <a:r>
              <a:rPr lang="en-US" altLang="en-US" sz="1400" dirty="0">
                <a:solidFill>
                  <a:srgbClr val="000000"/>
                </a:solidFill>
                <a:latin typeface="Arial" panose="020B0604020202020204" pitchFamily="34" charset="0"/>
              </a:rPr>
              <a:t>Surface waves traveled the 10,121 km (6289 miles) along the perimeter of the Earth </a:t>
            </a:r>
            <a:r>
              <a:rPr lang="en-US" altLang="en-US" sz="1400" dirty="0">
                <a:latin typeface="Arial" panose="020B0604020202020204" pitchFamily="34" charset="0"/>
              </a:rPr>
              <a:t>from the earthquake to the recording station. The surface waves began to arrive in Bend 49 minutes </a:t>
            </a:r>
            <a:r>
              <a:rPr lang="en-US" altLang="en-US" sz="1400" dirty="0">
                <a:solidFill>
                  <a:srgbClr val="000000"/>
                </a:solidFill>
                <a:latin typeface="Arial" panose="020B0604020202020204" pitchFamily="34" charset="0"/>
              </a:rPr>
              <a:t>after the earthquake occurred in southeast of the Loyalty Islands.  </a:t>
            </a:r>
          </a:p>
        </p:txBody>
      </p:sp>
      <p:sp>
        <p:nvSpPr>
          <p:cNvPr id="18" name="Title 1">
            <a:extLst>
              <a:ext uri="{FF2B5EF4-FFF2-40B4-BE49-F238E27FC236}">
                <a16:creationId xmlns:a16="http://schemas.microsoft.com/office/drawing/2014/main" id="{68D830EB-AEFF-45C3-9B0F-B1600211C90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7.7 LOYALTY ISLANDS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February 10, 2021 at 13:19:55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F380AB7-60C6-4D7D-976E-7B3FE8FD2B8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sp>
        <p:nvSpPr>
          <p:cNvPr id="25603" name="TextBox 9">
            <a:extLst>
              <a:ext uri="{FF2B5EF4-FFF2-40B4-BE49-F238E27FC236}">
                <a16:creationId xmlns:a16="http://schemas.microsoft.com/office/drawing/2014/main" id="{B950344D-7B49-4BA3-B8B1-1AE236C2EB73}"/>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800" b="1">
                <a:solidFill>
                  <a:srgbClr val="393996"/>
                </a:solidFill>
                <a:latin typeface="Arial" panose="020B0604020202020204" pitchFamily="34" charset="0"/>
              </a:rPr>
              <a:t>Teachable Moments are a service of</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The Incorporated Research Institutions for Seismology</a:t>
            </a:r>
          </a:p>
          <a:p>
            <a:pPr algn="ctr" eaLnBrk="1" hangingPunct="1">
              <a:spcBef>
                <a:spcPct val="0"/>
              </a:spcBef>
              <a:buFontTx/>
              <a:buNone/>
            </a:pPr>
            <a:r>
              <a:rPr lang="en-US" altLang="en-US" sz="1800">
                <a:latin typeface="Arial" panose="020B0604020202020204" pitchFamily="34" charset="0"/>
              </a:rPr>
              <a:t> Education &amp; Public Outreach </a:t>
            </a:r>
          </a:p>
          <a:p>
            <a:pPr algn="ctr" eaLnBrk="1" hangingPunct="1">
              <a:spcBef>
                <a:spcPct val="0"/>
              </a:spcBef>
              <a:buFontTx/>
              <a:buNone/>
            </a:pPr>
            <a:r>
              <a:rPr lang="en-US" altLang="en-US" sz="1800">
                <a:latin typeface="Arial" panose="020B0604020202020204" pitchFamily="34" charset="0"/>
              </a:rPr>
              <a:t>and </a:t>
            </a:r>
          </a:p>
          <a:p>
            <a:pPr algn="ctr" eaLnBrk="1" hangingPunct="1">
              <a:spcBef>
                <a:spcPct val="0"/>
              </a:spcBef>
              <a:buFontTx/>
              <a:buNone/>
            </a:pPr>
            <a:r>
              <a:rPr lang="en-US" altLang="en-US" sz="1800">
                <a:latin typeface="Arial" panose="020B0604020202020204" pitchFamily="34" charset="0"/>
              </a:rPr>
              <a:t>The University of Portland </a:t>
            </a: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Please send feedback to </a:t>
            </a:r>
            <a:r>
              <a:rPr lang="en-US" altLang="en-US" sz="1800">
                <a:latin typeface="Arial" panose="020B0604020202020204" pitchFamily="34" charset="0"/>
                <a:hlinkClick r:id="rId3"/>
              </a:rPr>
              <a:t>tkb@iris.edu</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r>
              <a:rPr lang="en-US" altLang="en-US" sz="180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a:latin typeface="Arial" panose="020B0604020202020204" pitchFamily="34" charset="0"/>
              </a:rPr>
              <a:t> subscribe at </a:t>
            </a:r>
            <a:r>
              <a:rPr lang="en-US" altLang="en-US" sz="1800">
                <a:latin typeface="Arial" panose="020B0604020202020204" pitchFamily="34" charset="0"/>
                <a:hlinkClick r:id="rId4"/>
              </a:rPr>
              <a:t>www.iris.edu/hq/retm</a:t>
            </a: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a:latin typeface="Arial" panose="020B0604020202020204" pitchFamily="34" charset="0"/>
            </a:endParaRPr>
          </a:p>
        </p:txBody>
      </p:sp>
      <p:pic>
        <p:nvPicPr>
          <p:cNvPr id="25604" name="Picture 1">
            <a:extLst>
              <a:ext uri="{FF2B5EF4-FFF2-40B4-BE49-F238E27FC236}">
                <a16:creationId xmlns:a16="http://schemas.microsoft.com/office/drawing/2014/main" id="{6AC01BE8-AC3A-4D17-91A1-870FB2910CC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1">
            <a:extLst>
              <a:ext uri="{FF2B5EF4-FFF2-40B4-BE49-F238E27FC236}">
                <a16:creationId xmlns:a16="http://schemas.microsoft.com/office/drawing/2014/main" id="{CC5E69B4-4F8C-436B-B767-96CB507A2DA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TextBox 1">
            <a:extLst>
              <a:ext uri="{FF2B5EF4-FFF2-40B4-BE49-F238E27FC236}">
                <a16:creationId xmlns:a16="http://schemas.microsoft.com/office/drawing/2014/main" id="{A431B2A6-E77D-43A8-BC84-BBC2927A67E6}"/>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25607" name="Picture 1">
            <a:extLst>
              <a:ext uri="{FF2B5EF4-FFF2-40B4-BE49-F238E27FC236}">
                <a16:creationId xmlns:a16="http://schemas.microsoft.com/office/drawing/2014/main" id="{9727C59B-9A8A-48E4-A9C6-DE06B46824C5}"/>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71888" y="4972050"/>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31DEB51-9108-4220-9FD9-CB69CE8C1F6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sp>
        <p:nvSpPr>
          <p:cNvPr id="7172" name="TextBox 14">
            <a:extLst>
              <a:ext uri="{FF2B5EF4-FFF2-40B4-BE49-F238E27FC236}">
                <a16:creationId xmlns:a16="http://schemas.microsoft.com/office/drawing/2014/main" id="{514BAA71-EA87-4C10-B0A4-184B8A2A1E57}"/>
              </a:ext>
            </a:extLst>
          </p:cNvPr>
          <p:cNvSpPr txBox="1">
            <a:spLocks noChangeArrowheads="1"/>
          </p:cNvSpPr>
          <p:nvPr/>
        </p:nvSpPr>
        <p:spPr bwMode="auto">
          <a:xfrm>
            <a:off x="663575" y="4340225"/>
            <a:ext cx="2460625"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n-US" altLang="en-US" sz="1400" b="1">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400" b="1">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400" b="1">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400">
                <a:latin typeface="Arial" panose="020B0604020202020204" pitchFamily="34" charset="0"/>
              </a:rPr>
              <a:t>Moderate</a:t>
            </a:r>
          </a:p>
          <a:p>
            <a:pPr algn="ctr" eaLnBrk="1" hangingPunct="1">
              <a:spcBef>
                <a:spcPct val="0"/>
              </a:spcBef>
              <a:spcAft>
                <a:spcPts val="400"/>
              </a:spcAft>
              <a:buFontTx/>
              <a:buNone/>
            </a:pPr>
            <a:r>
              <a:rPr lang="en-US" altLang="en-US" sz="1400">
                <a:latin typeface="Arial" panose="020B0604020202020204" pitchFamily="34" charset="0"/>
              </a:rPr>
              <a:t>Light</a:t>
            </a:r>
          </a:p>
          <a:p>
            <a:pPr algn="ctr" eaLnBrk="1" hangingPunct="1">
              <a:spcBef>
                <a:spcPct val="0"/>
              </a:spcBef>
              <a:spcAft>
                <a:spcPts val="400"/>
              </a:spcAft>
              <a:buFontTx/>
              <a:buNone/>
            </a:pPr>
            <a:r>
              <a:rPr lang="en-US" altLang="en-US" sz="1400">
                <a:latin typeface="Arial" panose="020B0604020202020204" pitchFamily="34" charset="0"/>
              </a:rPr>
              <a:t>Weak</a:t>
            </a:r>
          </a:p>
          <a:p>
            <a:pPr algn="ctr" eaLnBrk="1" hangingPunct="1">
              <a:spcBef>
                <a:spcPct val="0"/>
              </a:spcBef>
              <a:spcAft>
                <a:spcPts val="400"/>
              </a:spcAft>
              <a:buFontTx/>
              <a:buNone/>
            </a:pPr>
            <a:r>
              <a:rPr lang="en-US" altLang="en-US" sz="1400">
                <a:latin typeface="Arial" panose="020B0604020202020204" pitchFamily="34" charset="0"/>
              </a:rPr>
              <a:t>Not Felt</a:t>
            </a:r>
            <a:endParaRPr lang="en-US" altLang="en-US" sz="1800">
              <a:latin typeface="Arial" panose="020B0604020202020204" pitchFamily="34" charset="0"/>
            </a:endParaRPr>
          </a:p>
        </p:txBody>
      </p:sp>
      <p:sp>
        <p:nvSpPr>
          <p:cNvPr id="7173" name="TextBox 15">
            <a:extLst>
              <a:ext uri="{FF2B5EF4-FFF2-40B4-BE49-F238E27FC236}">
                <a16:creationId xmlns:a16="http://schemas.microsoft.com/office/drawing/2014/main" id="{C41A3EC3-F44C-4339-8405-C27BC9174244}"/>
              </a:ext>
            </a:extLst>
          </p:cNvPr>
          <p:cNvSpPr txBox="1">
            <a:spLocks noChangeArrowheads="1"/>
          </p:cNvSpPr>
          <p:nvPr/>
        </p:nvSpPr>
        <p:spPr bwMode="auto">
          <a:xfrm>
            <a:off x="4314824" y="6487222"/>
            <a:ext cx="49645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USGS estimated shaking intensity from M 7.7 Earthquake</a:t>
            </a:r>
          </a:p>
        </p:txBody>
      </p:sp>
      <p:sp>
        <p:nvSpPr>
          <p:cNvPr id="7174" name="TextBox 15">
            <a:extLst>
              <a:ext uri="{FF2B5EF4-FFF2-40B4-BE49-F238E27FC236}">
                <a16:creationId xmlns:a16="http://schemas.microsoft.com/office/drawing/2014/main" id="{43CAF0BC-18F3-40AD-8047-4E5273215377}"/>
              </a:ext>
            </a:extLst>
          </p:cNvPr>
          <p:cNvSpPr txBox="1">
            <a:spLocks noChangeArrowheads="1"/>
          </p:cNvSpPr>
          <p:nvPr/>
        </p:nvSpPr>
        <p:spPr bwMode="auto">
          <a:xfrm>
            <a:off x="273050" y="1067812"/>
            <a:ext cx="2953541"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Modified-Mercalli Intensity (MMI) scale is a ten-stage scale, from I to X, that indicates the severity of ground shaking. Intensity is based on observed effects and is variable over the area affected by an earthquake. Intensity is dependent on earthquake size, depth, distance, and local conditions.  </a:t>
            </a:r>
          </a:p>
          <a:p>
            <a:pPr eaLnBrk="1" hangingPunct="1">
              <a:spcBef>
                <a:spcPct val="0"/>
              </a:spcBef>
              <a:buFontTx/>
              <a:buNone/>
            </a:pPr>
            <a:endParaRPr lang="en-US" altLang="en-US" sz="1600" dirty="0">
              <a:latin typeface="Arial" panose="020B0604020202020204" pitchFamily="34" charset="0"/>
            </a:endParaRPr>
          </a:p>
        </p:txBody>
      </p:sp>
      <p:pic>
        <p:nvPicPr>
          <p:cNvPr id="7175" name="Picture 8" descr="IRIS_TMlogo.png">
            <a:extLst>
              <a:ext uri="{FF2B5EF4-FFF2-40B4-BE49-F238E27FC236}">
                <a16:creationId xmlns:a16="http://schemas.microsoft.com/office/drawing/2014/main" id="{0C28D01A-98E7-4AEE-B4A8-BBC9C670E0E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9">
            <a:extLst>
              <a:ext uri="{FF2B5EF4-FFF2-40B4-BE49-F238E27FC236}">
                <a16:creationId xmlns:a16="http://schemas.microsoft.com/office/drawing/2014/main" id="{763967F5-B16A-44DD-AA1A-850CC3B630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2613" y="4392612"/>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8" name="TextBox 10">
            <a:extLst>
              <a:ext uri="{FF2B5EF4-FFF2-40B4-BE49-F238E27FC236}">
                <a16:creationId xmlns:a16="http://schemas.microsoft.com/office/drawing/2014/main" id="{DBD0A588-2257-40F2-9E83-1FB41B13CE98}"/>
              </a:ext>
            </a:extLst>
          </p:cNvPr>
          <p:cNvSpPr txBox="1">
            <a:spLocks noChangeArrowheads="1"/>
          </p:cNvSpPr>
          <p:nvPr/>
        </p:nvSpPr>
        <p:spPr bwMode="auto">
          <a:xfrm>
            <a:off x="649288" y="4049712"/>
            <a:ext cx="22621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400" b="1" dirty="0">
                <a:latin typeface="Arial" panose="020B0604020202020204" pitchFamily="34" charset="0"/>
              </a:rPr>
              <a:t>MMI   Perceived Shaking</a:t>
            </a:r>
          </a:p>
          <a:p>
            <a:pPr eaLnBrk="1" hangingPunct="1">
              <a:spcBef>
                <a:spcPct val="0"/>
              </a:spcBef>
              <a:buFontTx/>
              <a:buNone/>
            </a:pPr>
            <a:endParaRPr lang="en-US" altLang="en-US" sz="1400" dirty="0">
              <a:latin typeface="Arial" panose="020B0604020202020204" pitchFamily="34" charset="0"/>
            </a:endParaRPr>
          </a:p>
        </p:txBody>
      </p:sp>
      <p:pic>
        <p:nvPicPr>
          <p:cNvPr id="5" name="Picture 4" descr="Map&#10;&#10;Description automatically generated with low confidence">
            <a:extLst>
              <a:ext uri="{FF2B5EF4-FFF2-40B4-BE49-F238E27FC236}">
                <a16:creationId xmlns:a16="http://schemas.microsoft.com/office/drawing/2014/main" id="{D7E30FD8-3136-4AE5-B1A3-41B8AF5381F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08363" y="925831"/>
            <a:ext cx="5524499" cy="5561391"/>
          </a:xfrm>
          <a:prstGeom prst="rect">
            <a:avLst/>
          </a:prstGeom>
        </p:spPr>
      </p:pic>
      <p:sp>
        <p:nvSpPr>
          <p:cNvPr id="11" name="Title 1">
            <a:extLst>
              <a:ext uri="{FF2B5EF4-FFF2-40B4-BE49-F238E27FC236}">
                <a16:creationId xmlns:a16="http://schemas.microsoft.com/office/drawing/2014/main" id="{C7CAD020-AB21-4D57-9381-CA235835CA1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7.7 LOYALTY ISLANDS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February 10, 2021 at 13:19:55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5A7EE22-D5AF-4381-84AE-99BF42E8D0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9219" name="Picture 8" descr="IRIS_TMlogo.png">
            <a:extLst>
              <a:ext uri="{FF2B5EF4-FFF2-40B4-BE49-F238E27FC236}">
                <a16:creationId xmlns:a16="http://schemas.microsoft.com/office/drawing/2014/main" id="{1817F4D8-65A5-4DF7-B6C9-2E1CEA6556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18">
            <a:extLst>
              <a:ext uri="{FF2B5EF4-FFF2-40B4-BE49-F238E27FC236}">
                <a16:creationId xmlns:a16="http://schemas.microsoft.com/office/drawing/2014/main" id="{9929321F-17E3-4DEA-B963-0B1E0DB4FB50}"/>
              </a:ext>
            </a:extLst>
          </p:cNvPr>
          <p:cNvSpPr txBox="1">
            <a:spLocks noChangeArrowheads="1"/>
          </p:cNvSpPr>
          <p:nvPr/>
        </p:nvSpPr>
        <p:spPr bwMode="auto">
          <a:xfrm>
            <a:off x="304800" y="1123950"/>
            <a:ext cx="39624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USGS PAGER map shows the population exposed to different Modified Mercalli Intensity (MMI) levels. </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The USGS estimates that 225,000 people felt light shaking from this earthquake.</a:t>
            </a:r>
          </a:p>
        </p:txBody>
      </p:sp>
      <p:sp>
        <p:nvSpPr>
          <p:cNvPr id="9221" name="TextBox 15">
            <a:extLst>
              <a:ext uri="{FF2B5EF4-FFF2-40B4-BE49-F238E27FC236}">
                <a16:creationId xmlns:a16="http://schemas.microsoft.com/office/drawing/2014/main" id="{1BBCA3FA-165B-4FA3-AD8C-A5105F8A9710}"/>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sp>
        <p:nvSpPr>
          <p:cNvPr id="9222" name="TextBox 20">
            <a:extLst>
              <a:ext uri="{FF2B5EF4-FFF2-40B4-BE49-F238E27FC236}">
                <a16:creationId xmlns:a16="http://schemas.microsoft.com/office/drawing/2014/main" id="{B59A3062-D1CD-4698-A49A-AD55336199F4}"/>
              </a:ext>
            </a:extLst>
          </p:cNvPr>
          <p:cNvSpPr txBox="1">
            <a:spLocks noChangeArrowheads="1"/>
          </p:cNvSpPr>
          <p:nvPr/>
        </p:nvSpPr>
        <p:spPr bwMode="auto">
          <a:xfrm>
            <a:off x="3333750" y="5521325"/>
            <a:ext cx="57673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a:latin typeface="Arial" panose="020B0604020202020204" pitchFamily="34" charset="0"/>
              </a:rPr>
              <a:t>The color-coded contour lines outline regions of MMI intensity.  </a:t>
            </a:r>
          </a:p>
          <a:p>
            <a:pPr algn="r" eaLnBrk="1" hangingPunct="1">
              <a:spcBef>
                <a:spcPct val="0"/>
              </a:spcBef>
              <a:buFontTx/>
              <a:buNone/>
            </a:pPr>
            <a:r>
              <a:rPr lang="en-US" altLang="en-US" sz="140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pic>
        <p:nvPicPr>
          <p:cNvPr id="5" name="Picture 4" descr="Table&#10;&#10;Description automatically generated">
            <a:extLst>
              <a:ext uri="{FF2B5EF4-FFF2-40B4-BE49-F238E27FC236}">
                <a16:creationId xmlns:a16="http://schemas.microsoft.com/office/drawing/2014/main" id="{85E60801-9037-48D2-8D41-0A3241B99DC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9096" y="2743200"/>
            <a:ext cx="2517504" cy="4022725"/>
          </a:xfrm>
          <a:prstGeom prst="rect">
            <a:avLst/>
          </a:prstGeom>
        </p:spPr>
      </p:pic>
      <p:pic>
        <p:nvPicPr>
          <p:cNvPr id="8" name="Picture 7" descr="A picture containing text, sky, map, day&#10;&#10;Description automatically generated">
            <a:extLst>
              <a:ext uri="{FF2B5EF4-FFF2-40B4-BE49-F238E27FC236}">
                <a16:creationId xmlns:a16="http://schemas.microsoft.com/office/drawing/2014/main" id="{87C8DB62-8B1F-482A-A90B-F821C91EF16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71976" y="894964"/>
            <a:ext cx="4600583" cy="4600583"/>
          </a:xfrm>
          <a:prstGeom prst="rect">
            <a:avLst/>
          </a:prstGeom>
        </p:spPr>
      </p:pic>
      <p:sp>
        <p:nvSpPr>
          <p:cNvPr id="10" name="Title 1">
            <a:extLst>
              <a:ext uri="{FF2B5EF4-FFF2-40B4-BE49-F238E27FC236}">
                <a16:creationId xmlns:a16="http://schemas.microsoft.com/office/drawing/2014/main" id="{D25689CC-D4C2-4675-9438-B1236BE080E5}"/>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7.7 LOYALTY ISLANDS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February 10, 2021 at 13:19:55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D5E27F3F-DED2-3444-ADFB-C58D4F2F67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endParaRPr lang="en-US" altLang="en-US">
              <a:solidFill>
                <a:srgbClr val="FFFFFF"/>
              </a:solidFill>
              <a:latin typeface="Calibri" panose="020F0502020204030204" pitchFamily="34" charset="0"/>
            </a:endParaRPr>
          </a:p>
        </p:txBody>
      </p:sp>
      <p:pic>
        <p:nvPicPr>
          <p:cNvPr id="20482" name="Picture 18" descr="IRIS_TMlogo.png">
            <a:extLst>
              <a:ext uri="{FF2B5EF4-FFF2-40B4-BE49-F238E27FC236}">
                <a16:creationId xmlns:a16="http://schemas.microsoft.com/office/drawing/2014/main" id="{24A1B9C1-9E97-B449-97D5-C8193A07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Rectangle 4">
            <a:extLst>
              <a:ext uri="{FF2B5EF4-FFF2-40B4-BE49-F238E27FC236}">
                <a16:creationId xmlns:a16="http://schemas.microsoft.com/office/drawing/2014/main" id="{284DF85F-F6ED-8B48-9A6D-D025D1A25304}"/>
              </a:ext>
            </a:extLst>
          </p:cNvPr>
          <p:cNvSpPr>
            <a:spLocks noChangeArrowheads="1"/>
          </p:cNvSpPr>
          <p:nvPr/>
        </p:nvSpPr>
        <p:spPr bwMode="auto">
          <a:xfrm>
            <a:off x="268289" y="1001715"/>
            <a:ext cx="85486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800" dirty="0">
                <a:latin typeface="Arial" panose="020B0604020202020204" pitchFamily="34" charset="0"/>
              </a:rPr>
              <a:t>This regional map shows the complexity of plate boundaries and microplates resulting from the convergence between the Australian and Pacific Plates. The red star locates the epicenter of this magnitude 7.7 earthquake. </a:t>
            </a:r>
          </a:p>
        </p:txBody>
      </p:sp>
      <p:pic>
        <p:nvPicPr>
          <p:cNvPr id="20484" name="Picture 3" descr="N.Guinea2Tonga copy.jpg">
            <a:extLst>
              <a:ext uri="{FF2B5EF4-FFF2-40B4-BE49-F238E27FC236}">
                <a16:creationId xmlns:a16="http://schemas.microsoft.com/office/drawing/2014/main" id="{400F5492-290B-5641-8E03-B8B1FB06030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38200" y="1966913"/>
            <a:ext cx="7620000" cy="4859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5-Point Star 1">
            <a:extLst>
              <a:ext uri="{FF2B5EF4-FFF2-40B4-BE49-F238E27FC236}">
                <a16:creationId xmlns:a16="http://schemas.microsoft.com/office/drawing/2014/main" id="{ED599341-5376-9D40-869D-C63F9201A3E9}"/>
              </a:ext>
            </a:extLst>
          </p:cNvPr>
          <p:cNvSpPr/>
          <p:nvPr/>
        </p:nvSpPr>
        <p:spPr>
          <a:xfrm>
            <a:off x="5715000" y="5715000"/>
            <a:ext cx="304800" cy="30480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8" name="Title 1">
            <a:extLst>
              <a:ext uri="{FF2B5EF4-FFF2-40B4-BE49-F238E27FC236}">
                <a16:creationId xmlns:a16="http://schemas.microsoft.com/office/drawing/2014/main" id="{6ECF57AC-B003-441F-BDCD-221B19EB874F}"/>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7.7 LOYALTY ISLANDS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February 10, 2021 at 13:19:55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0314124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B6C8AA2-F172-D442-8FA6-595E83D52DE5}"/>
              </a:ext>
            </a:extLst>
          </p:cNvPr>
          <p:cNvPicPr>
            <a:picLocks noChangeAspect="1"/>
          </p:cNvPicPr>
          <p:nvPr/>
        </p:nvPicPr>
        <p:blipFill>
          <a:blip r:embed="rId3">
            <a:alphaModFix/>
          </a:blip>
          <a:stretch>
            <a:fillRect/>
          </a:stretch>
        </p:blipFill>
        <p:spPr>
          <a:xfrm>
            <a:off x="3287078" y="1070293"/>
            <a:ext cx="5806440" cy="5163162"/>
          </a:xfrm>
          <a:prstGeom prst="rect">
            <a:avLst/>
          </a:prstGeom>
        </p:spPr>
      </p:pic>
      <p:sp>
        <p:nvSpPr>
          <p:cNvPr id="4" name="Rectangle 3">
            <a:extLst>
              <a:ext uri="{FF2B5EF4-FFF2-40B4-BE49-F238E27FC236}">
                <a16:creationId xmlns:a16="http://schemas.microsoft.com/office/drawing/2014/main" id="{F17DF41F-FBF6-4441-8107-68AE225491C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31748" name="Picture 18" descr="IRIS_TMlogo.png">
            <a:extLst>
              <a:ext uri="{FF2B5EF4-FFF2-40B4-BE49-F238E27FC236}">
                <a16:creationId xmlns:a16="http://schemas.microsoft.com/office/drawing/2014/main" id="{1CDE4EA6-699F-4E44-82F5-E49F6B3062E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TextBox 14">
            <a:extLst>
              <a:ext uri="{FF2B5EF4-FFF2-40B4-BE49-F238E27FC236}">
                <a16:creationId xmlns:a16="http://schemas.microsoft.com/office/drawing/2014/main" id="{011B1CC7-B757-B843-9EBB-9C760C3A82AA}"/>
              </a:ext>
            </a:extLst>
          </p:cNvPr>
          <p:cNvSpPr txBox="1">
            <a:spLocks noChangeArrowheads="1"/>
          </p:cNvSpPr>
          <p:nvPr/>
        </p:nvSpPr>
        <p:spPr bwMode="auto">
          <a:xfrm>
            <a:off x="177800" y="1160980"/>
            <a:ext cx="3173413" cy="5401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1800"/>
              </a:lnSpc>
              <a:spcBef>
                <a:spcPct val="0"/>
              </a:spcBef>
              <a:buNone/>
            </a:pPr>
            <a:r>
              <a:rPr lang="en-US" altLang="en-US" sz="1500" dirty="0">
                <a:solidFill>
                  <a:srgbClr val="000000"/>
                </a:solidFill>
                <a:latin typeface="Arial" panose="020B0604020202020204" pitchFamily="34" charset="0"/>
                <a:cs typeface="Arial" panose="020B0604020202020204" pitchFamily="34" charset="0"/>
              </a:rPr>
              <a:t>The epicenter of this M 7.7 </a:t>
            </a:r>
            <a:r>
              <a:rPr lang="en-US" altLang="en-US" sz="1500" dirty="0">
                <a:latin typeface="Arial" panose="020B0604020202020204" pitchFamily="34" charset="0"/>
              </a:rPr>
              <a:t>earthquake</a:t>
            </a:r>
            <a:r>
              <a:rPr lang="en-US" altLang="en-US" sz="1500" dirty="0">
                <a:solidFill>
                  <a:srgbClr val="000000"/>
                </a:solidFill>
                <a:latin typeface="Arial" panose="020B0604020202020204" pitchFamily="34" charset="0"/>
                <a:cs typeface="Arial" panose="020B0604020202020204" pitchFamily="34" charset="0"/>
              </a:rPr>
              <a:t> is labeled on this seismicity map showing the most recent 3500 earthquakes in the surrounding region.  </a:t>
            </a:r>
          </a:p>
          <a:p>
            <a:pPr>
              <a:lnSpc>
                <a:spcPts val="1800"/>
              </a:lnSpc>
              <a:spcBef>
                <a:spcPct val="0"/>
              </a:spcBef>
              <a:buFont typeface="Arial" panose="020B0604020202020204" pitchFamily="34" charset="0"/>
              <a:buNone/>
            </a:pPr>
            <a:endParaRPr lang="en-US" altLang="en-US" sz="1500" dirty="0">
              <a:solidFill>
                <a:srgbClr val="000000"/>
              </a:solidFill>
              <a:latin typeface="Arial" panose="020B0604020202020204" pitchFamily="34" charset="0"/>
              <a:cs typeface="Arial" panose="020B0604020202020204" pitchFamily="34" charset="0"/>
            </a:endParaRPr>
          </a:p>
          <a:p>
            <a:pPr>
              <a:lnSpc>
                <a:spcPts val="1800"/>
              </a:lnSpc>
              <a:spcBef>
                <a:spcPct val="0"/>
              </a:spcBef>
              <a:buFont typeface="Arial" panose="020B0604020202020204" pitchFamily="34" charset="0"/>
              <a:buNone/>
            </a:pPr>
            <a:r>
              <a:rPr lang="en-US" altLang="en-US" sz="1500" dirty="0">
                <a:solidFill>
                  <a:srgbClr val="000000"/>
                </a:solidFill>
                <a:latin typeface="Arial" panose="020B0604020202020204" pitchFamily="34" charset="0"/>
                <a:cs typeface="Arial" panose="020B0604020202020204" pitchFamily="34" charset="0"/>
              </a:rPr>
              <a:t>Earthquake depths increase from east to west across the Tonga Trench where the Pacific Plate subducts beneath the Australian Plate.  Across the North New Hebrides Trench, earthquake depths increase from west to east where the Australia Plate subducts beneath the Pacific Plate. </a:t>
            </a:r>
          </a:p>
          <a:p>
            <a:pPr>
              <a:lnSpc>
                <a:spcPts val="1800"/>
              </a:lnSpc>
              <a:spcBef>
                <a:spcPct val="0"/>
              </a:spcBef>
              <a:buFont typeface="Arial" panose="020B0604020202020204" pitchFamily="34" charset="0"/>
              <a:buNone/>
            </a:pPr>
            <a:endParaRPr lang="en-US" altLang="en-US" sz="1500" dirty="0">
              <a:solidFill>
                <a:srgbClr val="000000"/>
              </a:solidFill>
              <a:latin typeface="Arial" panose="020B0604020202020204" pitchFamily="34" charset="0"/>
              <a:cs typeface="Arial" panose="020B0604020202020204" pitchFamily="34" charset="0"/>
            </a:endParaRPr>
          </a:p>
          <a:p>
            <a:pPr>
              <a:lnSpc>
                <a:spcPts val="1800"/>
              </a:lnSpc>
              <a:spcBef>
                <a:spcPct val="0"/>
              </a:spcBef>
              <a:buNone/>
            </a:pPr>
            <a:r>
              <a:rPr lang="en-US" altLang="en-US" sz="1500" dirty="0">
                <a:solidFill>
                  <a:srgbClr val="000000"/>
                </a:solidFill>
                <a:latin typeface="Arial" panose="020B0604020202020204" pitchFamily="34" charset="0"/>
                <a:cs typeface="Arial" panose="020B0604020202020204" pitchFamily="34" charset="0"/>
              </a:rPr>
              <a:t>This </a:t>
            </a:r>
            <a:r>
              <a:rPr lang="en-US" altLang="en-US" sz="1500" dirty="0">
                <a:latin typeface="Arial" panose="020B0604020202020204" pitchFamily="34" charset="0"/>
              </a:rPr>
              <a:t>earthquake </a:t>
            </a:r>
            <a:r>
              <a:rPr lang="en-US" altLang="en-US" sz="1500" dirty="0">
                <a:solidFill>
                  <a:srgbClr val="000000"/>
                </a:solidFill>
                <a:latin typeface="Arial" panose="020B0604020202020204" pitchFamily="34" charset="0"/>
                <a:cs typeface="Arial" panose="020B0604020202020204" pitchFamily="34" charset="0"/>
              </a:rPr>
              <a:t>occurred along the South New Hebrides Trench, where the plate boundary transitions from  subduction to left-lateral strike-slip faulting along a transform fault that connects the two subduction zones.</a:t>
            </a:r>
          </a:p>
        </p:txBody>
      </p:sp>
      <p:cxnSp>
        <p:nvCxnSpPr>
          <p:cNvPr id="21" name="Straight Arrow Connector 20">
            <a:extLst>
              <a:ext uri="{FF2B5EF4-FFF2-40B4-BE49-F238E27FC236}">
                <a16:creationId xmlns:a16="http://schemas.microsoft.com/office/drawing/2014/main" id="{872FB304-1052-8345-BDA1-7A515EED0DA2}"/>
              </a:ext>
            </a:extLst>
          </p:cNvPr>
          <p:cNvCxnSpPr>
            <a:cxnSpLocks noChangeShapeType="1"/>
          </p:cNvCxnSpPr>
          <p:nvPr/>
        </p:nvCxnSpPr>
        <p:spPr bwMode="auto">
          <a:xfrm flipV="1">
            <a:off x="4552951" y="3698463"/>
            <a:ext cx="324415" cy="388031"/>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pic>
        <p:nvPicPr>
          <p:cNvPr id="31751" name="Picture 28">
            <a:extLst>
              <a:ext uri="{FF2B5EF4-FFF2-40B4-BE49-F238E27FC236}">
                <a16:creationId xmlns:a16="http://schemas.microsoft.com/office/drawing/2014/main" id="{135FD015-C28D-134F-B4D1-1EA1CB881216}"/>
              </a:ext>
            </a:extLst>
          </p:cNvPr>
          <p:cNvPicPr>
            <a:picLocks noChangeAspect="1"/>
          </p:cNvPicPr>
          <p:nvPr/>
        </p:nvPicPr>
        <p:blipFill>
          <a:blip r:embed="rId5">
            <a:extLst>
              <a:ext uri="{28A0092B-C50C-407E-A947-70E740481C1C}">
                <a14:useLocalDpi xmlns:a14="http://schemas.microsoft.com/office/drawing/2010/main" val="0"/>
              </a:ext>
            </a:extLst>
          </a:blip>
          <a:srcRect r="64600" b="18756"/>
          <a:stretch>
            <a:fillRect/>
          </a:stretch>
        </p:blipFill>
        <p:spPr bwMode="auto">
          <a:xfrm>
            <a:off x="8443913" y="1090613"/>
            <a:ext cx="550862"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2" name="TextBox 16">
            <a:extLst>
              <a:ext uri="{FF2B5EF4-FFF2-40B4-BE49-F238E27FC236}">
                <a16:creationId xmlns:a16="http://schemas.microsoft.com/office/drawing/2014/main" id="{E49F57F5-B141-4443-B310-8AC15981591F}"/>
              </a:ext>
            </a:extLst>
          </p:cNvPr>
          <p:cNvSpPr txBox="1">
            <a:spLocks noChangeArrowheads="1"/>
          </p:cNvSpPr>
          <p:nvPr/>
        </p:nvSpPr>
        <p:spPr bwMode="auto">
          <a:xfrm>
            <a:off x="8018463" y="3979863"/>
            <a:ext cx="9731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FontTx/>
              <a:buNone/>
            </a:pPr>
            <a:r>
              <a:rPr lang="en-US" altLang="en-US" sz="2000">
                <a:solidFill>
                  <a:srgbClr val="FFFFFF"/>
                </a:solidFill>
                <a:latin typeface="Arial" panose="020B0604020202020204" pitchFamily="34" charset="0"/>
                <a:cs typeface="Arial" panose="020B0604020202020204" pitchFamily="34" charset="0"/>
              </a:rPr>
              <a:t>Pacific</a:t>
            </a:r>
          </a:p>
          <a:p>
            <a:pPr algn="ctr">
              <a:spcBef>
                <a:spcPct val="0"/>
              </a:spcBef>
              <a:buFontTx/>
              <a:buNone/>
            </a:pPr>
            <a:r>
              <a:rPr lang="en-US" altLang="en-US" sz="2000">
                <a:solidFill>
                  <a:srgbClr val="FFFFFF"/>
                </a:solidFill>
                <a:latin typeface="Arial" panose="020B0604020202020204" pitchFamily="34" charset="0"/>
                <a:cs typeface="Arial" panose="020B0604020202020204" pitchFamily="34" charset="0"/>
              </a:rPr>
              <a:t>Plate</a:t>
            </a:r>
          </a:p>
        </p:txBody>
      </p:sp>
      <p:sp>
        <p:nvSpPr>
          <p:cNvPr id="31753" name="TextBox 30">
            <a:extLst>
              <a:ext uri="{FF2B5EF4-FFF2-40B4-BE49-F238E27FC236}">
                <a16:creationId xmlns:a16="http://schemas.microsoft.com/office/drawing/2014/main" id="{8EB5A924-95E7-BD4F-A280-05537E8BDB1E}"/>
              </a:ext>
            </a:extLst>
          </p:cNvPr>
          <p:cNvSpPr txBox="1">
            <a:spLocks noChangeArrowheads="1"/>
          </p:cNvSpPr>
          <p:nvPr/>
        </p:nvSpPr>
        <p:spPr bwMode="auto">
          <a:xfrm>
            <a:off x="3433763" y="4400550"/>
            <a:ext cx="13858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FontTx/>
              <a:buNone/>
            </a:pPr>
            <a:r>
              <a:rPr lang="en-US" altLang="en-US" sz="2000">
                <a:solidFill>
                  <a:srgbClr val="FFFFFF"/>
                </a:solidFill>
                <a:latin typeface="Arial" panose="020B0604020202020204" pitchFamily="34" charset="0"/>
                <a:cs typeface="Arial" panose="020B0604020202020204" pitchFamily="34" charset="0"/>
              </a:rPr>
              <a:t>AustralianPlate</a:t>
            </a:r>
          </a:p>
        </p:txBody>
      </p:sp>
      <p:sp>
        <p:nvSpPr>
          <p:cNvPr id="31754" name="TextBox 16">
            <a:extLst>
              <a:ext uri="{FF2B5EF4-FFF2-40B4-BE49-F238E27FC236}">
                <a16:creationId xmlns:a16="http://schemas.microsoft.com/office/drawing/2014/main" id="{32CB58C5-F39B-5444-9EBE-1C7CFE3E185C}"/>
              </a:ext>
            </a:extLst>
          </p:cNvPr>
          <p:cNvSpPr txBox="1">
            <a:spLocks noChangeArrowheads="1"/>
          </p:cNvSpPr>
          <p:nvPr/>
        </p:nvSpPr>
        <p:spPr bwMode="auto">
          <a:xfrm>
            <a:off x="5233589" y="6301717"/>
            <a:ext cx="39163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400" i="1" dirty="0">
                <a:solidFill>
                  <a:srgbClr val="000000"/>
                </a:solidFill>
                <a:latin typeface="Arial" panose="020B0604020202020204" pitchFamily="34" charset="0"/>
                <a:cs typeface="Arial" panose="020B0604020202020204" pitchFamily="34" charset="0"/>
              </a:rPr>
              <a:t>Map created with the IRIS Earthquake Browser</a:t>
            </a:r>
          </a:p>
        </p:txBody>
      </p:sp>
      <p:sp>
        <p:nvSpPr>
          <p:cNvPr id="31755" name="TextBox 33">
            <a:extLst>
              <a:ext uri="{FF2B5EF4-FFF2-40B4-BE49-F238E27FC236}">
                <a16:creationId xmlns:a16="http://schemas.microsoft.com/office/drawing/2014/main" id="{4B0382B0-FE59-F445-910C-4D92DF89893D}"/>
              </a:ext>
            </a:extLst>
          </p:cNvPr>
          <p:cNvSpPr txBox="1">
            <a:spLocks noChangeArrowheads="1"/>
          </p:cNvSpPr>
          <p:nvPr/>
        </p:nvSpPr>
        <p:spPr bwMode="auto">
          <a:xfrm>
            <a:off x="7653338" y="4786313"/>
            <a:ext cx="914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600">
                <a:solidFill>
                  <a:srgbClr val="FFFFFF"/>
                </a:solidFill>
                <a:latin typeface="Arial" panose="020B0604020202020204" pitchFamily="34" charset="0"/>
                <a:cs typeface="Arial" panose="020B0604020202020204" pitchFamily="34" charset="0"/>
              </a:rPr>
              <a:t>Tonga Trench</a:t>
            </a:r>
          </a:p>
        </p:txBody>
      </p:sp>
      <p:cxnSp>
        <p:nvCxnSpPr>
          <p:cNvPr id="35" name="Straight Arrow Connector 34">
            <a:extLst>
              <a:ext uri="{FF2B5EF4-FFF2-40B4-BE49-F238E27FC236}">
                <a16:creationId xmlns:a16="http://schemas.microsoft.com/office/drawing/2014/main" id="{7772FA00-6777-A94D-AC48-1A748B389B2C}"/>
              </a:ext>
            </a:extLst>
          </p:cNvPr>
          <p:cNvCxnSpPr>
            <a:cxnSpLocks noChangeShapeType="1"/>
          </p:cNvCxnSpPr>
          <p:nvPr/>
        </p:nvCxnSpPr>
        <p:spPr bwMode="auto">
          <a:xfrm flipH="1" flipV="1">
            <a:off x="7318375" y="4784725"/>
            <a:ext cx="381000" cy="223838"/>
          </a:xfrm>
          <a:prstGeom prst="straightConnector1">
            <a:avLst/>
          </a:prstGeom>
          <a:noFill/>
          <a:ln w="28575">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31757" name="TextBox 12">
            <a:extLst>
              <a:ext uri="{FF2B5EF4-FFF2-40B4-BE49-F238E27FC236}">
                <a16:creationId xmlns:a16="http://schemas.microsoft.com/office/drawing/2014/main" id="{0FAB45D8-4410-9E40-A357-6600699046D1}"/>
              </a:ext>
            </a:extLst>
          </p:cNvPr>
          <p:cNvSpPr txBox="1">
            <a:spLocks noChangeArrowheads="1"/>
          </p:cNvSpPr>
          <p:nvPr/>
        </p:nvSpPr>
        <p:spPr bwMode="auto">
          <a:xfrm>
            <a:off x="3899935" y="4086491"/>
            <a:ext cx="1838325" cy="276999"/>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200" dirty="0">
                <a:solidFill>
                  <a:srgbClr val="FFFFFF"/>
                </a:solidFill>
                <a:latin typeface="Arial" panose="020B0604020202020204" pitchFamily="34" charset="0"/>
                <a:cs typeface="Arial" panose="020B0604020202020204" pitchFamily="34" charset="0"/>
              </a:rPr>
              <a:t>M7.7 February 10, 2021</a:t>
            </a:r>
          </a:p>
        </p:txBody>
      </p:sp>
      <p:pic>
        <p:nvPicPr>
          <p:cNvPr id="31758" name="Picture 2">
            <a:extLst>
              <a:ext uri="{FF2B5EF4-FFF2-40B4-BE49-F238E27FC236}">
                <a16:creationId xmlns:a16="http://schemas.microsoft.com/office/drawing/2014/main" id="{A4C9C956-F2AA-7846-8FD4-29F77D08CD59}"/>
              </a:ext>
            </a:extLst>
          </p:cNvPr>
          <p:cNvPicPr>
            <a:picLocks noChangeAspect="1"/>
          </p:cNvPicPr>
          <p:nvPr/>
        </p:nvPicPr>
        <p:blipFill>
          <a:blip r:embed="rId6">
            <a:extLst>
              <a:ext uri="{28A0092B-C50C-407E-A947-70E740481C1C}">
                <a14:useLocalDpi xmlns:a14="http://schemas.microsoft.com/office/drawing/2010/main" val="0"/>
              </a:ext>
            </a:extLst>
          </a:blip>
          <a:srcRect r="1421" b="14381"/>
          <a:stretch>
            <a:fillRect/>
          </a:stretch>
        </p:blipFill>
        <p:spPr bwMode="auto">
          <a:xfrm>
            <a:off x="3276600" y="5778500"/>
            <a:ext cx="14224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9" name="TextBox 33">
            <a:extLst>
              <a:ext uri="{FF2B5EF4-FFF2-40B4-BE49-F238E27FC236}">
                <a16:creationId xmlns:a16="http://schemas.microsoft.com/office/drawing/2014/main" id="{3FA7B6AA-9196-A041-ADAB-E8C6375C7D8F}"/>
              </a:ext>
            </a:extLst>
          </p:cNvPr>
          <p:cNvSpPr txBox="1">
            <a:spLocks noChangeArrowheads="1"/>
          </p:cNvSpPr>
          <p:nvPr/>
        </p:nvSpPr>
        <p:spPr bwMode="auto">
          <a:xfrm>
            <a:off x="4041775" y="1219200"/>
            <a:ext cx="32004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FontTx/>
              <a:buNone/>
            </a:pPr>
            <a:r>
              <a:rPr lang="en-US" altLang="en-US" sz="1600">
                <a:solidFill>
                  <a:srgbClr val="FFFFFF"/>
                </a:solidFill>
                <a:latin typeface="Arial" panose="020B0604020202020204" pitchFamily="34" charset="0"/>
                <a:cs typeface="Arial" panose="020B0604020202020204" pitchFamily="34" charset="0"/>
              </a:rPr>
              <a:t>North New Hebrides Trench</a:t>
            </a:r>
          </a:p>
        </p:txBody>
      </p:sp>
      <p:cxnSp>
        <p:nvCxnSpPr>
          <p:cNvPr id="23" name="Straight Arrow Connector 22">
            <a:extLst>
              <a:ext uri="{FF2B5EF4-FFF2-40B4-BE49-F238E27FC236}">
                <a16:creationId xmlns:a16="http://schemas.microsoft.com/office/drawing/2014/main" id="{3F0FBA41-D0E9-024D-92D3-E5852D978A2C}"/>
              </a:ext>
            </a:extLst>
          </p:cNvPr>
          <p:cNvCxnSpPr>
            <a:cxnSpLocks noChangeShapeType="1"/>
          </p:cNvCxnSpPr>
          <p:nvPr/>
        </p:nvCxnSpPr>
        <p:spPr bwMode="auto">
          <a:xfrm flipH="1">
            <a:off x="3906838" y="1419225"/>
            <a:ext cx="439737" cy="485775"/>
          </a:xfrm>
          <a:prstGeom prst="straightConnector1">
            <a:avLst/>
          </a:prstGeom>
          <a:noFill/>
          <a:ln w="28575">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14352" name="TextBox 9">
            <a:extLst>
              <a:ext uri="{FF2B5EF4-FFF2-40B4-BE49-F238E27FC236}">
                <a16:creationId xmlns:a16="http://schemas.microsoft.com/office/drawing/2014/main" id="{A7D9D75F-72F4-9345-AF72-B16AF7C1D3B6}"/>
              </a:ext>
            </a:extLst>
          </p:cNvPr>
          <p:cNvSpPr txBox="1">
            <a:spLocks noChangeArrowheads="1"/>
          </p:cNvSpPr>
          <p:nvPr/>
        </p:nvSpPr>
        <p:spPr bwMode="auto">
          <a:xfrm rot="2007072">
            <a:off x="4289841" y="3510219"/>
            <a:ext cx="4905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US" altLang="en-US" sz="1200" dirty="0">
                <a:solidFill>
                  <a:prstClr val="white"/>
                </a:solidFill>
                <a:ea typeface="+mn-ea"/>
              </a:rPr>
              <a:t>New</a:t>
            </a:r>
            <a:endParaRPr lang="en-US" altLang="en-US" sz="1200" dirty="0">
              <a:solidFill>
                <a:prstClr val="black"/>
              </a:solidFill>
              <a:ea typeface="+mn-ea"/>
            </a:endParaRPr>
          </a:p>
        </p:txBody>
      </p:sp>
      <p:sp>
        <p:nvSpPr>
          <p:cNvPr id="14353" name="TextBox 10">
            <a:extLst>
              <a:ext uri="{FF2B5EF4-FFF2-40B4-BE49-F238E27FC236}">
                <a16:creationId xmlns:a16="http://schemas.microsoft.com/office/drawing/2014/main" id="{B967CCC1-434D-1443-8434-13036F291A5C}"/>
              </a:ext>
            </a:extLst>
          </p:cNvPr>
          <p:cNvSpPr txBox="1">
            <a:spLocks noChangeArrowheads="1"/>
          </p:cNvSpPr>
          <p:nvPr/>
        </p:nvSpPr>
        <p:spPr bwMode="auto">
          <a:xfrm rot="21089702">
            <a:off x="4835127" y="3602551"/>
            <a:ext cx="7969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US" altLang="en-US" sz="1200" dirty="0">
                <a:solidFill>
                  <a:prstClr val="white"/>
                </a:solidFill>
                <a:ea typeface="+mn-ea"/>
              </a:rPr>
              <a:t>Hebrides</a:t>
            </a:r>
            <a:endParaRPr lang="en-US" altLang="en-US" sz="1200" dirty="0">
              <a:solidFill>
                <a:prstClr val="black"/>
              </a:solidFill>
              <a:ea typeface="+mn-ea"/>
            </a:endParaRPr>
          </a:p>
        </p:txBody>
      </p:sp>
      <p:sp>
        <p:nvSpPr>
          <p:cNvPr id="14354" name="TextBox 11">
            <a:extLst>
              <a:ext uri="{FF2B5EF4-FFF2-40B4-BE49-F238E27FC236}">
                <a16:creationId xmlns:a16="http://schemas.microsoft.com/office/drawing/2014/main" id="{60F057AB-7871-2546-9411-C10FBAEA155A}"/>
              </a:ext>
            </a:extLst>
          </p:cNvPr>
          <p:cNvSpPr txBox="1">
            <a:spLocks noChangeArrowheads="1"/>
          </p:cNvSpPr>
          <p:nvPr/>
        </p:nvSpPr>
        <p:spPr bwMode="auto">
          <a:xfrm rot="19392144">
            <a:off x="5435292" y="3369180"/>
            <a:ext cx="655638"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US" altLang="en-US" sz="1200" dirty="0">
                <a:solidFill>
                  <a:prstClr val="white"/>
                </a:solidFill>
                <a:ea typeface="+mn-ea"/>
              </a:rPr>
              <a:t>Trench</a:t>
            </a:r>
            <a:endParaRPr lang="en-US" altLang="en-US" sz="1200" dirty="0">
              <a:solidFill>
                <a:prstClr val="black"/>
              </a:solidFill>
              <a:ea typeface="+mn-ea"/>
            </a:endParaRPr>
          </a:p>
        </p:txBody>
      </p:sp>
      <p:sp>
        <p:nvSpPr>
          <p:cNvPr id="28" name="TextBox 9">
            <a:extLst>
              <a:ext uri="{FF2B5EF4-FFF2-40B4-BE49-F238E27FC236}">
                <a16:creationId xmlns:a16="http://schemas.microsoft.com/office/drawing/2014/main" id="{DBBD513F-BA8D-964D-8D10-9A8E6387853E}"/>
              </a:ext>
            </a:extLst>
          </p:cNvPr>
          <p:cNvSpPr txBox="1">
            <a:spLocks noChangeArrowheads="1"/>
          </p:cNvSpPr>
          <p:nvPr/>
        </p:nvSpPr>
        <p:spPr bwMode="auto">
          <a:xfrm rot="3806477">
            <a:off x="3977165" y="3173974"/>
            <a:ext cx="58541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US" altLang="en-US" sz="1200" dirty="0">
                <a:solidFill>
                  <a:prstClr val="white"/>
                </a:solidFill>
                <a:ea typeface="+mn-ea"/>
              </a:rPr>
              <a:t>South</a:t>
            </a:r>
            <a:endParaRPr lang="en-US" altLang="en-US" sz="1200" dirty="0">
              <a:solidFill>
                <a:prstClr val="black"/>
              </a:solidFill>
              <a:ea typeface="+mn-ea"/>
            </a:endParaRPr>
          </a:p>
        </p:txBody>
      </p:sp>
      <p:cxnSp>
        <p:nvCxnSpPr>
          <p:cNvPr id="29" name="Straight Arrow Connector 28">
            <a:extLst>
              <a:ext uri="{FF2B5EF4-FFF2-40B4-BE49-F238E27FC236}">
                <a16:creationId xmlns:a16="http://schemas.microsoft.com/office/drawing/2014/main" id="{C09A2A1A-3B1D-F349-86D9-7477818EE83C}"/>
              </a:ext>
            </a:extLst>
          </p:cNvPr>
          <p:cNvCxnSpPr>
            <a:cxnSpLocks noChangeShapeType="1"/>
          </p:cNvCxnSpPr>
          <p:nvPr/>
        </p:nvCxnSpPr>
        <p:spPr bwMode="auto">
          <a:xfrm flipH="1">
            <a:off x="5854041" y="2976319"/>
            <a:ext cx="338520" cy="266865"/>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33" name="Straight Arrow Connector 32">
            <a:extLst>
              <a:ext uri="{FF2B5EF4-FFF2-40B4-BE49-F238E27FC236}">
                <a16:creationId xmlns:a16="http://schemas.microsoft.com/office/drawing/2014/main" id="{54FD180F-C629-A644-9D82-1039B1B37B47}"/>
              </a:ext>
            </a:extLst>
          </p:cNvPr>
          <p:cNvCxnSpPr>
            <a:cxnSpLocks noChangeShapeType="1"/>
          </p:cNvCxnSpPr>
          <p:nvPr/>
        </p:nvCxnSpPr>
        <p:spPr bwMode="auto">
          <a:xfrm rot="10800000" flipH="1">
            <a:off x="5981430" y="3067062"/>
            <a:ext cx="338520" cy="266865"/>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5" name="Title 1">
            <a:extLst>
              <a:ext uri="{FF2B5EF4-FFF2-40B4-BE49-F238E27FC236}">
                <a16:creationId xmlns:a16="http://schemas.microsoft.com/office/drawing/2014/main" id="{397E5C25-BB4F-4E0F-A329-00E330DD81DD}"/>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7.7 LOYALTY ISLANDS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February 10, 2021 at 13:19:55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17DF41F-FBF6-4441-8107-68AE225491C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31748" name="Picture 18" descr="IRIS_TMlogo.png">
            <a:extLst>
              <a:ext uri="{FF2B5EF4-FFF2-40B4-BE49-F238E27FC236}">
                <a16:creationId xmlns:a16="http://schemas.microsoft.com/office/drawing/2014/main" id="{1CDE4EA6-699F-4E44-82F5-E49F6B3062E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TextBox 14">
            <a:extLst>
              <a:ext uri="{FF2B5EF4-FFF2-40B4-BE49-F238E27FC236}">
                <a16:creationId xmlns:a16="http://schemas.microsoft.com/office/drawing/2014/main" id="{011B1CC7-B757-B843-9EBB-9C760C3A82AA}"/>
              </a:ext>
            </a:extLst>
          </p:cNvPr>
          <p:cNvSpPr txBox="1">
            <a:spLocks noChangeArrowheads="1"/>
          </p:cNvSpPr>
          <p:nvPr/>
        </p:nvSpPr>
        <p:spPr bwMode="auto">
          <a:xfrm>
            <a:off x="250812" y="1122983"/>
            <a:ext cx="2832724" cy="5458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2000"/>
              </a:lnSpc>
              <a:spcBef>
                <a:spcPct val="0"/>
              </a:spcBef>
              <a:buNone/>
            </a:pPr>
            <a:r>
              <a:rPr lang="en-US" altLang="en-US" sz="1500" dirty="0">
                <a:solidFill>
                  <a:srgbClr val="000000"/>
                </a:solidFill>
                <a:latin typeface="Arial" panose="020B0604020202020204" pitchFamily="34" charset="0"/>
                <a:cs typeface="Arial" panose="020B0604020202020204" pitchFamily="34" charset="0"/>
              </a:rPr>
              <a:t>The map on the right zooms in to the Southern New Hebrides Trench region</a:t>
            </a:r>
            <a:r>
              <a:rPr lang="en-US" altLang="en-US" sz="1500" dirty="0">
                <a:latin typeface="Arial" panose="020B0604020202020204" pitchFamily="34" charset="0"/>
              </a:rPr>
              <a:t>.</a:t>
            </a:r>
            <a:r>
              <a:rPr lang="en-US" altLang="en-US" sz="1500" dirty="0">
                <a:solidFill>
                  <a:srgbClr val="000000"/>
                </a:solidFill>
                <a:latin typeface="Arial" panose="020B0604020202020204" pitchFamily="34" charset="0"/>
                <a:cs typeface="Arial" panose="020B0604020202020204" pitchFamily="34" charset="0"/>
              </a:rPr>
              <a:t>  A dashed square surrounds the location of </a:t>
            </a:r>
            <a:r>
              <a:rPr lang="en-US" altLang="en-US" sz="1500" dirty="0">
                <a:latin typeface="Arial" panose="020B0604020202020204" pitchFamily="34" charset="0"/>
              </a:rPr>
              <a:t>this M 7.7 earthquake.</a:t>
            </a:r>
          </a:p>
          <a:p>
            <a:pPr>
              <a:lnSpc>
                <a:spcPts val="2000"/>
              </a:lnSpc>
              <a:spcBef>
                <a:spcPct val="0"/>
              </a:spcBef>
              <a:buNone/>
            </a:pPr>
            <a:r>
              <a:rPr lang="en-US" altLang="en-US" sz="1500" dirty="0">
                <a:solidFill>
                  <a:srgbClr val="000000"/>
                </a:solidFill>
                <a:latin typeface="Arial" panose="020B0604020202020204" pitchFamily="34" charset="0"/>
                <a:cs typeface="Arial" panose="020B0604020202020204" pitchFamily="34" charset="0"/>
              </a:rPr>
              <a:t> </a:t>
            </a:r>
          </a:p>
          <a:p>
            <a:pPr>
              <a:lnSpc>
                <a:spcPts val="2000"/>
              </a:lnSpc>
              <a:spcBef>
                <a:spcPct val="0"/>
              </a:spcBef>
              <a:buNone/>
            </a:pPr>
            <a:r>
              <a:rPr lang="en-US" altLang="en-US" sz="1500" dirty="0">
                <a:solidFill>
                  <a:srgbClr val="000000"/>
                </a:solidFill>
                <a:latin typeface="Arial" panose="020B0604020202020204" pitchFamily="34" charset="0"/>
                <a:cs typeface="Arial" panose="020B0604020202020204" pitchFamily="34" charset="0"/>
              </a:rPr>
              <a:t>The </a:t>
            </a:r>
            <a:r>
              <a:rPr lang="en-US" altLang="en-US" sz="1500" dirty="0">
                <a:latin typeface="Arial" panose="020B0604020202020204" pitchFamily="34" charset="0"/>
              </a:rPr>
              <a:t>map below left shows earthquakes within the dashed square that occurred from February 2</a:t>
            </a:r>
            <a:r>
              <a:rPr lang="en-US" altLang="en-US" sz="1500" baseline="30000" dirty="0">
                <a:latin typeface="Arial" panose="020B0604020202020204" pitchFamily="34" charset="0"/>
              </a:rPr>
              <a:t>nd</a:t>
            </a:r>
            <a:r>
              <a:rPr lang="en-US" altLang="en-US" sz="1500" dirty="0">
                <a:latin typeface="Arial" panose="020B0604020202020204" pitchFamily="34" charset="0"/>
              </a:rPr>
              <a:t>  to February 10</a:t>
            </a:r>
            <a:r>
              <a:rPr lang="en-US" altLang="en-US" sz="1500" baseline="30000" dirty="0">
                <a:latin typeface="Arial" panose="020B0604020202020204" pitchFamily="34" charset="0"/>
              </a:rPr>
              <a:t>th</a:t>
            </a:r>
            <a:r>
              <a:rPr lang="en-US" altLang="en-US" sz="1500" dirty="0">
                <a:latin typeface="Arial" panose="020B0604020202020204" pitchFamily="34" charset="0"/>
              </a:rPr>
              <a:t>  but just prior to the M7.7 earthquake</a:t>
            </a:r>
            <a:r>
              <a:rPr lang="en-US" altLang="en-US" sz="1500" dirty="0">
                <a:solidFill>
                  <a:srgbClr val="000000"/>
                </a:solidFill>
                <a:latin typeface="Arial" panose="020B0604020202020204" pitchFamily="34" charset="0"/>
                <a:cs typeface="Arial" panose="020B0604020202020204" pitchFamily="34" charset="0"/>
              </a:rPr>
              <a:t>.  Those earthquakes would be considered “foreshocks” in this earthquake sequence.  </a:t>
            </a:r>
          </a:p>
          <a:p>
            <a:pPr>
              <a:lnSpc>
                <a:spcPts val="2000"/>
              </a:lnSpc>
              <a:spcBef>
                <a:spcPct val="0"/>
              </a:spcBef>
              <a:buNone/>
            </a:pPr>
            <a:endParaRPr lang="en-US" altLang="en-US" sz="1500" dirty="0">
              <a:solidFill>
                <a:srgbClr val="000000"/>
              </a:solidFill>
              <a:latin typeface="Arial" panose="020B0604020202020204" pitchFamily="34" charset="0"/>
              <a:cs typeface="Arial" panose="020B0604020202020204" pitchFamily="34" charset="0"/>
            </a:endParaRPr>
          </a:p>
          <a:p>
            <a:pPr>
              <a:lnSpc>
                <a:spcPts val="2000"/>
              </a:lnSpc>
              <a:spcBef>
                <a:spcPct val="0"/>
              </a:spcBef>
              <a:buNone/>
            </a:pPr>
            <a:r>
              <a:rPr lang="en-US" altLang="en-US" sz="1500" dirty="0">
                <a:solidFill>
                  <a:srgbClr val="000000"/>
                </a:solidFill>
                <a:latin typeface="Arial" panose="020B0604020202020204" pitchFamily="34" charset="0"/>
                <a:cs typeface="Arial" panose="020B0604020202020204" pitchFamily="34" charset="0"/>
              </a:rPr>
              <a:t>The map below</a:t>
            </a:r>
            <a:r>
              <a:rPr lang="en-US" altLang="en-US" sz="1500" dirty="0">
                <a:latin typeface="Arial" panose="020B0604020202020204" pitchFamily="34" charset="0"/>
              </a:rPr>
              <a:t> right shows the </a:t>
            </a:r>
          </a:p>
          <a:p>
            <a:pPr>
              <a:lnSpc>
                <a:spcPts val="2000"/>
              </a:lnSpc>
              <a:spcBef>
                <a:spcPct val="0"/>
              </a:spcBef>
              <a:buNone/>
            </a:pPr>
            <a:r>
              <a:rPr lang="en-US" altLang="en-US" sz="1500" dirty="0">
                <a:latin typeface="Arial" panose="020B0604020202020204" pitchFamily="34" charset="0"/>
              </a:rPr>
              <a:t>M 7.7 earthquake (the mainshock), and aftershocks up to 21:40 UTC on February 10th.  </a:t>
            </a:r>
            <a:endParaRPr lang="en-US" altLang="en-US" sz="1500" dirty="0">
              <a:solidFill>
                <a:srgbClr val="000000"/>
              </a:solidFill>
              <a:latin typeface="Arial" panose="020B0604020202020204" pitchFamily="34" charset="0"/>
              <a:cs typeface="Arial" panose="020B0604020202020204" pitchFamily="34" charset="0"/>
            </a:endParaRPr>
          </a:p>
        </p:txBody>
      </p:sp>
      <p:sp>
        <p:nvSpPr>
          <p:cNvPr id="31754" name="TextBox 16">
            <a:extLst>
              <a:ext uri="{FF2B5EF4-FFF2-40B4-BE49-F238E27FC236}">
                <a16:creationId xmlns:a16="http://schemas.microsoft.com/office/drawing/2014/main" id="{32CB58C5-F39B-5444-9EBE-1C7CFE3E185C}"/>
              </a:ext>
            </a:extLst>
          </p:cNvPr>
          <p:cNvSpPr txBox="1">
            <a:spLocks noChangeArrowheads="1"/>
          </p:cNvSpPr>
          <p:nvPr/>
        </p:nvSpPr>
        <p:spPr bwMode="auto">
          <a:xfrm>
            <a:off x="4239537" y="6321623"/>
            <a:ext cx="40062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400" i="1" dirty="0">
                <a:solidFill>
                  <a:srgbClr val="000000"/>
                </a:solidFill>
                <a:latin typeface="Arial" panose="020B0604020202020204" pitchFamily="34" charset="0"/>
                <a:cs typeface="Arial" panose="020B0604020202020204" pitchFamily="34" charset="0"/>
              </a:rPr>
              <a:t>Maps created with the IRIS Earthquake Browser</a:t>
            </a:r>
          </a:p>
        </p:txBody>
      </p:sp>
      <p:grpSp>
        <p:nvGrpSpPr>
          <p:cNvPr id="3" name="Group 2">
            <a:extLst>
              <a:ext uri="{FF2B5EF4-FFF2-40B4-BE49-F238E27FC236}">
                <a16:creationId xmlns:a16="http://schemas.microsoft.com/office/drawing/2014/main" id="{B5EC1697-384B-430F-8677-3EF03AB287C4}"/>
              </a:ext>
            </a:extLst>
          </p:cNvPr>
          <p:cNvGrpSpPr/>
          <p:nvPr/>
        </p:nvGrpSpPr>
        <p:grpSpPr>
          <a:xfrm>
            <a:off x="3457951" y="1118546"/>
            <a:ext cx="5222240" cy="2549513"/>
            <a:chOff x="3733800" y="990600"/>
            <a:chExt cx="5222240" cy="2549513"/>
          </a:xfrm>
        </p:grpSpPr>
        <p:pic>
          <p:nvPicPr>
            <p:cNvPr id="2" name="Picture 1">
              <a:extLst>
                <a:ext uri="{FF2B5EF4-FFF2-40B4-BE49-F238E27FC236}">
                  <a16:creationId xmlns:a16="http://schemas.microsoft.com/office/drawing/2014/main" id="{1B6C8AA2-F172-D442-8FA6-595E83D52DE5}"/>
                </a:ext>
              </a:extLst>
            </p:cNvPr>
            <p:cNvPicPr>
              <a:picLocks noChangeAspect="1"/>
            </p:cNvPicPr>
            <p:nvPr/>
          </p:nvPicPr>
          <p:blipFill rotWithShape="1">
            <a:blip r:embed="rId4">
              <a:alphaModFix/>
            </a:blip>
            <a:srcRect l="3756" t="22818" r="7004" b="28059"/>
            <a:stretch/>
          </p:blipFill>
          <p:spPr>
            <a:xfrm>
              <a:off x="3733800" y="990600"/>
              <a:ext cx="5181600" cy="2536308"/>
            </a:xfrm>
            <a:prstGeom prst="rect">
              <a:avLst/>
            </a:prstGeom>
          </p:spPr>
        </p:pic>
        <p:sp>
          <p:nvSpPr>
            <p:cNvPr id="31752" name="TextBox 16">
              <a:extLst>
                <a:ext uri="{FF2B5EF4-FFF2-40B4-BE49-F238E27FC236}">
                  <a16:creationId xmlns:a16="http://schemas.microsoft.com/office/drawing/2014/main" id="{E49F57F5-B141-4443-B310-8AC15981591F}"/>
                </a:ext>
              </a:extLst>
            </p:cNvPr>
            <p:cNvSpPr txBox="1">
              <a:spLocks noChangeArrowheads="1"/>
            </p:cNvSpPr>
            <p:nvPr/>
          </p:nvSpPr>
          <p:spPr bwMode="auto">
            <a:xfrm>
              <a:off x="7982903" y="1929315"/>
              <a:ext cx="9731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FontTx/>
                <a:buNone/>
              </a:pPr>
              <a:r>
                <a:rPr lang="en-US" altLang="en-US" sz="2000" dirty="0">
                  <a:solidFill>
                    <a:srgbClr val="FFFFFF"/>
                  </a:solidFill>
                  <a:latin typeface="Arial" panose="020B0604020202020204" pitchFamily="34" charset="0"/>
                  <a:cs typeface="Arial" panose="020B0604020202020204" pitchFamily="34" charset="0"/>
                </a:rPr>
                <a:t>Pacific</a:t>
              </a:r>
            </a:p>
            <a:p>
              <a:pPr algn="ctr">
                <a:spcBef>
                  <a:spcPct val="0"/>
                </a:spcBef>
                <a:buFontTx/>
                <a:buNone/>
              </a:pPr>
              <a:r>
                <a:rPr lang="en-US" altLang="en-US" sz="2000" dirty="0">
                  <a:solidFill>
                    <a:srgbClr val="FFFFFF"/>
                  </a:solidFill>
                  <a:latin typeface="Arial" panose="020B0604020202020204" pitchFamily="34" charset="0"/>
                  <a:cs typeface="Arial" panose="020B0604020202020204" pitchFamily="34" charset="0"/>
                </a:rPr>
                <a:t>Plate</a:t>
              </a:r>
            </a:p>
          </p:txBody>
        </p:sp>
        <p:sp>
          <p:nvSpPr>
            <p:cNvPr id="31753" name="TextBox 30">
              <a:extLst>
                <a:ext uri="{FF2B5EF4-FFF2-40B4-BE49-F238E27FC236}">
                  <a16:creationId xmlns:a16="http://schemas.microsoft.com/office/drawing/2014/main" id="{8EB5A924-95E7-BD4F-A280-05537E8BDB1E}"/>
                </a:ext>
              </a:extLst>
            </p:cNvPr>
            <p:cNvSpPr txBox="1">
              <a:spLocks noChangeArrowheads="1"/>
            </p:cNvSpPr>
            <p:nvPr/>
          </p:nvSpPr>
          <p:spPr bwMode="auto">
            <a:xfrm>
              <a:off x="4947444" y="2832088"/>
              <a:ext cx="13858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FontTx/>
                <a:buNone/>
              </a:pPr>
              <a:r>
                <a:rPr lang="en-US" altLang="en-US" sz="2000" dirty="0" err="1">
                  <a:solidFill>
                    <a:srgbClr val="FFFFFF"/>
                  </a:solidFill>
                  <a:latin typeface="Arial" panose="020B0604020202020204" pitchFamily="34" charset="0"/>
                  <a:cs typeface="Arial" panose="020B0604020202020204" pitchFamily="34" charset="0"/>
                </a:rPr>
                <a:t>AustralianPlate</a:t>
              </a:r>
              <a:endParaRPr lang="en-US" altLang="en-US" sz="2000" dirty="0">
                <a:solidFill>
                  <a:srgbClr val="FFFFFF"/>
                </a:solidFill>
                <a:latin typeface="Arial" panose="020B0604020202020204" pitchFamily="34" charset="0"/>
                <a:cs typeface="Arial" panose="020B0604020202020204" pitchFamily="34" charset="0"/>
              </a:endParaRPr>
            </a:p>
          </p:txBody>
        </p:sp>
        <p:sp>
          <p:nvSpPr>
            <p:cNvPr id="14352" name="TextBox 9">
              <a:extLst>
                <a:ext uri="{FF2B5EF4-FFF2-40B4-BE49-F238E27FC236}">
                  <a16:creationId xmlns:a16="http://schemas.microsoft.com/office/drawing/2014/main" id="{A7D9D75F-72F4-9345-AF72-B16AF7C1D3B6}"/>
                </a:ext>
              </a:extLst>
            </p:cNvPr>
            <p:cNvSpPr txBox="1">
              <a:spLocks noChangeArrowheads="1"/>
            </p:cNvSpPr>
            <p:nvPr/>
          </p:nvSpPr>
          <p:spPr bwMode="auto">
            <a:xfrm rot="2007072">
              <a:off x="4519626" y="2302755"/>
              <a:ext cx="4905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US" altLang="en-US" sz="1200" dirty="0">
                  <a:solidFill>
                    <a:prstClr val="white"/>
                  </a:solidFill>
                  <a:ea typeface="+mn-ea"/>
                </a:rPr>
                <a:t>New</a:t>
              </a:r>
              <a:endParaRPr lang="en-US" altLang="en-US" sz="1200" dirty="0">
                <a:solidFill>
                  <a:prstClr val="black"/>
                </a:solidFill>
                <a:ea typeface="+mn-ea"/>
              </a:endParaRPr>
            </a:p>
          </p:txBody>
        </p:sp>
        <p:sp>
          <p:nvSpPr>
            <p:cNvPr id="14353" name="TextBox 10">
              <a:extLst>
                <a:ext uri="{FF2B5EF4-FFF2-40B4-BE49-F238E27FC236}">
                  <a16:creationId xmlns:a16="http://schemas.microsoft.com/office/drawing/2014/main" id="{B967CCC1-434D-1443-8434-13036F291A5C}"/>
                </a:ext>
              </a:extLst>
            </p:cNvPr>
            <p:cNvSpPr txBox="1">
              <a:spLocks noChangeArrowheads="1"/>
            </p:cNvSpPr>
            <p:nvPr/>
          </p:nvSpPr>
          <p:spPr bwMode="auto">
            <a:xfrm rot="21037974">
              <a:off x="5003248" y="2412769"/>
              <a:ext cx="7969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US" altLang="en-US" sz="1200" dirty="0">
                  <a:solidFill>
                    <a:prstClr val="white"/>
                  </a:solidFill>
                  <a:ea typeface="+mn-ea"/>
                </a:rPr>
                <a:t>Hebrides</a:t>
              </a:r>
              <a:endParaRPr lang="en-US" altLang="en-US" sz="1200" dirty="0">
                <a:solidFill>
                  <a:prstClr val="black"/>
                </a:solidFill>
                <a:ea typeface="+mn-ea"/>
              </a:endParaRPr>
            </a:p>
          </p:txBody>
        </p:sp>
        <p:sp>
          <p:nvSpPr>
            <p:cNvPr id="14354" name="TextBox 11">
              <a:extLst>
                <a:ext uri="{FF2B5EF4-FFF2-40B4-BE49-F238E27FC236}">
                  <a16:creationId xmlns:a16="http://schemas.microsoft.com/office/drawing/2014/main" id="{60F057AB-7871-2546-9411-C10FBAEA155A}"/>
                </a:ext>
              </a:extLst>
            </p:cNvPr>
            <p:cNvSpPr txBox="1">
              <a:spLocks noChangeArrowheads="1"/>
            </p:cNvSpPr>
            <p:nvPr/>
          </p:nvSpPr>
          <p:spPr bwMode="auto">
            <a:xfrm rot="19544504">
              <a:off x="5630180" y="2187653"/>
              <a:ext cx="655638"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US" altLang="en-US" sz="1200" dirty="0">
                  <a:solidFill>
                    <a:prstClr val="white"/>
                  </a:solidFill>
                  <a:ea typeface="+mn-ea"/>
                </a:rPr>
                <a:t>Trench</a:t>
              </a:r>
              <a:endParaRPr lang="en-US" altLang="en-US" sz="1200" dirty="0">
                <a:solidFill>
                  <a:prstClr val="black"/>
                </a:solidFill>
                <a:ea typeface="+mn-ea"/>
              </a:endParaRPr>
            </a:p>
          </p:txBody>
        </p:sp>
        <p:sp>
          <p:nvSpPr>
            <p:cNvPr id="24" name="TextBox 9">
              <a:extLst>
                <a:ext uri="{FF2B5EF4-FFF2-40B4-BE49-F238E27FC236}">
                  <a16:creationId xmlns:a16="http://schemas.microsoft.com/office/drawing/2014/main" id="{235EC401-FB97-1E48-A555-284A31915577}"/>
                </a:ext>
              </a:extLst>
            </p:cNvPr>
            <p:cNvSpPr txBox="1">
              <a:spLocks noChangeArrowheads="1"/>
            </p:cNvSpPr>
            <p:nvPr/>
          </p:nvSpPr>
          <p:spPr bwMode="auto">
            <a:xfrm rot="3806477">
              <a:off x="4191413" y="1981755"/>
              <a:ext cx="58541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US" altLang="en-US" sz="1200" dirty="0">
                  <a:solidFill>
                    <a:prstClr val="white"/>
                  </a:solidFill>
                  <a:ea typeface="+mn-ea"/>
                </a:rPr>
                <a:t>South</a:t>
              </a:r>
              <a:endParaRPr lang="en-US" altLang="en-US" sz="1200" dirty="0">
                <a:solidFill>
                  <a:prstClr val="black"/>
                </a:solidFill>
                <a:ea typeface="+mn-ea"/>
              </a:endParaRPr>
            </a:p>
          </p:txBody>
        </p:sp>
        <p:sp>
          <p:nvSpPr>
            <p:cNvPr id="25" name="Rectangle 24">
              <a:extLst>
                <a:ext uri="{FF2B5EF4-FFF2-40B4-BE49-F238E27FC236}">
                  <a16:creationId xmlns:a16="http://schemas.microsoft.com/office/drawing/2014/main" id="{AE97E68E-41A4-FA4C-B4C4-A17973F68217}"/>
                </a:ext>
              </a:extLst>
            </p:cNvPr>
            <p:cNvSpPr/>
            <p:nvPr/>
          </p:nvSpPr>
          <p:spPr>
            <a:xfrm>
              <a:off x="4718050" y="2209081"/>
              <a:ext cx="890809" cy="622579"/>
            </a:xfrm>
            <a:prstGeom prst="rect">
              <a:avLst/>
            </a:prstGeom>
            <a:noFill/>
            <a:ln w="19050">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pic>
        <p:nvPicPr>
          <p:cNvPr id="8" name="Picture 7">
            <a:extLst>
              <a:ext uri="{FF2B5EF4-FFF2-40B4-BE49-F238E27FC236}">
                <a16:creationId xmlns:a16="http://schemas.microsoft.com/office/drawing/2014/main" id="{DB2921FB-5997-A443-9084-7631A48A0140}"/>
              </a:ext>
            </a:extLst>
          </p:cNvPr>
          <p:cNvPicPr>
            <a:picLocks noChangeAspect="1"/>
          </p:cNvPicPr>
          <p:nvPr/>
        </p:nvPicPr>
        <p:blipFill>
          <a:blip r:embed="rId5"/>
          <a:stretch>
            <a:fillRect/>
          </a:stretch>
        </p:blipFill>
        <p:spPr>
          <a:xfrm>
            <a:off x="3276600" y="4076593"/>
            <a:ext cx="2743200" cy="2025541"/>
          </a:xfrm>
          <a:prstGeom prst="rect">
            <a:avLst/>
          </a:prstGeom>
        </p:spPr>
      </p:pic>
      <p:sp>
        <p:nvSpPr>
          <p:cNvPr id="28" name="TextBox 30">
            <a:extLst>
              <a:ext uri="{FF2B5EF4-FFF2-40B4-BE49-F238E27FC236}">
                <a16:creationId xmlns:a16="http://schemas.microsoft.com/office/drawing/2014/main" id="{68280D4E-2E99-BF4F-A316-1B3E477FFB0B}"/>
              </a:ext>
            </a:extLst>
          </p:cNvPr>
          <p:cNvSpPr txBox="1">
            <a:spLocks noChangeArrowheads="1"/>
          </p:cNvSpPr>
          <p:nvPr/>
        </p:nvSpPr>
        <p:spPr bwMode="auto">
          <a:xfrm>
            <a:off x="3513582" y="5543150"/>
            <a:ext cx="23537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FontTx/>
              <a:buNone/>
            </a:pPr>
            <a:r>
              <a:rPr lang="en-US" altLang="en-US" sz="1400" dirty="0">
                <a:solidFill>
                  <a:srgbClr val="FFFFFF"/>
                </a:solidFill>
                <a:latin typeface="Arial" panose="020B0604020202020204" pitchFamily="34" charset="0"/>
                <a:cs typeface="Arial" panose="020B0604020202020204" pitchFamily="34" charset="0"/>
              </a:rPr>
              <a:t>February 2 - 10 </a:t>
            </a:r>
          </a:p>
          <a:p>
            <a:pPr algn="ctr">
              <a:spcBef>
                <a:spcPct val="0"/>
              </a:spcBef>
              <a:buFontTx/>
              <a:buNone/>
            </a:pPr>
            <a:r>
              <a:rPr lang="en-US" altLang="en-US" sz="1400" dirty="0">
                <a:solidFill>
                  <a:srgbClr val="FFFFFF"/>
                </a:solidFill>
                <a:latin typeface="Arial" panose="020B0604020202020204" pitchFamily="34" charset="0"/>
                <a:cs typeface="Arial" panose="020B0604020202020204" pitchFamily="34" charset="0"/>
              </a:rPr>
              <a:t>Foreshocks</a:t>
            </a:r>
          </a:p>
        </p:txBody>
      </p:sp>
      <p:pic>
        <p:nvPicPr>
          <p:cNvPr id="9" name="Picture 8">
            <a:extLst>
              <a:ext uri="{FF2B5EF4-FFF2-40B4-BE49-F238E27FC236}">
                <a16:creationId xmlns:a16="http://schemas.microsoft.com/office/drawing/2014/main" id="{DBFFCCC3-DDAE-1044-AF55-15AE0DA67954}"/>
              </a:ext>
            </a:extLst>
          </p:cNvPr>
          <p:cNvPicPr>
            <a:picLocks noChangeAspect="1"/>
          </p:cNvPicPr>
          <p:nvPr/>
        </p:nvPicPr>
        <p:blipFill>
          <a:blip r:embed="rId6"/>
          <a:stretch>
            <a:fillRect/>
          </a:stretch>
        </p:blipFill>
        <p:spPr>
          <a:xfrm>
            <a:off x="6136868" y="4086493"/>
            <a:ext cx="2743200" cy="2025541"/>
          </a:xfrm>
          <a:prstGeom prst="rect">
            <a:avLst/>
          </a:prstGeom>
        </p:spPr>
      </p:pic>
      <p:sp>
        <p:nvSpPr>
          <p:cNvPr id="30" name="TextBox 30">
            <a:extLst>
              <a:ext uri="{FF2B5EF4-FFF2-40B4-BE49-F238E27FC236}">
                <a16:creationId xmlns:a16="http://schemas.microsoft.com/office/drawing/2014/main" id="{57D15410-0D5F-6147-8C1A-F6ABA3A37F2C}"/>
              </a:ext>
            </a:extLst>
          </p:cNvPr>
          <p:cNvSpPr txBox="1">
            <a:spLocks noChangeArrowheads="1"/>
          </p:cNvSpPr>
          <p:nvPr/>
        </p:nvSpPr>
        <p:spPr bwMode="auto">
          <a:xfrm>
            <a:off x="6316930" y="5543150"/>
            <a:ext cx="23537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FontTx/>
              <a:buNone/>
            </a:pPr>
            <a:r>
              <a:rPr lang="en-US" altLang="en-US" sz="1400" dirty="0">
                <a:solidFill>
                  <a:srgbClr val="FFFFFF"/>
                </a:solidFill>
                <a:latin typeface="Arial" panose="020B0604020202020204" pitchFamily="34" charset="0"/>
                <a:cs typeface="Arial" panose="020B0604020202020204" pitchFamily="34" charset="0"/>
              </a:rPr>
              <a:t>February 10 </a:t>
            </a:r>
          </a:p>
          <a:p>
            <a:pPr algn="ctr">
              <a:spcBef>
                <a:spcPct val="0"/>
              </a:spcBef>
              <a:buFontTx/>
              <a:buNone/>
            </a:pPr>
            <a:r>
              <a:rPr lang="en-US" altLang="en-US" sz="1400" dirty="0">
                <a:solidFill>
                  <a:srgbClr val="FFFFFF"/>
                </a:solidFill>
                <a:latin typeface="Arial" panose="020B0604020202020204" pitchFamily="34" charset="0"/>
                <a:cs typeface="Arial" panose="020B0604020202020204" pitchFamily="34" charset="0"/>
              </a:rPr>
              <a:t>Mainshock &amp; Aftershocks</a:t>
            </a:r>
          </a:p>
        </p:txBody>
      </p:sp>
      <p:cxnSp>
        <p:nvCxnSpPr>
          <p:cNvPr id="31" name="Straight Arrow Connector 30">
            <a:extLst>
              <a:ext uri="{FF2B5EF4-FFF2-40B4-BE49-F238E27FC236}">
                <a16:creationId xmlns:a16="http://schemas.microsoft.com/office/drawing/2014/main" id="{9AF6F8A4-7DD0-DF48-8AE1-A5350A05AA53}"/>
              </a:ext>
            </a:extLst>
          </p:cNvPr>
          <p:cNvCxnSpPr>
            <a:cxnSpLocks noChangeShapeType="1"/>
          </p:cNvCxnSpPr>
          <p:nvPr/>
        </p:nvCxnSpPr>
        <p:spPr bwMode="auto">
          <a:xfrm>
            <a:off x="7072119" y="5255873"/>
            <a:ext cx="248215" cy="0"/>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33" name="TextBox 30">
            <a:extLst>
              <a:ext uri="{FF2B5EF4-FFF2-40B4-BE49-F238E27FC236}">
                <a16:creationId xmlns:a16="http://schemas.microsoft.com/office/drawing/2014/main" id="{6863ACC9-4E02-E44B-9ADC-BE645508FFD8}"/>
              </a:ext>
            </a:extLst>
          </p:cNvPr>
          <p:cNvSpPr txBox="1">
            <a:spLocks noChangeArrowheads="1"/>
          </p:cNvSpPr>
          <p:nvPr/>
        </p:nvSpPr>
        <p:spPr bwMode="auto">
          <a:xfrm>
            <a:off x="5984386" y="5096088"/>
            <a:ext cx="113461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a:spcBef>
                <a:spcPct val="0"/>
              </a:spcBef>
              <a:buFontTx/>
              <a:buNone/>
            </a:pPr>
            <a:r>
              <a:rPr lang="en-US" altLang="en-US" sz="1400" dirty="0">
                <a:solidFill>
                  <a:srgbClr val="FFFFFF"/>
                </a:solidFill>
                <a:latin typeface="Arial" panose="020B0604020202020204" pitchFamily="34" charset="0"/>
                <a:cs typeface="Arial" panose="020B0604020202020204" pitchFamily="34" charset="0"/>
              </a:rPr>
              <a:t>M7.7 </a:t>
            </a:r>
          </a:p>
          <a:p>
            <a:pPr algn="r">
              <a:spcBef>
                <a:spcPct val="0"/>
              </a:spcBef>
              <a:buFontTx/>
              <a:buNone/>
            </a:pPr>
            <a:r>
              <a:rPr lang="en-US" altLang="en-US" sz="1400" dirty="0">
                <a:solidFill>
                  <a:srgbClr val="FFFFFF"/>
                </a:solidFill>
                <a:latin typeface="Arial" panose="020B0604020202020204" pitchFamily="34" charset="0"/>
                <a:cs typeface="Arial" panose="020B0604020202020204" pitchFamily="34" charset="0"/>
              </a:rPr>
              <a:t>Mainshock</a:t>
            </a:r>
          </a:p>
        </p:txBody>
      </p:sp>
      <p:sp>
        <p:nvSpPr>
          <p:cNvPr id="22" name="Title 1">
            <a:extLst>
              <a:ext uri="{FF2B5EF4-FFF2-40B4-BE49-F238E27FC236}">
                <a16:creationId xmlns:a16="http://schemas.microsoft.com/office/drawing/2014/main" id="{2AACE402-34B4-475D-98AF-D47A9F217F5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7.7 LOYALTY ISLANDS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February 10, 2021 at 13:19:55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5024376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17DF41F-FBF6-4441-8107-68AE225491C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31748" name="Picture 18" descr="IRIS_TMlogo.png">
            <a:extLst>
              <a:ext uri="{FF2B5EF4-FFF2-40B4-BE49-F238E27FC236}">
                <a16:creationId xmlns:a16="http://schemas.microsoft.com/office/drawing/2014/main" id="{1CDE4EA6-699F-4E44-82F5-E49F6B3062E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TextBox 14">
            <a:extLst>
              <a:ext uri="{FF2B5EF4-FFF2-40B4-BE49-F238E27FC236}">
                <a16:creationId xmlns:a16="http://schemas.microsoft.com/office/drawing/2014/main" id="{011B1CC7-B757-B843-9EBB-9C760C3A82AA}"/>
              </a:ext>
            </a:extLst>
          </p:cNvPr>
          <p:cNvSpPr txBox="1">
            <a:spLocks noChangeArrowheads="1"/>
          </p:cNvSpPr>
          <p:nvPr/>
        </p:nvSpPr>
        <p:spPr bwMode="auto">
          <a:xfrm>
            <a:off x="250811" y="1122983"/>
            <a:ext cx="8512189" cy="328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2000"/>
              </a:lnSpc>
              <a:spcBef>
                <a:spcPct val="0"/>
              </a:spcBef>
              <a:buNone/>
            </a:pPr>
            <a:r>
              <a:rPr lang="en-US" altLang="en-US" sz="1500" dirty="0">
                <a:solidFill>
                  <a:srgbClr val="000000"/>
                </a:solidFill>
                <a:latin typeface="Arial" panose="020B0604020202020204" pitchFamily="34" charset="0"/>
                <a:cs typeface="Arial" panose="020B0604020202020204" pitchFamily="34" charset="0"/>
              </a:rPr>
              <a:t>Animating the earthquakes of February 10</a:t>
            </a:r>
            <a:r>
              <a:rPr lang="en-US" altLang="en-US" sz="1500" baseline="30000" dirty="0">
                <a:solidFill>
                  <a:srgbClr val="000000"/>
                </a:solidFill>
                <a:latin typeface="Arial" panose="020B0604020202020204" pitchFamily="34" charset="0"/>
                <a:cs typeface="Arial" panose="020B0604020202020204" pitchFamily="34" charset="0"/>
              </a:rPr>
              <a:t>th</a:t>
            </a:r>
            <a:r>
              <a:rPr lang="en-US" altLang="en-US" sz="1500" dirty="0">
                <a:solidFill>
                  <a:srgbClr val="000000"/>
                </a:solidFill>
                <a:latin typeface="Arial" panose="020B0604020202020204" pitchFamily="34" charset="0"/>
                <a:cs typeface="Arial" panose="020B0604020202020204" pitchFamily="34" charset="0"/>
              </a:rPr>
              <a:t> including foreshocks, the mainshock, and aftershocks. </a:t>
            </a:r>
          </a:p>
        </p:txBody>
      </p:sp>
      <p:sp>
        <p:nvSpPr>
          <p:cNvPr id="31754" name="TextBox 16">
            <a:extLst>
              <a:ext uri="{FF2B5EF4-FFF2-40B4-BE49-F238E27FC236}">
                <a16:creationId xmlns:a16="http://schemas.microsoft.com/office/drawing/2014/main" id="{32CB58C5-F39B-5444-9EBE-1C7CFE3E185C}"/>
              </a:ext>
            </a:extLst>
          </p:cNvPr>
          <p:cNvSpPr txBox="1">
            <a:spLocks noChangeArrowheads="1"/>
          </p:cNvSpPr>
          <p:nvPr/>
        </p:nvSpPr>
        <p:spPr bwMode="auto">
          <a:xfrm>
            <a:off x="4613428" y="6550223"/>
            <a:ext cx="436529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400" i="1" dirty="0">
                <a:solidFill>
                  <a:srgbClr val="000000"/>
                </a:solidFill>
                <a:latin typeface="Arial" panose="020B0604020202020204" pitchFamily="34" charset="0"/>
                <a:cs typeface="Arial" panose="020B0604020202020204" pitchFamily="34" charset="0"/>
              </a:rPr>
              <a:t>Animation created with the IRIS Earthquake Browser</a:t>
            </a:r>
          </a:p>
        </p:txBody>
      </p:sp>
      <p:pic>
        <p:nvPicPr>
          <p:cNvPr id="5" name="LoyaltyIslands_210210_M7.7.mp4">
            <a:hlinkClick r:id="" action="ppaction://media"/>
            <a:extLst>
              <a:ext uri="{FF2B5EF4-FFF2-40B4-BE49-F238E27FC236}">
                <a16:creationId xmlns:a16="http://schemas.microsoft.com/office/drawing/2014/main" id="{66E9B584-406A-4B20-B756-8E8B105CCCBA}"/>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162279" y="1571154"/>
            <a:ext cx="6902297" cy="4742036"/>
          </a:xfrm>
          <a:prstGeom prst="rect">
            <a:avLst/>
          </a:prstGeom>
        </p:spPr>
      </p:pic>
      <p:sp>
        <p:nvSpPr>
          <p:cNvPr id="23" name="Title 1">
            <a:extLst>
              <a:ext uri="{FF2B5EF4-FFF2-40B4-BE49-F238E27FC236}">
                <a16:creationId xmlns:a16="http://schemas.microsoft.com/office/drawing/2014/main" id="{7AA8A9F5-CC40-4808-BD40-F65DF03FBDDF}"/>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7.7 LOYALTY ISLANDS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February 10, 2021 at 13:19:55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613006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636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84BA5C-2649-4384-813C-D9068537919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35845" name="Picture 8" descr="IRIS_TMlogo.png">
            <a:extLst>
              <a:ext uri="{FF2B5EF4-FFF2-40B4-BE49-F238E27FC236}">
                <a16:creationId xmlns:a16="http://schemas.microsoft.com/office/drawing/2014/main" id="{5E52D5B1-0966-8748-BE66-5E07518168F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8" name="TextBox 4">
            <a:extLst>
              <a:ext uri="{FF2B5EF4-FFF2-40B4-BE49-F238E27FC236}">
                <a16:creationId xmlns:a16="http://schemas.microsoft.com/office/drawing/2014/main" id="{6C40407E-2380-2B44-B347-490E78778DEB}"/>
              </a:ext>
            </a:extLst>
          </p:cNvPr>
          <p:cNvSpPr txBox="1">
            <a:spLocks noChangeArrowheads="1"/>
          </p:cNvSpPr>
          <p:nvPr/>
        </p:nvSpPr>
        <p:spPr bwMode="auto">
          <a:xfrm>
            <a:off x="304800" y="990600"/>
            <a:ext cx="3778251" cy="6247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sz="1600" dirty="0"/>
              <a:t>A </a:t>
            </a:r>
            <a:r>
              <a:rPr lang="en-US" altLang="en-US" sz="1600" b="1" dirty="0"/>
              <a:t>foreshock</a:t>
            </a:r>
            <a:r>
              <a:rPr lang="en-US" altLang="en-US" sz="1600" dirty="0"/>
              <a:t> is a smaller magnitude earthquake that precedes the mainshock.</a:t>
            </a:r>
          </a:p>
          <a:p>
            <a:endParaRPr lang="en-US" altLang="en-US" sz="1600" dirty="0"/>
          </a:p>
          <a:p>
            <a:r>
              <a:rPr lang="en-US" sz="1600" dirty="0"/>
              <a:t>There are no special characteristics of a foreshock that let us know it is a foreshock until the mainshock occurs.</a:t>
            </a:r>
          </a:p>
          <a:p>
            <a:endParaRPr lang="en-US" altLang="en-US" sz="1600" dirty="0"/>
          </a:p>
          <a:p>
            <a:r>
              <a:rPr lang="en-US" altLang="en-US" sz="1600" dirty="0"/>
              <a:t>A </a:t>
            </a:r>
            <a:r>
              <a:rPr lang="en-US" altLang="en-US" sz="1600" b="1" dirty="0"/>
              <a:t>mainshock</a:t>
            </a:r>
            <a:r>
              <a:rPr lang="en-US" altLang="en-US" sz="1600" dirty="0"/>
              <a:t> is largest magnitude earthquake during an earthquake sequence.  </a:t>
            </a:r>
          </a:p>
          <a:p>
            <a:endParaRPr lang="en-US" altLang="en-US" sz="1600" dirty="0"/>
          </a:p>
          <a:p>
            <a:r>
              <a:rPr lang="en-US" altLang="en-US" sz="1600" b="1" dirty="0"/>
              <a:t>Aftershocks</a:t>
            </a:r>
            <a:r>
              <a:rPr lang="en-US" altLang="en-US" sz="1600" dirty="0"/>
              <a:t> are smaller earthquakes occurring after a large earthquake as the fault adjusts to the new state of stress.  </a:t>
            </a:r>
          </a:p>
          <a:p>
            <a:endParaRPr lang="en-US" altLang="en-US" sz="1600" dirty="0"/>
          </a:p>
          <a:p>
            <a:r>
              <a:rPr lang="en-US" altLang="en-US" sz="1600" dirty="0">
                <a:latin typeface="Arial" panose="020B0604020202020204" pitchFamily="34" charset="0"/>
              </a:rPr>
              <a:t>The graph shows how the number of aftershocks and the magnitude of aftershocks decay with increasing time since the main shock. The number of aftershocks also decreases with distance from the main shock.</a:t>
            </a:r>
          </a:p>
          <a:p>
            <a:endParaRPr lang="en-US" sz="1600" dirty="0"/>
          </a:p>
          <a:p>
            <a:endParaRPr lang="en-US" altLang="en-US" sz="1600" dirty="0"/>
          </a:p>
        </p:txBody>
      </p:sp>
      <p:sp>
        <p:nvSpPr>
          <p:cNvPr id="9" name="Rectangle 7">
            <a:extLst>
              <a:ext uri="{FF2B5EF4-FFF2-40B4-BE49-F238E27FC236}">
                <a16:creationId xmlns:a16="http://schemas.microsoft.com/office/drawing/2014/main" id="{B1513C5A-CFF4-4A5C-854A-7E130F74C7DB}"/>
              </a:ext>
            </a:extLst>
          </p:cNvPr>
          <p:cNvSpPr>
            <a:spLocks noChangeArrowheads="1"/>
          </p:cNvSpPr>
          <p:nvPr/>
        </p:nvSpPr>
        <p:spPr bwMode="auto">
          <a:xfrm>
            <a:off x="4667247" y="6551984"/>
            <a:ext cx="44211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n-US" altLang="en-US" sz="1400" i="1" dirty="0">
                <a:latin typeface="Arial" panose="020B0604020202020204" pitchFamily="34" charset="0"/>
              </a:rPr>
              <a:t>Image courtesy of the US Geological Survey</a:t>
            </a:r>
          </a:p>
        </p:txBody>
      </p:sp>
      <p:pic>
        <p:nvPicPr>
          <p:cNvPr id="10" name="Picture 10" descr="usgs.jpg">
            <a:extLst>
              <a:ext uri="{FF2B5EF4-FFF2-40B4-BE49-F238E27FC236}">
                <a16:creationId xmlns:a16="http://schemas.microsoft.com/office/drawing/2014/main" id="{969B65C8-67A6-4BD4-8B03-665B7874EE9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394078" y="3775446"/>
            <a:ext cx="4692990" cy="277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1">
            <a:extLst>
              <a:ext uri="{FF2B5EF4-FFF2-40B4-BE49-F238E27FC236}">
                <a16:creationId xmlns:a16="http://schemas.microsoft.com/office/drawing/2014/main" id="{72FA72F1-7037-483E-A0A6-67ABBD71CCB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7.7 LOYALTY ISLANDS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February 10, 2021 at 13:19:55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2" name="A_004_ForeshockAftershock_720.mp4">
            <a:hlinkClick r:id="" action="ppaction://media"/>
            <a:extLst>
              <a:ext uri="{FF2B5EF4-FFF2-40B4-BE49-F238E27FC236}">
                <a16:creationId xmlns:a16="http://schemas.microsoft.com/office/drawing/2014/main" id="{C5E964E8-A192-4798-8AFA-D2259E29530A}"/>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4477642" y="1003300"/>
            <a:ext cx="4553997" cy="2574273"/>
          </a:xfrm>
          <a:prstGeom prst="rect">
            <a:avLst/>
          </a:prstGeom>
        </p:spPr>
      </p:pic>
    </p:spTree>
    <p:extLst>
      <p:ext uri="{BB962C8B-B14F-4D97-AF65-F5344CB8AC3E}">
        <p14:creationId xmlns:p14="http://schemas.microsoft.com/office/powerpoint/2010/main" val="724831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8917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B278EEF-43D1-4B16-9682-07ED18D8BA6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en-US" sz="1800">
              <a:solidFill>
                <a:srgbClr val="FFFFFF"/>
              </a:solidFill>
              <a:ea typeface="ＭＳ Ｐゴシック" panose="020B0600070205080204" pitchFamily="34" charset="-128"/>
            </a:endParaRPr>
          </a:p>
        </p:txBody>
      </p:sp>
      <p:pic>
        <p:nvPicPr>
          <p:cNvPr id="35842" name="Picture 18" descr="IRIS_TMlogo.png">
            <a:extLst>
              <a:ext uri="{FF2B5EF4-FFF2-40B4-BE49-F238E27FC236}">
                <a16:creationId xmlns:a16="http://schemas.microsoft.com/office/drawing/2014/main" id="{85981A35-2BD6-4C9B-AB34-AD3F0CB1BD8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TextBox 7">
            <a:extLst>
              <a:ext uri="{FF2B5EF4-FFF2-40B4-BE49-F238E27FC236}">
                <a16:creationId xmlns:a16="http://schemas.microsoft.com/office/drawing/2014/main" id="{31A7392B-0422-4558-8C5F-E68FFA0D04CD}"/>
              </a:ext>
            </a:extLst>
          </p:cNvPr>
          <p:cNvSpPr txBox="1">
            <a:spLocks noChangeArrowheads="1"/>
          </p:cNvSpPr>
          <p:nvPr/>
        </p:nvSpPr>
        <p:spPr bwMode="auto">
          <a:xfrm>
            <a:off x="252413" y="1066800"/>
            <a:ext cx="843438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latin typeface="Arial" panose="020B0604020202020204" pitchFamily="34" charset="0"/>
              </a:rPr>
              <a:t>The focal mechanism is how seismologists plot the 3-D stress orientations of an earthquake.  Because an earthquake occurs as slip on a fault, it generates primary (P) waves in quadrants where the first pulse is compressional (shaded) and quadrants where the first pulse is extensional (white). The orientation of these quadrants calculated from recorded seismic waves determines the type of fault that produced the earthquake. </a:t>
            </a:r>
          </a:p>
        </p:txBody>
      </p:sp>
      <p:sp>
        <p:nvSpPr>
          <p:cNvPr id="35844" name="TextBox 11">
            <a:extLst>
              <a:ext uri="{FF2B5EF4-FFF2-40B4-BE49-F238E27FC236}">
                <a16:creationId xmlns:a16="http://schemas.microsoft.com/office/drawing/2014/main" id="{191ECE58-D12F-445B-A5EF-F191DBD9C21B}"/>
              </a:ext>
            </a:extLst>
          </p:cNvPr>
          <p:cNvSpPr txBox="1">
            <a:spLocks noChangeArrowheads="1"/>
          </p:cNvSpPr>
          <p:nvPr/>
        </p:nvSpPr>
        <p:spPr bwMode="auto">
          <a:xfrm>
            <a:off x="3886200" y="2562761"/>
            <a:ext cx="451802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None/>
            </a:pPr>
            <a:r>
              <a:rPr lang="en-US" altLang="en-US" sz="1600" dirty="0">
                <a:latin typeface="Arial" panose="020B0604020202020204" pitchFamily="34" charset="0"/>
              </a:rPr>
              <a:t>In this case, the earthquake location and focal mechanism indicate it was due to thrust faulting or near on the plate boundary between the subducting Australia Plate and the overriding Pacific Plate.</a:t>
            </a:r>
          </a:p>
        </p:txBody>
      </p:sp>
      <p:sp>
        <p:nvSpPr>
          <p:cNvPr id="35845" name="TextBox 8">
            <a:extLst>
              <a:ext uri="{FF2B5EF4-FFF2-40B4-BE49-F238E27FC236}">
                <a16:creationId xmlns:a16="http://schemas.microsoft.com/office/drawing/2014/main" id="{F7153C2B-89E5-4439-9F38-FDAB50843285}"/>
              </a:ext>
            </a:extLst>
          </p:cNvPr>
          <p:cNvSpPr txBox="1">
            <a:spLocks noChangeArrowheads="1"/>
          </p:cNvSpPr>
          <p:nvPr/>
        </p:nvSpPr>
        <p:spPr bwMode="auto">
          <a:xfrm>
            <a:off x="430213" y="5351463"/>
            <a:ext cx="2693987"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a:latin typeface="Arial" panose="020B0604020202020204" pitchFamily="34" charset="0"/>
              </a:rPr>
              <a:t>The tension axis (T) reflects the minimum compressive stress direction.  The pressure axis (P) reflects the maximum compressive stress direction. </a:t>
            </a:r>
          </a:p>
        </p:txBody>
      </p:sp>
      <p:sp>
        <p:nvSpPr>
          <p:cNvPr id="35846" name="TextBox 11">
            <a:extLst>
              <a:ext uri="{FF2B5EF4-FFF2-40B4-BE49-F238E27FC236}">
                <a16:creationId xmlns:a16="http://schemas.microsoft.com/office/drawing/2014/main" id="{02C0573D-39A3-4D3E-80EF-1AC2B2540EF2}"/>
              </a:ext>
            </a:extLst>
          </p:cNvPr>
          <p:cNvSpPr txBox="1">
            <a:spLocks noChangeArrowheads="1"/>
          </p:cNvSpPr>
          <p:nvPr/>
        </p:nvSpPr>
        <p:spPr bwMode="auto">
          <a:xfrm>
            <a:off x="239713" y="4981575"/>
            <a:ext cx="30051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200" i="1">
                <a:latin typeface="Arial" panose="020B0604020202020204" pitchFamily="34" charset="0"/>
              </a:rPr>
              <a:t>USGS W-phase Moment Tensor Solution</a:t>
            </a:r>
            <a:endParaRPr lang="en-US" altLang="en-US" sz="1600" i="1">
              <a:latin typeface="Arial" panose="020B0604020202020204" pitchFamily="34" charset="0"/>
            </a:endParaRPr>
          </a:p>
        </p:txBody>
      </p:sp>
      <p:pic>
        <p:nvPicPr>
          <p:cNvPr id="35847" name="Picture 2">
            <a:extLst>
              <a:ext uri="{FF2B5EF4-FFF2-40B4-BE49-F238E27FC236}">
                <a16:creationId xmlns:a16="http://schemas.microsoft.com/office/drawing/2014/main" id="{DB643657-3302-4496-A860-33888EF03AE3}"/>
              </a:ext>
            </a:extLst>
          </p:cNvPr>
          <p:cNvPicPr>
            <a:picLocks noChangeAspect="1"/>
          </p:cNvPicPr>
          <p:nvPr/>
        </p:nvPicPr>
        <p:blipFill rotWithShape="1">
          <a:blip r:embed="rId4">
            <a:extLst>
              <a:ext uri="{28A0092B-C50C-407E-A947-70E740481C1C}">
                <a14:useLocalDpi xmlns:a14="http://schemas.microsoft.com/office/drawing/2010/main" val="0"/>
              </a:ext>
            </a:extLst>
          </a:blip>
          <a:srcRect t="73271"/>
          <a:stretch/>
        </p:blipFill>
        <p:spPr bwMode="auto">
          <a:xfrm>
            <a:off x="3789916" y="6044683"/>
            <a:ext cx="4518025" cy="584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0" descr="focal.png">
            <a:extLst>
              <a:ext uri="{FF2B5EF4-FFF2-40B4-BE49-F238E27FC236}">
                <a16:creationId xmlns:a16="http://schemas.microsoft.com/office/drawing/2014/main" id="{26950A97-E7DB-4A0D-9815-A0EDD4BDEDB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710611" y="4068672"/>
            <a:ext cx="4518025" cy="1997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4">
            <a:extLst>
              <a:ext uri="{FF2B5EF4-FFF2-40B4-BE49-F238E27FC236}">
                <a16:creationId xmlns:a16="http://schemas.microsoft.com/office/drawing/2014/main" id="{4E6965C6-2EA1-CE47-99A6-6B6629C5D71C}"/>
              </a:ext>
            </a:extLst>
          </p:cNvPr>
          <p:cNvGrpSpPr/>
          <p:nvPr/>
        </p:nvGrpSpPr>
        <p:grpSpPr>
          <a:xfrm>
            <a:off x="271055" y="2465864"/>
            <a:ext cx="2548345" cy="2468880"/>
            <a:chOff x="271055" y="2465864"/>
            <a:chExt cx="2548345" cy="2468880"/>
          </a:xfrm>
        </p:grpSpPr>
        <p:pic>
          <p:nvPicPr>
            <p:cNvPr id="2" name="Picture 1">
              <a:extLst>
                <a:ext uri="{FF2B5EF4-FFF2-40B4-BE49-F238E27FC236}">
                  <a16:creationId xmlns:a16="http://schemas.microsoft.com/office/drawing/2014/main" id="{80CA9F15-DBA4-5D49-A1B1-3C4B1E88ABAA}"/>
                </a:ext>
              </a:extLst>
            </p:cNvPr>
            <p:cNvPicPr>
              <a:picLocks noChangeAspect="1"/>
            </p:cNvPicPr>
            <p:nvPr/>
          </p:nvPicPr>
          <p:blipFill rotWithShape="1">
            <a:blip r:embed="rId6"/>
            <a:srcRect l="16496" r="16869"/>
            <a:stretch/>
          </p:blipFill>
          <p:spPr>
            <a:xfrm>
              <a:off x="457200" y="2465864"/>
              <a:ext cx="2362200" cy="2468880"/>
            </a:xfrm>
            <a:prstGeom prst="rect">
              <a:avLst/>
            </a:prstGeom>
          </p:spPr>
        </p:pic>
        <p:sp>
          <p:nvSpPr>
            <p:cNvPr id="14" name="Rectangle 13">
              <a:extLst>
                <a:ext uri="{FF2B5EF4-FFF2-40B4-BE49-F238E27FC236}">
                  <a16:creationId xmlns:a16="http://schemas.microsoft.com/office/drawing/2014/main" id="{B7B5E5F9-4BF3-1445-99C0-AE50089178B9}"/>
                </a:ext>
              </a:extLst>
            </p:cNvPr>
            <p:cNvSpPr/>
            <p:nvPr/>
          </p:nvSpPr>
          <p:spPr>
            <a:xfrm rot="20218732">
              <a:off x="271055" y="3824313"/>
              <a:ext cx="203799"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sp>
        <p:nvSpPr>
          <p:cNvPr id="17" name="Title 1">
            <a:extLst>
              <a:ext uri="{FF2B5EF4-FFF2-40B4-BE49-F238E27FC236}">
                <a16:creationId xmlns:a16="http://schemas.microsoft.com/office/drawing/2014/main" id="{4772CE6E-8A72-4856-8EA1-973B2EA500A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7.7 LOYALTY ISLANDS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February 10, 2021 at 13:19:55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32606725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7605</TotalTime>
  <Words>1624</Words>
  <Application>Microsoft Office PowerPoint</Application>
  <PresentationFormat>On-screen Show (4:3)</PresentationFormat>
  <Paragraphs>150</Paragraphs>
  <Slides>12</Slides>
  <Notes>12</Notes>
  <HiddenSlides>0</HiddenSlides>
  <MMClips>3</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Tammy Bravo</cp:lastModifiedBy>
  <cp:revision>763</cp:revision>
  <dcterms:created xsi:type="dcterms:W3CDTF">2009-05-31T20:07:40Z</dcterms:created>
  <dcterms:modified xsi:type="dcterms:W3CDTF">2021-02-12T21:21:07Z</dcterms:modified>
</cp:coreProperties>
</file>