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47" r:id="rId2"/>
    <p:sldId id="385" r:id="rId3"/>
    <p:sldId id="386" r:id="rId4"/>
    <p:sldId id="378" r:id="rId5"/>
    <p:sldId id="428" r:id="rId6"/>
    <p:sldId id="379" r:id="rId7"/>
    <p:sldId id="429" r:id="rId8"/>
    <p:sldId id="382" r:id="rId9"/>
    <p:sldId id="412" r:id="rId10"/>
    <p:sldId id="424" r:id="rId11"/>
    <p:sldId id="369" r:id="rId12"/>
    <p:sldId id="373"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A0A0"/>
    <a:srgbClr val="263B6F"/>
    <a:srgbClr val="1D3264"/>
    <a:srgbClr val="132A56"/>
    <a:srgbClr val="0E2651"/>
    <a:srgbClr val="192D63"/>
    <a:srgbClr val="324F32"/>
    <a:srgbClr val="273C70"/>
    <a:srgbClr val="0E204A"/>
    <a:srgbClr val="1930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819" autoAdjust="0"/>
    <p:restoredTop sz="92867" autoAdjust="0"/>
  </p:normalViewPr>
  <p:slideViewPr>
    <p:cSldViewPr>
      <p:cViewPr>
        <p:scale>
          <a:sx n="160" d="100"/>
          <a:sy n="160" d="100"/>
        </p:scale>
        <p:origin x="-1016" y="-5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2/13/21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6000dg77"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iris.edu/ieb"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ris.edu/hq/programs/education_and_outreach/animations/25"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kern="1200" noProof="0" dirty="0">
                <a:solidFill>
                  <a:schemeClr val="tx1"/>
                </a:solidFill>
                <a:effectLst/>
                <a:latin typeface="+mn-lt"/>
                <a:ea typeface="ＭＳ Ｐゴシック" charset="0"/>
                <a:cs typeface="+mn-cs"/>
              </a:rPr>
              <a:t>Para obtener más detalles, visite USGS: </a:t>
            </a:r>
            <a:r>
              <a:rPr lang="es-ES_tradnl" sz="1200" u="sng" kern="1200" noProof="0" dirty="0">
                <a:solidFill>
                  <a:schemeClr val="tx1"/>
                </a:solidFill>
                <a:effectLst/>
                <a:latin typeface="+mn-lt"/>
                <a:ea typeface="ＭＳ Ｐゴシック" charset="0"/>
                <a:cs typeface="+mn-cs"/>
                <a:hlinkClick r:id="rId3"/>
              </a:rPr>
              <a:t>https://earthquake.usgs.gov/earthquakes/eventpage/us6000dg77</a:t>
            </a:r>
            <a:endParaRPr lang="es-ES_tradnl" sz="1200" kern="1200" noProof="0" dirty="0">
              <a:solidFill>
                <a:schemeClr val="tx1"/>
              </a:solidFill>
              <a:effectLst/>
              <a:latin typeface="+mn-lt"/>
              <a:ea typeface="ＭＳ Ｐゴシック" charset="0"/>
              <a:cs typeface="+mn-cs"/>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b="1" kern="1200" dirty="0">
                <a:solidFill>
                  <a:schemeClr val="tx1"/>
                </a:solidFill>
                <a:effectLst/>
                <a:latin typeface="+mn-lt"/>
                <a:ea typeface="ＭＳ Ｐゴシック" charset="0"/>
                <a:cs typeface="+mn-cs"/>
              </a:rPr>
              <a:t>Animación Relevante: </a:t>
            </a:r>
            <a:endParaRPr lang="en-US" sz="1200" kern="1200" dirty="0">
              <a:solidFill>
                <a:schemeClr val="tx1"/>
              </a:solidFill>
              <a:effectLst/>
              <a:latin typeface="+mn-lt"/>
              <a:ea typeface="ＭＳ Ｐゴシック" charset="0"/>
              <a:cs typeface="+mn-cs"/>
            </a:endParaRPr>
          </a:p>
          <a:p>
            <a:r>
              <a:rPr lang="es-ES_tradnl" sz="1200" kern="1200" dirty="0">
                <a:solidFill>
                  <a:schemeClr val="tx1"/>
                </a:solidFill>
                <a:effectLst/>
                <a:latin typeface="+mn-lt"/>
                <a:ea typeface="ＭＳ Ｐゴシック" charset="0"/>
                <a:cs typeface="+mn-cs"/>
              </a:rPr>
              <a:t>Mecanismos focales explicados: </a:t>
            </a:r>
            <a:r>
              <a:rPr lang="es-ES_tradnl" sz="1200" u="sng" kern="1200" dirty="0">
                <a:solidFill>
                  <a:schemeClr val="tx1"/>
                </a:solidFill>
                <a:effectLst/>
                <a:latin typeface="+mn-lt"/>
                <a:ea typeface="ＭＳ Ｐゴシック" charset="0"/>
                <a:cs typeface="+mn-cs"/>
                <a:hlinkClick r:id="rId3"/>
              </a:rPr>
              <a:t>https://www.iris.edu/hq/inclass/animation/focal_mechanisms_explained</a:t>
            </a:r>
            <a:endParaRPr lang="en-US" sz="1200" kern="1200" dirty="0">
              <a:solidFill>
                <a:schemeClr val="tx1"/>
              </a:solidFill>
              <a:effectLst/>
              <a:latin typeface="+mn-lt"/>
              <a:ea typeface="ＭＳ Ｐゴシック" charset="0"/>
              <a:cs typeface="+mn-cs"/>
            </a:endParaRP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28409D32-2520-4C96-90B8-AF67069BBB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EE7DB521-9860-4C0E-B178-69BD6F3B9C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400" b="1" noProof="0" dirty="0">
                <a:ea typeface="ＭＳ Ｐゴシック" panose="020B0600070205080204" pitchFamily="34" charset="-128"/>
              </a:rPr>
              <a:t>Animación Relevante:</a:t>
            </a:r>
          </a:p>
          <a:p>
            <a:r>
              <a:rPr lang="es-ES_tradnl" altLang="en-US" sz="1400" noProof="0" dirty="0">
                <a:ea typeface="ＭＳ Ｐゴシック" panose="020B0600070205080204" pitchFamily="34" charset="-128"/>
              </a:rPr>
              <a:t>¿De dónde vienen las curvas de tiempo de viaje? </a:t>
            </a:r>
            <a:r>
              <a:rPr lang="es-ES_tradnl" sz="1200" u="sng" kern="1200" dirty="0">
                <a:solidFill>
                  <a:schemeClr val="tx1"/>
                </a:solidFill>
                <a:effectLst/>
                <a:latin typeface="+mn-lt"/>
                <a:ea typeface="ＭＳ Ｐゴシック" charset="0"/>
                <a:cs typeface="+mn-cs"/>
                <a:hlinkClick r:id="rId3"/>
              </a:rPr>
              <a:t>https://www.iris.edu/hq/inclass/animation/traveltime_curves_how_they_are_created</a:t>
            </a:r>
            <a:endParaRPr lang="en-US" sz="1200" kern="1200" dirty="0">
              <a:solidFill>
                <a:schemeClr val="tx1"/>
              </a:solidFill>
              <a:effectLst/>
              <a:latin typeface="+mn-lt"/>
              <a:ea typeface="ＭＳ Ｐゴシック" charset="0"/>
              <a:cs typeface="+mn-cs"/>
            </a:endParaRPr>
          </a:p>
        </p:txBody>
      </p:sp>
      <p:sp>
        <p:nvSpPr>
          <p:cNvPr id="16387" name="Slide Number Placeholder 3">
            <a:extLst>
              <a:ext uri="{FF2B5EF4-FFF2-40B4-BE49-F238E27FC236}">
                <a16:creationId xmlns:a16="http://schemas.microsoft.com/office/drawing/2014/main" id="{1279E71C-D08F-4064-8483-4B9CC6687D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62B6E27-9EC4-40E0-9BD0-2B7AE47A3968}" type="slidenum">
              <a:rPr lang="en-US" altLang="en-US">
                <a:solidFill>
                  <a:srgbClr val="000000"/>
                </a:solidFill>
                <a:latin typeface="Calibri" panose="020F0502020204030204" pitchFamily="34" charset="0"/>
              </a:rPr>
              <a:pPr/>
              <a:t>11</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12</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modificación de la escala de intensidad de  </a:t>
            </a:r>
            <a:r>
              <a:rPr lang="es-ES" altLang="en-US" dirty="0" err="1">
                <a:ea typeface="ＭＳ Ｐゴシック" panose="020B0600070205080204" pitchFamily="34" charset="-128"/>
              </a:rPr>
              <a:t>Marcelli</a:t>
            </a:r>
            <a:r>
              <a:rPr lang="es-ES" altLang="en-US" dirty="0">
                <a:ea typeface="ＭＳ Ｐゴシック" panose="020B0600070205080204" pitchFamily="34" charset="-128"/>
              </a:rPr>
              <a:t> es una escala de diez niveles, numeradas del  I al X. Los números bajos representan los niveles de movimientos imperceptibles, X representa destrucción total.</a:t>
            </a: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a:p>
            <a:r>
              <a:rPr lang="es-ES_tradnl" altLang="en-US" b="1" dirty="0">
                <a:ea typeface="ＭＳ Ｐゴシック" panose="020B0600070205080204" pitchFamily="34" charset="-128"/>
              </a:rPr>
              <a:t>Animación Relevante: </a:t>
            </a:r>
            <a:endParaRPr lang="en-US" altLang="en-US" dirty="0">
              <a:ea typeface="ＭＳ Ｐゴシック" panose="020B0600070205080204" pitchFamily="34" charset="-128"/>
            </a:endParaRPr>
          </a:p>
          <a:p>
            <a:r>
              <a:rPr lang="es-ES_tradnl" altLang="en-US" dirty="0">
                <a:ea typeface="ＭＳ Ｐゴシック" panose="020B0600070205080204" pitchFamily="34" charset="-128"/>
              </a:rPr>
              <a:t>Intensidad de Terremotos:  </a:t>
            </a:r>
            <a:r>
              <a:rPr lang="es-ES_tradnl" altLang="en-US" u="sng" dirty="0">
                <a:ea typeface="ＭＳ Ｐゴシック" panose="020B0600070205080204" pitchFamily="34" charset="-128"/>
                <a:hlinkClick r:id="rId3"/>
              </a:rPr>
              <a:t>https://www.iris.edu/hq/inclass/animation/earthquake_intensity</a:t>
            </a: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4</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33877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a:t>
            </a:r>
            <a:r>
              <a:rPr lang="es-ES_tradnl" altLang="en-US" sz="1100" dirty="0">
                <a:latin typeface="Arial" panose="020B0604020202020204" pitchFamily="34" charset="0"/>
                <a:cs typeface="Arial" panose="020B0604020202020204" pitchFamily="34" charset="0"/>
                <a:hlinkClick r:id="rId3"/>
              </a:rPr>
              <a:t>http://www.iris.edu/ieb</a:t>
            </a:r>
            <a:endParaRPr lang="es-ES_tradnl" altLang="en-US" sz="1400" dirty="0">
              <a:latin typeface="Arial" panose="020B0604020202020204" pitchFamily="34" charset="0"/>
              <a:cs typeface="Arial" panose="020B0604020202020204" pitchFamily="34" charset="0"/>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5</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mn-cs"/>
              </a:rPr>
              <a:t>Animación Relevante:</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Terremoto Premonitor - Sismo Principal - Réplica: </a:t>
            </a:r>
            <a:r>
              <a:rPr lang="es-ES" sz="1200" u="sng" kern="1200" dirty="0">
                <a:solidFill>
                  <a:schemeClr val="tx1"/>
                </a:solidFill>
                <a:effectLst/>
                <a:latin typeface="+mn-lt"/>
                <a:ea typeface="ＭＳ Ｐゴシック" charset="0"/>
                <a:cs typeface="+mn-cs"/>
                <a:hlinkClick r:id="rId3"/>
              </a:rPr>
              <a:t>https://www.iris.edu/hq/inclass/animation/earthquake_foreshockmainshockaftershock</a:t>
            </a:r>
            <a:endParaRPr lang="en-US" sz="1200" kern="1200" dirty="0">
              <a:solidFill>
                <a:schemeClr val="tx1"/>
              </a:solidFill>
              <a:effectLst/>
              <a:latin typeface="+mn-lt"/>
              <a:ea typeface="ＭＳ Ｐゴシック" charset="0"/>
              <a:cs typeface="+mn-cs"/>
            </a:endParaRPr>
          </a:p>
          <a:p>
            <a:endParaRPr lang="es-ES" sz="1200" b="1" kern="1200" dirty="0">
              <a:solidFill>
                <a:schemeClr val="tx1"/>
              </a:solidFill>
              <a:effectLst/>
              <a:latin typeface="+mn-lt"/>
              <a:ea typeface="ＭＳ Ｐゴシック" charset="0"/>
              <a:cs typeface="+mn-cs"/>
            </a:endParaRPr>
          </a:p>
          <a:p>
            <a:r>
              <a:rPr lang="es-ES" sz="1200" b="1" kern="1200" dirty="0">
                <a:solidFill>
                  <a:schemeClr val="tx1"/>
                </a:solidFill>
                <a:effectLst/>
                <a:latin typeface="+mn-lt"/>
                <a:ea typeface="ＭＳ Ｐゴシック" charset="0"/>
                <a:cs typeface="+mn-cs"/>
              </a:rPr>
              <a:t>Explorando la Sismicidad:</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Navegador Interactivo de Terremotos - Mapa mundial o visor 3D </a:t>
            </a:r>
            <a:r>
              <a:rPr lang="es-ES" sz="1200" u="sng" kern="1200" dirty="0">
                <a:solidFill>
                  <a:schemeClr val="tx1"/>
                </a:solidFill>
                <a:effectLst/>
                <a:latin typeface="+mn-lt"/>
                <a:ea typeface="ＭＳ Ｐゴシック" charset="0"/>
                <a:cs typeface="+mn-cs"/>
                <a:hlinkClick r:id="rId4"/>
              </a:rPr>
              <a:t>http://www.iris.edu/ieb</a:t>
            </a:r>
            <a:endParaRPr lang="en-US" sz="1200" kern="1200" dirty="0">
              <a:solidFill>
                <a:schemeClr val="tx1"/>
              </a:solidFill>
              <a:effectLst/>
              <a:latin typeface="+mn-lt"/>
              <a:ea typeface="ＭＳ Ｐゴシック" charset="0"/>
              <a:cs typeface="+mn-cs"/>
            </a:endParaRPr>
          </a:p>
          <a:p>
            <a:endParaRPr lang="en-US" altLang="en-US" b="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6</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26610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a:t>
            </a:r>
            <a:r>
              <a:rPr lang="es-ES_tradnl" altLang="en-US" sz="1100" dirty="0">
                <a:latin typeface="Arial" panose="020B0604020202020204" pitchFamily="34" charset="0"/>
                <a:cs typeface="Arial" panose="020B0604020202020204" pitchFamily="34" charset="0"/>
                <a:hlinkClick r:id="rId3"/>
              </a:rPr>
              <a:t>http://www.iris.edu/ieb</a:t>
            </a:r>
            <a:endParaRPr lang="es-ES_tradnl" altLang="en-US" sz="1400" dirty="0">
              <a:latin typeface="Arial" panose="020B0604020202020204" pitchFamily="34" charset="0"/>
              <a:cs typeface="Arial" panose="020B0604020202020204" pitchFamily="34" charset="0"/>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7</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0654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b="0" noProof="0" dirty="0">
                <a:solidFill>
                  <a:srgbClr val="393996"/>
                </a:solidFill>
              </a:rPr>
              <a:t>Terremotos Premonitor - Sismo principal - Réplica</a:t>
            </a:r>
            <a:r>
              <a:rPr lang="es-ES_tradnl" altLang="en-US" b="0" i="0" noProof="0" dirty="0"/>
              <a:t>: </a:t>
            </a:r>
            <a:r>
              <a:rPr lang="es-ES_tradnl" noProof="0" dirty="0">
                <a:hlinkClick r:id="rId3"/>
              </a:rPr>
              <a:t>https://www.iris.edu/hq/inclass/animation/earthquake_foreshockmainshockaftershock</a:t>
            </a:r>
            <a:r>
              <a:rPr lang="es-ES_tradnl" noProof="0" dirty="0"/>
              <a:t> </a:t>
            </a:r>
            <a:endParaRPr lang="es-ES_tradnl" altLang="en-US" noProof="0"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8</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000" b="1" dirty="0">
                <a:solidFill>
                  <a:srgbClr val="393996"/>
                </a:solidFill>
                <a:ea typeface="ＭＳ Ｐゴシック" panose="020B0600070205080204" pitchFamily="34" charset="-128"/>
              </a:rPr>
              <a:t>Animación </a:t>
            </a:r>
            <a:r>
              <a:rPr lang="es-ES_tradnl" altLang="en-US" sz="1000" b="1" noProof="0" dirty="0">
                <a:solidFill>
                  <a:srgbClr val="393996"/>
                </a:solidFill>
                <a:ea typeface="ＭＳ Ｐゴシック" panose="020B0600070205080204" pitchFamily="34" charset="-128"/>
              </a:rPr>
              <a:t>Relevante</a:t>
            </a:r>
            <a:r>
              <a:rPr lang="es-ES_tradnl" altLang="en-US" sz="1000" b="1" dirty="0">
                <a:solidFill>
                  <a:srgbClr val="393996"/>
                </a:solidFill>
                <a:ea typeface="ＭＳ Ｐゴシック" panose="020B0600070205080204" pitchFamily="34" charset="-128"/>
              </a:rPr>
              <a:t>:</a:t>
            </a:r>
          </a:p>
          <a:p>
            <a:r>
              <a:rPr lang="es-ES" sz="1200" kern="1200" dirty="0">
                <a:solidFill>
                  <a:schemeClr val="tx1"/>
                </a:solidFill>
                <a:effectLst/>
                <a:latin typeface="+mn-lt"/>
                <a:ea typeface="ＭＳ Ｐゴシック" charset="0"/>
                <a:cs typeface="+mn-cs"/>
              </a:rPr>
              <a:t>Entendiendo los mecanismos focales </a:t>
            </a:r>
            <a:r>
              <a:rPr lang="es-ES" sz="1200" u="sng" kern="1200" dirty="0">
                <a:solidFill>
                  <a:schemeClr val="tx1"/>
                </a:solidFill>
                <a:effectLst/>
                <a:latin typeface="+mn-lt"/>
                <a:ea typeface="ＭＳ Ｐゴシック" charset="0"/>
                <a:cs typeface="+mn-cs"/>
                <a:hlinkClick r:id="rId3"/>
              </a:rPr>
              <a:t>http://www.iris.edu/hq/programs/education_and_outreach/animations/25</a:t>
            </a:r>
            <a:endParaRPr lang="en-US" sz="1200" kern="1200" dirty="0">
              <a:solidFill>
                <a:schemeClr val="tx1"/>
              </a:solidFill>
              <a:effectLst/>
              <a:latin typeface="+mn-lt"/>
              <a:ea typeface="ＭＳ Ｐゴシック" charset="0"/>
              <a:cs typeface="+mn-cs"/>
            </a:endParaRPr>
          </a:p>
          <a:p>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9</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2/13/21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2/13/21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2/13/21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2/13/21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2/13/21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2/13/21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2/13/21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2/13/21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2/13/21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2/13/21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2/13/21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2/13/21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9.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hyperlink" Target="http://www.iris.edu/hq/retm"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23.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6.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5.jpe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44600" y="16143"/>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7,7 ISLAS LEALTAD</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10 de Febrero, 2021 a las 13:19:55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90513"/>
            <a:ext cx="2590800" cy="1106487"/>
          </a:xfrm>
          <a:prstGeom prst="rect">
            <a:avLst/>
          </a:prstGeom>
          <a:noFill/>
        </p:spPr>
        <p:txBody>
          <a:bodyPr>
            <a:spAutoFit/>
          </a:bodyPr>
          <a:lstStyle/>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altLang="en-US" sz="1600" dirty="0">
                <a:latin typeface="Arial" panose="020B0604020202020204" pitchFamily="34" charset="0"/>
              </a:rPr>
              <a:t>23.054°S </a:t>
            </a:r>
            <a:endParaRPr lang="es-ES_tradnl" sz="16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altLang="en-US" sz="1600" dirty="0">
                <a:latin typeface="Arial" panose="020B0604020202020204" pitchFamily="34" charset="0"/>
              </a:rPr>
              <a:t>171.601°E </a:t>
            </a: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10 km</a:t>
            </a:r>
            <a:endParaRPr lang="es-ES_tradnl" sz="1600" dirty="0">
              <a:latin typeface="Arial" charset="0"/>
              <a:ea typeface="ＭＳ Ｐゴシック" pitchFamily="-109" charset="-128"/>
              <a:cs typeface="Arial" pitchFamily="34" charset="0"/>
            </a:endParaRPr>
          </a:p>
          <a:p>
            <a:pPr eaLnBrk="1" hangingPunct="1">
              <a:defRPr/>
            </a:pPr>
            <a:endParaRPr lang="es-ES_tradnl"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13866" y="1028343"/>
            <a:ext cx="8830134"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Un terremoto de magnitud 7,7 se produjo justo después de la medianoche del jueves, hora local, a unos 527 kilómetros (328 millas) al este de Numea, Nueva Caledonia. No hay informes de daños o lesiones.</a:t>
            </a:r>
          </a:p>
          <a:p>
            <a:pPr eaLnBrk="1" hangingPunct="1">
              <a:spcBef>
                <a:spcPct val="0"/>
              </a:spcBef>
              <a:buFontTx/>
              <a:buNone/>
            </a:pPr>
            <a:endParaRPr lang="es-ES_tradnl" altLang="en-US" sz="15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El Sistema de Alerta de Tsunami del Servicio Meteorológico Nacional de EE. UU. Emitió una advertencia de amenaza de tsunami, pronosticando que algunas olas peligrosas de hasta 1 m (3 pies) por encima del nivel de la marea pueden alcanzar las </a:t>
            </a:r>
          </a:p>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costas de </a:t>
            </a:r>
            <a:r>
              <a:rPr lang="es-ES_tradnl" altLang="en-US" sz="1500" dirty="0" err="1">
                <a:latin typeface="Arial" panose="020B0604020202020204" pitchFamily="34" charset="0"/>
                <a:cs typeface="Arial" panose="020B0604020202020204" pitchFamily="34" charset="0"/>
              </a:rPr>
              <a:t>Fiji</a:t>
            </a:r>
            <a:r>
              <a:rPr lang="es-ES_tradnl" altLang="en-US" sz="1500" dirty="0">
                <a:latin typeface="Arial" panose="020B0604020202020204" pitchFamily="34" charset="0"/>
                <a:cs typeface="Arial" panose="020B0604020202020204" pitchFamily="34" charset="0"/>
              </a:rPr>
              <a:t>, Nueva Zelanda y Vanuatu.  Autoridades</a:t>
            </a:r>
          </a:p>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están asesorando a los residentes en las zonas costeras </a:t>
            </a:r>
          </a:p>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de la región para permanecer alerta.</a:t>
            </a:r>
            <a:endParaRPr lang="es-ES_tradnl" altLang="en-US" sz="1500" dirty="0">
              <a:latin typeface="Arial" panose="020B0604020202020204" pitchFamily="34" charset="0"/>
            </a:endParaRPr>
          </a:p>
        </p:txBody>
      </p:sp>
      <p:pic>
        <p:nvPicPr>
          <p:cNvPr id="10" name="Picture 9" descr="Map&#10;&#10;Description automatically generated">
            <a:extLst>
              <a:ext uri="{FF2B5EF4-FFF2-40B4-BE49-F238E27FC236}">
                <a16:creationId xmlns:a16="http://schemas.microsoft.com/office/drawing/2014/main" id="{41228213-E26A-4CDC-9FA5-E8310C7FD1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866" y="3429000"/>
            <a:ext cx="5715000" cy="3333750"/>
          </a:xfrm>
          <a:prstGeom prst="rect">
            <a:avLst/>
          </a:prstGeom>
        </p:spPr>
      </p:pic>
      <p:pic>
        <p:nvPicPr>
          <p:cNvPr id="12" name="Picture 11" descr="Map&#10;&#10;Description automatically generated">
            <a:extLst>
              <a:ext uri="{FF2B5EF4-FFF2-40B4-BE49-F238E27FC236}">
                <a16:creationId xmlns:a16="http://schemas.microsoft.com/office/drawing/2014/main" id="{D90653D7-48B6-40B2-9209-7600C45441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8067" y="2660747"/>
            <a:ext cx="3429000" cy="387952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FocalMechanism_Reverse_SHORT.mp4">
            <a:hlinkClick r:id="" action="ppaction://media"/>
            <a:extLst>
              <a:ext uri="{FF2B5EF4-FFF2-40B4-BE49-F238E27FC236}">
                <a16:creationId xmlns:a16="http://schemas.microsoft.com/office/drawing/2014/main" id="{80D78617-0EE1-435D-8A1A-32E357E360F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319587" y="1676400"/>
            <a:ext cx="4572000" cy="3429000"/>
          </a:xfrm>
          <a:prstGeom prst="rect">
            <a:avLst/>
          </a:prstGeom>
        </p:spPr>
      </p:pic>
      <p:grpSp>
        <p:nvGrpSpPr>
          <p:cNvPr id="9" name="Group 8">
            <a:extLst>
              <a:ext uri="{FF2B5EF4-FFF2-40B4-BE49-F238E27FC236}">
                <a16:creationId xmlns:a16="http://schemas.microsoft.com/office/drawing/2014/main" id="{7947FE85-B9BC-4441-BB6B-8821DF331A13}"/>
              </a:ext>
            </a:extLst>
          </p:cNvPr>
          <p:cNvGrpSpPr/>
          <p:nvPr/>
        </p:nvGrpSpPr>
        <p:grpSpPr>
          <a:xfrm>
            <a:off x="691356" y="3950970"/>
            <a:ext cx="2548345" cy="2468880"/>
            <a:chOff x="271055" y="2465864"/>
            <a:chExt cx="2548345" cy="2468880"/>
          </a:xfrm>
        </p:grpSpPr>
        <p:pic>
          <p:nvPicPr>
            <p:cNvPr id="10" name="Picture 9">
              <a:extLst>
                <a:ext uri="{FF2B5EF4-FFF2-40B4-BE49-F238E27FC236}">
                  <a16:creationId xmlns:a16="http://schemas.microsoft.com/office/drawing/2014/main" id="{8F85727B-1695-4288-B686-09C8CC861810}"/>
                </a:ext>
              </a:extLst>
            </p:cNvPr>
            <p:cNvPicPr>
              <a:picLocks noChangeAspect="1"/>
            </p:cNvPicPr>
            <p:nvPr/>
          </p:nvPicPr>
          <p:blipFill rotWithShape="1">
            <a:blip r:embed="rId7"/>
            <a:srcRect l="16496" r="16869"/>
            <a:stretch/>
          </p:blipFill>
          <p:spPr>
            <a:xfrm>
              <a:off x="457200" y="2465864"/>
              <a:ext cx="2362200" cy="2468880"/>
            </a:xfrm>
            <a:prstGeom prst="rect">
              <a:avLst/>
            </a:prstGeom>
          </p:spPr>
        </p:pic>
        <p:sp>
          <p:nvSpPr>
            <p:cNvPr id="12" name="Rectangle 11">
              <a:extLst>
                <a:ext uri="{FF2B5EF4-FFF2-40B4-BE49-F238E27FC236}">
                  <a16:creationId xmlns:a16="http://schemas.microsoft.com/office/drawing/2014/main" id="{CE8B1CCB-B9D1-4B1F-A54E-19A69E80C814}"/>
                </a:ext>
              </a:extLst>
            </p:cNvPr>
            <p:cNvSpPr/>
            <p:nvPr/>
          </p:nvSpPr>
          <p:spPr>
            <a:xfrm rot="20218732">
              <a:off x="271055" y="3824313"/>
              <a:ext cx="203799"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3" name="Title 1">
            <a:extLst>
              <a:ext uri="{FF2B5EF4-FFF2-40B4-BE49-F238E27FC236}">
                <a16:creationId xmlns:a16="http://schemas.microsoft.com/office/drawing/2014/main" id="{3322C8F2-2C3E-6744-9ED8-4AB05A000C2D}"/>
              </a:ext>
            </a:extLst>
          </p:cNvPr>
          <p:cNvSpPr txBox="1">
            <a:spLocks/>
          </p:cNvSpPr>
          <p:nvPr/>
        </p:nvSpPr>
        <p:spPr>
          <a:xfrm>
            <a:off x="1244600" y="16143"/>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7,7 ISLAS LEALTAD</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10 de Febrero, 2021 a las 13:19:55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7">
            <a:extLst>
              <a:ext uri="{FF2B5EF4-FFF2-40B4-BE49-F238E27FC236}">
                <a16:creationId xmlns:a16="http://schemas.microsoft.com/office/drawing/2014/main" id="{68D31D9E-8604-1446-9194-2863D8100C73}"/>
              </a:ext>
            </a:extLst>
          </p:cNvPr>
          <p:cNvSpPr txBox="1">
            <a:spLocks noChangeArrowheads="1"/>
          </p:cNvSpPr>
          <p:nvPr/>
        </p:nvSpPr>
        <p:spPr bwMode="auto">
          <a:xfrm>
            <a:off x="252413" y="1066800"/>
            <a:ext cx="401478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Esta animación explora el movimiento de una falla inversa y cómo se representan las fallas inversas en un mecanismo focal.</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Recuerde, esta fue la solución del mecanismo focal para este terremoto. Se estimó mediante un análisis de las formas de onda sísmica observadas, registradas después del terremoto, observando el patrón de los "primeros movimientos", es decir, si las primeras ondas P que llegan empujan hacia arriba o hacia abajo.</a:t>
            </a:r>
          </a:p>
        </p:txBody>
      </p:sp>
      <p:sp>
        <p:nvSpPr>
          <p:cNvPr id="14" name="TextBox 11">
            <a:extLst>
              <a:ext uri="{FF2B5EF4-FFF2-40B4-BE49-F238E27FC236}">
                <a16:creationId xmlns:a16="http://schemas.microsoft.com/office/drawing/2014/main" id="{C1C7A0A8-8656-9B46-BF01-579D933E4959}"/>
              </a:ext>
            </a:extLst>
          </p:cNvPr>
          <p:cNvSpPr txBox="1">
            <a:spLocks noChangeArrowheads="1"/>
          </p:cNvSpPr>
          <p:nvPr/>
        </p:nvSpPr>
        <p:spPr bwMode="auto">
          <a:xfrm>
            <a:off x="323237" y="6396335"/>
            <a:ext cx="3743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a:extLst>
              <a:ext uri="{FF2B5EF4-FFF2-40B4-BE49-F238E27FC236}">
                <a16:creationId xmlns:a16="http://schemas.microsoft.com/office/drawing/2014/main" id="{51C15F51-F788-443A-89DB-FE7109A777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260"/>
          <a:stretch>
            <a:fillRect/>
          </a:stretch>
        </p:blipFill>
        <p:spPr bwMode="auto">
          <a:xfrm>
            <a:off x="1122363" y="1138238"/>
            <a:ext cx="72644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D913408F-646C-436D-BB63-52329B01EE0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029026CB-2007-4634-A625-F4E9826965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73D31C01-B2DB-41E2-A2E6-9917614A9016}"/>
              </a:ext>
            </a:extLst>
          </p:cNvPr>
          <p:cNvSpPr txBox="1">
            <a:spLocks noChangeArrowheads="1"/>
          </p:cNvSpPr>
          <p:nvPr/>
        </p:nvSpPr>
        <p:spPr bwMode="auto">
          <a:xfrm>
            <a:off x="1774824" y="3060700"/>
            <a:ext cx="6858000"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Después del terremoto, las ondas P de compresión tardaron 13 minutos y 5 segundos en recorrer una trayectoria curva a través del manto hasta Bend, Oregón.</a:t>
            </a:r>
          </a:p>
        </p:txBody>
      </p:sp>
      <p:sp>
        <p:nvSpPr>
          <p:cNvPr id="15365" name="TextBox 7">
            <a:extLst>
              <a:ext uri="{FF2B5EF4-FFF2-40B4-BE49-F238E27FC236}">
                <a16:creationId xmlns:a16="http://schemas.microsoft.com/office/drawing/2014/main" id="{940C654A-0F1E-4F4C-B4BA-F70E095249A7}"/>
              </a:ext>
            </a:extLst>
          </p:cNvPr>
          <p:cNvSpPr txBox="1">
            <a:spLocks noChangeArrowheads="1"/>
          </p:cNvSpPr>
          <p:nvPr/>
        </p:nvSpPr>
        <p:spPr bwMode="auto">
          <a:xfrm>
            <a:off x="2017713" y="889000"/>
            <a:ext cx="6330950"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El registro del terremoto en Bend, Oregón (BNOR) se ilustra a continuación. Bend está a 10,121 km (6289 millas, 91,2 °) de la ubicación de este terremoto.</a:t>
            </a:r>
          </a:p>
        </p:txBody>
      </p:sp>
      <p:sp>
        <p:nvSpPr>
          <p:cNvPr id="15367" name="TextBox 9">
            <a:extLst>
              <a:ext uri="{FF2B5EF4-FFF2-40B4-BE49-F238E27FC236}">
                <a16:creationId xmlns:a16="http://schemas.microsoft.com/office/drawing/2014/main" id="{EBA190DD-8E51-4A32-BA50-A50C6668281A}"/>
              </a:ext>
            </a:extLst>
          </p:cNvPr>
          <p:cNvSpPr txBox="1">
            <a:spLocks noChangeArrowheads="1"/>
          </p:cNvSpPr>
          <p:nvPr/>
        </p:nvSpPr>
        <p:spPr bwMode="auto">
          <a:xfrm>
            <a:off x="1651000" y="4267200"/>
            <a:ext cx="7264400"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Las ondas S son ondas de corte que siguen la misma trayectoria a través del manto que las ondas P. Las ondas S tardaron 24 minutos y 4 segundos en viajar desde el terremoto hasta Bend.</a:t>
            </a:r>
          </a:p>
        </p:txBody>
      </p:sp>
      <p:sp>
        <p:nvSpPr>
          <p:cNvPr id="15368" name="TextBox 4">
            <a:extLst>
              <a:ext uri="{FF2B5EF4-FFF2-40B4-BE49-F238E27FC236}">
                <a16:creationId xmlns:a16="http://schemas.microsoft.com/office/drawing/2014/main" id="{196DF4DE-6542-4539-8C8D-D360341DBD70}"/>
              </a:ext>
            </a:extLst>
          </p:cNvPr>
          <p:cNvSpPr txBox="1">
            <a:spLocks noChangeArrowheads="1"/>
          </p:cNvSpPr>
          <p:nvPr/>
        </p:nvSpPr>
        <p:spPr bwMode="auto">
          <a:xfrm>
            <a:off x="2732088" y="1636713"/>
            <a:ext cx="3762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9B6B8D3B-E53C-4FD6-8794-405ABFBAA02A}"/>
              </a:ext>
            </a:extLst>
          </p:cNvPr>
          <p:cNvSpPr txBox="1">
            <a:spLocks noChangeArrowheads="1"/>
          </p:cNvSpPr>
          <p:nvPr/>
        </p:nvSpPr>
        <p:spPr bwMode="auto">
          <a:xfrm>
            <a:off x="3903663" y="1647825"/>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0559803B-2012-4649-85F9-FB5E43A55199}"/>
              </a:ext>
            </a:extLst>
          </p:cNvPr>
          <p:cNvSpPr txBox="1"/>
          <p:nvPr/>
        </p:nvSpPr>
        <p:spPr>
          <a:xfrm>
            <a:off x="5715000" y="1449388"/>
            <a:ext cx="2800350" cy="369332"/>
          </a:xfrm>
          <a:prstGeom prst="rect">
            <a:avLst/>
          </a:prstGeom>
          <a:solidFill>
            <a:schemeClr val="bg1"/>
          </a:solidFill>
        </p:spPr>
        <p:txBody>
          <a:bodyPr wrap="square">
            <a:spAutoFit/>
          </a:bodyPr>
          <a:lstStyle/>
          <a:p>
            <a:pPr eaLnBrk="1" hangingPunct="1">
              <a:defRPr/>
            </a:pPr>
            <a:r>
              <a:rPr lang="es-ES_tradnl" spc="200" dirty="0">
                <a:solidFill>
                  <a:prstClr val="black"/>
                </a:solidFill>
                <a:latin typeface="Arial" charset="0"/>
                <a:ea typeface="MS PGothic" charset="-128"/>
                <a:cs typeface="Arial" panose="020B0604020202020204" pitchFamily="34" charset="0"/>
              </a:rPr>
              <a:t>Ondas Superficiales</a:t>
            </a:r>
          </a:p>
        </p:txBody>
      </p:sp>
      <p:sp>
        <p:nvSpPr>
          <p:cNvPr id="15371" name="TextBox 4">
            <a:extLst>
              <a:ext uri="{FF2B5EF4-FFF2-40B4-BE49-F238E27FC236}">
                <a16:creationId xmlns:a16="http://schemas.microsoft.com/office/drawing/2014/main" id="{CE06A0C3-0F80-435F-B3BE-4BA484C9D89C}"/>
              </a:ext>
            </a:extLst>
          </p:cNvPr>
          <p:cNvSpPr txBox="1">
            <a:spLocks noChangeArrowheads="1"/>
          </p:cNvSpPr>
          <p:nvPr/>
        </p:nvSpPr>
        <p:spPr bwMode="auto">
          <a:xfrm>
            <a:off x="2541588" y="1917700"/>
            <a:ext cx="24765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 </a:t>
            </a:r>
          </a:p>
        </p:txBody>
      </p:sp>
      <p:sp>
        <p:nvSpPr>
          <p:cNvPr id="3" name="Rectangle 2">
            <a:extLst>
              <a:ext uri="{FF2B5EF4-FFF2-40B4-BE49-F238E27FC236}">
                <a16:creationId xmlns:a16="http://schemas.microsoft.com/office/drawing/2014/main" id="{4365F2C6-D391-46DE-B9AB-A02ED9AC101A}"/>
              </a:ext>
            </a:extLst>
          </p:cNvPr>
          <p:cNvSpPr/>
          <p:nvPr/>
        </p:nvSpPr>
        <p:spPr>
          <a:xfrm>
            <a:off x="6362700" y="5649913"/>
            <a:ext cx="1957388"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15374" name="TextBox 4">
            <a:extLst>
              <a:ext uri="{FF2B5EF4-FFF2-40B4-BE49-F238E27FC236}">
                <a16:creationId xmlns:a16="http://schemas.microsoft.com/office/drawing/2014/main" id="{EABE2A8C-339F-4EB0-875E-CFBBFD424CD8}"/>
              </a:ext>
            </a:extLst>
          </p:cNvPr>
          <p:cNvSpPr txBox="1">
            <a:spLocks noChangeArrowheads="1"/>
          </p:cNvSpPr>
          <p:nvPr/>
        </p:nvSpPr>
        <p:spPr bwMode="auto">
          <a:xfrm>
            <a:off x="3138488" y="1636713"/>
            <a:ext cx="544512"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PP</a:t>
            </a:r>
          </a:p>
        </p:txBody>
      </p:sp>
      <p:sp>
        <p:nvSpPr>
          <p:cNvPr id="15375" name="TextBox 4">
            <a:extLst>
              <a:ext uri="{FF2B5EF4-FFF2-40B4-BE49-F238E27FC236}">
                <a16:creationId xmlns:a16="http://schemas.microsoft.com/office/drawing/2014/main" id="{34DB8777-7045-41D4-A2D0-460F7FB1A901}"/>
              </a:ext>
            </a:extLst>
          </p:cNvPr>
          <p:cNvSpPr txBox="1">
            <a:spLocks noChangeArrowheads="1"/>
          </p:cNvSpPr>
          <p:nvPr/>
        </p:nvSpPr>
        <p:spPr bwMode="auto">
          <a:xfrm>
            <a:off x="2060575" y="3757613"/>
            <a:ext cx="5961063"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400" dirty="0">
                <a:cs typeface="Arial" panose="020B0604020202020204" pitchFamily="34" charset="0"/>
              </a:rPr>
              <a:t>PP, es una onda de compresión que rebotó en la superficie de la Tierra a medio camino entre el terremoto y el sismómetro.</a:t>
            </a:r>
            <a:endParaRPr lang="es-ES_tradnl" altLang="ja-JP" sz="1400" dirty="0">
              <a:cs typeface="Arial" panose="020B0604020202020204" pitchFamily="34" charset="0"/>
            </a:endParaRPr>
          </a:p>
        </p:txBody>
      </p:sp>
      <p:sp>
        <p:nvSpPr>
          <p:cNvPr id="15366" name="TextBox 6">
            <a:extLst>
              <a:ext uri="{FF2B5EF4-FFF2-40B4-BE49-F238E27FC236}">
                <a16:creationId xmlns:a16="http://schemas.microsoft.com/office/drawing/2014/main" id="{32EF10D9-E8CE-402B-91E9-9F228746C3E1}"/>
              </a:ext>
            </a:extLst>
          </p:cNvPr>
          <p:cNvSpPr txBox="1">
            <a:spLocks noChangeArrowheads="1"/>
          </p:cNvSpPr>
          <p:nvPr/>
        </p:nvSpPr>
        <p:spPr bwMode="auto">
          <a:xfrm>
            <a:off x="1689100" y="5089525"/>
            <a:ext cx="6781800" cy="10949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s-ES_tradnl" altLang="en-US" sz="1400" dirty="0">
                <a:solidFill>
                  <a:srgbClr val="000000"/>
                </a:solidFill>
                <a:latin typeface="Arial" panose="020B0604020202020204" pitchFamily="34" charset="0"/>
              </a:rPr>
              <a:t>Las ondas superficiales viajaron los 10,121 km (6289 millas) a lo largo del perímetro de la Tierra desde el terremoto hasta la estación de registro. Las ondas superficiales comenzaron a llegar a Bend 49 minutos después de que ocurriera el terremoto en el sureste de las Islas Lealtad.</a:t>
            </a:r>
          </a:p>
        </p:txBody>
      </p:sp>
      <p:sp>
        <p:nvSpPr>
          <p:cNvPr id="17" name="Title 1">
            <a:extLst>
              <a:ext uri="{FF2B5EF4-FFF2-40B4-BE49-F238E27FC236}">
                <a16:creationId xmlns:a16="http://schemas.microsoft.com/office/drawing/2014/main" id="{E23F7D78-696D-BF43-B1D1-CCD8EE4E1A0B}"/>
              </a:ext>
            </a:extLst>
          </p:cNvPr>
          <p:cNvSpPr txBox="1">
            <a:spLocks/>
          </p:cNvSpPr>
          <p:nvPr/>
        </p:nvSpPr>
        <p:spPr>
          <a:xfrm>
            <a:off x="1244600" y="16143"/>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7,7 ISLAS LEALTAD</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10 de Febrero, 2021 a las 13:19:55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1EA1239D-4D1A-B142-B6CE-0249DD061A0A}"/>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3754837" y="6487222"/>
            <a:ext cx="55244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7,7</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067812"/>
            <a:ext cx="3135313"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doce niveles, numeradas del  I al X, que indica la severidad de los movimientos telúricos. La intensidad se basa en los efectos observados y es variable en el área afectada por un terremoto. La intensidad depende del tamaño, la profundidad, la distancia y las condiciones locales del terremoto.</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613" y="43926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Map&#10;&#10;Description automatically generated with low confidence">
            <a:extLst>
              <a:ext uri="{FF2B5EF4-FFF2-40B4-BE49-F238E27FC236}">
                <a16:creationId xmlns:a16="http://schemas.microsoft.com/office/drawing/2014/main" id="{D7E30FD8-3136-4AE5-B1A3-41B8AF5381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8363" y="925831"/>
            <a:ext cx="5524499" cy="5561391"/>
          </a:xfrm>
          <a:prstGeom prst="rect">
            <a:avLst/>
          </a:prstGeom>
        </p:spPr>
      </p:pic>
      <p:sp>
        <p:nvSpPr>
          <p:cNvPr id="12" name="Title 1">
            <a:extLst>
              <a:ext uri="{FF2B5EF4-FFF2-40B4-BE49-F238E27FC236}">
                <a16:creationId xmlns:a16="http://schemas.microsoft.com/office/drawing/2014/main" id="{37ADD26C-9A8E-2A4F-95FE-C3D5D6164E2B}"/>
              </a:ext>
            </a:extLst>
          </p:cNvPr>
          <p:cNvSpPr txBox="1">
            <a:spLocks/>
          </p:cNvSpPr>
          <p:nvPr/>
        </p:nvSpPr>
        <p:spPr>
          <a:xfrm>
            <a:off x="1244600" y="16143"/>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7,7 ISLAS LEALTAD</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10 de Febrero, 2021 a las 13:19:55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4" name="TextBox 14">
            <a:extLst>
              <a:ext uri="{FF2B5EF4-FFF2-40B4-BE49-F238E27FC236}">
                <a16:creationId xmlns:a16="http://schemas.microsoft.com/office/drawing/2014/main" id="{C3653B69-7668-A440-9063-8D04C574EBFC}"/>
              </a:ext>
            </a:extLst>
          </p:cNvPr>
          <p:cNvSpPr txBox="1">
            <a:spLocks noChangeArrowheads="1"/>
          </p:cNvSpPr>
          <p:nvPr/>
        </p:nvSpPr>
        <p:spPr bwMode="auto">
          <a:xfrm>
            <a:off x="914400" y="4419600"/>
            <a:ext cx="2570743" cy="2303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ES_tradnl" altLang="en-US" sz="1300" b="1" dirty="0">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ES_tradnl" altLang="en-US" sz="1300" b="1" dirty="0">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ES_tradnl" altLang="en-US" sz="1300" b="1" dirty="0">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ES_tradnl" altLang="en-US" sz="1300" b="1" dirty="0">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ES_tradnl" altLang="en-US" sz="1300" b="1" dirty="0">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Imperceptible</a:t>
            </a:r>
            <a:endParaRPr lang="en-US" altLang="en-US" sz="1300" dirty="0">
              <a:latin typeface="Arial" panose="020B0604020202020204" pitchFamily="34" charset="0"/>
            </a:endParaRPr>
          </a:p>
        </p:txBody>
      </p:sp>
      <p:sp>
        <p:nvSpPr>
          <p:cNvPr id="15" name="TextBox 10">
            <a:extLst>
              <a:ext uri="{FF2B5EF4-FFF2-40B4-BE49-F238E27FC236}">
                <a16:creationId xmlns:a16="http://schemas.microsoft.com/office/drawing/2014/main" id="{E2C4D914-D7C0-304F-A226-75AF41F1262E}"/>
              </a:ext>
            </a:extLst>
          </p:cNvPr>
          <p:cNvSpPr txBox="1">
            <a:spLocks noChangeArrowheads="1"/>
          </p:cNvSpPr>
          <p:nvPr/>
        </p:nvSpPr>
        <p:spPr bwMode="auto">
          <a:xfrm>
            <a:off x="668495" y="4038600"/>
            <a:ext cx="2363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VE" altLang="en-US" sz="1400" b="1" dirty="0">
                <a:latin typeface="Arial" panose="020B0604020202020204" pitchFamily="34" charset="0"/>
              </a:rPr>
              <a:t>MMI     Temblor Percibido</a:t>
            </a:r>
          </a:p>
          <a:p>
            <a:pPr eaLnBrk="1" hangingPunct="1">
              <a:spcBef>
                <a:spcPct val="0"/>
              </a:spcBef>
              <a:buFontTx/>
              <a:buNone/>
            </a:pPr>
            <a:endParaRPr lang="es-VE" altLang="en-US" sz="1400" dirty="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Table&#10;&#10;Description automatically generated">
            <a:extLst>
              <a:ext uri="{FF2B5EF4-FFF2-40B4-BE49-F238E27FC236}">
                <a16:creationId xmlns:a16="http://schemas.microsoft.com/office/drawing/2014/main" id="{85E60801-9037-48D2-8D41-0A3241B99D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096" y="2743200"/>
            <a:ext cx="2517504" cy="4022725"/>
          </a:xfrm>
          <a:prstGeom prst="rect">
            <a:avLst/>
          </a:prstGeom>
        </p:spPr>
      </p:pic>
      <p:pic>
        <p:nvPicPr>
          <p:cNvPr id="8" name="Picture 7" descr="A picture containing text, sky, map, day&#10;&#10;Description automatically generated">
            <a:extLst>
              <a:ext uri="{FF2B5EF4-FFF2-40B4-BE49-F238E27FC236}">
                <a16:creationId xmlns:a16="http://schemas.microsoft.com/office/drawing/2014/main" id="{87C8DB62-8B1F-482A-A90B-F821C91EF1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1976" y="894964"/>
            <a:ext cx="4600583" cy="4600583"/>
          </a:xfrm>
          <a:prstGeom prst="rect">
            <a:avLst/>
          </a:prstGeom>
        </p:spPr>
      </p:pic>
      <p:sp>
        <p:nvSpPr>
          <p:cNvPr id="11" name="Title 1">
            <a:extLst>
              <a:ext uri="{FF2B5EF4-FFF2-40B4-BE49-F238E27FC236}">
                <a16:creationId xmlns:a16="http://schemas.microsoft.com/office/drawing/2014/main" id="{B965B37A-13DC-B045-AC75-8E010D403F6D}"/>
              </a:ext>
            </a:extLst>
          </p:cNvPr>
          <p:cNvSpPr txBox="1">
            <a:spLocks/>
          </p:cNvSpPr>
          <p:nvPr/>
        </p:nvSpPr>
        <p:spPr>
          <a:xfrm>
            <a:off x="1244600" y="16143"/>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7,7 ISLAS LEALTAD</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10 de Febrero, 2021 a las 13:19:55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0" name="TextBox 20">
            <a:extLst>
              <a:ext uri="{FF2B5EF4-FFF2-40B4-BE49-F238E27FC236}">
                <a16:creationId xmlns:a16="http://schemas.microsoft.com/office/drawing/2014/main" id="{4652B723-F603-F040-97C9-52E2598A49F9}"/>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2" name="TextBox 15">
            <a:extLst>
              <a:ext uri="{FF2B5EF4-FFF2-40B4-BE49-F238E27FC236}">
                <a16:creationId xmlns:a16="http://schemas.microsoft.com/office/drawing/2014/main" id="{0F26323B-2BC8-904D-8A80-1F04ABA005E9}"/>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13" name="TextBox 18">
            <a:extLst>
              <a:ext uri="{FF2B5EF4-FFF2-40B4-BE49-F238E27FC236}">
                <a16:creationId xmlns:a16="http://schemas.microsoft.com/office/drawing/2014/main" id="{7722C2A2-B5B0-7B46-845D-F404E7B5F97F}"/>
              </a:ext>
            </a:extLst>
          </p:cNvPr>
          <p:cNvSpPr txBox="1">
            <a:spLocks noChangeArrowheads="1"/>
          </p:cNvSpPr>
          <p:nvPr/>
        </p:nvSpPr>
        <p:spPr bwMode="auto">
          <a:xfrm>
            <a:off x="239713" y="941515"/>
            <a:ext cx="4038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Font typeface="Arial" panose="020B0604020202020204" pitchFamily="34" charset="0"/>
              <a:buNone/>
            </a:pPr>
            <a:r>
              <a:rPr lang="es-ES_tradnl" altLang="en-US" sz="15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500" dirty="0">
              <a:latin typeface="Arial" panose="020B0604020202020204" pitchFamily="34" charset="0"/>
              <a:cs typeface="Arial" panose="020B0604020202020204" pitchFamily="34" charset="0"/>
            </a:endParaRPr>
          </a:p>
          <a:p>
            <a:pPr eaLnBrk="1" hangingPunct="1">
              <a:spcBef>
                <a:spcPct val="0"/>
              </a:spcBef>
              <a:buFontTx/>
              <a:buNone/>
            </a:pPr>
            <a:r>
              <a:rPr lang="es-ES" altLang="en-US" sz="1500" dirty="0">
                <a:latin typeface="Arial" panose="020B0604020202020204" pitchFamily="34" charset="0"/>
                <a:cs typeface="Arial" panose="020B0604020202020204" pitchFamily="34" charset="0"/>
              </a:rPr>
              <a:t>El Servicio Geológico de los EE.UU. estima que 225.000 personas sintieron ligeras sacudidas como consecuencia de este terremoto.</a:t>
            </a:r>
            <a:r>
              <a:rPr lang="en-US" altLang="en-US" sz="1500" dirty="0">
                <a:latin typeface="Arial" panose="020B0604020202020204" pitchFamily="34" charset="0"/>
                <a:cs typeface="Arial" panose="020B0604020202020204" pitchFamily="34" charset="0"/>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C28B1FB-934E-A04D-B260-456CAA2EEEAD}"/>
              </a:ext>
            </a:extLst>
          </p:cNvPr>
          <p:cNvGrpSpPr/>
          <p:nvPr/>
        </p:nvGrpSpPr>
        <p:grpSpPr>
          <a:xfrm>
            <a:off x="0" y="0"/>
            <a:ext cx="9144000" cy="6858000"/>
            <a:chOff x="0" y="0"/>
            <a:chExt cx="9144000" cy="685800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s-ES_tradnl" altLang="en-US" dirty="0">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24A1B9C1-9E97-B449-97D5-C8193A07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a:extLst>
                <a:ext uri="{FF2B5EF4-FFF2-40B4-BE49-F238E27FC236}">
                  <a16:creationId xmlns:a16="http://schemas.microsoft.com/office/drawing/2014/main" id="{284DF85F-F6ED-8B48-9A6D-D025D1A25304}"/>
                </a:ext>
              </a:extLst>
            </p:cNvPr>
            <p:cNvSpPr>
              <a:spLocks noChangeArrowheads="1"/>
            </p:cNvSpPr>
            <p:nvPr/>
          </p:nvSpPr>
          <p:spPr bwMode="auto">
            <a:xfrm>
              <a:off x="268289" y="1001715"/>
              <a:ext cx="85486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800" dirty="0">
                  <a:latin typeface="Arial" panose="020B0604020202020204" pitchFamily="34" charset="0"/>
                </a:rPr>
                <a:t>Este mapa regional muestra la complejidad de los límites de las placas y las </a:t>
              </a:r>
              <a:r>
                <a:rPr lang="es-ES_tradnl" altLang="en-US" sz="1800" dirty="0" err="1">
                  <a:latin typeface="Arial" panose="020B0604020202020204" pitchFamily="34" charset="0"/>
                </a:rPr>
                <a:t>microplacas</a:t>
              </a:r>
              <a:r>
                <a:rPr lang="es-ES_tradnl" altLang="en-US" sz="1800" dirty="0">
                  <a:latin typeface="Arial" panose="020B0604020202020204" pitchFamily="34" charset="0"/>
                </a:rPr>
                <a:t> que resultan de la convergencia entre las Placas de Australia y del Pacífico. La estrella roja ubica el epicentro de este terremoto de magnitud 7,7.</a:t>
              </a:r>
            </a:p>
          </p:txBody>
        </p:sp>
        <p:pic>
          <p:nvPicPr>
            <p:cNvPr id="20484" name="Picture 3" descr="N.Guinea2Tonga copy.jpg">
              <a:extLst>
                <a:ext uri="{FF2B5EF4-FFF2-40B4-BE49-F238E27FC236}">
                  <a16:creationId xmlns:a16="http://schemas.microsoft.com/office/drawing/2014/main" id="{400F5492-290B-5641-8E03-B8B1FB0603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966913"/>
              <a:ext cx="7620000" cy="485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5-Point Star 1">
              <a:extLst>
                <a:ext uri="{FF2B5EF4-FFF2-40B4-BE49-F238E27FC236}">
                  <a16:creationId xmlns:a16="http://schemas.microsoft.com/office/drawing/2014/main" id="{ED599341-5376-9D40-869D-C63F9201A3E9}"/>
                </a:ext>
              </a:extLst>
            </p:cNvPr>
            <p:cNvSpPr/>
            <p:nvPr/>
          </p:nvSpPr>
          <p:spPr>
            <a:xfrm>
              <a:off x="5715000" y="5715000"/>
              <a:ext cx="304800" cy="3048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9" name="Title 1">
              <a:extLst>
                <a:ext uri="{FF2B5EF4-FFF2-40B4-BE49-F238E27FC236}">
                  <a16:creationId xmlns:a16="http://schemas.microsoft.com/office/drawing/2014/main" id="{3E028FE2-72FF-504B-9839-BA75DBACAE38}"/>
                </a:ext>
              </a:extLst>
            </p:cNvPr>
            <p:cNvSpPr txBox="1">
              <a:spLocks/>
            </p:cNvSpPr>
            <p:nvPr/>
          </p:nvSpPr>
          <p:spPr>
            <a:xfrm>
              <a:off x="1244600" y="16143"/>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7,7 ISLAS LEALTAD</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10 de Febrero, 2021 a las 13:19:55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3" name="TextBox 2">
              <a:extLst>
                <a:ext uri="{FF2B5EF4-FFF2-40B4-BE49-F238E27FC236}">
                  <a16:creationId xmlns:a16="http://schemas.microsoft.com/office/drawing/2014/main" id="{783ADBDD-A126-EE40-BD1E-878F8CF81EBA}"/>
                </a:ext>
              </a:extLst>
            </p:cNvPr>
            <p:cNvSpPr txBox="1"/>
            <p:nvPr/>
          </p:nvSpPr>
          <p:spPr>
            <a:xfrm>
              <a:off x="4762500" y="2666489"/>
              <a:ext cx="2209800" cy="369332"/>
            </a:xfrm>
            <a:prstGeom prst="rect">
              <a:avLst/>
            </a:prstGeom>
            <a:solidFill>
              <a:srgbClr val="193064"/>
            </a:solidFill>
          </p:spPr>
          <p:txBody>
            <a:bodyPr wrap="square" rtlCol="0">
              <a:spAutoFit/>
            </a:bodyPr>
            <a:lstStyle/>
            <a:p>
              <a:r>
                <a:rPr lang="es-ES_tradnl" dirty="0">
                  <a:solidFill>
                    <a:schemeClr val="bg1"/>
                  </a:solidFill>
                </a:rPr>
                <a:t>Placa del Pacífico</a:t>
              </a:r>
            </a:p>
          </p:txBody>
        </p:sp>
        <p:sp>
          <p:nvSpPr>
            <p:cNvPr id="4" name="TextBox 3">
              <a:extLst>
                <a:ext uri="{FF2B5EF4-FFF2-40B4-BE49-F238E27FC236}">
                  <a16:creationId xmlns:a16="http://schemas.microsoft.com/office/drawing/2014/main" id="{28B75D0B-FD62-1B40-A799-0F5507FE626F}"/>
                </a:ext>
              </a:extLst>
            </p:cNvPr>
            <p:cNvSpPr txBox="1"/>
            <p:nvPr/>
          </p:nvSpPr>
          <p:spPr>
            <a:xfrm rot="656391">
              <a:off x="5625129" y="3236188"/>
              <a:ext cx="1066800" cy="246221"/>
            </a:xfrm>
            <a:prstGeom prst="rect">
              <a:avLst/>
            </a:prstGeom>
            <a:solidFill>
              <a:srgbClr val="0E204A"/>
            </a:solidFill>
          </p:spPr>
          <p:txBody>
            <a:bodyPr wrap="square" rtlCol="0">
              <a:spAutoFit/>
            </a:bodyPr>
            <a:lstStyle/>
            <a:p>
              <a:r>
                <a:rPr lang="es-ES_tradnl" sz="1000" dirty="0">
                  <a:solidFill>
                    <a:schemeClr val="bg1"/>
                  </a:solidFill>
                </a:rPr>
                <a:t>~100 mm/ año</a:t>
              </a:r>
            </a:p>
          </p:txBody>
        </p:sp>
        <p:sp>
          <p:nvSpPr>
            <p:cNvPr id="5" name="TextBox 4">
              <a:extLst>
                <a:ext uri="{FF2B5EF4-FFF2-40B4-BE49-F238E27FC236}">
                  <a16:creationId xmlns:a16="http://schemas.microsoft.com/office/drawing/2014/main" id="{AFCE78B0-E949-8C48-9FF0-78C5F5BEE32B}"/>
                </a:ext>
              </a:extLst>
            </p:cNvPr>
            <p:cNvSpPr txBox="1"/>
            <p:nvPr/>
          </p:nvSpPr>
          <p:spPr>
            <a:xfrm>
              <a:off x="914400" y="2277279"/>
              <a:ext cx="1104900" cy="430887"/>
            </a:xfrm>
            <a:prstGeom prst="rect">
              <a:avLst/>
            </a:prstGeom>
            <a:solidFill>
              <a:srgbClr val="273C70"/>
            </a:solidFill>
          </p:spPr>
          <p:txBody>
            <a:bodyPr wrap="square" rtlCol="0">
              <a:spAutoFit/>
            </a:bodyPr>
            <a:lstStyle/>
            <a:p>
              <a:r>
                <a:rPr lang="es-ES_tradnl" sz="1100" dirty="0">
                  <a:solidFill>
                    <a:schemeClr val="bg1"/>
                  </a:solidFill>
                </a:rPr>
                <a:t>Placa de las  Carolina</a:t>
              </a:r>
            </a:p>
          </p:txBody>
        </p:sp>
        <p:sp>
          <p:nvSpPr>
            <p:cNvPr id="11" name="TextBox 10">
              <a:extLst>
                <a:ext uri="{FF2B5EF4-FFF2-40B4-BE49-F238E27FC236}">
                  <a16:creationId xmlns:a16="http://schemas.microsoft.com/office/drawing/2014/main" id="{B5BE94A1-A9C5-9F4B-9F1B-BF6E129B1D75}"/>
                </a:ext>
              </a:extLst>
            </p:cNvPr>
            <p:cNvSpPr txBox="1"/>
            <p:nvPr/>
          </p:nvSpPr>
          <p:spPr>
            <a:xfrm>
              <a:off x="2225703" y="2277278"/>
              <a:ext cx="1104900" cy="430887"/>
            </a:xfrm>
            <a:prstGeom prst="rect">
              <a:avLst/>
            </a:prstGeom>
            <a:solidFill>
              <a:srgbClr val="273C70"/>
            </a:solidFill>
          </p:spPr>
          <p:txBody>
            <a:bodyPr wrap="square" rtlCol="0">
              <a:spAutoFit/>
            </a:bodyPr>
            <a:lstStyle/>
            <a:p>
              <a:r>
                <a:rPr lang="es-ES_tradnl" sz="1100" dirty="0">
                  <a:solidFill>
                    <a:schemeClr val="bg1"/>
                  </a:solidFill>
                </a:rPr>
                <a:t>Placa Bismark del Norte</a:t>
              </a:r>
            </a:p>
          </p:txBody>
        </p:sp>
        <p:sp>
          <p:nvSpPr>
            <p:cNvPr id="12" name="TextBox 11">
              <a:extLst>
                <a:ext uri="{FF2B5EF4-FFF2-40B4-BE49-F238E27FC236}">
                  <a16:creationId xmlns:a16="http://schemas.microsoft.com/office/drawing/2014/main" id="{3E31CB99-9771-DC42-B854-56B51CB2FD23}"/>
                </a:ext>
              </a:extLst>
            </p:cNvPr>
            <p:cNvSpPr txBox="1"/>
            <p:nvPr/>
          </p:nvSpPr>
          <p:spPr>
            <a:xfrm>
              <a:off x="2782129" y="2671790"/>
              <a:ext cx="1104900" cy="430887"/>
            </a:xfrm>
            <a:prstGeom prst="rect">
              <a:avLst/>
            </a:prstGeom>
            <a:solidFill>
              <a:srgbClr val="273C70"/>
            </a:solidFill>
          </p:spPr>
          <p:txBody>
            <a:bodyPr wrap="square" rtlCol="0">
              <a:spAutoFit/>
            </a:bodyPr>
            <a:lstStyle/>
            <a:p>
              <a:r>
                <a:rPr lang="es-ES_tradnl" sz="1100" dirty="0">
                  <a:solidFill>
                    <a:schemeClr val="bg1"/>
                  </a:solidFill>
                </a:rPr>
                <a:t>Placa Bismark del Sur</a:t>
              </a:r>
            </a:p>
          </p:txBody>
        </p:sp>
        <p:sp>
          <p:nvSpPr>
            <p:cNvPr id="13" name="TextBox 12">
              <a:extLst>
                <a:ext uri="{FF2B5EF4-FFF2-40B4-BE49-F238E27FC236}">
                  <a16:creationId xmlns:a16="http://schemas.microsoft.com/office/drawing/2014/main" id="{BF4D2D06-5C7E-174D-A70C-CD3F7DE538F3}"/>
                </a:ext>
              </a:extLst>
            </p:cNvPr>
            <p:cNvSpPr txBox="1"/>
            <p:nvPr/>
          </p:nvSpPr>
          <p:spPr>
            <a:xfrm>
              <a:off x="3330603" y="3159191"/>
              <a:ext cx="1104900" cy="430887"/>
            </a:xfrm>
            <a:prstGeom prst="rect">
              <a:avLst/>
            </a:prstGeom>
            <a:solidFill>
              <a:srgbClr val="273C70"/>
            </a:solidFill>
          </p:spPr>
          <p:txBody>
            <a:bodyPr wrap="square" rtlCol="0">
              <a:spAutoFit/>
            </a:bodyPr>
            <a:lstStyle/>
            <a:p>
              <a:r>
                <a:rPr lang="es-ES_tradnl" sz="1100" dirty="0">
                  <a:solidFill>
                    <a:schemeClr val="bg1"/>
                  </a:solidFill>
                </a:rPr>
                <a:t>Placa del Mar de Salomón</a:t>
              </a:r>
            </a:p>
          </p:txBody>
        </p:sp>
        <p:sp>
          <p:nvSpPr>
            <p:cNvPr id="14" name="TextBox 13">
              <a:extLst>
                <a:ext uri="{FF2B5EF4-FFF2-40B4-BE49-F238E27FC236}">
                  <a16:creationId xmlns:a16="http://schemas.microsoft.com/office/drawing/2014/main" id="{DDB53F28-5BDA-3145-A130-B89F0999C4AC}"/>
                </a:ext>
              </a:extLst>
            </p:cNvPr>
            <p:cNvSpPr txBox="1"/>
            <p:nvPr/>
          </p:nvSpPr>
          <p:spPr>
            <a:xfrm rot="1133939">
              <a:off x="1333088" y="3756796"/>
              <a:ext cx="1118879" cy="215444"/>
            </a:xfrm>
            <a:prstGeom prst="rect">
              <a:avLst/>
            </a:prstGeom>
            <a:solidFill>
              <a:srgbClr val="324F32"/>
            </a:solidFill>
          </p:spPr>
          <p:txBody>
            <a:bodyPr wrap="square" rtlCol="0">
              <a:spAutoFit/>
            </a:bodyPr>
            <a:lstStyle/>
            <a:p>
              <a:r>
                <a:rPr lang="es-ES_tradnl" sz="800" dirty="0">
                  <a:solidFill>
                    <a:schemeClr val="bg1"/>
                  </a:solidFill>
                </a:rPr>
                <a:t>Placa </a:t>
              </a:r>
              <a:r>
                <a:rPr lang="es-ES_tradnl" sz="800" dirty="0" err="1">
                  <a:solidFill>
                    <a:schemeClr val="bg1"/>
                  </a:solidFill>
                </a:rPr>
                <a:t>Woodlark</a:t>
              </a:r>
              <a:endParaRPr lang="es-ES_tradnl" sz="800" dirty="0">
                <a:solidFill>
                  <a:schemeClr val="bg1"/>
                </a:solidFill>
              </a:endParaRPr>
            </a:p>
          </p:txBody>
        </p:sp>
        <p:sp>
          <p:nvSpPr>
            <p:cNvPr id="15" name="TextBox 14">
              <a:extLst>
                <a:ext uri="{FF2B5EF4-FFF2-40B4-BE49-F238E27FC236}">
                  <a16:creationId xmlns:a16="http://schemas.microsoft.com/office/drawing/2014/main" id="{1135D969-6DAC-EA48-BF1B-5868012C61A2}"/>
                </a:ext>
              </a:extLst>
            </p:cNvPr>
            <p:cNvSpPr txBox="1"/>
            <p:nvPr/>
          </p:nvSpPr>
          <p:spPr>
            <a:xfrm rot="20447425">
              <a:off x="3138598" y="4719427"/>
              <a:ext cx="937816" cy="246221"/>
            </a:xfrm>
            <a:prstGeom prst="rect">
              <a:avLst/>
            </a:prstGeom>
            <a:solidFill>
              <a:srgbClr val="192D63"/>
            </a:solidFill>
          </p:spPr>
          <p:txBody>
            <a:bodyPr wrap="square" rtlCol="0">
              <a:spAutoFit/>
            </a:bodyPr>
            <a:lstStyle/>
            <a:p>
              <a:r>
                <a:rPr lang="es-ES_tradnl" sz="1000" dirty="0">
                  <a:solidFill>
                    <a:schemeClr val="bg1"/>
                  </a:solidFill>
                </a:rPr>
                <a:t>~95 mm/ año</a:t>
              </a:r>
            </a:p>
          </p:txBody>
        </p:sp>
        <p:sp>
          <p:nvSpPr>
            <p:cNvPr id="16" name="TextBox 15">
              <a:extLst>
                <a:ext uri="{FF2B5EF4-FFF2-40B4-BE49-F238E27FC236}">
                  <a16:creationId xmlns:a16="http://schemas.microsoft.com/office/drawing/2014/main" id="{134B1FAC-B8BD-5444-81E4-DBE5A9E74677}"/>
                </a:ext>
              </a:extLst>
            </p:cNvPr>
            <p:cNvSpPr txBox="1"/>
            <p:nvPr/>
          </p:nvSpPr>
          <p:spPr>
            <a:xfrm>
              <a:off x="5467349" y="3711267"/>
              <a:ext cx="1314451" cy="430887"/>
            </a:xfrm>
            <a:prstGeom prst="rect">
              <a:avLst/>
            </a:prstGeom>
            <a:solidFill>
              <a:srgbClr val="0E2651"/>
            </a:solidFill>
          </p:spPr>
          <p:txBody>
            <a:bodyPr wrap="square" rtlCol="0">
              <a:spAutoFit/>
            </a:bodyPr>
            <a:lstStyle/>
            <a:p>
              <a:r>
                <a:rPr lang="es-ES_tradnl" sz="1100" dirty="0">
                  <a:solidFill>
                    <a:schemeClr val="bg1"/>
                  </a:solidFill>
                </a:rPr>
                <a:t>Placa del Arrecife </a:t>
              </a:r>
              <a:r>
                <a:rPr lang="es-ES_tradnl" sz="1100" dirty="0" err="1">
                  <a:solidFill>
                    <a:schemeClr val="bg1"/>
                  </a:solidFill>
                </a:rPr>
                <a:t>Balmoral</a:t>
              </a:r>
              <a:endParaRPr lang="es-ES_tradnl" sz="1100" dirty="0">
                <a:solidFill>
                  <a:schemeClr val="bg1"/>
                </a:solidFill>
              </a:endParaRPr>
            </a:p>
          </p:txBody>
        </p:sp>
        <p:sp>
          <p:nvSpPr>
            <p:cNvPr id="18" name="TextBox 17">
              <a:extLst>
                <a:ext uri="{FF2B5EF4-FFF2-40B4-BE49-F238E27FC236}">
                  <a16:creationId xmlns:a16="http://schemas.microsoft.com/office/drawing/2014/main" id="{ED40BC79-8453-6544-B0E4-ABDA3BBFD030}"/>
                </a:ext>
              </a:extLst>
            </p:cNvPr>
            <p:cNvSpPr txBox="1"/>
            <p:nvPr/>
          </p:nvSpPr>
          <p:spPr>
            <a:xfrm>
              <a:off x="6781800" y="3819783"/>
              <a:ext cx="733425" cy="430887"/>
            </a:xfrm>
            <a:prstGeom prst="rect">
              <a:avLst/>
            </a:prstGeom>
            <a:solidFill>
              <a:srgbClr val="132A56"/>
            </a:solidFill>
          </p:spPr>
          <p:txBody>
            <a:bodyPr wrap="square" rtlCol="0">
              <a:spAutoFit/>
            </a:bodyPr>
            <a:lstStyle/>
            <a:p>
              <a:r>
                <a:rPr lang="es-ES_tradnl" sz="1100" dirty="0">
                  <a:solidFill>
                    <a:schemeClr val="bg1"/>
                  </a:solidFill>
                </a:rPr>
                <a:t>Placa</a:t>
              </a:r>
            </a:p>
            <a:p>
              <a:r>
                <a:rPr lang="es-ES_tradnl" sz="1100" dirty="0">
                  <a:solidFill>
                    <a:schemeClr val="bg1"/>
                  </a:solidFill>
                </a:rPr>
                <a:t> Fortuna</a:t>
              </a:r>
            </a:p>
          </p:txBody>
        </p:sp>
        <p:sp>
          <p:nvSpPr>
            <p:cNvPr id="19" name="TextBox 18">
              <a:extLst>
                <a:ext uri="{FF2B5EF4-FFF2-40B4-BE49-F238E27FC236}">
                  <a16:creationId xmlns:a16="http://schemas.microsoft.com/office/drawing/2014/main" id="{22E90C4A-6959-554E-A144-03469EFF0EC6}"/>
                </a:ext>
              </a:extLst>
            </p:cNvPr>
            <p:cNvSpPr txBox="1"/>
            <p:nvPr/>
          </p:nvSpPr>
          <p:spPr>
            <a:xfrm>
              <a:off x="7562099" y="3961582"/>
              <a:ext cx="838201" cy="430887"/>
            </a:xfrm>
            <a:prstGeom prst="rect">
              <a:avLst/>
            </a:prstGeom>
            <a:solidFill>
              <a:srgbClr val="132A56"/>
            </a:solidFill>
          </p:spPr>
          <p:txBody>
            <a:bodyPr wrap="square" rtlCol="0">
              <a:spAutoFit/>
            </a:bodyPr>
            <a:lstStyle/>
            <a:p>
              <a:r>
                <a:rPr lang="es-ES_tradnl" sz="1100" dirty="0">
                  <a:solidFill>
                    <a:schemeClr val="bg1"/>
                  </a:solidFill>
                </a:rPr>
                <a:t>Placa</a:t>
              </a:r>
            </a:p>
            <a:p>
              <a:r>
                <a:rPr lang="es-ES_tradnl" sz="1100" dirty="0">
                  <a:solidFill>
                    <a:schemeClr val="bg1"/>
                  </a:solidFill>
                </a:rPr>
                <a:t> </a:t>
              </a:r>
              <a:r>
                <a:rPr lang="es-ES_tradnl" sz="1100" dirty="0" err="1">
                  <a:solidFill>
                    <a:schemeClr val="bg1"/>
                  </a:solidFill>
                </a:rPr>
                <a:t>Niuafo-ou</a:t>
              </a:r>
              <a:endParaRPr lang="es-ES_tradnl" sz="1100" dirty="0">
                <a:solidFill>
                  <a:schemeClr val="bg1"/>
                </a:solidFill>
              </a:endParaRPr>
            </a:p>
          </p:txBody>
        </p:sp>
        <p:sp>
          <p:nvSpPr>
            <p:cNvPr id="6" name="TextBox 5">
              <a:extLst>
                <a:ext uri="{FF2B5EF4-FFF2-40B4-BE49-F238E27FC236}">
                  <a16:creationId xmlns:a16="http://schemas.microsoft.com/office/drawing/2014/main" id="{6240049A-AF9F-CA41-A8A8-B8FB99D1BF40}"/>
                </a:ext>
              </a:extLst>
            </p:cNvPr>
            <p:cNvSpPr txBox="1"/>
            <p:nvPr/>
          </p:nvSpPr>
          <p:spPr>
            <a:xfrm>
              <a:off x="1371600" y="5725665"/>
              <a:ext cx="2193908" cy="400110"/>
            </a:xfrm>
            <a:prstGeom prst="rect">
              <a:avLst/>
            </a:prstGeom>
            <a:solidFill>
              <a:schemeClr val="bg1"/>
            </a:solidFill>
          </p:spPr>
          <p:txBody>
            <a:bodyPr wrap="square" rtlCol="0">
              <a:spAutoFit/>
            </a:bodyPr>
            <a:lstStyle/>
            <a:p>
              <a:pPr algn="ctr"/>
              <a:r>
                <a:rPr lang="es-ES_tradnl" sz="2000" dirty="0"/>
                <a:t>Placa Australiana</a:t>
              </a:r>
            </a:p>
          </p:txBody>
        </p:sp>
        <p:sp>
          <p:nvSpPr>
            <p:cNvPr id="21" name="TextBox 20">
              <a:extLst>
                <a:ext uri="{FF2B5EF4-FFF2-40B4-BE49-F238E27FC236}">
                  <a16:creationId xmlns:a16="http://schemas.microsoft.com/office/drawing/2014/main" id="{999E92D8-EB73-5B44-A941-F72778CACF23}"/>
                </a:ext>
              </a:extLst>
            </p:cNvPr>
            <p:cNvSpPr txBox="1"/>
            <p:nvPr/>
          </p:nvSpPr>
          <p:spPr>
            <a:xfrm rot="20447425">
              <a:off x="3846314" y="6011151"/>
              <a:ext cx="1049053" cy="246221"/>
            </a:xfrm>
            <a:prstGeom prst="rect">
              <a:avLst/>
            </a:prstGeom>
            <a:solidFill>
              <a:srgbClr val="192D63"/>
            </a:solidFill>
          </p:spPr>
          <p:txBody>
            <a:bodyPr wrap="square" rtlCol="0">
              <a:spAutoFit/>
            </a:bodyPr>
            <a:lstStyle/>
            <a:p>
              <a:r>
                <a:rPr lang="es-ES_tradnl" sz="1000" dirty="0">
                  <a:solidFill>
                    <a:schemeClr val="bg1"/>
                  </a:solidFill>
                </a:rPr>
                <a:t>~123 mm/ año</a:t>
              </a:r>
            </a:p>
          </p:txBody>
        </p:sp>
        <p:sp>
          <p:nvSpPr>
            <p:cNvPr id="22" name="TextBox 21">
              <a:extLst>
                <a:ext uri="{FF2B5EF4-FFF2-40B4-BE49-F238E27FC236}">
                  <a16:creationId xmlns:a16="http://schemas.microsoft.com/office/drawing/2014/main" id="{50B228C0-CFA7-7D47-BED3-95FD8D95E9F4}"/>
                </a:ext>
              </a:extLst>
            </p:cNvPr>
            <p:cNvSpPr txBox="1"/>
            <p:nvPr/>
          </p:nvSpPr>
          <p:spPr>
            <a:xfrm>
              <a:off x="6048374" y="5910331"/>
              <a:ext cx="1314451" cy="430887"/>
            </a:xfrm>
            <a:prstGeom prst="rect">
              <a:avLst/>
            </a:prstGeom>
            <a:solidFill>
              <a:srgbClr val="1D3264"/>
            </a:solidFill>
          </p:spPr>
          <p:txBody>
            <a:bodyPr wrap="square" rtlCol="0">
              <a:spAutoFit/>
            </a:bodyPr>
            <a:lstStyle/>
            <a:p>
              <a:r>
                <a:rPr lang="es-ES_tradnl" sz="1100" dirty="0">
                  <a:solidFill>
                    <a:schemeClr val="bg1"/>
                  </a:solidFill>
                </a:rPr>
                <a:t>Placa del Arrecife </a:t>
              </a:r>
              <a:r>
                <a:rPr lang="es-ES_tradnl" sz="1100" dirty="0" err="1">
                  <a:solidFill>
                    <a:schemeClr val="bg1"/>
                  </a:solidFill>
                </a:rPr>
                <a:t>Conway</a:t>
              </a:r>
              <a:endParaRPr lang="es-ES_tradnl" sz="1100" dirty="0">
                <a:solidFill>
                  <a:schemeClr val="bg1"/>
                </a:solidFill>
              </a:endParaRPr>
            </a:p>
          </p:txBody>
        </p:sp>
        <p:sp>
          <p:nvSpPr>
            <p:cNvPr id="23" name="TextBox 22">
              <a:extLst>
                <a:ext uri="{FF2B5EF4-FFF2-40B4-BE49-F238E27FC236}">
                  <a16:creationId xmlns:a16="http://schemas.microsoft.com/office/drawing/2014/main" id="{EA25843D-B92B-3742-B86C-42D6DE2165A4}"/>
                </a:ext>
              </a:extLst>
            </p:cNvPr>
            <p:cNvSpPr txBox="1"/>
            <p:nvPr/>
          </p:nvSpPr>
          <p:spPr>
            <a:xfrm>
              <a:off x="5238749" y="4678451"/>
              <a:ext cx="809625" cy="600164"/>
            </a:xfrm>
            <a:prstGeom prst="rect">
              <a:avLst/>
            </a:prstGeom>
            <a:solidFill>
              <a:srgbClr val="263B6F"/>
            </a:solidFill>
          </p:spPr>
          <p:txBody>
            <a:bodyPr wrap="square" rtlCol="0">
              <a:spAutoFit/>
            </a:bodyPr>
            <a:lstStyle/>
            <a:p>
              <a:r>
                <a:rPr lang="es-ES_tradnl" sz="1100" dirty="0">
                  <a:solidFill>
                    <a:schemeClr val="bg1"/>
                  </a:solidFill>
                </a:rPr>
                <a:t>Placa de Nueva </a:t>
              </a:r>
              <a:r>
                <a:rPr lang="es-ES_tradnl" sz="1100" dirty="0" err="1">
                  <a:solidFill>
                    <a:schemeClr val="bg1"/>
                  </a:solidFill>
                </a:rPr>
                <a:t>Hebridas</a:t>
              </a:r>
              <a:endParaRPr lang="es-ES_tradnl" sz="1100" dirty="0">
                <a:solidFill>
                  <a:schemeClr val="bg1"/>
                </a:solidFill>
              </a:endParaRPr>
            </a:p>
          </p:txBody>
        </p:sp>
        <p:sp>
          <p:nvSpPr>
            <p:cNvPr id="24" name="TextBox 23">
              <a:extLst>
                <a:ext uri="{FF2B5EF4-FFF2-40B4-BE49-F238E27FC236}">
                  <a16:creationId xmlns:a16="http://schemas.microsoft.com/office/drawing/2014/main" id="{D92BA28E-1DFD-9149-9C05-31F3ED6B89A0}"/>
                </a:ext>
              </a:extLst>
            </p:cNvPr>
            <p:cNvSpPr txBox="1"/>
            <p:nvPr/>
          </p:nvSpPr>
          <p:spPr>
            <a:xfrm>
              <a:off x="7832708" y="5417362"/>
              <a:ext cx="609600" cy="338554"/>
            </a:xfrm>
            <a:prstGeom prst="rect">
              <a:avLst/>
            </a:prstGeom>
            <a:solidFill>
              <a:srgbClr val="0E2651"/>
            </a:solidFill>
          </p:spPr>
          <p:txBody>
            <a:bodyPr wrap="square" rtlCol="0">
              <a:spAutoFit/>
            </a:bodyPr>
            <a:lstStyle/>
            <a:p>
              <a:r>
                <a:rPr lang="es-ES_tradnl" sz="800" dirty="0">
                  <a:solidFill>
                    <a:schemeClr val="bg1"/>
                  </a:solidFill>
                </a:rPr>
                <a:t>Placa de </a:t>
              </a:r>
            </a:p>
            <a:p>
              <a:r>
                <a:rPr lang="es-ES_tradnl" sz="800" dirty="0">
                  <a:solidFill>
                    <a:schemeClr val="bg1"/>
                  </a:solidFill>
                </a:rPr>
                <a:t>Tonga</a:t>
              </a:r>
            </a:p>
          </p:txBody>
        </p:sp>
        <p:sp>
          <p:nvSpPr>
            <p:cNvPr id="25" name="TextBox 24">
              <a:extLst>
                <a:ext uri="{FF2B5EF4-FFF2-40B4-BE49-F238E27FC236}">
                  <a16:creationId xmlns:a16="http://schemas.microsoft.com/office/drawing/2014/main" id="{BEB23E8F-F531-ED40-ABE2-6318675464E5}"/>
                </a:ext>
              </a:extLst>
            </p:cNvPr>
            <p:cNvSpPr txBox="1"/>
            <p:nvPr/>
          </p:nvSpPr>
          <p:spPr>
            <a:xfrm>
              <a:off x="7559684" y="6248400"/>
              <a:ext cx="838200" cy="338554"/>
            </a:xfrm>
            <a:prstGeom prst="rect">
              <a:avLst/>
            </a:prstGeom>
            <a:solidFill>
              <a:srgbClr val="0E2651"/>
            </a:solidFill>
          </p:spPr>
          <p:txBody>
            <a:bodyPr wrap="square" rtlCol="0">
              <a:spAutoFit/>
            </a:bodyPr>
            <a:lstStyle/>
            <a:p>
              <a:r>
                <a:rPr lang="es-ES_tradnl" sz="800" dirty="0">
                  <a:solidFill>
                    <a:schemeClr val="bg1"/>
                  </a:solidFill>
                </a:rPr>
                <a:t>Placa de </a:t>
              </a:r>
            </a:p>
            <a:p>
              <a:r>
                <a:rPr lang="es-ES_tradnl" sz="800" dirty="0" err="1">
                  <a:solidFill>
                    <a:schemeClr val="bg1"/>
                  </a:solidFill>
                </a:rPr>
                <a:t>Kermadec</a:t>
              </a:r>
              <a:endParaRPr lang="es-ES_tradnl" sz="800" dirty="0">
                <a:solidFill>
                  <a:schemeClr val="bg1"/>
                </a:solidFill>
              </a:endParaRPr>
            </a:p>
          </p:txBody>
        </p:sp>
        <p:sp>
          <p:nvSpPr>
            <p:cNvPr id="7" name="TextBox 6">
              <a:extLst>
                <a:ext uri="{FF2B5EF4-FFF2-40B4-BE49-F238E27FC236}">
                  <a16:creationId xmlns:a16="http://schemas.microsoft.com/office/drawing/2014/main" id="{58B3519E-FF5F-114E-8FC0-9ADE05DEEF7A}"/>
                </a:ext>
              </a:extLst>
            </p:cNvPr>
            <p:cNvSpPr txBox="1"/>
            <p:nvPr/>
          </p:nvSpPr>
          <p:spPr>
            <a:xfrm>
              <a:off x="7802518" y="2038195"/>
              <a:ext cx="582422" cy="307777"/>
            </a:xfrm>
            <a:prstGeom prst="rect">
              <a:avLst/>
            </a:prstGeom>
            <a:solidFill>
              <a:srgbClr val="A0A0A0"/>
            </a:solidFill>
          </p:spPr>
          <p:txBody>
            <a:bodyPr wrap="square" rtlCol="0">
              <a:spAutoFit/>
            </a:bodyPr>
            <a:lstStyle/>
            <a:p>
              <a:r>
                <a:rPr lang="es-ES_tradnl" sz="700" dirty="0"/>
                <a:t>Límite de </a:t>
              </a:r>
            </a:p>
            <a:p>
              <a:r>
                <a:rPr lang="es-ES_tradnl" sz="700" dirty="0"/>
                <a:t>Placas</a:t>
              </a:r>
            </a:p>
          </p:txBody>
        </p:sp>
        <p:sp>
          <p:nvSpPr>
            <p:cNvPr id="27" name="TextBox 26">
              <a:extLst>
                <a:ext uri="{FF2B5EF4-FFF2-40B4-BE49-F238E27FC236}">
                  <a16:creationId xmlns:a16="http://schemas.microsoft.com/office/drawing/2014/main" id="{8287E3A9-CAA6-0845-9311-25BF0019B613}"/>
                </a:ext>
              </a:extLst>
            </p:cNvPr>
            <p:cNvSpPr txBox="1"/>
            <p:nvPr/>
          </p:nvSpPr>
          <p:spPr>
            <a:xfrm>
              <a:off x="7812784" y="2319567"/>
              <a:ext cx="507802" cy="169277"/>
            </a:xfrm>
            <a:prstGeom prst="rect">
              <a:avLst/>
            </a:prstGeom>
            <a:solidFill>
              <a:srgbClr val="A0A0A0"/>
            </a:solidFill>
          </p:spPr>
          <p:txBody>
            <a:bodyPr wrap="square" rtlCol="0">
              <a:spAutoFit/>
            </a:bodyPr>
            <a:lstStyle/>
            <a:p>
              <a:r>
                <a:rPr lang="es-ES_tradnl" sz="500" dirty="0"/>
                <a:t>Divergente</a:t>
              </a:r>
            </a:p>
          </p:txBody>
        </p:sp>
        <p:sp>
          <p:nvSpPr>
            <p:cNvPr id="28" name="TextBox 27">
              <a:extLst>
                <a:ext uri="{FF2B5EF4-FFF2-40B4-BE49-F238E27FC236}">
                  <a16:creationId xmlns:a16="http://schemas.microsoft.com/office/drawing/2014/main" id="{5AE74E0B-CBD2-B54F-8EE7-C3C737B0121D}"/>
                </a:ext>
              </a:extLst>
            </p:cNvPr>
            <p:cNvSpPr txBox="1"/>
            <p:nvPr/>
          </p:nvSpPr>
          <p:spPr>
            <a:xfrm>
              <a:off x="7788930" y="2530117"/>
              <a:ext cx="609599" cy="169277"/>
            </a:xfrm>
            <a:prstGeom prst="rect">
              <a:avLst/>
            </a:prstGeom>
            <a:solidFill>
              <a:srgbClr val="A0A0A0"/>
            </a:solidFill>
          </p:spPr>
          <p:txBody>
            <a:bodyPr wrap="square" rtlCol="0">
              <a:spAutoFit/>
            </a:bodyPr>
            <a:lstStyle/>
            <a:p>
              <a:r>
                <a:rPr lang="es-ES_tradnl" sz="500" dirty="0"/>
                <a:t>Transformante</a:t>
              </a:r>
            </a:p>
          </p:txBody>
        </p:sp>
        <p:sp>
          <p:nvSpPr>
            <p:cNvPr id="29" name="TextBox 28">
              <a:extLst>
                <a:ext uri="{FF2B5EF4-FFF2-40B4-BE49-F238E27FC236}">
                  <a16:creationId xmlns:a16="http://schemas.microsoft.com/office/drawing/2014/main" id="{4AB74686-D043-004C-B0C3-9C1E9C37D313}"/>
                </a:ext>
              </a:extLst>
            </p:cNvPr>
            <p:cNvSpPr txBox="1"/>
            <p:nvPr/>
          </p:nvSpPr>
          <p:spPr>
            <a:xfrm>
              <a:off x="7802518" y="2748921"/>
              <a:ext cx="582422" cy="168638"/>
            </a:xfrm>
            <a:prstGeom prst="rect">
              <a:avLst/>
            </a:prstGeom>
            <a:solidFill>
              <a:srgbClr val="A0A0A0"/>
            </a:solidFill>
          </p:spPr>
          <p:txBody>
            <a:bodyPr wrap="square" rtlCol="0">
              <a:spAutoFit/>
            </a:bodyPr>
            <a:lstStyle/>
            <a:p>
              <a:r>
                <a:rPr lang="es-ES_tradnl" sz="500" dirty="0"/>
                <a:t>Convergente</a:t>
              </a:r>
            </a:p>
          </p:txBody>
        </p:sp>
        <p:sp>
          <p:nvSpPr>
            <p:cNvPr id="30" name="TextBox 29">
              <a:extLst>
                <a:ext uri="{FF2B5EF4-FFF2-40B4-BE49-F238E27FC236}">
                  <a16:creationId xmlns:a16="http://schemas.microsoft.com/office/drawing/2014/main" id="{5520A1E1-3C26-0543-8AB5-EBAD752967AE}"/>
                </a:ext>
              </a:extLst>
            </p:cNvPr>
            <p:cNvSpPr txBox="1"/>
            <p:nvPr/>
          </p:nvSpPr>
          <p:spPr>
            <a:xfrm>
              <a:off x="7788930" y="2936057"/>
              <a:ext cx="609599" cy="169277"/>
            </a:xfrm>
            <a:prstGeom prst="rect">
              <a:avLst/>
            </a:prstGeom>
            <a:solidFill>
              <a:srgbClr val="A0A0A0"/>
            </a:solidFill>
          </p:spPr>
          <p:txBody>
            <a:bodyPr wrap="square" rtlCol="0">
              <a:spAutoFit/>
            </a:bodyPr>
            <a:lstStyle/>
            <a:p>
              <a:r>
                <a:rPr lang="es-ES_tradnl" sz="500" dirty="0"/>
                <a:t>Sin definición</a:t>
              </a:r>
            </a:p>
          </p:txBody>
        </p:sp>
      </p:grpSp>
    </p:spTree>
    <p:extLst>
      <p:ext uri="{BB962C8B-B14F-4D97-AF65-F5344CB8AC3E}">
        <p14:creationId xmlns:p14="http://schemas.microsoft.com/office/powerpoint/2010/main" val="2031412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6C8AA2-F172-D442-8FA6-595E83D52DE5}"/>
              </a:ext>
            </a:extLst>
          </p:cNvPr>
          <p:cNvPicPr>
            <a:picLocks noChangeAspect="1"/>
          </p:cNvPicPr>
          <p:nvPr/>
        </p:nvPicPr>
        <p:blipFill>
          <a:blip r:embed="rId3">
            <a:alphaModFix/>
          </a:blip>
          <a:stretch>
            <a:fillRect/>
          </a:stretch>
        </p:blipFill>
        <p:spPr>
          <a:xfrm>
            <a:off x="3287078" y="1070293"/>
            <a:ext cx="5806440" cy="5163162"/>
          </a:xfrm>
          <a:prstGeom prst="rect">
            <a:avLst/>
          </a:prstGeom>
        </p:spPr>
      </p:pic>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177800" y="990600"/>
            <a:ext cx="3173413" cy="584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None/>
            </a:pPr>
            <a:r>
              <a:rPr lang="es-ES_tradnl" altLang="en-US" sz="1400" dirty="0">
                <a:solidFill>
                  <a:srgbClr val="000000"/>
                </a:solidFill>
                <a:latin typeface="Arial" panose="020B0604020202020204" pitchFamily="34" charset="0"/>
                <a:cs typeface="Arial" panose="020B0604020202020204" pitchFamily="34" charset="0"/>
              </a:rPr>
              <a:t>El epicentro de este terremoto de M 7,7 está marcado en este mapa de sismicidad que muestra los 3500 terremotos más recientes en la región circundante.</a:t>
            </a:r>
          </a:p>
          <a:p>
            <a:pPr>
              <a:lnSpc>
                <a:spcPts val="1800"/>
              </a:lnSpc>
              <a:spcBef>
                <a:spcPct val="0"/>
              </a:spcBef>
              <a:buNone/>
            </a:pPr>
            <a:endParaRPr lang="es-ES_tradnl" altLang="en-US" sz="1400" dirty="0">
              <a:solidFill>
                <a:srgbClr val="000000"/>
              </a:solidFill>
              <a:latin typeface="Arial" panose="020B0604020202020204" pitchFamily="34" charset="0"/>
              <a:cs typeface="Arial" panose="020B0604020202020204" pitchFamily="34" charset="0"/>
            </a:endParaRPr>
          </a:p>
          <a:p>
            <a:pPr>
              <a:lnSpc>
                <a:spcPts val="1800"/>
              </a:lnSpc>
              <a:spcBef>
                <a:spcPct val="0"/>
              </a:spcBef>
              <a:buNone/>
            </a:pPr>
            <a:r>
              <a:rPr lang="es-ES_tradnl" altLang="en-US" sz="1400" dirty="0">
                <a:solidFill>
                  <a:srgbClr val="000000"/>
                </a:solidFill>
                <a:latin typeface="Arial" panose="020B0604020202020204" pitchFamily="34" charset="0"/>
                <a:cs typeface="Arial" panose="020B0604020202020204" pitchFamily="34" charset="0"/>
              </a:rPr>
              <a:t>Las profundidades de los terremotos aumentan de este a oeste a través de la Fosa de Tonga, donde la Placa del Pacífico se subduce debajo de la Placa Australiana. Al otro lado de la Fosa del Norte de las Nuevas </a:t>
            </a:r>
            <a:r>
              <a:rPr lang="es-ES_tradnl" altLang="en-US" sz="1400" dirty="0" err="1">
                <a:solidFill>
                  <a:srgbClr val="000000"/>
                </a:solidFill>
                <a:latin typeface="Arial" panose="020B0604020202020204" pitchFamily="34" charset="0"/>
                <a:cs typeface="Arial" panose="020B0604020202020204" pitchFamily="34" charset="0"/>
              </a:rPr>
              <a:t>Hébridas</a:t>
            </a:r>
            <a:r>
              <a:rPr lang="es-ES_tradnl" altLang="en-US" sz="1400" dirty="0">
                <a:solidFill>
                  <a:srgbClr val="000000"/>
                </a:solidFill>
                <a:latin typeface="Arial" panose="020B0604020202020204" pitchFamily="34" charset="0"/>
                <a:cs typeface="Arial" panose="020B0604020202020204" pitchFamily="34" charset="0"/>
              </a:rPr>
              <a:t>, las profundidades de los terremotos aumentan de oeste a este donde la Placa de Australia se subduce debajo de la Placa del Pacífico.</a:t>
            </a:r>
          </a:p>
          <a:p>
            <a:pPr>
              <a:lnSpc>
                <a:spcPts val="1800"/>
              </a:lnSpc>
              <a:spcBef>
                <a:spcPct val="0"/>
              </a:spcBef>
              <a:buNone/>
            </a:pPr>
            <a:endParaRPr lang="es-ES_tradnl" altLang="en-US" sz="1400" dirty="0">
              <a:solidFill>
                <a:srgbClr val="000000"/>
              </a:solidFill>
              <a:latin typeface="Arial" panose="020B0604020202020204" pitchFamily="34" charset="0"/>
              <a:cs typeface="Arial" panose="020B0604020202020204" pitchFamily="34" charset="0"/>
            </a:endParaRPr>
          </a:p>
          <a:p>
            <a:pPr>
              <a:lnSpc>
                <a:spcPts val="1800"/>
              </a:lnSpc>
              <a:spcBef>
                <a:spcPct val="0"/>
              </a:spcBef>
              <a:buNone/>
            </a:pPr>
            <a:r>
              <a:rPr lang="es-ES_tradnl" altLang="en-US" sz="1400" dirty="0">
                <a:solidFill>
                  <a:srgbClr val="000000"/>
                </a:solidFill>
                <a:latin typeface="Arial" panose="020B0604020202020204" pitchFamily="34" charset="0"/>
                <a:cs typeface="Arial" panose="020B0604020202020204" pitchFamily="34" charset="0"/>
              </a:rPr>
              <a:t>Este terremoto ocurrió a lo largo de la Fosa del Sur de las Nuevas </a:t>
            </a:r>
            <a:r>
              <a:rPr lang="es-ES_tradnl" altLang="en-US" sz="1400" dirty="0" err="1">
                <a:solidFill>
                  <a:srgbClr val="000000"/>
                </a:solidFill>
                <a:latin typeface="Arial" panose="020B0604020202020204" pitchFamily="34" charset="0"/>
                <a:cs typeface="Arial" panose="020B0604020202020204" pitchFamily="34" charset="0"/>
              </a:rPr>
              <a:t>Hébridas</a:t>
            </a:r>
            <a:r>
              <a:rPr lang="es-ES_tradnl" altLang="en-US" sz="1400" dirty="0">
                <a:solidFill>
                  <a:srgbClr val="000000"/>
                </a:solidFill>
                <a:latin typeface="Arial" panose="020B0604020202020204" pitchFamily="34" charset="0"/>
                <a:cs typeface="Arial" panose="020B0604020202020204" pitchFamily="34" charset="0"/>
              </a:rPr>
              <a:t>, donde el límite de la placa pasa de subducción a fallas de deslizamiento lateral izquierdo a lo largo de una falla transformante que conecta las dos zonas de subducción.</a:t>
            </a:r>
          </a:p>
        </p:txBody>
      </p:sp>
      <p:cxnSp>
        <p:nvCxnSpPr>
          <p:cNvPr id="21" name="Straight Arrow Connector 20">
            <a:extLst>
              <a:ext uri="{FF2B5EF4-FFF2-40B4-BE49-F238E27FC236}">
                <a16:creationId xmlns:a16="http://schemas.microsoft.com/office/drawing/2014/main" id="{872FB304-1052-8345-BDA1-7A515EED0DA2}"/>
              </a:ext>
            </a:extLst>
          </p:cNvPr>
          <p:cNvCxnSpPr>
            <a:cxnSpLocks noChangeShapeType="1"/>
          </p:cNvCxnSpPr>
          <p:nvPr/>
        </p:nvCxnSpPr>
        <p:spPr bwMode="auto">
          <a:xfrm flipV="1">
            <a:off x="4552951" y="3698463"/>
            <a:ext cx="324415" cy="388031"/>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31751" name="Picture 28">
            <a:extLst>
              <a:ext uri="{FF2B5EF4-FFF2-40B4-BE49-F238E27FC236}">
                <a16:creationId xmlns:a16="http://schemas.microsoft.com/office/drawing/2014/main" id="{135FD015-C28D-134F-B4D1-1EA1CB881216}"/>
              </a:ext>
            </a:extLst>
          </p:cNvPr>
          <p:cNvPicPr>
            <a:picLocks noChangeAspect="1"/>
          </p:cNvPicPr>
          <p:nvPr/>
        </p:nvPicPr>
        <p:blipFill>
          <a:blip r:embed="rId5">
            <a:extLst>
              <a:ext uri="{28A0092B-C50C-407E-A947-70E740481C1C}">
                <a14:useLocalDpi xmlns:a14="http://schemas.microsoft.com/office/drawing/2010/main" val="0"/>
              </a:ext>
            </a:extLst>
          </a:blip>
          <a:srcRect r="64600" b="18756"/>
          <a:stretch>
            <a:fillRect/>
          </a:stretch>
        </p:blipFill>
        <p:spPr bwMode="auto">
          <a:xfrm>
            <a:off x="8443913" y="1090613"/>
            <a:ext cx="550862"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TextBox 16">
            <a:extLst>
              <a:ext uri="{FF2B5EF4-FFF2-40B4-BE49-F238E27FC236}">
                <a16:creationId xmlns:a16="http://schemas.microsoft.com/office/drawing/2014/main" id="{E49F57F5-B141-4443-B310-8AC15981591F}"/>
              </a:ext>
            </a:extLst>
          </p:cNvPr>
          <p:cNvSpPr txBox="1">
            <a:spLocks noChangeArrowheads="1"/>
          </p:cNvSpPr>
          <p:nvPr/>
        </p:nvSpPr>
        <p:spPr bwMode="auto">
          <a:xfrm>
            <a:off x="7636158" y="3998189"/>
            <a:ext cx="161550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2000" dirty="0">
                <a:solidFill>
                  <a:srgbClr val="FFFFFF"/>
                </a:solidFill>
                <a:latin typeface="Arial" panose="020B0604020202020204" pitchFamily="34" charset="0"/>
                <a:cs typeface="Arial" panose="020B0604020202020204" pitchFamily="34" charset="0"/>
              </a:rPr>
              <a:t>Placa del Pacífico</a:t>
            </a:r>
          </a:p>
        </p:txBody>
      </p:sp>
      <p:sp>
        <p:nvSpPr>
          <p:cNvPr id="31753" name="TextBox 30">
            <a:extLst>
              <a:ext uri="{FF2B5EF4-FFF2-40B4-BE49-F238E27FC236}">
                <a16:creationId xmlns:a16="http://schemas.microsoft.com/office/drawing/2014/main" id="{8EB5A924-95E7-BD4F-A280-05537E8BDB1E}"/>
              </a:ext>
            </a:extLst>
          </p:cNvPr>
          <p:cNvSpPr txBox="1">
            <a:spLocks noChangeArrowheads="1"/>
          </p:cNvSpPr>
          <p:nvPr/>
        </p:nvSpPr>
        <p:spPr bwMode="auto">
          <a:xfrm>
            <a:off x="3433763" y="4400550"/>
            <a:ext cx="15192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2000" dirty="0">
                <a:solidFill>
                  <a:srgbClr val="FFFFFF"/>
                </a:solidFill>
                <a:latin typeface="Arial" panose="020B0604020202020204" pitchFamily="34" charset="0"/>
                <a:cs typeface="Arial" panose="020B0604020202020204" pitchFamily="34" charset="0"/>
              </a:rPr>
              <a:t>Placa Australiana</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4495800" y="6301717"/>
            <a:ext cx="45095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Mapa creado con el navegador de terremotos de IRIS</a:t>
            </a:r>
            <a:endParaRPr lang="es-ES_tradnl" altLang="en-US" sz="1800" dirty="0">
              <a:latin typeface="Arial" panose="020B0604020202020204" pitchFamily="34" charset="0"/>
            </a:endParaRPr>
          </a:p>
        </p:txBody>
      </p:sp>
      <p:sp>
        <p:nvSpPr>
          <p:cNvPr id="31755" name="TextBox 33">
            <a:extLst>
              <a:ext uri="{FF2B5EF4-FFF2-40B4-BE49-F238E27FC236}">
                <a16:creationId xmlns:a16="http://schemas.microsoft.com/office/drawing/2014/main" id="{4B0382B0-FE59-F445-910C-4D92DF89893D}"/>
              </a:ext>
            </a:extLst>
          </p:cNvPr>
          <p:cNvSpPr txBox="1">
            <a:spLocks noChangeArrowheads="1"/>
          </p:cNvSpPr>
          <p:nvPr/>
        </p:nvSpPr>
        <p:spPr bwMode="auto">
          <a:xfrm>
            <a:off x="7653338" y="4786313"/>
            <a:ext cx="9731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600" dirty="0">
                <a:solidFill>
                  <a:srgbClr val="FFFFFF"/>
                </a:solidFill>
                <a:latin typeface="Arial" panose="020B0604020202020204" pitchFamily="34" charset="0"/>
                <a:cs typeface="Arial" panose="020B0604020202020204" pitchFamily="34" charset="0"/>
              </a:rPr>
              <a:t>Fosa de Tonga</a:t>
            </a:r>
          </a:p>
        </p:txBody>
      </p:sp>
      <p:cxnSp>
        <p:nvCxnSpPr>
          <p:cNvPr id="35" name="Straight Arrow Connector 34">
            <a:extLst>
              <a:ext uri="{FF2B5EF4-FFF2-40B4-BE49-F238E27FC236}">
                <a16:creationId xmlns:a16="http://schemas.microsoft.com/office/drawing/2014/main" id="{7772FA00-6777-A94D-AC48-1A748B389B2C}"/>
              </a:ext>
            </a:extLst>
          </p:cNvPr>
          <p:cNvCxnSpPr>
            <a:cxnSpLocks noChangeShapeType="1"/>
          </p:cNvCxnSpPr>
          <p:nvPr/>
        </p:nvCxnSpPr>
        <p:spPr bwMode="auto">
          <a:xfrm flipH="1" flipV="1">
            <a:off x="7318375" y="4784725"/>
            <a:ext cx="381000" cy="223838"/>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1757" name="TextBox 12">
            <a:extLst>
              <a:ext uri="{FF2B5EF4-FFF2-40B4-BE49-F238E27FC236}">
                <a16:creationId xmlns:a16="http://schemas.microsoft.com/office/drawing/2014/main" id="{0FAB45D8-4410-9E40-A357-6600699046D1}"/>
              </a:ext>
            </a:extLst>
          </p:cNvPr>
          <p:cNvSpPr txBox="1">
            <a:spLocks noChangeArrowheads="1"/>
          </p:cNvSpPr>
          <p:nvPr/>
        </p:nvSpPr>
        <p:spPr bwMode="auto">
          <a:xfrm>
            <a:off x="3899935" y="4086491"/>
            <a:ext cx="1838325" cy="276999"/>
          </a:xfrm>
          <a:prstGeom prst="rect">
            <a:avLst/>
          </a:prstGeom>
          <a:solidFill>
            <a:srgbClr val="33446D"/>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200" dirty="0">
                <a:solidFill>
                  <a:srgbClr val="FFFFFF"/>
                </a:solidFill>
                <a:latin typeface="Arial" panose="020B0604020202020204" pitchFamily="34" charset="0"/>
                <a:cs typeface="Arial" panose="020B0604020202020204" pitchFamily="34" charset="0"/>
              </a:rPr>
              <a:t>M7,7 10 Febrero, 2021</a:t>
            </a:r>
          </a:p>
        </p:txBody>
      </p:sp>
      <p:pic>
        <p:nvPicPr>
          <p:cNvPr id="31758" name="Picture 2">
            <a:extLst>
              <a:ext uri="{FF2B5EF4-FFF2-40B4-BE49-F238E27FC236}">
                <a16:creationId xmlns:a16="http://schemas.microsoft.com/office/drawing/2014/main" id="{A4C9C956-F2AA-7846-8FD4-29F77D08CD59}"/>
              </a:ext>
            </a:extLst>
          </p:cNvPr>
          <p:cNvPicPr>
            <a:picLocks noChangeAspect="1"/>
          </p:cNvPicPr>
          <p:nvPr/>
        </p:nvPicPr>
        <p:blipFill>
          <a:blip r:embed="rId6">
            <a:extLst>
              <a:ext uri="{28A0092B-C50C-407E-A947-70E740481C1C}">
                <a14:useLocalDpi xmlns:a14="http://schemas.microsoft.com/office/drawing/2010/main" val="0"/>
              </a:ext>
            </a:extLst>
          </a:blip>
          <a:srcRect r="1421" b="14381"/>
          <a:stretch>
            <a:fillRect/>
          </a:stretch>
        </p:blipFill>
        <p:spPr bwMode="auto">
          <a:xfrm>
            <a:off x="3276600" y="5778500"/>
            <a:ext cx="14224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9" name="TextBox 33">
            <a:extLst>
              <a:ext uri="{FF2B5EF4-FFF2-40B4-BE49-F238E27FC236}">
                <a16:creationId xmlns:a16="http://schemas.microsoft.com/office/drawing/2014/main" id="{3FA7B6AA-9196-A041-ADAB-E8C6375C7D8F}"/>
              </a:ext>
            </a:extLst>
          </p:cNvPr>
          <p:cNvSpPr txBox="1">
            <a:spLocks noChangeArrowheads="1"/>
          </p:cNvSpPr>
          <p:nvPr/>
        </p:nvSpPr>
        <p:spPr bwMode="auto">
          <a:xfrm>
            <a:off x="4041775" y="1219200"/>
            <a:ext cx="3200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1600" dirty="0">
                <a:solidFill>
                  <a:srgbClr val="FFFFFF"/>
                </a:solidFill>
                <a:latin typeface="Arial" panose="020B0604020202020204" pitchFamily="34" charset="0"/>
                <a:cs typeface="Arial" panose="020B0604020202020204" pitchFamily="34" charset="0"/>
              </a:rPr>
              <a:t>Fosa del Norte de Nueva </a:t>
            </a:r>
            <a:r>
              <a:rPr lang="es-ES_tradnl" altLang="en-US" sz="1600" dirty="0" err="1">
                <a:solidFill>
                  <a:srgbClr val="FFFFFF"/>
                </a:solidFill>
                <a:latin typeface="Arial" panose="020B0604020202020204" pitchFamily="34" charset="0"/>
                <a:cs typeface="Arial" panose="020B0604020202020204" pitchFamily="34" charset="0"/>
              </a:rPr>
              <a:t>Hébridas</a:t>
            </a:r>
            <a:endParaRPr lang="es-ES_tradnl" altLang="en-US" sz="1600" dirty="0">
              <a:solidFill>
                <a:srgbClr val="FFFFFF"/>
              </a:solidFill>
              <a:latin typeface="Arial" panose="020B0604020202020204" pitchFamily="34" charset="0"/>
              <a:cs typeface="Arial" panose="020B0604020202020204" pitchFamily="34" charset="0"/>
            </a:endParaRPr>
          </a:p>
        </p:txBody>
      </p:sp>
      <p:cxnSp>
        <p:nvCxnSpPr>
          <p:cNvPr id="23" name="Straight Arrow Connector 22">
            <a:extLst>
              <a:ext uri="{FF2B5EF4-FFF2-40B4-BE49-F238E27FC236}">
                <a16:creationId xmlns:a16="http://schemas.microsoft.com/office/drawing/2014/main" id="{3F0FBA41-D0E9-024D-92D3-E5852D978A2C}"/>
              </a:ext>
            </a:extLst>
          </p:cNvPr>
          <p:cNvCxnSpPr>
            <a:cxnSpLocks noChangeShapeType="1"/>
          </p:cNvCxnSpPr>
          <p:nvPr/>
        </p:nvCxnSpPr>
        <p:spPr bwMode="auto">
          <a:xfrm flipH="1">
            <a:off x="3906838" y="1419225"/>
            <a:ext cx="439737" cy="485775"/>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352" name="TextBox 9">
            <a:extLst>
              <a:ext uri="{FF2B5EF4-FFF2-40B4-BE49-F238E27FC236}">
                <a16:creationId xmlns:a16="http://schemas.microsoft.com/office/drawing/2014/main" id="{A7D9D75F-72F4-9345-AF72-B16AF7C1D3B6}"/>
              </a:ext>
            </a:extLst>
          </p:cNvPr>
          <p:cNvSpPr txBox="1">
            <a:spLocks noChangeArrowheads="1"/>
          </p:cNvSpPr>
          <p:nvPr/>
        </p:nvSpPr>
        <p:spPr bwMode="auto">
          <a:xfrm rot="2007072">
            <a:off x="4182566" y="3613028"/>
            <a:ext cx="6703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a:solidFill>
                  <a:prstClr val="white"/>
                </a:solidFill>
                <a:ea typeface="+mn-ea"/>
              </a:rPr>
              <a:t>del Sur</a:t>
            </a:r>
            <a:endParaRPr lang="es-ES_tradnl" altLang="en-US" sz="1200" dirty="0">
              <a:solidFill>
                <a:prstClr val="black"/>
              </a:solidFill>
              <a:ea typeface="+mn-ea"/>
            </a:endParaRPr>
          </a:p>
        </p:txBody>
      </p:sp>
      <p:sp>
        <p:nvSpPr>
          <p:cNvPr id="14353" name="TextBox 10">
            <a:extLst>
              <a:ext uri="{FF2B5EF4-FFF2-40B4-BE49-F238E27FC236}">
                <a16:creationId xmlns:a16="http://schemas.microsoft.com/office/drawing/2014/main" id="{B967CCC1-434D-1443-8434-13036F291A5C}"/>
              </a:ext>
            </a:extLst>
          </p:cNvPr>
          <p:cNvSpPr txBox="1">
            <a:spLocks noChangeArrowheads="1"/>
          </p:cNvSpPr>
          <p:nvPr/>
        </p:nvSpPr>
        <p:spPr bwMode="auto">
          <a:xfrm rot="21089702">
            <a:off x="4799357" y="3703934"/>
            <a:ext cx="909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a:solidFill>
                  <a:prstClr val="white"/>
                </a:solidFill>
                <a:ea typeface="+mn-ea"/>
              </a:rPr>
              <a:t>De Nueva </a:t>
            </a:r>
            <a:endParaRPr lang="es-ES_tradnl" altLang="en-US" sz="1200" dirty="0">
              <a:solidFill>
                <a:prstClr val="black"/>
              </a:solidFill>
              <a:ea typeface="+mn-ea"/>
            </a:endParaRPr>
          </a:p>
        </p:txBody>
      </p:sp>
      <p:sp>
        <p:nvSpPr>
          <p:cNvPr id="14354" name="TextBox 11">
            <a:extLst>
              <a:ext uri="{FF2B5EF4-FFF2-40B4-BE49-F238E27FC236}">
                <a16:creationId xmlns:a16="http://schemas.microsoft.com/office/drawing/2014/main" id="{60F057AB-7871-2546-9411-C10FBAEA155A}"/>
              </a:ext>
            </a:extLst>
          </p:cNvPr>
          <p:cNvSpPr txBox="1">
            <a:spLocks noChangeArrowheads="1"/>
          </p:cNvSpPr>
          <p:nvPr/>
        </p:nvSpPr>
        <p:spPr bwMode="auto">
          <a:xfrm rot="19392144">
            <a:off x="5519377" y="3433439"/>
            <a:ext cx="7970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err="1">
                <a:solidFill>
                  <a:prstClr val="white"/>
                </a:solidFill>
                <a:ea typeface="+mn-ea"/>
              </a:rPr>
              <a:t>Hébridas</a:t>
            </a:r>
            <a:endParaRPr lang="es-ES_tradnl" altLang="en-US" sz="1200" dirty="0">
              <a:solidFill>
                <a:prstClr val="black"/>
              </a:solidFill>
              <a:ea typeface="+mn-ea"/>
            </a:endParaRPr>
          </a:p>
        </p:txBody>
      </p:sp>
      <p:sp>
        <p:nvSpPr>
          <p:cNvPr id="28" name="TextBox 9">
            <a:extLst>
              <a:ext uri="{FF2B5EF4-FFF2-40B4-BE49-F238E27FC236}">
                <a16:creationId xmlns:a16="http://schemas.microsoft.com/office/drawing/2014/main" id="{DBBD513F-BA8D-964D-8D10-9A8E6387853E}"/>
              </a:ext>
            </a:extLst>
          </p:cNvPr>
          <p:cNvSpPr txBox="1">
            <a:spLocks noChangeArrowheads="1"/>
          </p:cNvSpPr>
          <p:nvPr/>
        </p:nvSpPr>
        <p:spPr bwMode="auto">
          <a:xfrm rot="3806477">
            <a:off x="3887270" y="3228491"/>
            <a:ext cx="5693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a:solidFill>
                  <a:prstClr val="white"/>
                </a:solidFill>
                <a:ea typeface="+mn-ea"/>
              </a:rPr>
              <a:t>Fosa </a:t>
            </a:r>
            <a:endParaRPr lang="es-ES_tradnl" altLang="en-US" sz="1200" dirty="0">
              <a:solidFill>
                <a:prstClr val="black"/>
              </a:solidFill>
              <a:ea typeface="+mn-ea"/>
            </a:endParaRPr>
          </a:p>
        </p:txBody>
      </p:sp>
      <p:cxnSp>
        <p:nvCxnSpPr>
          <p:cNvPr id="29" name="Straight Arrow Connector 28">
            <a:extLst>
              <a:ext uri="{FF2B5EF4-FFF2-40B4-BE49-F238E27FC236}">
                <a16:creationId xmlns:a16="http://schemas.microsoft.com/office/drawing/2014/main" id="{C09A2A1A-3B1D-F349-86D9-7477818EE83C}"/>
              </a:ext>
            </a:extLst>
          </p:cNvPr>
          <p:cNvCxnSpPr>
            <a:cxnSpLocks noChangeShapeType="1"/>
          </p:cNvCxnSpPr>
          <p:nvPr/>
        </p:nvCxnSpPr>
        <p:spPr bwMode="auto">
          <a:xfrm flipH="1">
            <a:off x="5854041" y="2976319"/>
            <a:ext cx="338520" cy="26686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3" name="Straight Arrow Connector 32">
            <a:extLst>
              <a:ext uri="{FF2B5EF4-FFF2-40B4-BE49-F238E27FC236}">
                <a16:creationId xmlns:a16="http://schemas.microsoft.com/office/drawing/2014/main" id="{54FD180F-C629-A644-9D82-1039B1B37B47}"/>
              </a:ext>
            </a:extLst>
          </p:cNvPr>
          <p:cNvCxnSpPr>
            <a:cxnSpLocks noChangeShapeType="1"/>
          </p:cNvCxnSpPr>
          <p:nvPr/>
        </p:nvCxnSpPr>
        <p:spPr bwMode="auto">
          <a:xfrm rot="10800000" flipH="1">
            <a:off x="5981430" y="3067062"/>
            <a:ext cx="338520" cy="26686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4" name="Title 1">
            <a:extLst>
              <a:ext uri="{FF2B5EF4-FFF2-40B4-BE49-F238E27FC236}">
                <a16:creationId xmlns:a16="http://schemas.microsoft.com/office/drawing/2014/main" id="{E06F421E-2BC6-F244-BDEA-8F341CFAD880}"/>
              </a:ext>
            </a:extLst>
          </p:cNvPr>
          <p:cNvSpPr txBox="1">
            <a:spLocks/>
          </p:cNvSpPr>
          <p:nvPr/>
        </p:nvSpPr>
        <p:spPr>
          <a:xfrm>
            <a:off x="1244600" y="16143"/>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7,7 ISLAS LEALTAD</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10 de Febrero, 2021 a las 13:19:55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50812" y="1122983"/>
            <a:ext cx="2832724" cy="571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None/>
            </a:pPr>
            <a:r>
              <a:rPr lang="es-ES_tradnl" altLang="en-US" sz="1400" dirty="0">
                <a:solidFill>
                  <a:srgbClr val="000000"/>
                </a:solidFill>
                <a:latin typeface="Arial" panose="020B0604020202020204" pitchFamily="34" charset="0"/>
                <a:cs typeface="Arial" panose="020B0604020202020204" pitchFamily="34" charset="0"/>
              </a:rPr>
              <a:t>El mapa de la derecha es un acercamiento a la región Sur de la Fosa de las Nuevas </a:t>
            </a:r>
            <a:r>
              <a:rPr lang="es-ES_tradnl" altLang="en-US" sz="1400" dirty="0" err="1">
                <a:solidFill>
                  <a:srgbClr val="000000"/>
                </a:solidFill>
                <a:latin typeface="Arial" panose="020B0604020202020204" pitchFamily="34" charset="0"/>
                <a:cs typeface="Arial" panose="020B0604020202020204" pitchFamily="34" charset="0"/>
              </a:rPr>
              <a:t>Hébridas</a:t>
            </a:r>
            <a:r>
              <a:rPr lang="es-ES_tradnl" altLang="en-US" sz="1400" dirty="0">
                <a:solidFill>
                  <a:srgbClr val="000000"/>
                </a:solidFill>
                <a:latin typeface="Arial" panose="020B0604020202020204" pitchFamily="34" charset="0"/>
                <a:cs typeface="Arial" panose="020B0604020202020204" pitchFamily="34" charset="0"/>
              </a:rPr>
              <a:t>. Un cuadrado de líneas punteadas demarca la ubicación de este terremoto de M 7,7.</a:t>
            </a:r>
          </a:p>
          <a:p>
            <a:pPr>
              <a:lnSpc>
                <a:spcPts val="2000"/>
              </a:lnSpc>
              <a:spcBef>
                <a:spcPct val="0"/>
              </a:spcBef>
              <a:buNone/>
            </a:pPr>
            <a:r>
              <a:rPr lang="es-ES_tradnl" altLang="en-US" sz="1400" dirty="0">
                <a:solidFill>
                  <a:srgbClr val="000000"/>
                </a:solidFill>
                <a:latin typeface="Arial" panose="020B0604020202020204" pitchFamily="34" charset="0"/>
                <a:cs typeface="Arial" panose="020B0604020202020204" pitchFamily="34" charset="0"/>
              </a:rPr>
              <a:t> </a:t>
            </a:r>
          </a:p>
          <a:p>
            <a:pPr>
              <a:lnSpc>
                <a:spcPts val="2000"/>
              </a:lnSpc>
              <a:spcBef>
                <a:spcPct val="0"/>
              </a:spcBef>
              <a:buNone/>
            </a:pPr>
            <a:r>
              <a:rPr lang="es-ES_tradnl" altLang="en-US" sz="1400" dirty="0">
                <a:solidFill>
                  <a:srgbClr val="000000"/>
                </a:solidFill>
                <a:latin typeface="Arial" panose="020B0604020202020204" pitchFamily="34" charset="0"/>
                <a:cs typeface="Arial" panose="020B0604020202020204" pitchFamily="34" charset="0"/>
              </a:rPr>
              <a:t>El mapa de la parte inferior izquierda muestra terremotos dentro del cuadrado de líneas punteadas que ocurrieron del 2 de febrero al 10 de febrero, pero justo antes del terremoto M7,7. Esos terremotos se considerarían "premonitor" en esta secuencia de terremotos.</a:t>
            </a:r>
          </a:p>
          <a:p>
            <a:pPr>
              <a:lnSpc>
                <a:spcPts val="2000"/>
              </a:lnSpc>
              <a:spcBef>
                <a:spcPct val="0"/>
              </a:spcBef>
              <a:buNone/>
            </a:pPr>
            <a:endParaRPr lang="es-ES_tradnl" altLang="en-US" sz="1400" dirty="0">
              <a:solidFill>
                <a:srgbClr val="000000"/>
              </a:solidFill>
              <a:latin typeface="Arial" panose="020B0604020202020204" pitchFamily="34" charset="0"/>
              <a:cs typeface="Arial" panose="020B0604020202020204" pitchFamily="34" charset="0"/>
            </a:endParaRPr>
          </a:p>
          <a:p>
            <a:pPr>
              <a:lnSpc>
                <a:spcPts val="2000"/>
              </a:lnSpc>
              <a:spcBef>
                <a:spcPct val="0"/>
              </a:spcBef>
              <a:buNone/>
            </a:pPr>
            <a:r>
              <a:rPr lang="es-ES_tradnl" altLang="en-US" sz="1400" dirty="0">
                <a:solidFill>
                  <a:srgbClr val="000000"/>
                </a:solidFill>
                <a:latin typeface="Arial" panose="020B0604020202020204" pitchFamily="34" charset="0"/>
                <a:cs typeface="Arial" panose="020B0604020202020204" pitchFamily="34" charset="0"/>
              </a:rPr>
              <a:t>El mapa de la parte inferior derecha muestra el terremoto de M 7,7 (el sismo principal) y las réplicas hasta las 21:40 UTC del 10 de febrero.</a:t>
            </a:r>
          </a:p>
        </p:txBody>
      </p:sp>
      <p:grpSp>
        <p:nvGrpSpPr>
          <p:cNvPr id="3" name="Group 2">
            <a:extLst>
              <a:ext uri="{FF2B5EF4-FFF2-40B4-BE49-F238E27FC236}">
                <a16:creationId xmlns:a16="http://schemas.microsoft.com/office/drawing/2014/main" id="{B5EC1697-384B-430F-8677-3EF03AB287C4}"/>
              </a:ext>
            </a:extLst>
          </p:cNvPr>
          <p:cNvGrpSpPr/>
          <p:nvPr/>
        </p:nvGrpSpPr>
        <p:grpSpPr>
          <a:xfrm>
            <a:off x="3457951" y="1118546"/>
            <a:ext cx="5333101" cy="2549374"/>
            <a:chOff x="3733800" y="990600"/>
            <a:chExt cx="5333101" cy="2549374"/>
          </a:xfrm>
        </p:grpSpPr>
        <p:pic>
          <p:nvPicPr>
            <p:cNvPr id="2" name="Picture 1">
              <a:extLst>
                <a:ext uri="{FF2B5EF4-FFF2-40B4-BE49-F238E27FC236}">
                  <a16:creationId xmlns:a16="http://schemas.microsoft.com/office/drawing/2014/main" id="{1B6C8AA2-F172-D442-8FA6-595E83D52DE5}"/>
                </a:ext>
              </a:extLst>
            </p:cNvPr>
            <p:cNvPicPr>
              <a:picLocks noChangeAspect="1"/>
            </p:cNvPicPr>
            <p:nvPr/>
          </p:nvPicPr>
          <p:blipFill rotWithShape="1">
            <a:blip r:embed="rId4">
              <a:alphaModFix/>
            </a:blip>
            <a:srcRect l="3756" t="22818" r="7004" b="28059"/>
            <a:stretch/>
          </p:blipFill>
          <p:spPr>
            <a:xfrm>
              <a:off x="3733800" y="990600"/>
              <a:ext cx="5181600" cy="2536308"/>
            </a:xfrm>
            <a:prstGeom prst="rect">
              <a:avLst/>
            </a:prstGeom>
          </p:spPr>
        </p:pic>
        <p:sp>
          <p:nvSpPr>
            <p:cNvPr id="31752" name="TextBox 16">
              <a:extLst>
                <a:ext uri="{FF2B5EF4-FFF2-40B4-BE49-F238E27FC236}">
                  <a16:creationId xmlns:a16="http://schemas.microsoft.com/office/drawing/2014/main" id="{E49F57F5-B141-4443-B310-8AC15981591F}"/>
                </a:ext>
              </a:extLst>
            </p:cNvPr>
            <p:cNvSpPr txBox="1">
              <a:spLocks noChangeArrowheads="1"/>
            </p:cNvSpPr>
            <p:nvPr/>
          </p:nvSpPr>
          <p:spPr bwMode="auto">
            <a:xfrm>
              <a:off x="7505714" y="2437669"/>
              <a:ext cx="15611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2000" dirty="0">
                  <a:solidFill>
                    <a:srgbClr val="FFFFFF"/>
                  </a:solidFill>
                  <a:latin typeface="Arial" panose="020B0604020202020204" pitchFamily="34" charset="0"/>
                  <a:cs typeface="Arial" panose="020B0604020202020204" pitchFamily="34" charset="0"/>
                </a:rPr>
                <a:t>Placa del Pacífico</a:t>
              </a:r>
            </a:p>
          </p:txBody>
        </p:sp>
        <p:sp>
          <p:nvSpPr>
            <p:cNvPr id="31753" name="TextBox 30">
              <a:extLst>
                <a:ext uri="{FF2B5EF4-FFF2-40B4-BE49-F238E27FC236}">
                  <a16:creationId xmlns:a16="http://schemas.microsoft.com/office/drawing/2014/main" id="{8EB5A924-95E7-BD4F-A280-05537E8BDB1E}"/>
                </a:ext>
              </a:extLst>
            </p:cNvPr>
            <p:cNvSpPr txBox="1">
              <a:spLocks noChangeArrowheads="1"/>
            </p:cNvSpPr>
            <p:nvPr/>
          </p:nvSpPr>
          <p:spPr bwMode="auto">
            <a:xfrm>
              <a:off x="4830376" y="2832088"/>
              <a:ext cx="146527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2000" dirty="0">
                  <a:solidFill>
                    <a:srgbClr val="FFFFFF"/>
                  </a:solidFill>
                  <a:latin typeface="Arial" panose="020B0604020202020204" pitchFamily="34" charset="0"/>
                  <a:cs typeface="Arial" panose="020B0604020202020204" pitchFamily="34" charset="0"/>
                </a:rPr>
                <a:t>Placa Australiana</a:t>
              </a:r>
            </a:p>
          </p:txBody>
        </p:sp>
        <p:sp>
          <p:nvSpPr>
            <p:cNvPr id="25" name="Rectangle 24">
              <a:extLst>
                <a:ext uri="{FF2B5EF4-FFF2-40B4-BE49-F238E27FC236}">
                  <a16:creationId xmlns:a16="http://schemas.microsoft.com/office/drawing/2014/main" id="{AE97E68E-41A4-FA4C-B4C4-A17973F68217}"/>
                </a:ext>
              </a:extLst>
            </p:cNvPr>
            <p:cNvSpPr/>
            <p:nvPr/>
          </p:nvSpPr>
          <p:spPr>
            <a:xfrm>
              <a:off x="4718050" y="2209081"/>
              <a:ext cx="890809" cy="622579"/>
            </a:xfrm>
            <a:prstGeom prst="rect">
              <a:avLst/>
            </a:prstGeom>
            <a:noFill/>
            <a:ln w="19050">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grpSp>
      <p:pic>
        <p:nvPicPr>
          <p:cNvPr id="8" name="Picture 7">
            <a:extLst>
              <a:ext uri="{FF2B5EF4-FFF2-40B4-BE49-F238E27FC236}">
                <a16:creationId xmlns:a16="http://schemas.microsoft.com/office/drawing/2014/main" id="{DB2921FB-5997-A443-9084-7631A48A0140}"/>
              </a:ext>
            </a:extLst>
          </p:cNvPr>
          <p:cNvPicPr>
            <a:picLocks noChangeAspect="1"/>
          </p:cNvPicPr>
          <p:nvPr/>
        </p:nvPicPr>
        <p:blipFill>
          <a:blip r:embed="rId5"/>
          <a:stretch>
            <a:fillRect/>
          </a:stretch>
        </p:blipFill>
        <p:spPr>
          <a:xfrm>
            <a:off x="3276600" y="4076593"/>
            <a:ext cx="2743200" cy="2025541"/>
          </a:xfrm>
          <a:prstGeom prst="rect">
            <a:avLst/>
          </a:prstGeom>
        </p:spPr>
      </p:pic>
      <p:sp>
        <p:nvSpPr>
          <p:cNvPr id="28" name="TextBox 30">
            <a:extLst>
              <a:ext uri="{FF2B5EF4-FFF2-40B4-BE49-F238E27FC236}">
                <a16:creationId xmlns:a16="http://schemas.microsoft.com/office/drawing/2014/main" id="{68280D4E-2E99-BF4F-A316-1B3E477FFB0B}"/>
              </a:ext>
            </a:extLst>
          </p:cNvPr>
          <p:cNvSpPr txBox="1">
            <a:spLocks noChangeArrowheads="1"/>
          </p:cNvSpPr>
          <p:nvPr/>
        </p:nvSpPr>
        <p:spPr bwMode="auto">
          <a:xfrm>
            <a:off x="3513582" y="5543150"/>
            <a:ext cx="235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2 – 10 Febrero </a:t>
            </a:r>
          </a:p>
          <a:p>
            <a:pPr algn="ct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Premonitores</a:t>
            </a:r>
          </a:p>
        </p:txBody>
      </p:sp>
      <p:pic>
        <p:nvPicPr>
          <p:cNvPr id="9" name="Picture 8">
            <a:extLst>
              <a:ext uri="{FF2B5EF4-FFF2-40B4-BE49-F238E27FC236}">
                <a16:creationId xmlns:a16="http://schemas.microsoft.com/office/drawing/2014/main" id="{DBFFCCC3-DDAE-1044-AF55-15AE0DA67954}"/>
              </a:ext>
            </a:extLst>
          </p:cNvPr>
          <p:cNvPicPr>
            <a:picLocks noChangeAspect="1"/>
          </p:cNvPicPr>
          <p:nvPr/>
        </p:nvPicPr>
        <p:blipFill>
          <a:blip r:embed="rId6"/>
          <a:stretch>
            <a:fillRect/>
          </a:stretch>
        </p:blipFill>
        <p:spPr>
          <a:xfrm>
            <a:off x="6136868" y="4086493"/>
            <a:ext cx="2743200" cy="2025541"/>
          </a:xfrm>
          <a:prstGeom prst="rect">
            <a:avLst/>
          </a:prstGeom>
        </p:spPr>
      </p:pic>
      <p:sp>
        <p:nvSpPr>
          <p:cNvPr id="30" name="TextBox 30">
            <a:extLst>
              <a:ext uri="{FF2B5EF4-FFF2-40B4-BE49-F238E27FC236}">
                <a16:creationId xmlns:a16="http://schemas.microsoft.com/office/drawing/2014/main" id="{57D15410-0D5F-6147-8C1A-F6ABA3A37F2C}"/>
              </a:ext>
            </a:extLst>
          </p:cNvPr>
          <p:cNvSpPr txBox="1">
            <a:spLocks noChangeArrowheads="1"/>
          </p:cNvSpPr>
          <p:nvPr/>
        </p:nvSpPr>
        <p:spPr bwMode="auto">
          <a:xfrm>
            <a:off x="6316930" y="5543150"/>
            <a:ext cx="235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10 Febrero  </a:t>
            </a:r>
          </a:p>
          <a:p>
            <a:pPr algn="ctr">
              <a:spcBef>
                <a:spcPct val="0"/>
              </a:spcBef>
              <a:buFontTx/>
              <a:buNone/>
            </a:pPr>
            <a:r>
              <a:rPr lang="es-ES_tradnl" altLang="en-US" sz="1400" dirty="0" err="1">
                <a:solidFill>
                  <a:srgbClr val="FFFFFF"/>
                </a:solidFill>
                <a:latin typeface="Arial" panose="020B0604020202020204" pitchFamily="34" charset="0"/>
                <a:cs typeface="Arial" panose="020B0604020202020204" pitchFamily="34" charset="0"/>
              </a:rPr>
              <a:t>Sísmo</a:t>
            </a:r>
            <a:r>
              <a:rPr lang="es-ES_tradnl" altLang="en-US" sz="1400" dirty="0">
                <a:solidFill>
                  <a:srgbClr val="FFFFFF"/>
                </a:solidFill>
                <a:latin typeface="Arial" panose="020B0604020202020204" pitchFamily="34" charset="0"/>
                <a:cs typeface="Arial" panose="020B0604020202020204" pitchFamily="34" charset="0"/>
              </a:rPr>
              <a:t> Principal &amp; Réplica</a:t>
            </a:r>
          </a:p>
        </p:txBody>
      </p:sp>
      <p:cxnSp>
        <p:nvCxnSpPr>
          <p:cNvPr id="31" name="Straight Arrow Connector 30">
            <a:extLst>
              <a:ext uri="{FF2B5EF4-FFF2-40B4-BE49-F238E27FC236}">
                <a16:creationId xmlns:a16="http://schemas.microsoft.com/office/drawing/2014/main" id="{9AF6F8A4-7DD0-DF48-8AE1-A5350A05AA53}"/>
              </a:ext>
            </a:extLst>
          </p:cNvPr>
          <p:cNvCxnSpPr>
            <a:cxnSpLocks noChangeShapeType="1"/>
          </p:cNvCxnSpPr>
          <p:nvPr/>
        </p:nvCxnSpPr>
        <p:spPr bwMode="auto">
          <a:xfrm>
            <a:off x="7072119" y="5255873"/>
            <a:ext cx="248215" cy="0"/>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3" name="TextBox 30">
            <a:extLst>
              <a:ext uri="{FF2B5EF4-FFF2-40B4-BE49-F238E27FC236}">
                <a16:creationId xmlns:a16="http://schemas.microsoft.com/office/drawing/2014/main" id="{6863ACC9-4E02-E44B-9ADC-BE645508FFD8}"/>
              </a:ext>
            </a:extLst>
          </p:cNvPr>
          <p:cNvSpPr txBox="1">
            <a:spLocks noChangeArrowheads="1"/>
          </p:cNvSpPr>
          <p:nvPr/>
        </p:nvSpPr>
        <p:spPr bwMode="auto">
          <a:xfrm>
            <a:off x="6523591" y="5097137"/>
            <a:ext cx="19404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M7,7 </a:t>
            </a:r>
          </a:p>
          <a:p>
            <a:pP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Sismo Principal</a:t>
            </a:r>
          </a:p>
        </p:txBody>
      </p:sp>
      <p:sp>
        <p:nvSpPr>
          <p:cNvPr id="23" name="Title 1">
            <a:extLst>
              <a:ext uri="{FF2B5EF4-FFF2-40B4-BE49-F238E27FC236}">
                <a16:creationId xmlns:a16="http://schemas.microsoft.com/office/drawing/2014/main" id="{9DAFBF58-7D0A-344B-AD23-ED362597D8E2}"/>
              </a:ext>
            </a:extLst>
          </p:cNvPr>
          <p:cNvSpPr txBox="1">
            <a:spLocks/>
          </p:cNvSpPr>
          <p:nvPr/>
        </p:nvSpPr>
        <p:spPr>
          <a:xfrm>
            <a:off x="1214271" y="16929"/>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7,7 ISLAS LEALTAD</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10 de Febrero, 2021 a las 13:19:55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2" name="TextBox 16">
            <a:extLst>
              <a:ext uri="{FF2B5EF4-FFF2-40B4-BE49-F238E27FC236}">
                <a16:creationId xmlns:a16="http://schemas.microsoft.com/office/drawing/2014/main" id="{44DA1B92-19DC-FB4D-916C-DEB0038A8E7F}"/>
              </a:ext>
            </a:extLst>
          </p:cNvPr>
          <p:cNvSpPr txBox="1">
            <a:spLocks noChangeArrowheads="1"/>
          </p:cNvSpPr>
          <p:nvPr/>
        </p:nvSpPr>
        <p:spPr bwMode="auto">
          <a:xfrm>
            <a:off x="3886200" y="6301717"/>
            <a:ext cx="45095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Mapa creado con el navegador de terremotos de IRIS</a:t>
            </a:r>
            <a:endParaRPr lang="es-ES_tradnl" altLang="en-US" sz="1800" dirty="0">
              <a:latin typeface="Arial" panose="020B0604020202020204" pitchFamily="34" charset="0"/>
            </a:endParaRPr>
          </a:p>
        </p:txBody>
      </p:sp>
      <p:sp>
        <p:nvSpPr>
          <p:cNvPr id="35" name="TextBox 9">
            <a:extLst>
              <a:ext uri="{FF2B5EF4-FFF2-40B4-BE49-F238E27FC236}">
                <a16:creationId xmlns:a16="http://schemas.microsoft.com/office/drawing/2014/main" id="{3AC65343-E9C5-8245-B355-067026D55D17}"/>
              </a:ext>
            </a:extLst>
          </p:cNvPr>
          <p:cNvSpPr txBox="1">
            <a:spLocks noChangeArrowheads="1"/>
          </p:cNvSpPr>
          <p:nvPr/>
        </p:nvSpPr>
        <p:spPr bwMode="auto">
          <a:xfrm rot="2290822">
            <a:off x="4124665" y="2545056"/>
            <a:ext cx="5116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800" dirty="0">
                <a:solidFill>
                  <a:prstClr val="white"/>
                </a:solidFill>
                <a:ea typeface="+mn-ea"/>
              </a:rPr>
              <a:t>del Sur</a:t>
            </a:r>
            <a:endParaRPr lang="es-ES_tradnl" altLang="en-US" sz="800" dirty="0">
              <a:solidFill>
                <a:prstClr val="black"/>
              </a:solidFill>
              <a:ea typeface="+mn-ea"/>
            </a:endParaRPr>
          </a:p>
        </p:txBody>
      </p:sp>
      <p:sp>
        <p:nvSpPr>
          <p:cNvPr id="36" name="TextBox 10">
            <a:extLst>
              <a:ext uri="{FF2B5EF4-FFF2-40B4-BE49-F238E27FC236}">
                <a16:creationId xmlns:a16="http://schemas.microsoft.com/office/drawing/2014/main" id="{394DBE33-01E0-6140-9623-EE0EF1B49592}"/>
              </a:ext>
            </a:extLst>
          </p:cNvPr>
          <p:cNvSpPr txBox="1">
            <a:spLocks noChangeArrowheads="1"/>
          </p:cNvSpPr>
          <p:nvPr/>
        </p:nvSpPr>
        <p:spPr bwMode="auto">
          <a:xfrm>
            <a:off x="4508037" y="2667000"/>
            <a:ext cx="6719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800" dirty="0">
                <a:solidFill>
                  <a:prstClr val="white"/>
                </a:solidFill>
                <a:ea typeface="+mn-ea"/>
              </a:rPr>
              <a:t>De Nueva </a:t>
            </a:r>
            <a:endParaRPr lang="es-ES_tradnl" altLang="en-US" sz="800" dirty="0">
              <a:solidFill>
                <a:prstClr val="black"/>
              </a:solidFill>
              <a:ea typeface="+mn-ea"/>
            </a:endParaRPr>
          </a:p>
        </p:txBody>
      </p:sp>
      <p:sp>
        <p:nvSpPr>
          <p:cNvPr id="37" name="TextBox 11">
            <a:extLst>
              <a:ext uri="{FF2B5EF4-FFF2-40B4-BE49-F238E27FC236}">
                <a16:creationId xmlns:a16="http://schemas.microsoft.com/office/drawing/2014/main" id="{95930314-6F88-F446-A785-4EF4BF597C7A}"/>
              </a:ext>
            </a:extLst>
          </p:cNvPr>
          <p:cNvSpPr txBox="1">
            <a:spLocks noChangeArrowheads="1"/>
          </p:cNvSpPr>
          <p:nvPr/>
        </p:nvSpPr>
        <p:spPr bwMode="auto">
          <a:xfrm rot="19392144">
            <a:off x="5034287" y="2522928"/>
            <a:ext cx="5966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800" dirty="0" err="1">
                <a:solidFill>
                  <a:prstClr val="white"/>
                </a:solidFill>
                <a:ea typeface="+mn-ea"/>
              </a:rPr>
              <a:t>Hébridas</a:t>
            </a:r>
            <a:endParaRPr lang="es-ES_tradnl" altLang="en-US" sz="800" dirty="0">
              <a:solidFill>
                <a:prstClr val="black"/>
              </a:solidFill>
              <a:ea typeface="+mn-ea"/>
            </a:endParaRPr>
          </a:p>
        </p:txBody>
      </p:sp>
      <p:sp>
        <p:nvSpPr>
          <p:cNvPr id="38" name="TextBox 9">
            <a:extLst>
              <a:ext uri="{FF2B5EF4-FFF2-40B4-BE49-F238E27FC236}">
                <a16:creationId xmlns:a16="http://schemas.microsoft.com/office/drawing/2014/main" id="{67863E8E-F9C4-F946-A53E-B11C117B1301}"/>
              </a:ext>
            </a:extLst>
          </p:cNvPr>
          <p:cNvSpPr txBox="1">
            <a:spLocks noChangeArrowheads="1"/>
          </p:cNvSpPr>
          <p:nvPr/>
        </p:nvSpPr>
        <p:spPr bwMode="auto">
          <a:xfrm rot="3806477">
            <a:off x="3926690" y="2272057"/>
            <a:ext cx="4427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800" dirty="0">
                <a:solidFill>
                  <a:prstClr val="white"/>
                </a:solidFill>
                <a:ea typeface="+mn-ea"/>
              </a:rPr>
              <a:t>Fosa </a:t>
            </a:r>
            <a:endParaRPr lang="es-ES_tradnl" altLang="en-US" sz="800" dirty="0">
              <a:solidFill>
                <a:prstClr val="black"/>
              </a:solidFill>
              <a:ea typeface="+mn-ea"/>
            </a:endParaRPr>
          </a:p>
        </p:txBody>
      </p:sp>
    </p:spTree>
    <p:extLst>
      <p:ext uri="{BB962C8B-B14F-4D97-AF65-F5344CB8AC3E}">
        <p14:creationId xmlns:p14="http://schemas.microsoft.com/office/powerpoint/2010/main" val="502437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50811" y="990600"/>
            <a:ext cx="8512189" cy="58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None/>
            </a:pPr>
            <a:r>
              <a:rPr lang="es-ES_tradnl" altLang="en-US" sz="1500" dirty="0">
                <a:solidFill>
                  <a:srgbClr val="000000"/>
                </a:solidFill>
                <a:latin typeface="Arial" panose="020B0604020202020204" pitchFamily="34" charset="0"/>
                <a:cs typeface="Arial" panose="020B0604020202020204" pitchFamily="34" charset="0"/>
              </a:rPr>
              <a:t>Animando los terremotos del 20 de febrero, incluidos los sismos premonitores, el sismo principal y las réplicas.</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3224790" y="6370524"/>
            <a:ext cx="48397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s-ES_tradnl" altLang="en-US" sz="1400" i="1" dirty="0">
                <a:solidFill>
                  <a:srgbClr val="000000"/>
                </a:solidFill>
                <a:latin typeface="Arial" panose="020B0604020202020204" pitchFamily="34" charset="0"/>
                <a:cs typeface="Arial" panose="020B0604020202020204" pitchFamily="34" charset="0"/>
              </a:rPr>
              <a:t>Animación </a:t>
            </a:r>
            <a:r>
              <a:rPr lang="es-ES_tradnl" altLang="en-US" sz="1400" dirty="0">
                <a:latin typeface="Arial" panose="020B0604020202020204" pitchFamily="34" charset="0"/>
              </a:rPr>
              <a:t>creada con el navegador de terremotos de IRIS</a:t>
            </a:r>
            <a:endParaRPr lang="es-ES_tradnl" altLang="en-US" sz="1800" dirty="0">
              <a:latin typeface="Arial" panose="020B0604020202020204" pitchFamily="34" charset="0"/>
            </a:endParaRPr>
          </a:p>
          <a:p>
            <a:pPr>
              <a:spcBef>
                <a:spcPct val="0"/>
              </a:spcBef>
              <a:buFontTx/>
              <a:buNone/>
            </a:pPr>
            <a:endParaRPr lang="es-ES_tradnl" altLang="en-US" sz="1400" i="1" dirty="0">
              <a:solidFill>
                <a:srgbClr val="000000"/>
              </a:solidFill>
              <a:latin typeface="Arial" panose="020B0604020202020204" pitchFamily="34" charset="0"/>
              <a:cs typeface="Arial" panose="020B0604020202020204" pitchFamily="34" charset="0"/>
            </a:endParaRPr>
          </a:p>
        </p:txBody>
      </p:sp>
      <p:pic>
        <p:nvPicPr>
          <p:cNvPr id="5" name="LoyaltyIslands_210210_M7.7.mp4">
            <a:hlinkClick r:id="" action="ppaction://media"/>
            <a:extLst>
              <a:ext uri="{FF2B5EF4-FFF2-40B4-BE49-F238E27FC236}">
                <a16:creationId xmlns:a16="http://schemas.microsoft.com/office/drawing/2014/main" id="{66E9B584-406A-4B20-B756-8E8B105CCCB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62279" y="1571154"/>
            <a:ext cx="6902297" cy="4742036"/>
          </a:xfrm>
          <a:prstGeom prst="rect">
            <a:avLst/>
          </a:prstGeom>
        </p:spPr>
      </p:pic>
      <p:sp>
        <p:nvSpPr>
          <p:cNvPr id="8" name="Title 1">
            <a:extLst>
              <a:ext uri="{FF2B5EF4-FFF2-40B4-BE49-F238E27FC236}">
                <a16:creationId xmlns:a16="http://schemas.microsoft.com/office/drawing/2014/main" id="{83B8D26D-741F-A447-9259-093EA4E21D25}"/>
              </a:ext>
            </a:extLst>
          </p:cNvPr>
          <p:cNvSpPr txBox="1">
            <a:spLocks/>
          </p:cNvSpPr>
          <p:nvPr/>
        </p:nvSpPr>
        <p:spPr>
          <a:xfrm>
            <a:off x="1244600" y="16143"/>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7,7 ISLAS LEALTAD</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10 de Febrero, 2021 a las 13:19:55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61300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3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04800" y="990600"/>
            <a:ext cx="3778251" cy="540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500" dirty="0"/>
              <a:t>Un </a:t>
            </a:r>
            <a:r>
              <a:rPr lang="es-ES_tradnl" altLang="en-US" sz="1500" b="1" dirty="0"/>
              <a:t>Premonitor </a:t>
            </a:r>
            <a:r>
              <a:rPr lang="es-ES_tradnl" altLang="en-US" sz="1500" dirty="0"/>
              <a:t>es un terremoto de menor magnitud que precede al sismo principal.</a:t>
            </a:r>
          </a:p>
          <a:p>
            <a:endParaRPr lang="es-ES_tradnl" altLang="en-US" sz="1500" dirty="0"/>
          </a:p>
          <a:p>
            <a:r>
              <a:rPr lang="es-ES_tradnl" altLang="en-US" sz="1500" dirty="0"/>
              <a:t>No hay características especiales de un premonitorio que nos hagan saber que es un premonitorio hasta que se produce el principal.</a:t>
            </a:r>
          </a:p>
          <a:p>
            <a:endParaRPr lang="es-ES_tradnl" altLang="en-US" sz="1500" dirty="0"/>
          </a:p>
          <a:p>
            <a:r>
              <a:rPr lang="es-ES_tradnl" altLang="en-US" sz="1500" dirty="0"/>
              <a:t>Un </a:t>
            </a:r>
            <a:r>
              <a:rPr lang="es-ES_tradnl" altLang="en-US" sz="1500" b="1" dirty="0"/>
              <a:t>Sismo Principal </a:t>
            </a:r>
            <a:r>
              <a:rPr lang="es-ES_tradnl" altLang="en-US" sz="1500" dirty="0"/>
              <a:t>es el terremoto de mayor magnitud durante una secuencia de terremotos.</a:t>
            </a:r>
          </a:p>
          <a:p>
            <a:endParaRPr lang="es-ES_tradnl" altLang="en-US" sz="1500" dirty="0"/>
          </a:p>
          <a:p>
            <a:r>
              <a:rPr lang="es-ES_tradnl" altLang="en-US" sz="1500" dirty="0"/>
              <a:t>Las </a:t>
            </a:r>
            <a:r>
              <a:rPr lang="es-ES_tradnl" altLang="en-US" sz="1500" b="1" dirty="0"/>
              <a:t>Réplicas</a:t>
            </a:r>
            <a:r>
              <a:rPr lang="es-ES_tradnl" altLang="en-US" sz="1500" dirty="0"/>
              <a:t> son terremotos más pequeños que ocurren después de un gran terremoto cuando la falla se ajusta al nuevo estado de tensión.</a:t>
            </a:r>
          </a:p>
          <a:p>
            <a:endParaRPr lang="es-ES_tradnl" altLang="en-US" sz="1500" dirty="0"/>
          </a:p>
          <a:p>
            <a:r>
              <a:rPr lang="es-ES_tradnl" altLang="en-US" sz="1500" dirty="0"/>
              <a:t>El gráfico muestra cómo el número de réplicas y la magnitud de las réplicas decaen con el aumento del tiempo desde el sismo principal. El número de réplicas también disminuye con la distancia al sismo principal.</a:t>
            </a:r>
          </a:p>
        </p:txBody>
      </p:sp>
      <p:sp>
        <p:nvSpPr>
          <p:cNvPr id="9" name="Rectangle 7">
            <a:extLst>
              <a:ext uri="{FF2B5EF4-FFF2-40B4-BE49-F238E27FC236}">
                <a16:creationId xmlns:a16="http://schemas.microsoft.com/office/drawing/2014/main" id="{B1513C5A-CFF4-4A5C-854A-7E130F74C7DB}"/>
              </a:ext>
            </a:extLst>
          </p:cNvPr>
          <p:cNvSpPr>
            <a:spLocks noChangeArrowheads="1"/>
          </p:cNvSpPr>
          <p:nvPr/>
        </p:nvSpPr>
        <p:spPr bwMode="auto">
          <a:xfrm>
            <a:off x="4394078" y="6551984"/>
            <a:ext cx="46943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pic>
        <p:nvPicPr>
          <p:cNvPr id="10" name="Picture 10" descr="usgs.jpg">
            <a:extLst>
              <a:ext uri="{FF2B5EF4-FFF2-40B4-BE49-F238E27FC236}">
                <a16:creationId xmlns:a16="http://schemas.microsoft.com/office/drawing/2014/main" id="{969B65C8-67A6-4BD4-8B03-665B7874EE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94078" y="3775446"/>
            <a:ext cx="4692990" cy="277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_004_ForeshockAftershock_720.mp4">
            <a:hlinkClick r:id="" action="ppaction://media"/>
            <a:extLst>
              <a:ext uri="{FF2B5EF4-FFF2-40B4-BE49-F238E27FC236}">
                <a16:creationId xmlns:a16="http://schemas.microsoft.com/office/drawing/2014/main" id="{C5E964E8-A192-4798-8AFA-D2259E29530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477642" y="1003300"/>
            <a:ext cx="4553997" cy="2574273"/>
          </a:xfrm>
          <a:prstGeom prst="rect">
            <a:avLst/>
          </a:prstGeom>
        </p:spPr>
      </p:pic>
      <p:sp>
        <p:nvSpPr>
          <p:cNvPr id="12" name="Title 1">
            <a:extLst>
              <a:ext uri="{FF2B5EF4-FFF2-40B4-BE49-F238E27FC236}">
                <a16:creationId xmlns:a16="http://schemas.microsoft.com/office/drawing/2014/main" id="{9ACF63B7-8D12-DA45-8910-EAAC534074F2}"/>
              </a:ext>
            </a:extLst>
          </p:cNvPr>
          <p:cNvSpPr txBox="1">
            <a:spLocks/>
          </p:cNvSpPr>
          <p:nvPr/>
        </p:nvSpPr>
        <p:spPr>
          <a:xfrm>
            <a:off x="1244600" y="16143"/>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7,7 ISLAS LEALTAD</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10 de Febrero, 2021 a las 13:19:55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s-ES_tradnl"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84343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El mecanismo focal es cómo los sismólogos trazan las orientaciones de esfuerzos tridimensionales de un terremoto. Debido a que un terremoto ocurre como deslizamiento en una falla, genera ondas primarias (P) en cuadrantes donde el primer pulso es </a:t>
            </a:r>
            <a:r>
              <a:rPr lang="es-ES_tradnl" altLang="en-US" sz="1600" dirty="0" err="1">
                <a:latin typeface="Arial" panose="020B0604020202020204" pitchFamily="34" charset="0"/>
              </a:rPr>
              <a:t>compresional</a:t>
            </a:r>
            <a:r>
              <a:rPr lang="es-ES_tradnl" altLang="en-US" sz="1600" dirty="0">
                <a:latin typeface="Arial" panose="020B0604020202020204" pitchFamily="34" charset="0"/>
              </a:rPr>
              <a:t> (sombreado) y cuadrantes donde el primer pulso es extensional (blanco). La orientación de estos cuadrantes determinada a partir de ondas sísmicas registradas determina el tipo de falla que produjo el terremoto.</a:t>
            </a:r>
          </a:p>
        </p:txBody>
      </p:sp>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86200" y="2562761"/>
            <a:ext cx="4518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600" dirty="0">
                <a:latin typeface="Arial" panose="020B0604020202020204" pitchFamily="34" charset="0"/>
              </a:rPr>
              <a:t>En este caso, la ubicación del terremoto y el mecanismo focal indican que se debió a una falla de empuje o cerca del límite de la placa entre la Placa de Australia en subducción y la Placa del Pacífico superior.</a:t>
            </a:r>
          </a:p>
        </p:txBody>
      </p:sp>
      <p:grpSp>
        <p:nvGrpSpPr>
          <p:cNvPr id="5" name="Group 4">
            <a:extLst>
              <a:ext uri="{FF2B5EF4-FFF2-40B4-BE49-F238E27FC236}">
                <a16:creationId xmlns:a16="http://schemas.microsoft.com/office/drawing/2014/main" id="{4E6965C6-2EA1-CE47-99A6-6B6629C5D71C}"/>
              </a:ext>
            </a:extLst>
          </p:cNvPr>
          <p:cNvGrpSpPr/>
          <p:nvPr/>
        </p:nvGrpSpPr>
        <p:grpSpPr>
          <a:xfrm>
            <a:off x="335586" y="2562761"/>
            <a:ext cx="2667001" cy="2371983"/>
            <a:chOff x="271055" y="2465864"/>
            <a:chExt cx="2548345" cy="2468880"/>
          </a:xfrm>
        </p:grpSpPr>
        <p:pic>
          <p:nvPicPr>
            <p:cNvPr id="2" name="Picture 1">
              <a:extLst>
                <a:ext uri="{FF2B5EF4-FFF2-40B4-BE49-F238E27FC236}">
                  <a16:creationId xmlns:a16="http://schemas.microsoft.com/office/drawing/2014/main" id="{80CA9F15-DBA4-5D49-A1B1-3C4B1E88ABAA}"/>
                </a:ext>
              </a:extLst>
            </p:cNvPr>
            <p:cNvPicPr>
              <a:picLocks noChangeAspect="1"/>
            </p:cNvPicPr>
            <p:nvPr/>
          </p:nvPicPr>
          <p:blipFill rotWithShape="1">
            <a:blip r:embed="rId4"/>
            <a:srcRect l="16496" r="16869"/>
            <a:stretch/>
          </p:blipFill>
          <p:spPr>
            <a:xfrm>
              <a:off x="457200" y="2465864"/>
              <a:ext cx="2362200" cy="2468880"/>
            </a:xfrm>
            <a:prstGeom prst="rect">
              <a:avLst/>
            </a:prstGeom>
          </p:spPr>
        </p:pic>
        <p:sp>
          <p:nvSpPr>
            <p:cNvPr id="14" name="Rectangle 13">
              <a:extLst>
                <a:ext uri="{FF2B5EF4-FFF2-40B4-BE49-F238E27FC236}">
                  <a16:creationId xmlns:a16="http://schemas.microsoft.com/office/drawing/2014/main" id="{B7B5E5F9-4BF3-1445-99C0-AE50089178B9}"/>
                </a:ext>
              </a:extLst>
            </p:cNvPr>
            <p:cNvSpPr/>
            <p:nvPr/>
          </p:nvSpPr>
          <p:spPr>
            <a:xfrm rot="20218732">
              <a:off x="271055" y="3824313"/>
              <a:ext cx="203799"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grpSp>
      <p:sp>
        <p:nvSpPr>
          <p:cNvPr id="16" name="Title 1">
            <a:extLst>
              <a:ext uri="{FF2B5EF4-FFF2-40B4-BE49-F238E27FC236}">
                <a16:creationId xmlns:a16="http://schemas.microsoft.com/office/drawing/2014/main" id="{7256B76A-F31D-3F40-B107-72997F9C40D9}"/>
              </a:ext>
            </a:extLst>
          </p:cNvPr>
          <p:cNvSpPr txBox="1">
            <a:spLocks/>
          </p:cNvSpPr>
          <p:nvPr/>
        </p:nvSpPr>
        <p:spPr>
          <a:xfrm>
            <a:off x="1244600" y="16143"/>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7,7 ISLAS LEALTAD</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10 de Febrero, 2021 a las 13:19:55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7" name="TextBox 8">
            <a:extLst>
              <a:ext uri="{FF2B5EF4-FFF2-40B4-BE49-F238E27FC236}">
                <a16:creationId xmlns:a16="http://schemas.microsoft.com/office/drawing/2014/main" id="{E3132EE9-6127-2D4D-9391-89A82C4F7BD6}"/>
              </a:ext>
            </a:extLst>
          </p:cNvPr>
          <p:cNvSpPr txBox="1">
            <a:spLocks noChangeArrowheads="1"/>
          </p:cNvSpPr>
          <p:nvPr/>
        </p:nvSpPr>
        <p:spPr bwMode="auto">
          <a:xfrm>
            <a:off x="522288"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eje de tensión (T) refleja la dirección de tensión de compresión mínima. El eje de presión (P) refleja la máxima dirección de esfuerzo de compresión. </a:t>
            </a:r>
          </a:p>
        </p:txBody>
      </p:sp>
      <p:sp>
        <p:nvSpPr>
          <p:cNvPr id="18" name="TextBox 11">
            <a:extLst>
              <a:ext uri="{FF2B5EF4-FFF2-40B4-BE49-F238E27FC236}">
                <a16:creationId xmlns:a16="http://schemas.microsoft.com/office/drawing/2014/main" id="{A915F340-C794-7D48-A0CB-8262FEFB9165}"/>
              </a:ext>
            </a:extLst>
          </p:cNvPr>
          <p:cNvSpPr txBox="1">
            <a:spLocks noChangeArrowheads="1"/>
          </p:cNvSpPr>
          <p:nvPr/>
        </p:nvSpPr>
        <p:spPr bwMode="auto">
          <a:xfrm>
            <a:off x="434975" y="5181470"/>
            <a:ext cx="3375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grpSp>
        <p:nvGrpSpPr>
          <p:cNvPr id="19" name="Group 18">
            <a:extLst>
              <a:ext uri="{FF2B5EF4-FFF2-40B4-BE49-F238E27FC236}">
                <a16:creationId xmlns:a16="http://schemas.microsoft.com/office/drawing/2014/main" id="{E71FA46A-D252-A44F-A6FF-7A97EB6D2530}"/>
              </a:ext>
            </a:extLst>
          </p:cNvPr>
          <p:cNvGrpSpPr/>
          <p:nvPr/>
        </p:nvGrpSpPr>
        <p:grpSpPr>
          <a:xfrm>
            <a:off x="3710611" y="4068672"/>
            <a:ext cx="4518025" cy="1997132"/>
            <a:chOff x="3710611" y="4068672"/>
            <a:chExt cx="4518025" cy="1997132"/>
          </a:xfrm>
        </p:grpSpPr>
        <p:pic>
          <p:nvPicPr>
            <p:cNvPr id="20" name="Picture 10" descr="focal.png">
              <a:extLst>
                <a:ext uri="{FF2B5EF4-FFF2-40B4-BE49-F238E27FC236}">
                  <a16:creationId xmlns:a16="http://schemas.microsoft.com/office/drawing/2014/main" id="{5BE464EA-C866-2545-8A8C-7359A6FCF96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611" y="4068672"/>
              <a:ext cx="4518025" cy="1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a:extLst>
                <a:ext uri="{FF2B5EF4-FFF2-40B4-BE49-F238E27FC236}">
                  <a16:creationId xmlns:a16="http://schemas.microsoft.com/office/drawing/2014/main" id="{5B014BFC-0C04-B547-B7AD-B57C61CDCC70}"/>
                </a:ext>
              </a:extLst>
            </p:cNvPr>
            <p:cNvSpPr txBox="1"/>
            <p:nvPr/>
          </p:nvSpPr>
          <p:spPr>
            <a:xfrm>
              <a:off x="4572000" y="4073344"/>
              <a:ext cx="3440906" cy="369332"/>
            </a:xfrm>
            <a:prstGeom prst="rect">
              <a:avLst/>
            </a:prstGeom>
            <a:solidFill>
              <a:schemeClr val="bg1"/>
            </a:solidFill>
          </p:spPr>
          <p:txBody>
            <a:bodyPr wrap="square" rtlCol="0">
              <a:spAutoFit/>
            </a:bodyPr>
            <a:lstStyle/>
            <a:p>
              <a:r>
                <a:rPr lang="es-ES_tradnl" b="1" dirty="0">
                  <a:cs typeface="Arial" panose="020B0604020202020204" pitchFamily="34" charset="0"/>
                </a:rPr>
                <a:t>Inversa/ Empuje/ Compresión</a:t>
              </a:r>
            </a:p>
          </p:txBody>
        </p:sp>
      </p:grpSp>
      <p:graphicFrame>
        <p:nvGraphicFramePr>
          <p:cNvPr id="22" name="Table 6">
            <a:extLst>
              <a:ext uri="{FF2B5EF4-FFF2-40B4-BE49-F238E27FC236}">
                <a16:creationId xmlns:a16="http://schemas.microsoft.com/office/drawing/2014/main" id="{9A240E9F-B57E-FF43-B699-743DBCE8C356}"/>
              </a:ext>
            </a:extLst>
          </p:cNvPr>
          <p:cNvGraphicFramePr>
            <a:graphicFrameLocks noGrp="1"/>
          </p:cNvGraphicFramePr>
          <p:nvPr>
            <p:extLst>
              <p:ext uri="{D42A27DB-BD31-4B8C-83A1-F6EECF244321}">
                <p14:modId xmlns:p14="http://schemas.microsoft.com/office/powerpoint/2010/main" val="3265625914"/>
              </p:ext>
            </p:extLst>
          </p:nvPr>
        </p:nvGraphicFramePr>
        <p:xfrm>
          <a:off x="3733800" y="5936456"/>
          <a:ext cx="4751388" cy="584716"/>
        </p:xfrm>
        <a:graphic>
          <a:graphicData uri="http://schemas.openxmlformats.org/drawingml/2006/table">
            <a:tbl>
              <a:tblPr firstRow="1" bandRow="1">
                <a:tableStyleId>{5C22544A-7EE6-4342-B048-85BDC9FD1C3A}</a:tableStyleId>
              </a:tblPr>
              <a:tblGrid>
                <a:gridCol w="1583796">
                  <a:extLst>
                    <a:ext uri="{9D8B030D-6E8A-4147-A177-3AD203B41FA5}">
                      <a16:colId xmlns:a16="http://schemas.microsoft.com/office/drawing/2014/main" val="2430598946"/>
                    </a:ext>
                  </a:extLst>
                </a:gridCol>
                <a:gridCol w="1338792">
                  <a:extLst>
                    <a:ext uri="{9D8B030D-6E8A-4147-A177-3AD203B41FA5}">
                      <a16:colId xmlns:a16="http://schemas.microsoft.com/office/drawing/2014/main" val="2658955370"/>
                    </a:ext>
                  </a:extLst>
                </a:gridCol>
                <a:gridCol w="1828800">
                  <a:extLst>
                    <a:ext uri="{9D8B030D-6E8A-4147-A177-3AD203B41FA5}">
                      <a16:colId xmlns:a16="http://schemas.microsoft.com/office/drawing/2014/main" val="4201149305"/>
                    </a:ext>
                  </a:extLst>
                </a:gridCol>
              </a:tblGrid>
              <a:tr h="584716">
                <a:tc>
                  <a:txBody>
                    <a:bodyPr/>
                    <a:lstStyle/>
                    <a:p>
                      <a:pPr algn="ctr"/>
                      <a:r>
                        <a:rPr lang="es-ES_tradnl" sz="1600" noProof="0" dirty="0">
                          <a:solidFill>
                            <a:schemeClr val="tx1"/>
                          </a:solidFill>
                        </a:rPr>
                        <a:t>Modelo de bloque</a:t>
                      </a:r>
                    </a:p>
                  </a:txBody>
                  <a:tcPr>
                    <a:noFill/>
                  </a:tcPr>
                </a:tc>
                <a:tc>
                  <a:txBody>
                    <a:bodyPr/>
                    <a:lstStyle/>
                    <a:p>
                      <a:pPr algn="ctr"/>
                      <a:r>
                        <a:rPr lang="es-ES_tradnl" sz="1600" noProof="0" dirty="0">
                          <a:solidFill>
                            <a:schemeClr val="tx1"/>
                          </a:solidFill>
                        </a:rPr>
                        <a:t>Esfera Focal</a:t>
                      </a:r>
                    </a:p>
                  </a:txBody>
                  <a:tcPr>
                    <a:noFill/>
                  </a:tcPr>
                </a:tc>
                <a:tc>
                  <a:txBody>
                    <a:bodyPr/>
                    <a:lstStyle/>
                    <a:p>
                      <a:pPr algn="ctr"/>
                      <a:r>
                        <a:rPr lang="es-ES_tradnl" sz="1600" noProof="0" dirty="0">
                          <a:solidFill>
                            <a:schemeClr val="tx1"/>
                          </a:solidFill>
                        </a:rPr>
                        <a:t>Proyección de la Esfera Focal en 2D</a:t>
                      </a:r>
                    </a:p>
                  </a:txBody>
                  <a:tcPr>
                    <a:noFill/>
                  </a:tcPr>
                </a:tc>
                <a:extLst>
                  <a:ext uri="{0D108BD9-81ED-4DB2-BD59-A6C34878D82A}">
                    <a16:rowId xmlns:a16="http://schemas.microsoft.com/office/drawing/2014/main" val="2896319844"/>
                  </a:ext>
                </a:extLst>
              </a:tr>
            </a:tbl>
          </a:graphicData>
        </a:graphic>
      </p:graphicFrame>
    </p:spTree>
    <p:extLst>
      <p:ext uri="{BB962C8B-B14F-4D97-AF65-F5344CB8AC3E}">
        <p14:creationId xmlns:p14="http://schemas.microsoft.com/office/powerpoint/2010/main" val="23260672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9675</TotalTime>
  <Words>1983</Words>
  <Application>Microsoft Macintosh PowerPoint</Application>
  <PresentationFormat>On-screen Show (4:3)</PresentationFormat>
  <Paragraphs>181</Paragraphs>
  <Slides>12</Slides>
  <Notes>12</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804</cp:revision>
  <dcterms:created xsi:type="dcterms:W3CDTF">2009-05-31T20:07:40Z</dcterms:created>
  <dcterms:modified xsi:type="dcterms:W3CDTF">2021-02-14T21:29:33Z</dcterms:modified>
</cp:coreProperties>
</file>