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347" r:id="rId2"/>
    <p:sldId id="432" r:id="rId3"/>
    <p:sldId id="385" r:id="rId4"/>
    <p:sldId id="386" r:id="rId5"/>
    <p:sldId id="343" r:id="rId6"/>
    <p:sldId id="431" r:id="rId7"/>
    <p:sldId id="414" r:id="rId8"/>
    <p:sldId id="415" r:id="rId9"/>
    <p:sldId id="416" r:id="rId10"/>
    <p:sldId id="417" r:id="rId11"/>
    <p:sldId id="430" r:id="rId12"/>
    <p:sldId id="412" r:id="rId13"/>
    <p:sldId id="424" r:id="rId14"/>
    <p:sldId id="369" r:id="rId15"/>
    <p:sldId id="373" r:id="rId16"/>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26" autoAdjust="0"/>
    <p:restoredTop sz="77336" autoAdjust="0"/>
  </p:normalViewPr>
  <p:slideViewPr>
    <p:cSldViewPr>
      <p:cViewPr varScale="1">
        <p:scale>
          <a:sx n="56" d="100"/>
          <a:sy n="56" d="100"/>
        </p:scale>
        <p:origin x="144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2/13/2021</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For more detail, visit USGS:  https://earthquake.usgs.gov/earthquakes/eventpage/us6000dher</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10</a:t>
            </a:fld>
            <a:endParaRPr lang="en-US" altLang="en-US" dirty="0"/>
          </a:p>
        </p:txBody>
      </p:sp>
    </p:spTree>
    <p:extLst>
      <p:ext uri="{BB962C8B-B14F-4D97-AF65-F5344CB8AC3E}">
        <p14:creationId xmlns:p14="http://schemas.microsoft.com/office/powerpoint/2010/main" val="1287834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F6F2B82D-401D-F24C-A430-04101341B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F05A43C8-C270-CA46-B03C-0B8A3923E5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buFontTx/>
              <a:buNone/>
            </a:pPr>
            <a:r>
              <a:rPr lang="en-US" altLang="en-US" sz="1200" b="1" dirty="0">
                <a:latin typeface="Arial" panose="020B0604020202020204" pitchFamily="34" charset="0"/>
              </a:rPr>
              <a:t>Animation: </a:t>
            </a:r>
          </a:p>
          <a:p>
            <a:pPr>
              <a:spcBef>
                <a:spcPct val="0"/>
              </a:spcBef>
              <a:buFontTx/>
              <a:buNone/>
            </a:pPr>
            <a:r>
              <a:rPr lang="en-US" altLang="en-US" sz="1200" dirty="0">
                <a:latin typeface="Arial" panose="020B0604020202020204" pitchFamily="34" charset="0"/>
              </a:rPr>
              <a:t>https://www.iris.edu/hq/inclass/animation/546</a:t>
            </a:r>
          </a:p>
          <a:p>
            <a:pPr>
              <a:spcBef>
                <a:spcPct val="0"/>
              </a:spcBef>
              <a:buFontTx/>
              <a:buNone/>
            </a:pPr>
            <a:r>
              <a:rPr lang="en-US" altLang="en-US" sz="1200" dirty="0">
                <a:latin typeface="Arial" panose="020B0604020202020204" pitchFamily="34" charset="0"/>
              </a:rPr>
              <a:t>YouTube: https://youtu.be/5BHnf1wGD9w</a:t>
            </a:r>
          </a:p>
          <a:p>
            <a:endParaRPr lang="en-US" altLang="en-US" dirty="0"/>
          </a:p>
        </p:txBody>
      </p:sp>
      <p:sp>
        <p:nvSpPr>
          <p:cNvPr id="21507" name="Slide Number Placeholder 3">
            <a:extLst>
              <a:ext uri="{FF2B5EF4-FFF2-40B4-BE49-F238E27FC236}">
                <a16:creationId xmlns:a16="http://schemas.microsoft.com/office/drawing/2014/main" id="{2BEADCF3-4382-1140-82FE-E7C4A5A711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71626D5-E47D-CB46-9EE9-BE94290D6D00}" type="slidenum">
              <a:rPr lang="en-US" altLang="en-US" sz="1200">
                <a:latin typeface="Calibri" panose="020F0502020204030204" pitchFamily="34" charset="0"/>
                <a:cs typeface="Arial" panose="020B0604020202020204" pitchFamily="34" charset="0"/>
              </a:rPr>
              <a:pPr/>
              <a:t>11</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087785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a:solidFill>
                  <a:srgbClr val="393996"/>
                </a:solidFill>
                <a:latin typeface="Arial" panose="020B0604020202020204" pitchFamily="34" charset="0"/>
              </a:rPr>
              <a:t>Relevant Animation:</a:t>
            </a:r>
          </a:p>
          <a:p>
            <a:r>
              <a:rPr lang="en-US" altLang="en-US" sz="1000">
                <a:latin typeface="Arial" panose="020B0604020202020204" pitchFamily="34" charset="0"/>
              </a:rPr>
              <a:t>Understanding focal mechanisms http://www.iris.edu/hq/programs/education_and_outreach/animations/25</a:t>
            </a:r>
          </a:p>
          <a:p>
            <a:pPr eaLnBrk="1" hangingPunct="1">
              <a:spcBef>
                <a:spcPct val="0"/>
              </a:spcBef>
            </a:pPr>
            <a:endParaRPr lang="en-US" altLang="en-US"/>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12</a:t>
            </a:fld>
            <a:endParaRPr lang="en-US" altLang="en-US"/>
          </a:p>
        </p:txBody>
      </p:sp>
    </p:spTree>
    <p:extLst>
      <p:ext uri="{BB962C8B-B14F-4D97-AF65-F5344CB8AC3E}">
        <p14:creationId xmlns:p14="http://schemas.microsoft.com/office/powerpoint/2010/main" val="2869373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200" b="1" dirty="0">
                <a:solidFill>
                  <a:srgbClr val="393996"/>
                </a:solidFill>
                <a:ea typeface="ＭＳ Ｐゴシック" panose="020B0600070205080204" pitchFamily="34" charset="-128"/>
              </a:rPr>
              <a:t>Relevant Animation:</a:t>
            </a:r>
          </a:p>
          <a:p>
            <a:r>
              <a:rPr lang="en-US" altLang="en-US" sz="1200" dirty="0">
                <a:ea typeface="ＭＳ Ｐゴシック" panose="020B0600070205080204" pitchFamily="34" charset="-128"/>
              </a:rPr>
              <a:t>Focal Mechanisms Explained: https://www.iris.edu/hq/inclass/animation/focal_mechanisms_explained</a:t>
            </a:r>
          </a:p>
          <a:p>
            <a:pPr eaLnBrk="1" hangingPunct="1">
              <a:spcBef>
                <a:spcPct val="0"/>
              </a:spcBef>
            </a:pPr>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13</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28409D32-2520-4C96-90B8-AF67069BBB0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EE7DB521-9860-4C0E-B178-69BD6F3B9C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sz="1400"/>
              <a:t>Where do travel-time curves come from? </a:t>
            </a:r>
            <a:r>
              <a:rPr lang="en-US" altLang="en-US"/>
              <a:t>https://www.iris.edu/hq/inclass/animation/traveltime_curves_how_they_are_created </a:t>
            </a:r>
          </a:p>
        </p:txBody>
      </p:sp>
      <p:sp>
        <p:nvSpPr>
          <p:cNvPr id="16387" name="Slide Number Placeholder 3">
            <a:extLst>
              <a:ext uri="{FF2B5EF4-FFF2-40B4-BE49-F238E27FC236}">
                <a16:creationId xmlns:a16="http://schemas.microsoft.com/office/drawing/2014/main" id="{1279E71C-D08F-4064-8483-4B9CC6687D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62B6E27-9EC4-40E0-9BD0-2B7AE47A3968}" type="slidenum">
              <a:rPr lang="en-US" altLang="en-US">
                <a:solidFill>
                  <a:srgbClr val="000000"/>
                </a:solidFill>
                <a:latin typeface="Calibri" panose="020F0502020204030204" pitchFamily="34" charset="0"/>
              </a:rPr>
              <a:pPr/>
              <a:t>14</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15</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226441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Relevant animation:  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3</a:t>
            </a:fld>
            <a:endParaRPr lang="en-US"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45C2244-0B08-46AC-9B87-ED70DAC3989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F6CDDEAA-0883-4C94-AEBB-DD25768C97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altLang="en-US" sz="1200" b="1" dirty="0">
                <a:solidFill>
                  <a:srgbClr val="393996"/>
                </a:solidFill>
                <a:ea typeface="ＭＳ Ｐゴシック" panose="020B0600070205080204" pitchFamily="34" charset="-128"/>
              </a:rPr>
              <a:t>Explore the Seismicity:</a:t>
            </a:r>
          </a:p>
          <a:p>
            <a:pPr>
              <a:defRPr/>
            </a:pPr>
            <a:r>
              <a:rPr lang="en-US" altLang="en-US" sz="1200" dirty="0">
                <a:ea typeface="ＭＳ Ｐゴシック" panose="020B0600070205080204" pitchFamily="34" charset="-128"/>
              </a:rPr>
              <a:t>IRIS Earthquake Browser:  http://ds.iris.edu/ieb/</a:t>
            </a:r>
            <a:endParaRPr lang="en-US" sz="1200" dirty="0"/>
          </a:p>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C7C2DB2B-3C91-4857-BB63-F586DF06F31F}"/>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5CD7DB3-4150-402F-83A3-3E3AA81187C8}" type="slidenum">
              <a:rPr lang="en-US" altLang="en-US">
                <a:latin typeface="Calibri" panose="020F0502020204030204" pitchFamily="34" charset="0"/>
              </a:rPr>
              <a:pPr eaLnBrk="1" hangingPunct="1"/>
              <a:t>5</a:t>
            </a:fld>
            <a:endParaRPr lang="en-US"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F6F2B82D-401D-F24C-A430-04101341B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F05A43C8-C270-CA46-B03C-0B8A3923E5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altLang="en-US" sz="1200" b="1" dirty="0">
                <a:solidFill>
                  <a:srgbClr val="393996"/>
                </a:solidFill>
                <a:ea typeface="ＭＳ Ｐゴシック" panose="020B0600070205080204" pitchFamily="34" charset="-128"/>
              </a:rPr>
              <a:t>Explore the Seismicity:</a:t>
            </a:r>
          </a:p>
          <a:p>
            <a:pPr>
              <a:defRPr/>
            </a:pPr>
            <a:r>
              <a:rPr lang="en-US" altLang="en-US" sz="1200" dirty="0">
                <a:ea typeface="ＭＳ Ｐゴシック" panose="020B0600070205080204" pitchFamily="34" charset="-128"/>
              </a:rPr>
              <a:t>IRIS Earthquake Browser:  http://ds.iris.edu/ieb/</a:t>
            </a:r>
            <a:endParaRPr lang="en-US" sz="1200" dirty="0"/>
          </a:p>
          <a:p>
            <a:endParaRPr lang="en-US" altLang="en-US" dirty="0"/>
          </a:p>
        </p:txBody>
      </p:sp>
      <p:sp>
        <p:nvSpPr>
          <p:cNvPr id="21507" name="Slide Number Placeholder 3">
            <a:extLst>
              <a:ext uri="{FF2B5EF4-FFF2-40B4-BE49-F238E27FC236}">
                <a16:creationId xmlns:a16="http://schemas.microsoft.com/office/drawing/2014/main" id="{2BEADCF3-4382-1140-82FE-E7C4A5A711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71626D5-E47D-CB46-9EE9-BE94290D6D00}" type="slidenum">
              <a:rPr lang="en-US" altLang="en-US" sz="1200">
                <a:latin typeface="Calibri" panose="020F0502020204030204" pitchFamily="34" charset="0"/>
                <a:cs typeface="Arial" panose="020B0604020202020204" pitchFamily="34" charset="0"/>
              </a:rPr>
              <a:pPr/>
              <a:t>6</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32070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u="none" dirty="0">
                <a:solidFill>
                  <a:srgbClr val="393996"/>
                </a:solidFill>
              </a:rPr>
              <a:t>Relevant Animation: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dirty="0">
                <a:solidFill>
                  <a:schemeClr val="tx1"/>
                </a:solidFill>
                <a:effectLst/>
                <a:latin typeface="+mn-lt"/>
                <a:ea typeface="ＭＳ Ｐゴシック" charset="0"/>
                <a:cs typeface="+mn-cs"/>
              </a:rPr>
              <a:t>Japan's Earthquakes &amp; Tectonic Setting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u="none" dirty="0">
                <a:solidFill>
                  <a:srgbClr val="393996"/>
                </a:solidFill>
              </a:rPr>
              <a:t>https://www.iris.edu/hq/inclass/animation/546</a:t>
            </a:r>
          </a:p>
          <a:p>
            <a:r>
              <a:rPr lang="en-US" sz="1200" b="0" i="0" u="none" strike="noStrike" kern="1200" dirty="0">
                <a:solidFill>
                  <a:schemeClr val="tx1"/>
                </a:solidFill>
                <a:effectLst/>
                <a:latin typeface="+mn-lt"/>
                <a:ea typeface="ＭＳ Ｐゴシック" charset="0"/>
                <a:cs typeface="+mn-cs"/>
              </a:rPr>
              <a:t>YouTube: </a:t>
            </a:r>
            <a:r>
              <a:rPr lang="en-US" sz="1200" b="0" i="0" u="none" strike="noStrike" kern="1200" dirty="0">
                <a:solidFill>
                  <a:schemeClr val="tx1"/>
                </a:solidFill>
                <a:effectLst/>
                <a:latin typeface="+mn-lt"/>
                <a:ea typeface="ＭＳ Ｐゴシック" charset="0"/>
                <a:cs typeface="+mn-cs"/>
                <a:hlinkClick r:id="rId3" tooltip="Original URL:&#10;https://youtu.be/5BHnf1wGD9w&#10;&#10;Click to follow link."/>
              </a:rPr>
              <a:t>https://youtu.be/5BHnf1wGD9w</a:t>
            </a:r>
            <a:endParaRPr lang="en-US" sz="1200" b="0" i="0" u="none" strike="noStrike" kern="1200" dirty="0">
              <a:solidFill>
                <a:schemeClr val="tx1"/>
              </a:solidFill>
              <a:effectLst/>
              <a:latin typeface="+mn-lt"/>
              <a:ea typeface="ＭＳ Ｐゴシック" charset="0"/>
              <a:cs typeface="+mn-cs"/>
            </a:endParaRPr>
          </a:p>
          <a:p>
            <a:br>
              <a:rPr lang="en-US" dirty="0"/>
            </a:b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7</a:t>
            </a:fld>
            <a:endParaRPr lang="en-US" altLang="en-US" dirty="0"/>
          </a:p>
        </p:txBody>
      </p:sp>
    </p:spTree>
    <p:extLst>
      <p:ext uri="{BB962C8B-B14F-4D97-AF65-F5344CB8AC3E}">
        <p14:creationId xmlns:p14="http://schemas.microsoft.com/office/powerpoint/2010/main" val="40811012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8</a:t>
            </a:fld>
            <a:endParaRPr lang="en-US" altLang="en-US" dirty="0"/>
          </a:p>
        </p:txBody>
      </p:sp>
    </p:spTree>
    <p:extLst>
      <p:ext uri="{BB962C8B-B14F-4D97-AF65-F5344CB8AC3E}">
        <p14:creationId xmlns:p14="http://schemas.microsoft.com/office/powerpoint/2010/main" val="2558711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9</a:t>
            </a:fld>
            <a:endParaRPr lang="en-US" altLang="en-US" dirty="0"/>
          </a:p>
        </p:txBody>
      </p:sp>
    </p:spTree>
    <p:extLst>
      <p:ext uri="{BB962C8B-B14F-4D97-AF65-F5344CB8AC3E}">
        <p14:creationId xmlns:p14="http://schemas.microsoft.com/office/powerpoint/2010/main" val="2681206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2/13/2021</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2/13/2021</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2/13/2021</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2/13/2021</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2/13/2021</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2/13/2021</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2/13/2021</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2/13/2021</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2/13/2021</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2/13/2021</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2/13/2021</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2/13/2021</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6.png"/><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9.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1.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February 13, 2021 at 14:07:50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5">
            <a:extLst>
              <a:ext uri="{FF2B5EF4-FFF2-40B4-BE49-F238E27FC236}">
                <a16:creationId xmlns:a16="http://schemas.microsoft.com/office/drawing/2014/main" id="{7225891E-86F4-4E55-AA89-E4DD64DDB71C}"/>
              </a:ext>
            </a:extLst>
          </p:cNvPr>
          <p:cNvSpPr txBox="1"/>
          <p:nvPr/>
        </p:nvSpPr>
        <p:spPr>
          <a:xfrm>
            <a:off x="6632575" y="210456"/>
            <a:ext cx="2590800" cy="1107996"/>
          </a:xfrm>
          <a:prstGeom prst="rect">
            <a:avLst/>
          </a:prstGeom>
          <a:noFill/>
        </p:spPr>
        <p:txBody>
          <a:bodyPr>
            <a:spAutoFit/>
          </a:bodyPr>
          <a:lstStyle/>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600" dirty="0">
                <a:latin typeface="Arial" panose="020B0604020202020204" pitchFamily="34" charset="0"/>
              </a:rPr>
              <a:t>37.754°N </a:t>
            </a:r>
            <a:endParaRPr lang="en-US" sz="16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600" dirty="0">
                <a:latin typeface="Arial" panose="020B0604020202020204" pitchFamily="34" charset="0"/>
              </a:rPr>
              <a:t>141.723°E </a:t>
            </a: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50.6 km</a:t>
            </a:r>
            <a:endParaRPr lang="en-US" sz="16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2753" y="1143000"/>
            <a:ext cx="86126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cs typeface="Arial" panose="020B0604020202020204" pitchFamily="34" charset="0"/>
              </a:rPr>
              <a:t>A magnitude 7.1 earthquake struck late Saturday night local time about 94.2 km (58.5 miles) southeast of Sendai, Japan. At least 50 people were reported injured and nearly a million households were left without power.</a:t>
            </a:r>
          </a:p>
        </p:txBody>
      </p:sp>
      <p:pic>
        <p:nvPicPr>
          <p:cNvPr id="3" name="Picture 2" descr="Map&#10;&#10;Description automatically generated">
            <a:extLst>
              <a:ext uri="{FF2B5EF4-FFF2-40B4-BE49-F238E27FC236}">
                <a16:creationId xmlns:a16="http://schemas.microsoft.com/office/drawing/2014/main" id="{E571D2B0-2FA7-4BE7-BC6D-B2029770AE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3988" y="2160470"/>
            <a:ext cx="5991412" cy="4468930"/>
          </a:xfrm>
          <a:prstGeom prst="rect">
            <a:avLst/>
          </a:prstGeom>
        </p:spPr>
      </p:pic>
      <p:sp>
        <p:nvSpPr>
          <p:cNvPr id="5" name="TextBox 4">
            <a:extLst>
              <a:ext uri="{FF2B5EF4-FFF2-40B4-BE49-F238E27FC236}">
                <a16:creationId xmlns:a16="http://schemas.microsoft.com/office/drawing/2014/main" id="{D2BDE45C-3234-4D9E-AAAB-13F8BA94F24C}"/>
              </a:ext>
            </a:extLst>
          </p:cNvPr>
          <p:cNvSpPr txBox="1"/>
          <p:nvPr/>
        </p:nvSpPr>
        <p:spPr>
          <a:xfrm>
            <a:off x="317267" y="2057400"/>
            <a:ext cx="2516473" cy="4524315"/>
          </a:xfrm>
          <a:prstGeom prst="rect">
            <a:avLst/>
          </a:prstGeom>
          <a:noFill/>
        </p:spPr>
        <p:txBody>
          <a:bodyPr wrap="square" rtlCol="0">
            <a:spAutoFit/>
          </a:bodyPr>
          <a:lstStyle/>
          <a:p>
            <a:r>
              <a:rPr lang="en-US" sz="1600" dirty="0"/>
              <a:t>The epicenter was off the coast of Fukushima, near where three nuclear reactors melted down after an earthquake and tsunami struck the region nearly 10 years ago.  This earthquake can be considered an aftershock of that M 9.0 earthquake.</a:t>
            </a:r>
          </a:p>
          <a:p>
            <a:endParaRPr lang="en-US" sz="1600" dirty="0"/>
          </a:p>
          <a:p>
            <a:r>
              <a:rPr lang="en-US" sz="1600" dirty="0"/>
              <a:t>Roads are closed due to a landslide and train services are suspended as the area braces for aftershocks.  There is no tsunami expected from this earthquake.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a:extLst>
              <a:ext uri="{FF2B5EF4-FFF2-40B4-BE49-F238E27FC236}">
                <a16:creationId xmlns:a16="http://schemas.microsoft.com/office/drawing/2014/main" id="{EA053DA1-54C2-014B-8E4C-F8EFE33BAC3E}"/>
              </a:ext>
            </a:extLst>
          </p:cNvPr>
          <p:cNvSpPr txBox="1">
            <a:spLocks noChangeArrowheads="1"/>
          </p:cNvSpPr>
          <p:nvPr/>
        </p:nvSpPr>
        <p:spPr bwMode="auto">
          <a:xfrm>
            <a:off x="239712" y="5665989"/>
            <a:ext cx="8904287" cy="109498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Fault slip during the M 9.0 Tohoku-oki earthquake is shown on this cross section through the hypocenter at ~25 km depth.  Fault slip was 40 meters at the hypocenter and increased to over 60 meters at the Japan Trench.  Fault slip decreased downdip from the hypocenter to about 1 meter at ~50 km depth.  The hypocenter of today’s M 7.1 earthquake projects into this cross section near the downdip limit of the 2011 rupture. </a:t>
            </a:r>
          </a:p>
        </p:txBody>
      </p:sp>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7A741B69-7D87-C84E-90EA-1AE28E3F45D5}"/>
              </a:ext>
            </a:extLst>
          </p:cNvPr>
          <p:cNvPicPr>
            <a:picLocks noChangeAspect="1"/>
          </p:cNvPicPr>
          <p:nvPr/>
        </p:nvPicPr>
        <p:blipFill>
          <a:blip r:embed="rId4"/>
          <a:stretch>
            <a:fillRect/>
          </a:stretch>
        </p:blipFill>
        <p:spPr>
          <a:xfrm>
            <a:off x="1314828" y="914400"/>
            <a:ext cx="7772400" cy="4789873"/>
          </a:xfrm>
          <a:prstGeom prst="rect">
            <a:avLst/>
          </a:prstGeom>
        </p:spPr>
      </p:pic>
      <p:sp>
        <p:nvSpPr>
          <p:cNvPr id="9" name="5-Point Star 8">
            <a:extLst>
              <a:ext uri="{FF2B5EF4-FFF2-40B4-BE49-F238E27FC236}">
                <a16:creationId xmlns:a16="http://schemas.microsoft.com/office/drawing/2014/main" id="{BABA2B39-D119-474B-B60C-12441999B570}"/>
              </a:ext>
            </a:extLst>
          </p:cNvPr>
          <p:cNvSpPr>
            <a:spLocks noChangeAspect="1"/>
          </p:cNvSpPr>
          <p:nvPr/>
        </p:nvSpPr>
        <p:spPr>
          <a:xfrm>
            <a:off x="4246683" y="3721100"/>
            <a:ext cx="274320" cy="27432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5-Point Star 9">
            <a:extLst>
              <a:ext uri="{FF2B5EF4-FFF2-40B4-BE49-F238E27FC236}">
                <a16:creationId xmlns:a16="http://schemas.microsoft.com/office/drawing/2014/main" id="{DC12DD5F-2501-7F47-A989-1362416E3E39}"/>
              </a:ext>
            </a:extLst>
          </p:cNvPr>
          <p:cNvSpPr>
            <a:spLocks noChangeAspect="1"/>
          </p:cNvSpPr>
          <p:nvPr/>
        </p:nvSpPr>
        <p:spPr>
          <a:xfrm>
            <a:off x="2684583" y="4607166"/>
            <a:ext cx="182880" cy="18288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1" name="Rectangle 10">
            <a:extLst>
              <a:ext uri="{FF2B5EF4-FFF2-40B4-BE49-F238E27FC236}">
                <a16:creationId xmlns:a16="http://schemas.microsoft.com/office/drawing/2014/main" id="{0603FE13-E000-194C-B8A5-214C1BE323BD}"/>
              </a:ext>
            </a:extLst>
          </p:cNvPr>
          <p:cNvSpPr/>
          <p:nvPr/>
        </p:nvSpPr>
        <p:spPr>
          <a:xfrm>
            <a:off x="4246683" y="1816100"/>
            <a:ext cx="2362200" cy="609600"/>
          </a:xfrm>
          <a:prstGeom prst="rect">
            <a:avLst/>
          </a:prstGeom>
          <a:solidFill>
            <a:srgbClr val="73BB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TextBox 5">
            <a:extLst>
              <a:ext uri="{FF2B5EF4-FFF2-40B4-BE49-F238E27FC236}">
                <a16:creationId xmlns:a16="http://schemas.microsoft.com/office/drawing/2014/main" id="{3FD1BD68-B038-2940-8273-D7A903C895BB}"/>
              </a:ext>
            </a:extLst>
          </p:cNvPr>
          <p:cNvSpPr txBox="1"/>
          <p:nvPr/>
        </p:nvSpPr>
        <p:spPr>
          <a:xfrm>
            <a:off x="1336399" y="1581656"/>
            <a:ext cx="2537169" cy="523220"/>
          </a:xfrm>
          <a:prstGeom prst="rect">
            <a:avLst/>
          </a:prstGeom>
          <a:noFill/>
        </p:spPr>
        <p:txBody>
          <a:bodyPr wrap="none" rtlCol="0">
            <a:spAutoFit/>
          </a:bodyPr>
          <a:lstStyle/>
          <a:p>
            <a:r>
              <a:rPr lang="en-US" sz="1400" dirty="0"/>
              <a:t>Motion of GPS station during</a:t>
            </a:r>
          </a:p>
          <a:p>
            <a:r>
              <a:rPr lang="en-US" sz="1400" dirty="0"/>
              <a:t>M 9.0 Tohoku-oki earthquake </a:t>
            </a:r>
          </a:p>
        </p:txBody>
      </p:sp>
      <p:sp>
        <p:nvSpPr>
          <p:cNvPr id="13" name="TextBox 12">
            <a:extLst>
              <a:ext uri="{FF2B5EF4-FFF2-40B4-BE49-F238E27FC236}">
                <a16:creationId xmlns:a16="http://schemas.microsoft.com/office/drawing/2014/main" id="{32707C10-ABED-C245-9B32-BBB916530989}"/>
              </a:ext>
            </a:extLst>
          </p:cNvPr>
          <p:cNvSpPr txBox="1"/>
          <p:nvPr/>
        </p:nvSpPr>
        <p:spPr>
          <a:xfrm>
            <a:off x="4088513" y="4330700"/>
            <a:ext cx="2316339" cy="830997"/>
          </a:xfrm>
          <a:prstGeom prst="rect">
            <a:avLst/>
          </a:prstGeom>
          <a:noFill/>
        </p:spPr>
        <p:txBody>
          <a:bodyPr wrap="none" rtlCol="0">
            <a:spAutoFit/>
          </a:bodyPr>
          <a:lstStyle/>
          <a:p>
            <a:pPr algn="ctr"/>
            <a:r>
              <a:rPr lang="en-US" sz="1600" dirty="0">
                <a:solidFill>
                  <a:schemeClr val="bg1"/>
                </a:solidFill>
              </a:rPr>
              <a:t>Hypocenter of M 9.0 </a:t>
            </a:r>
          </a:p>
          <a:p>
            <a:pPr algn="ctr"/>
            <a:r>
              <a:rPr lang="en-US" sz="1600" dirty="0">
                <a:solidFill>
                  <a:schemeClr val="bg1"/>
                </a:solidFill>
              </a:rPr>
              <a:t>March 11, 2011</a:t>
            </a:r>
          </a:p>
          <a:p>
            <a:pPr algn="ctr"/>
            <a:r>
              <a:rPr lang="en-US" sz="1600" dirty="0">
                <a:solidFill>
                  <a:schemeClr val="bg1"/>
                </a:solidFill>
              </a:rPr>
              <a:t>Tohoku-oki earthquake </a:t>
            </a:r>
          </a:p>
        </p:txBody>
      </p:sp>
      <p:cxnSp>
        <p:nvCxnSpPr>
          <p:cNvPr id="14" name="Straight Arrow Connector 13">
            <a:extLst>
              <a:ext uri="{FF2B5EF4-FFF2-40B4-BE49-F238E27FC236}">
                <a16:creationId xmlns:a16="http://schemas.microsoft.com/office/drawing/2014/main" id="{924785C2-8643-214C-94DD-F802964E8B5C}"/>
              </a:ext>
            </a:extLst>
          </p:cNvPr>
          <p:cNvCxnSpPr>
            <a:cxnSpLocks noChangeShapeType="1"/>
          </p:cNvCxnSpPr>
          <p:nvPr/>
        </p:nvCxnSpPr>
        <p:spPr bwMode="auto">
          <a:xfrm flipH="1" flipV="1">
            <a:off x="4383843" y="4001547"/>
            <a:ext cx="81975" cy="35680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8" name="TextBox 17">
            <a:extLst>
              <a:ext uri="{FF2B5EF4-FFF2-40B4-BE49-F238E27FC236}">
                <a16:creationId xmlns:a16="http://schemas.microsoft.com/office/drawing/2014/main" id="{65DB7AE4-17E4-C347-B3E1-2E0DEDEFD030}"/>
              </a:ext>
            </a:extLst>
          </p:cNvPr>
          <p:cNvSpPr txBox="1"/>
          <p:nvPr/>
        </p:nvSpPr>
        <p:spPr>
          <a:xfrm>
            <a:off x="1330221" y="3408475"/>
            <a:ext cx="2034531" cy="830997"/>
          </a:xfrm>
          <a:prstGeom prst="rect">
            <a:avLst/>
          </a:prstGeom>
          <a:noFill/>
        </p:spPr>
        <p:txBody>
          <a:bodyPr wrap="none" rtlCol="0">
            <a:spAutoFit/>
          </a:bodyPr>
          <a:lstStyle/>
          <a:p>
            <a:pPr algn="ctr"/>
            <a:r>
              <a:rPr lang="en-US" sz="1600" dirty="0">
                <a:solidFill>
                  <a:schemeClr val="bg1"/>
                </a:solidFill>
              </a:rPr>
              <a:t>Hypocenter of M7.1 </a:t>
            </a:r>
          </a:p>
          <a:p>
            <a:pPr algn="ctr"/>
            <a:r>
              <a:rPr lang="en-US" sz="1600" dirty="0">
                <a:solidFill>
                  <a:schemeClr val="bg1"/>
                </a:solidFill>
              </a:rPr>
              <a:t>earthquake on </a:t>
            </a:r>
          </a:p>
          <a:p>
            <a:pPr algn="ctr"/>
            <a:r>
              <a:rPr lang="en-US" sz="1600" dirty="0">
                <a:solidFill>
                  <a:schemeClr val="bg1"/>
                </a:solidFill>
              </a:rPr>
              <a:t>February 13, 2021</a:t>
            </a:r>
          </a:p>
        </p:txBody>
      </p:sp>
      <p:cxnSp>
        <p:nvCxnSpPr>
          <p:cNvPr id="19" name="Straight Arrow Connector 18">
            <a:extLst>
              <a:ext uri="{FF2B5EF4-FFF2-40B4-BE49-F238E27FC236}">
                <a16:creationId xmlns:a16="http://schemas.microsoft.com/office/drawing/2014/main" id="{1F0C8133-D010-194C-8CED-694E53AB370D}"/>
              </a:ext>
            </a:extLst>
          </p:cNvPr>
          <p:cNvCxnSpPr>
            <a:cxnSpLocks noChangeShapeType="1"/>
          </p:cNvCxnSpPr>
          <p:nvPr/>
        </p:nvCxnSpPr>
        <p:spPr bwMode="auto">
          <a:xfrm>
            <a:off x="2570283" y="4239472"/>
            <a:ext cx="164753" cy="36515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2" name="Straight Arrow Connector 21">
            <a:extLst>
              <a:ext uri="{FF2B5EF4-FFF2-40B4-BE49-F238E27FC236}">
                <a16:creationId xmlns:a16="http://schemas.microsoft.com/office/drawing/2014/main" id="{660D6563-77FD-B545-83BE-7215186C2B66}"/>
              </a:ext>
            </a:extLst>
          </p:cNvPr>
          <p:cNvCxnSpPr>
            <a:cxnSpLocks/>
          </p:cNvCxnSpPr>
          <p:nvPr/>
        </p:nvCxnSpPr>
        <p:spPr>
          <a:xfrm flipH="1">
            <a:off x="2798883" y="2529747"/>
            <a:ext cx="182880" cy="367080"/>
          </a:xfrm>
          <a:prstGeom prst="straightConnector1">
            <a:avLst/>
          </a:prstGeom>
          <a:ln w="41275">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B716F0E-692B-CA40-BB12-341B2BF2DD5E}"/>
              </a:ext>
            </a:extLst>
          </p:cNvPr>
          <p:cNvSpPr txBox="1"/>
          <p:nvPr/>
        </p:nvSpPr>
        <p:spPr>
          <a:xfrm>
            <a:off x="2798883" y="2203509"/>
            <a:ext cx="1267885" cy="369332"/>
          </a:xfrm>
          <a:prstGeom prst="rect">
            <a:avLst/>
          </a:prstGeom>
          <a:noFill/>
        </p:spPr>
        <p:txBody>
          <a:bodyPr wrap="square" rtlCol="0">
            <a:spAutoFit/>
          </a:bodyPr>
          <a:lstStyle/>
          <a:p>
            <a:r>
              <a:rPr lang="en-US" dirty="0"/>
              <a:t>Coastline</a:t>
            </a:r>
          </a:p>
        </p:txBody>
      </p:sp>
      <p:cxnSp>
        <p:nvCxnSpPr>
          <p:cNvPr id="25" name="Straight Arrow Connector 24">
            <a:extLst>
              <a:ext uri="{FF2B5EF4-FFF2-40B4-BE49-F238E27FC236}">
                <a16:creationId xmlns:a16="http://schemas.microsoft.com/office/drawing/2014/main" id="{9C5B8A11-4816-2245-9B71-82444512A7C2}"/>
              </a:ext>
            </a:extLst>
          </p:cNvPr>
          <p:cNvCxnSpPr>
            <a:cxnSpLocks/>
          </p:cNvCxnSpPr>
          <p:nvPr/>
        </p:nvCxnSpPr>
        <p:spPr>
          <a:xfrm flipH="1">
            <a:off x="6685083" y="2713287"/>
            <a:ext cx="228600" cy="507264"/>
          </a:xfrm>
          <a:prstGeom prst="straightConnector1">
            <a:avLst/>
          </a:prstGeom>
          <a:ln w="41275">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E3811428-986B-6143-9AC0-621C410E5EC9}"/>
              </a:ext>
            </a:extLst>
          </p:cNvPr>
          <p:cNvSpPr txBox="1"/>
          <p:nvPr/>
        </p:nvSpPr>
        <p:spPr>
          <a:xfrm>
            <a:off x="6068065" y="2343955"/>
            <a:ext cx="1691235" cy="369332"/>
          </a:xfrm>
          <a:prstGeom prst="rect">
            <a:avLst/>
          </a:prstGeom>
          <a:noFill/>
        </p:spPr>
        <p:txBody>
          <a:bodyPr wrap="square" rtlCol="0">
            <a:spAutoFit/>
          </a:bodyPr>
          <a:lstStyle/>
          <a:p>
            <a:r>
              <a:rPr lang="en-US" dirty="0"/>
              <a:t>Japan Trench</a:t>
            </a:r>
          </a:p>
        </p:txBody>
      </p:sp>
      <p:sp>
        <p:nvSpPr>
          <p:cNvPr id="26" name="TextBox 25">
            <a:extLst>
              <a:ext uri="{FF2B5EF4-FFF2-40B4-BE49-F238E27FC236}">
                <a16:creationId xmlns:a16="http://schemas.microsoft.com/office/drawing/2014/main" id="{2CA881EA-6DC6-D940-B130-685A76A4648E}"/>
              </a:ext>
            </a:extLst>
          </p:cNvPr>
          <p:cNvSpPr txBox="1"/>
          <p:nvPr/>
        </p:nvSpPr>
        <p:spPr>
          <a:xfrm>
            <a:off x="1274883" y="944156"/>
            <a:ext cx="7945317" cy="338554"/>
          </a:xfrm>
          <a:prstGeom prst="rect">
            <a:avLst/>
          </a:prstGeom>
          <a:noFill/>
        </p:spPr>
        <p:txBody>
          <a:bodyPr wrap="none" rtlCol="0">
            <a:spAutoFit/>
          </a:bodyPr>
          <a:lstStyle/>
          <a:p>
            <a:r>
              <a:rPr lang="en-US" sz="1600" b="1" dirty="0"/>
              <a:t>Cross section through hypocenter of the March 11, 2011 Tohoku-oki earthquake</a:t>
            </a:r>
          </a:p>
        </p:txBody>
      </p:sp>
      <p:sp>
        <p:nvSpPr>
          <p:cNvPr id="30" name="Rectangle 29">
            <a:extLst>
              <a:ext uri="{FF2B5EF4-FFF2-40B4-BE49-F238E27FC236}">
                <a16:creationId xmlns:a16="http://schemas.microsoft.com/office/drawing/2014/main" id="{4164F209-41B8-A041-BD84-6118387FFDE5}"/>
              </a:ext>
            </a:extLst>
          </p:cNvPr>
          <p:cNvSpPr/>
          <p:nvPr/>
        </p:nvSpPr>
        <p:spPr>
          <a:xfrm rot="515319">
            <a:off x="6202072" y="3383227"/>
            <a:ext cx="346840" cy="829193"/>
          </a:xfrm>
          <a:prstGeom prst="rect">
            <a:avLst/>
          </a:prstGeom>
          <a:solidFill>
            <a:srgbClr val="A994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1" name="Title 1">
            <a:extLst>
              <a:ext uri="{FF2B5EF4-FFF2-40B4-BE49-F238E27FC236}">
                <a16:creationId xmlns:a16="http://schemas.microsoft.com/office/drawing/2014/main" id="{5EBB0D3F-D045-40CD-8ECE-1BA8E6C52F2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February 13, 2021 at 14:07:50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8001684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5E27F3F-DED2-3444-ADFB-C58D4F2F67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endParaRPr lang="en-US" altLang="en-US">
              <a:solidFill>
                <a:srgbClr val="FFFFFF"/>
              </a:solidFill>
              <a:latin typeface="Calibri" panose="020F0502020204030204" pitchFamily="34" charset="0"/>
            </a:endParaRPr>
          </a:p>
        </p:txBody>
      </p:sp>
      <p:pic>
        <p:nvPicPr>
          <p:cNvPr id="20482" name="Picture 18" descr="IRIS_TMlogo.png">
            <a:extLst>
              <a:ext uri="{FF2B5EF4-FFF2-40B4-BE49-F238E27FC236}">
                <a16:creationId xmlns:a16="http://schemas.microsoft.com/office/drawing/2014/main" id="{24A1B9C1-9E97-B449-97D5-C8193A076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4">
            <a:extLst>
              <a:ext uri="{FF2B5EF4-FFF2-40B4-BE49-F238E27FC236}">
                <a16:creationId xmlns:a16="http://schemas.microsoft.com/office/drawing/2014/main" id="{284DF85F-F6ED-8B48-9A6D-D025D1A25304}"/>
              </a:ext>
            </a:extLst>
          </p:cNvPr>
          <p:cNvSpPr>
            <a:spLocks noChangeArrowheads="1"/>
          </p:cNvSpPr>
          <p:nvPr/>
        </p:nvSpPr>
        <p:spPr bwMode="auto">
          <a:xfrm>
            <a:off x="304800" y="1066800"/>
            <a:ext cx="883919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800" dirty="0">
                <a:latin typeface="Arial" panose="020B0604020202020204" pitchFamily="34" charset="0"/>
              </a:rPr>
              <a:t>An animation exploring the tectonic setting of Japan. </a:t>
            </a:r>
          </a:p>
          <a:p>
            <a:pPr>
              <a:spcBef>
                <a:spcPct val="0"/>
              </a:spcBef>
              <a:buFontTx/>
              <a:buNone/>
            </a:pPr>
            <a:endParaRPr lang="en-US" altLang="en-US" sz="1800" dirty="0">
              <a:latin typeface="Arial" panose="020B0604020202020204" pitchFamily="34" charset="0"/>
            </a:endParaRPr>
          </a:p>
          <a:p>
            <a:pPr>
              <a:spcBef>
                <a:spcPct val="0"/>
              </a:spcBef>
              <a:buFontTx/>
              <a:buNone/>
            </a:pPr>
            <a:r>
              <a:rPr lang="en-US" altLang="en-US" sz="1800" dirty="0">
                <a:latin typeface="Arial" panose="020B0604020202020204" pitchFamily="34" charset="0"/>
              </a:rPr>
              <a:t>  </a:t>
            </a:r>
          </a:p>
        </p:txBody>
      </p:sp>
      <p:pic>
        <p:nvPicPr>
          <p:cNvPr id="3" name="A_007_Japan_regional">
            <a:hlinkClick r:id="" action="ppaction://media"/>
            <a:extLst>
              <a:ext uri="{FF2B5EF4-FFF2-40B4-BE49-F238E27FC236}">
                <a16:creationId xmlns:a16="http://schemas.microsoft.com/office/drawing/2014/main" id="{6BF836E9-71D5-45CE-BF39-EA6EEC4282C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33400" y="1568450"/>
            <a:ext cx="8153400" cy="4756150"/>
          </a:xfrm>
          <a:prstGeom prst="rect">
            <a:avLst/>
          </a:prstGeom>
        </p:spPr>
      </p:pic>
      <p:sp>
        <p:nvSpPr>
          <p:cNvPr id="8" name="Title 1">
            <a:extLst>
              <a:ext uri="{FF2B5EF4-FFF2-40B4-BE49-F238E27FC236}">
                <a16:creationId xmlns:a16="http://schemas.microsoft.com/office/drawing/2014/main" id="{4DF2D365-3D9F-421C-8555-1B580671A7A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February 13, 2021 at 14:07:50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953985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432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Box 7">
            <a:extLst>
              <a:ext uri="{FF2B5EF4-FFF2-40B4-BE49-F238E27FC236}">
                <a16:creationId xmlns:a16="http://schemas.microsoft.com/office/drawing/2014/main" id="{31A7392B-0422-4558-8C5F-E68FFA0D04CD}"/>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calculated from recorded seismic waves determines the type of fault that produced the earthquake. </a:t>
            </a:r>
          </a:p>
        </p:txBody>
      </p:sp>
      <p:sp>
        <p:nvSpPr>
          <p:cNvPr id="35844" name="TextBox 11">
            <a:extLst>
              <a:ext uri="{FF2B5EF4-FFF2-40B4-BE49-F238E27FC236}">
                <a16:creationId xmlns:a16="http://schemas.microsoft.com/office/drawing/2014/main" id="{191ECE58-D12F-445B-A5EF-F191DBD9C21B}"/>
              </a:ext>
            </a:extLst>
          </p:cNvPr>
          <p:cNvSpPr txBox="1">
            <a:spLocks noChangeArrowheads="1"/>
          </p:cNvSpPr>
          <p:nvPr/>
        </p:nvSpPr>
        <p:spPr bwMode="auto">
          <a:xfrm>
            <a:off x="3886200" y="2562761"/>
            <a:ext cx="451802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600" dirty="0">
                <a:latin typeface="Arial" panose="020B0604020202020204" pitchFamily="34" charset="0"/>
              </a:rPr>
              <a:t>In this case, the earthquake location and focal mechanism indicate it was due to thrust faulting on the plate boundary between the subducting Pacific Plate and the overriding Okhotsk Plate.</a:t>
            </a:r>
          </a:p>
        </p:txBody>
      </p:sp>
      <p:sp>
        <p:nvSpPr>
          <p:cNvPr id="35845" name="TextBox 8">
            <a:extLst>
              <a:ext uri="{FF2B5EF4-FFF2-40B4-BE49-F238E27FC236}">
                <a16:creationId xmlns:a16="http://schemas.microsoft.com/office/drawing/2014/main" id="{F7153C2B-89E5-4439-9F38-FDAB50843285}"/>
              </a:ext>
            </a:extLst>
          </p:cNvPr>
          <p:cNvSpPr txBox="1">
            <a:spLocks noChangeArrowheads="1"/>
          </p:cNvSpPr>
          <p:nvPr/>
        </p:nvSpPr>
        <p:spPr bwMode="auto">
          <a:xfrm>
            <a:off x="430213" y="5351463"/>
            <a:ext cx="26939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35846" name="TextBox 11">
            <a:extLst>
              <a:ext uri="{FF2B5EF4-FFF2-40B4-BE49-F238E27FC236}">
                <a16:creationId xmlns:a16="http://schemas.microsoft.com/office/drawing/2014/main" id="{02C0573D-39A3-4D3E-80EF-1AC2B2540EF2}"/>
              </a:ext>
            </a:extLst>
          </p:cNvPr>
          <p:cNvSpPr txBox="1">
            <a:spLocks noChangeArrowheads="1"/>
          </p:cNvSpPr>
          <p:nvPr/>
        </p:nvSpPr>
        <p:spPr bwMode="auto">
          <a:xfrm>
            <a:off x="239713" y="49815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35847" name="Picture 2">
            <a:extLst>
              <a:ext uri="{FF2B5EF4-FFF2-40B4-BE49-F238E27FC236}">
                <a16:creationId xmlns:a16="http://schemas.microsoft.com/office/drawing/2014/main" id="{DB643657-3302-4496-A860-33888EF03AE3}"/>
              </a:ext>
            </a:extLst>
          </p:cNvPr>
          <p:cNvPicPr>
            <a:picLocks noChangeAspect="1"/>
          </p:cNvPicPr>
          <p:nvPr/>
        </p:nvPicPr>
        <p:blipFill rotWithShape="1">
          <a:blip r:embed="rId4">
            <a:extLst>
              <a:ext uri="{28A0092B-C50C-407E-A947-70E740481C1C}">
                <a14:useLocalDpi xmlns:a14="http://schemas.microsoft.com/office/drawing/2010/main" val="0"/>
              </a:ext>
            </a:extLst>
          </a:blip>
          <a:srcRect t="73271"/>
          <a:stretch/>
        </p:blipFill>
        <p:spPr bwMode="auto">
          <a:xfrm>
            <a:off x="3789916" y="6044683"/>
            <a:ext cx="4518025" cy="584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descr="focal.png">
            <a:extLst>
              <a:ext uri="{FF2B5EF4-FFF2-40B4-BE49-F238E27FC236}">
                <a16:creationId xmlns:a16="http://schemas.microsoft.com/office/drawing/2014/main" id="{26950A97-E7DB-4A0D-9815-A0EDD4BDEDB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10611" y="4068672"/>
            <a:ext cx="4518025" cy="199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A picture containing text, clock&#10;&#10;Description automatically generated">
            <a:extLst>
              <a:ext uri="{FF2B5EF4-FFF2-40B4-BE49-F238E27FC236}">
                <a16:creationId xmlns:a16="http://schemas.microsoft.com/office/drawing/2014/main" id="{5D30C7FB-3081-4490-97C4-8B38879396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0478" y="2528130"/>
            <a:ext cx="2261322" cy="2187291"/>
          </a:xfrm>
          <a:prstGeom prst="rect">
            <a:avLst/>
          </a:prstGeom>
        </p:spPr>
      </p:pic>
      <p:sp>
        <p:nvSpPr>
          <p:cNvPr id="16" name="Title 1">
            <a:extLst>
              <a:ext uri="{FF2B5EF4-FFF2-40B4-BE49-F238E27FC236}">
                <a16:creationId xmlns:a16="http://schemas.microsoft.com/office/drawing/2014/main" id="{E0C338CC-9351-4A1C-9DB0-05757D3AEA1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February 13, 2021 at 14:07:50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326067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4FFB4D-C088-4089-9050-E0E0C392C3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9459" name="Picture 18" descr="IRIS_TMlogo.png">
            <a:extLst>
              <a:ext uri="{FF2B5EF4-FFF2-40B4-BE49-F238E27FC236}">
                <a16:creationId xmlns:a16="http://schemas.microsoft.com/office/drawing/2014/main" id="{E629F336-FD28-4A78-96DB-41263BC87A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7">
            <a:extLst>
              <a:ext uri="{FF2B5EF4-FFF2-40B4-BE49-F238E27FC236}">
                <a16:creationId xmlns:a16="http://schemas.microsoft.com/office/drawing/2014/main" id="{592BD9CB-6771-421D-B6CD-C482E209CA1A}"/>
              </a:ext>
            </a:extLst>
          </p:cNvPr>
          <p:cNvSpPr txBox="1">
            <a:spLocks noChangeArrowheads="1"/>
          </p:cNvSpPr>
          <p:nvPr/>
        </p:nvSpPr>
        <p:spPr bwMode="auto">
          <a:xfrm>
            <a:off x="252413" y="1066800"/>
            <a:ext cx="4014787"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This animation explores the motion of a reverse fault, and how reverse faults are represented in a focal mechanism.</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Remember, this was the focal mechanism solution for this earthquake. It was estimated by an analysis of observed seismic waveforms, recorded after the earthquake, observing the pattern of "first motions", that is, whether the first arriving P waves push up or down.</a:t>
            </a:r>
          </a:p>
        </p:txBody>
      </p:sp>
      <p:sp>
        <p:nvSpPr>
          <p:cNvPr id="19461" name="TextBox 11">
            <a:extLst>
              <a:ext uri="{FF2B5EF4-FFF2-40B4-BE49-F238E27FC236}">
                <a16:creationId xmlns:a16="http://schemas.microsoft.com/office/drawing/2014/main" id="{9367F5D1-645E-4607-BE76-AF0944FF1086}"/>
              </a:ext>
            </a:extLst>
          </p:cNvPr>
          <p:cNvSpPr txBox="1">
            <a:spLocks noChangeArrowheads="1"/>
          </p:cNvSpPr>
          <p:nvPr/>
        </p:nvSpPr>
        <p:spPr bwMode="auto">
          <a:xfrm>
            <a:off x="576262" y="6419850"/>
            <a:ext cx="30051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pic>
        <p:nvPicPr>
          <p:cNvPr id="6" name="FocalMechanism_Reverse_SHORT.mp4">
            <a:hlinkClick r:id="" action="ppaction://media"/>
            <a:extLst>
              <a:ext uri="{FF2B5EF4-FFF2-40B4-BE49-F238E27FC236}">
                <a16:creationId xmlns:a16="http://schemas.microsoft.com/office/drawing/2014/main" id="{80D78617-0EE1-435D-8A1A-32E357E360F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319587" y="1676400"/>
            <a:ext cx="4572000" cy="3429000"/>
          </a:xfrm>
          <a:prstGeom prst="rect">
            <a:avLst/>
          </a:prstGeom>
        </p:spPr>
      </p:pic>
      <p:pic>
        <p:nvPicPr>
          <p:cNvPr id="13" name="Picture 12" descr="A picture containing text, clock&#10;&#10;Description automatically generated">
            <a:extLst>
              <a:ext uri="{FF2B5EF4-FFF2-40B4-BE49-F238E27FC236}">
                <a16:creationId xmlns:a16="http://schemas.microsoft.com/office/drawing/2014/main" id="{AEF56B64-1DC4-42E0-BF10-D6A712A121A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8200" y="4038600"/>
            <a:ext cx="2261322" cy="2187291"/>
          </a:xfrm>
          <a:prstGeom prst="rect">
            <a:avLst/>
          </a:prstGeom>
        </p:spPr>
      </p:pic>
      <p:sp>
        <p:nvSpPr>
          <p:cNvPr id="14" name="Title 1">
            <a:extLst>
              <a:ext uri="{FF2B5EF4-FFF2-40B4-BE49-F238E27FC236}">
                <a16:creationId xmlns:a16="http://schemas.microsoft.com/office/drawing/2014/main" id="{0AF9D9FD-2418-40C9-963C-288A3D94FCF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February 13, 2021 at 14:07:50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33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7B63B6F-FE74-914E-B8A2-7B937275D554}"/>
              </a:ext>
            </a:extLst>
          </p:cNvPr>
          <p:cNvPicPr>
            <a:picLocks noChangeAspect="1"/>
          </p:cNvPicPr>
          <p:nvPr/>
        </p:nvPicPr>
        <p:blipFill rotWithShape="1">
          <a:blip r:embed="rId3"/>
          <a:srcRect t="21532"/>
          <a:stretch/>
        </p:blipFill>
        <p:spPr>
          <a:xfrm>
            <a:off x="1143000" y="1708363"/>
            <a:ext cx="7315200" cy="4616237"/>
          </a:xfrm>
          <a:prstGeom prst="rect">
            <a:avLst/>
          </a:prstGeom>
        </p:spPr>
      </p:pic>
      <p:sp>
        <p:nvSpPr>
          <p:cNvPr id="4" name="Rectangle 3">
            <a:extLst>
              <a:ext uri="{FF2B5EF4-FFF2-40B4-BE49-F238E27FC236}">
                <a16:creationId xmlns:a16="http://schemas.microsoft.com/office/drawing/2014/main" id="{D913408F-646C-436D-BB63-52329B01EE0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029026CB-2007-4634-A625-F4E98269656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4">
            <a:extLst>
              <a:ext uri="{FF2B5EF4-FFF2-40B4-BE49-F238E27FC236}">
                <a16:creationId xmlns:a16="http://schemas.microsoft.com/office/drawing/2014/main" id="{73D31C01-B2DB-41E2-A2E6-9917614A9016}"/>
              </a:ext>
            </a:extLst>
          </p:cNvPr>
          <p:cNvSpPr txBox="1">
            <a:spLocks noChangeArrowheads="1"/>
          </p:cNvSpPr>
          <p:nvPr/>
        </p:nvSpPr>
        <p:spPr bwMode="auto">
          <a:xfrm>
            <a:off x="1704996" y="2951375"/>
            <a:ext cx="6770688" cy="5820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Following the earthquake, it </a:t>
            </a:r>
            <a:r>
              <a:rPr lang="en-US" altLang="en-US" sz="1400" dirty="0">
                <a:latin typeface="Arial" panose="020B0604020202020204" pitchFamily="34" charset="0"/>
              </a:rPr>
              <a:t>took 10 minutes and 58 seconds for </a:t>
            </a:r>
            <a:r>
              <a:rPr lang="en-US" altLang="en-US" sz="1400" dirty="0">
                <a:solidFill>
                  <a:srgbClr val="000000"/>
                </a:solidFill>
                <a:latin typeface="Arial" panose="020B0604020202020204" pitchFamily="34" charset="0"/>
              </a:rPr>
              <a:t>the compressional P waves to travel a curved path through the mantle to Bend, Oregon.</a:t>
            </a:r>
          </a:p>
        </p:txBody>
      </p:sp>
      <p:sp>
        <p:nvSpPr>
          <p:cNvPr id="15365" name="TextBox 7">
            <a:extLst>
              <a:ext uri="{FF2B5EF4-FFF2-40B4-BE49-F238E27FC236}">
                <a16:creationId xmlns:a16="http://schemas.microsoft.com/office/drawing/2014/main" id="{940C654A-0F1E-4F4C-B4BA-F70E095249A7}"/>
              </a:ext>
            </a:extLst>
          </p:cNvPr>
          <p:cNvSpPr txBox="1">
            <a:spLocks noChangeArrowheads="1"/>
          </p:cNvSpPr>
          <p:nvPr/>
        </p:nvSpPr>
        <p:spPr bwMode="auto">
          <a:xfrm>
            <a:off x="2019686" y="1000125"/>
            <a:ext cx="6330950" cy="5794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7,637 km (4745 miles, 68.8°) from the location of this earthquake. </a:t>
            </a:r>
          </a:p>
        </p:txBody>
      </p:sp>
      <p:sp>
        <p:nvSpPr>
          <p:cNvPr id="15367" name="TextBox 9">
            <a:extLst>
              <a:ext uri="{FF2B5EF4-FFF2-40B4-BE49-F238E27FC236}">
                <a16:creationId xmlns:a16="http://schemas.microsoft.com/office/drawing/2014/main" id="{EBA190DD-8E51-4A32-BA50-A50C6668281A}"/>
              </a:ext>
            </a:extLst>
          </p:cNvPr>
          <p:cNvSpPr txBox="1">
            <a:spLocks noChangeArrowheads="1"/>
          </p:cNvSpPr>
          <p:nvPr/>
        </p:nvSpPr>
        <p:spPr bwMode="auto">
          <a:xfrm>
            <a:off x="1661340" y="3735302"/>
            <a:ext cx="6858000" cy="5826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a:t>
            </a:r>
            <a:r>
              <a:rPr lang="en-US" altLang="en-US" sz="1400" dirty="0">
                <a:latin typeface="Arial" panose="020B0604020202020204" pitchFamily="34" charset="0"/>
              </a:rPr>
              <a:t>waves took 19 minutes and 59 seconds </a:t>
            </a:r>
            <a:r>
              <a:rPr lang="en-US" altLang="en-US" sz="1400" dirty="0">
                <a:solidFill>
                  <a:srgbClr val="000000"/>
                </a:solidFill>
                <a:latin typeface="Arial" panose="020B0604020202020204" pitchFamily="34" charset="0"/>
              </a:rPr>
              <a:t>to travel from the earthquake to Bend.</a:t>
            </a:r>
          </a:p>
        </p:txBody>
      </p:sp>
      <p:sp>
        <p:nvSpPr>
          <p:cNvPr id="15368" name="TextBox 4">
            <a:extLst>
              <a:ext uri="{FF2B5EF4-FFF2-40B4-BE49-F238E27FC236}">
                <a16:creationId xmlns:a16="http://schemas.microsoft.com/office/drawing/2014/main" id="{196DF4DE-6542-4539-8C8D-D360341DBD70}"/>
              </a:ext>
            </a:extLst>
          </p:cNvPr>
          <p:cNvSpPr txBox="1">
            <a:spLocks noChangeArrowheads="1"/>
          </p:cNvSpPr>
          <p:nvPr/>
        </p:nvSpPr>
        <p:spPr bwMode="auto">
          <a:xfrm>
            <a:off x="2650271" y="1613244"/>
            <a:ext cx="3762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9B6B8D3B-E53C-4FD6-8794-405ABFBAA02A}"/>
              </a:ext>
            </a:extLst>
          </p:cNvPr>
          <p:cNvSpPr txBox="1">
            <a:spLocks noChangeArrowheads="1"/>
          </p:cNvSpPr>
          <p:nvPr/>
        </p:nvSpPr>
        <p:spPr bwMode="auto">
          <a:xfrm>
            <a:off x="3675063" y="1863508"/>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0559803B-2012-4649-85F9-FB5E43A55199}"/>
              </a:ext>
            </a:extLst>
          </p:cNvPr>
          <p:cNvSpPr txBox="1"/>
          <p:nvPr/>
        </p:nvSpPr>
        <p:spPr>
          <a:xfrm>
            <a:off x="6008687" y="2675878"/>
            <a:ext cx="2152650" cy="369887"/>
          </a:xfrm>
          <a:prstGeom prst="rect">
            <a:avLst/>
          </a:prstGeom>
          <a:solidFill>
            <a:schemeClr val="bg1"/>
          </a:solidFill>
        </p:spPr>
        <p:txBody>
          <a:bodyPr>
            <a:spAutoFit/>
          </a:bodyPr>
          <a:lstStyle/>
          <a:p>
            <a:pPr eaLnBrk="1" hangingPunct="1">
              <a:defRPr/>
            </a:pPr>
            <a:r>
              <a:rPr lang="en-US" spc="200" dirty="0">
                <a:solidFill>
                  <a:prstClr val="black"/>
                </a:solidFill>
                <a:latin typeface="Arial" charset="0"/>
                <a:ea typeface="MS PGothic" charset="-128"/>
                <a:cs typeface="Arial" panose="020B0604020202020204" pitchFamily="34" charset="0"/>
              </a:rPr>
              <a:t>Surface Waves</a:t>
            </a:r>
          </a:p>
        </p:txBody>
      </p:sp>
      <p:sp>
        <p:nvSpPr>
          <p:cNvPr id="15371" name="TextBox 4">
            <a:extLst>
              <a:ext uri="{FF2B5EF4-FFF2-40B4-BE49-F238E27FC236}">
                <a16:creationId xmlns:a16="http://schemas.microsoft.com/office/drawing/2014/main" id="{CE06A0C3-0F80-435F-B3BE-4BA484C9D89C}"/>
              </a:ext>
            </a:extLst>
          </p:cNvPr>
          <p:cNvSpPr txBox="1">
            <a:spLocks noChangeArrowheads="1"/>
          </p:cNvSpPr>
          <p:nvPr/>
        </p:nvSpPr>
        <p:spPr bwMode="auto">
          <a:xfrm>
            <a:off x="2454275" y="1808375"/>
            <a:ext cx="247650"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latin typeface="Arial" panose="020B0604020202020204" pitchFamily="34" charset="0"/>
              </a:rPr>
              <a:t> </a:t>
            </a:r>
          </a:p>
        </p:txBody>
      </p:sp>
      <p:sp>
        <p:nvSpPr>
          <p:cNvPr id="3" name="Rectangle 2">
            <a:extLst>
              <a:ext uri="{FF2B5EF4-FFF2-40B4-BE49-F238E27FC236}">
                <a16:creationId xmlns:a16="http://schemas.microsoft.com/office/drawing/2014/main" id="{4365F2C6-D391-46DE-B9AB-A02ED9AC101A}"/>
              </a:ext>
            </a:extLst>
          </p:cNvPr>
          <p:cNvSpPr/>
          <p:nvPr/>
        </p:nvSpPr>
        <p:spPr>
          <a:xfrm>
            <a:off x="6414184" y="5290450"/>
            <a:ext cx="1957388"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5366" name="TextBox 6">
            <a:extLst>
              <a:ext uri="{FF2B5EF4-FFF2-40B4-BE49-F238E27FC236}">
                <a16:creationId xmlns:a16="http://schemas.microsoft.com/office/drawing/2014/main" id="{32EF10D9-E8CE-402B-91E9-9F228746C3E1}"/>
              </a:ext>
            </a:extLst>
          </p:cNvPr>
          <p:cNvSpPr txBox="1">
            <a:spLocks noChangeArrowheads="1"/>
          </p:cNvSpPr>
          <p:nvPr/>
        </p:nvSpPr>
        <p:spPr bwMode="auto">
          <a:xfrm>
            <a:off x="1699440" y="4519822"/>
            <a:ext cx="6781800" cy="109498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None/>
            </a:pPr>
            <a:r>
              <a:rPr lang="en-US" altLang="en-US" sz="1400" dirty="0">
                <a:solidFill>
                  <a:srgbClr val="000000"/>
                </a:solidFill>
                <a:latin typeface="Arial" panose="020B0604020202020204" pitchFamily="34" charset="0"/>
              </a:rPr>
              <a:t>Surface waves traveled the 7,637 km (4745  miles) along the perimeter of the Earth </a:t>
            </a:r>
            <a:r>
              <a:rPr lang="en-US" altLang="en-US" sz="1400" dirty="0">
                <a:latin typeface="Arial" panose="020B0604020202020204" pitchFamily="34" charset="0"/>
              </a:rPr>
              <a:t>from the earthquake to the recording station. Notice the low amplitude of surface waves</a:t>
            </a:r>
            <a:r>
              <a:rPr lang="en-US" altLang="en-US" sz="1400" dirty="0">
                <a:solidFill>
                  <a:srgbClr val="000000"/>
                </a:solidFill>
                <a:latin typeface="Arial" panose="020B0604020202020204" pitchFamily="34" charset="0"/>
              </a:rPr>
              <a:t>.  With a hypocenter (or focus) at 60.5 km depth, most of the seismic energy radiated as P and S waves.   </a:t>
            </a:r>
          </a:p>
        </p:txBody>
      </p:sp>
      <p:sp>
        <p:nvSpPr>
          <p:cNvPr id="19" name="TextBox 7">
            <a:extLst>
              <a:ext uri="{FF2B5EF4-FFF2-40B4-BE49-F238E27FC236}">
                <a16:creationId xmlns:a16="http://schemas.microsoft.com/office/drawing/2014/main" id="{B7CDCC50-D2D9-A84C-A7F8-F1D75FD759EE}"/>
              </a:ext>
            </a:extLst>
          </p:cNvPr>
          <p:cNvSpPr txBox="1">
            <a:spLocks noChangeArrowheads="1"/>
          </p:cNvSpPr>
          <p:nvPr/>
        </p:nvSpPr>
        <p:spPr bwMode="auto">
          <a:xfrm>
            <a:off x="5204173" y="1594225"/>
            <a:ext cx="2277546" cy="5820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P-wave arrival from magnitude 5.3 aftershock. </a:t>
            </a:r>
          </a:p>
        </p:txBody>
      </p:sp>
      <p:cxnSp>
        <p:nvCxnSpPr>
          <p:cNvPr id="6" name="Straight Arrow Connector 5">
            <a:extLst>
              <a:ext uri="{FF2B5EF4-FFF2-40B4-BE49-F238E27FC236}">
                <a16:creationId xmlns:a16="http://schemas.microsoft.com/office/drawing/2014/main" id="{33513096-BA04-864C-872B-ED0BC8AAEFC1}"/>
              </a:ext>
            </a:extLst>
          </p:cNvPr>
          <p:cNvCxnSpPr>
            <a:cxnSpLocks/>
          </p:cNvCxnSpPr>
          <p:nvPr/>
        </p:nvCxnSpPr>
        <p:spPr>
          <a:xfrm>
            <a:off x="5627687" y="2176244"/>
            <a:ext cx="228600" cy="28246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C75A166E-2AD2-4BC0-B15A-6A07F71634B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February 13, 2021 at 14:07:50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55C039DA-0460-4041-8BFA-1C4E786BDB3D}"/>
              </a:ext>
            </a:extLst>
          </p:cNvPr>
          <p:cNvSpPr txBox="1"/>
          <p:nvPr/>
        </p:nvSpPr>
        <p:spPr>
          <a:xfrm>
            <a:off x="1524000" y="4243387"/>
            <a:ext cx="3229201" cy="2462213"/>
          </a:xfrm>
          <a:prstGeom prst="rect">
            <a:avLst/>
          </a:prstGeom>
          <a:noFill/>
        </p:spPr>
        <p:txBody>
          <a:bodyPr wrap="square" rtlCol="0">
            <a:spAutoFit/>
          </a:bodyPr>
          <a:lstStyle/>
          <a:p>
            <a:pPr algn="r"/>
            <a:r>
              <a:rPr lang="en-US" sz="1400" b="0" i="0" dirty="0">
                <a:solidFill>
                  <a:srgbClr val="333333"/>
                </a:solidFill>
                <a:effectLst/>
                <a:cs typeface="Arial" panose="020B0604020202020204" pitchFamily="34" charset="0"/>
              </a:rPr>
              <a:t>A house is damaged due to an earthquake in </a:t>
            </a:r>
            <a:r>
              <a:rPr lang="en-US" sz="1400" b="0" i="0" dirty="0" err="1">
                <a:solidFill>
                  <a:srgbClr val="333333"/>
                </a:solidFill>
                <a:effectLst/>
                <a:cs typeface="Arial" panose="020B0604020202020204" pitchFamily="34" charset="0"/>
              </a:rPr>
              <a:t>Koorimachi</a:t>
            </a:r>
            <a:r>
              <a:rPr lang="en-US" sz="1400" b="0" i="0" dirty="0">
                <a:solidFill>
                  <a:srgbClr val="333333"/>
                </a:solidFill>
                <a:effectLst/>
                <a:cs typeface="Arial" panose="020B0604020202020204" pitchFamily="34" charset="0"/>
              </a:rPr>
              <a:t>, Fukushima prefecture, northeastern Japan early Sunday, Feb. 14, 2021. A strong earthquake hit off the coast of northeastern Japan late Saturday, shaking Fukushima, Miyagi and other areas, but there was no threat of a tsunami, officials said.</a:t>
            </a:r>
          </a:p>
          <a:p>
            <a:pPr algn="r"/>
            <a:endParaRPr lang="en-US" sz="1400" dirty="0">
              <a:solidFill>
                <a:srgbClr val="333333"/>
              </a:solidFill>
              <a:cs typeface="Arial" panose="020B0604020202020204" pitchFamily="34" charset="0"/>
            </a:endParaRPr>
          </a:p>
          <a:p>
            <a:pPr algn="r"/>
            <a:r>
              <a:rPr lang="en-US" sz="1400" b="0" i="0" dirty="0">
                <a:solidFill>
                  <a:srgbClr val="333333"/>
                </a:solidFill>
                <a:effectLst/>
                <a:cs typeface="Arial" panose="020B0604020202020204" pitchFamily="34" charset="0"/>
              </a:rPr>
              <a:t>(Jun Hirata/Kyodo News via AP)</a:t>
            </a:r>
            <a:endParaRPr lang="en-US" sz="1400" dirty="0">
              <a:cs typeface="Arial" panose="020B0604020202020204" pitchFamily="34" charset="0"/>
            </a:endParaRPr>
          </a:p>
        </p:txBody>
      </p:sp>
      <p:pic>
        <p:nvPicPr>
          <p:cNvPr id="6" name="Picture 5" descr="A picture containing text&#10;&#10;Description automatically generated">
            <a:extLst>
              <a:ext uri="{FF2B5EF4-FFF2-40B4-BE49-F238E27FC236}">
                <a16:creationId xmlns:a16="http://schemas.microsoft.com/office/drawing/2014/main" id="{0F984E6C-7C0D-4BC3-B7A5-F84764A43B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87807" y="762000"/>
            <a:ext cx="3933023" cy="5900278"/>
          </a:xfrm>
          <a:prstGeom prst="rect">
            <a:avLst/>
          </a:prstGeom>
        </p:spPr>
      </p:pic>
      <p:sp>
        <p:nvSpPr>
          <p:cNvPr id="13" name="Title 1">
            <a:extLst>
              <a:ext uri="{FF2B5EF4-FFF2-40B4-BE49-F238E27FC236}">
                <a16:creationId xmlns:a16="http://schemas.microsoft.com/office/drawing/2014/main" id="{548AB42B-4D00-4FFF-A0CC-8434342CED7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February 13, 2021 at 14:07:50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79884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739775" y="410051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379060" y="6458194"/>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7.1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067812"/>
            <a:ext cx="30797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1529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725488" y="381000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pic>
        <p:nvPicPr>
          <p:cNvPr id="7" name="Picture 6" descr="Map&#10;&#10;Description automatically generated">
            <a:extLst>
              <a:ext uri="{FF2B5EF4-FFF2-40B4-BE49-F238E27FC236}">
                <a16:creationId xmlns:a16="http://schemas.microsoft.com/office/drawing/2014/main" id="{7BD896A3-125D-416E-8E80-0D4CBE9300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65324" y="1066800"/>
            <a:ext cx="5664083" cy="5330371"/>
          </a:xfrm>
          <a:prstGeom prst="rect">
            <a:avLst/>
          </a:prstGeom>
        </p:spPr>
      </p:pic>
      <p:sp>
        <p:nvSpPr>
          <p:cNvPr id="15" name="Title 1">
            <a:extLst>
              <a:ext uri="{FF2B5EF4-FFF2-40B4-BE49-F238E27FC236}">
                <a16:creationId xmlns:a16="http://schemas.microsoft.com/office/drawing/2014/main" id="{89B21EA7-0F80-4342-BA28-E631B2B7A56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February 13, 2021 at 14:07:50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40386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1.2 million people felt strong shaking from this earthquake.</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3" name="Picture 2" descr="Map&#10;&#10;Description automatically generated">
            <a:extLst>
              <a:ext uri="{FF2B5EF4-FFF2-40B4-BE49-F238E27FC236}">
                <a16:creationId xmlns:a16="http://schemas.microsoft.com/office/drawing/2014/main" id="{7DEC6FFD-0B95-4782-A219-0612C8962B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3400" y="841289"/>
            <a:ext cx="4650277" cy="4643634"/>
          </a:xfrm>
          <a:prstGeom prst="rect">
            <a:avLst/>
          </a:prstGeom>
        </p:spPr>
      </p:pic>
      <p:pic>
        <p:nvPicPr>
          <p:cNvPr id="7" name="Picture 6" descr="Table&#10;&#10;Description automatically generated">
            <a:extLst>
              <a:ext uri="{FF2B5EF4-FFF2-40B4-BE49-F238E27FC236}">
                <a16:creationId xmlns:a16="http://schemas.microsoft.com/office/drawing/2014/main" id="{5E9CCDDC-6B27-499F-A886-3FA04990DF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4812" y="2992489"/>
            <a:ext cx="2475588" cy="3809240"/>
          </a:xfrm>
          <a:prstGeom prst="rect">
            <a:avLst/>
          </a:prstGeom>
        </p:spPr>
      </p:pic>
      <p:sp>
        <p:nvSpPr>
          <p:cNvPr id="14" name="Title 1">
            <a:extLst>
              <a:ext uri="{FF2B5EF4-FFF2-40B4-BE49-F238E27FC236}">
                <a16:creationId xmlns:a16="http://schemas.microsoft.com/office/drawing/2014/main" id="{779ADEE6-DB50-41A6-AA06-C322B03A8C0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February 13, 2021 at 14:07:50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3B077D2-EDC2-4611-AC09-3D2A96BA2F1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2291" name="Picture 18" descr="IRIS_TMlogo.png">
            <a:extLst>
              <a:ext uri="{FF2B5EF4-FFF2-40B4-BE49-F238E27FC236}">
                <a16:creationId xmlns:a16="http://schemas.microsoft.com/office/drawing/2014/main" id="{A9DF8C84-5F6C-4E26-A252-C845B1EA375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TextBox 7">
            <a:extLst>
              <a:ext uri="{FF2B5EF4-FFF2-40B4-BE49-F238E27FC236}">
                <a16:creationId xmlns:a16="http://schemas.microsoft.com/office/drawing/2014/main" id="{0D5826E3-8EBD-485B-B05E-6AD4AB5FB82F}"/>
              </a:ext>
            </a:extLst>
          </p:cNvPr>
          <p:cNvSpPr txBox="1">
            <a:spLocks noChangeArrowheads="1"/>
          </p:cNvSpPr>
          <p:nvPr/>
        </p:nvSpPr>
        <p:spPr bwMode="auto">
          <a:xfrm>
            <a:off x="228600" y="1070883"/>
            <a:ext cx="4092308"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600" dirty="0"/>
              <a:t>The map on the right shows the most recent 1000 earthquakes near the epicenter. </a:t>
            </a:r>
          </a:p>
          <a:p>
            <a:pPr eaLnBrk="1" hangingPunct="1"/>
            <a:endParaRPr lang="en-US" altLang="en-US" sz="1600" dirty="0"/>
          </a:p>
          <a:p>
            <a:pPr eaLnBrk="1" hangingPunct="1"/>
            <a:r>
              <a:rPr lang="en-US" altLang="en-US" sz="1600" dirty="0"/>
              <a:t>As shown on the cross section below, earthquakes are shallow (purple dots) </a:t>
            </a:r>
          </a:p>
          <a:p>
            <a:pPr eaLnBrk="1" hangingPunct="1"/>
            <a:r>
              <a:rPr lang="en-US" altLang="en-US" sz="1600" dirty="0"/>
              <a:t>at the Japan Trench and increase to 600 km depth (red dots) towards the west as the Pacific Plate dives deeper beneath Japan.</a:t>
            </a:r>
          </a:p>
          <a:p>
            <a:pPr eaLnBrk="1" hangingPunct="1"/>
            <a:endParaRPr lang="en-US" altLang="en-US" sz="1600" dirty="0"/>
          </a:p>
          <a:p>
            <a:pPr eaLnBrk="1" hangingPunct="1"/>
            <a:r>
              <a:rPr lang="en-US" altLang="en-US" sz="1600" dirty="0"/>
              <a:t>This earthquake hypocenter was 50.6 km deep, in the blue range of the scale.</a:t>
            </a:r>
          </a:p>
        </p:txBody>
      </p:sp>
      <p:sp>
        <p:nvSpPr>
          <p:cNvPr id="12293" name="TextBox 11">
            <a:extLst>
              <a:ext uri="{FF2B5EF4-FFF2-40B4-BE49-F238E27FC236}">
                <a16:creationId xmlns:a16="http://schemas.microsoft.com/office/drawing/2014/main" id="{53DDEB0A-2D28-4155-B37F-CF695B308DB9}"/>
              </a:ext>
            </a:extLst>
          </p:cNvPr>
          <p:cNvSpPr txBox="1">
            <a:spLocks noChangeArrowheads="1"/>
          </p:cNvSpPr>
          <p:nvPr/>
        </p:nvSpPr>
        <p:spPr bwMode="auto">
          <a:xfrm>
            <a:off x="5087256" y="6477000"/>
            <a:ext cx="4114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400" i="1" dirty="0"/>
              <a:t>Images created by the IRIS Earthquake Browser</a:t>
            </a:r>
          </a:p>
        </p:txBody>
      </p:sp>
      <p:sp>
        <p:nvSpPr>
          <p:cNvPr id="12297" name="TextBox 12">
            <a:extLst>
              <a:ext uri="{FF2B5EF4-FFF2-40B4-BE49-F238E27FC236}">
                <a16:creationId xmlns:a16="http://schemas.microsoft.com/office/drawing/2014/main" id="{9ACF08A9-B366-4172-9719-AE6D244AE40C}"/>
              </a:ext>
            </a:extLst>
          </p:cNvPr>
          <p:cNvSpPr txBox="1">
            <a:spLocks noChangeArrowheads="1"/>
          </p:cNvSpPr>
          <p:nvPr/>
        </p:nvSpPr>
        <p:spPr bwMode="auto">
          <a:xfrm>
            <a:off x="261258" y="5992810"/>
            <a:ext cx="41148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400" i="1" dirty="0"/>
              <a:t>Seismicity Cross Section across the subduction zone showing the relationship between color and earthquake depth.</a:t>
            </a:r>
          </a:p>
        </p:txBody>
      </p:sp>
      <p:pic>
        <p:nvPicPr>
          <p:cNvPr id="3" name="Picture 2" descr="A screenshot of a video game&#10;&#10;Description automatically generated with low confidence">
            <a:extLst>
              <a:ext uri="{FF2B5EF4-FFF2-40B4-BE49-F238E27FC236}">
                <a16:creationId xmlns:a16="http://schemas.microsoft.com/office/drawing/2014/main" id="{1EF6D972-06A4-46BF-9003-8A3598914C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756" y="4709894"/>
            <a:ext cx="3781044" cy="1223639"/>
          </a:xfrm>
          <a:prstGeom prst="rect">
            <a:avLst/>
          </a:prstGeom>
        </p:spPr>
      </p:pic>
      <p:pic>
        <p:nvPicPr>
          <p:cNvPr id="8" name="Picture 7" descr="Map&#10;&#10;Description automatically generated">
            <a:extLst>
              <a:ext uri="{FF2B5EF4-FFF2-40B4-BE49-F238E27FC236}">
                <a16:creationId xmlns:a16="http://schemas.microsoft.com/office/drawing/2014/main" id="{5E215005-BF74-413A-ACC8-28D2BCBDF0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19600" y="769670"/>
            <a:ext cx="4572000" cy="5707330"/>
          </a:xfrm>
          <a:prstGeom prst="rect">
            <a:avLst/>
          </a:prstGeom>
        </p:spPr>
      </p:pic>
      <p:pic>
        <p:nvPicPr>
          <p:cNvPr id="11" name="Picture 10" descr="Diagram&#10;&#10;Description automatically generated">
            <a:extLst>
              <a:ext uri="{FF2B5EF4-FFF2-40B4-BE49-F238E27FC236}">
                <a16:creationId xmlns:a16="http://schemas.microsoft.com/office/drawing/2014/main" id="{5D368634-400E-4AC9-A36C-521FB2B1BD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99556" y="4150264"/>
            <a:ext cx="455600" cy="2295867"/>
          </a:xfrm>
          <a:prstGeom prst="rect">
            <a:avLst/>
          </a:prstGeom>
        </p:spPr>
      </p:pic>
      <p:cxnSp>
        <p:nvCxnSpPr>
          <p:cNvPr id="13" name="Straight Connector 12">
            <a:extLst>
              <a:ext uri="{FF2B5EF4-FFF2-40B4-BE49-F238E27FC236}">
                <a16:creationId xmlns:a16="http://schemas.microsoft.com/office/drawing/2014/main" id="{DA8DD197-71F1-4D22-808F-530B6B99983F}"/>
              </a:ext>
            </a:extLst>
          </p:cNvPr>
          <p:cNvCxnSpPr/>
          <p:nvPr/>
        </p:nvCxnSpPr>
        <p:spPr>
          <a:xfrm>
            <a:off x="6096000" y="2819400"/>
            <a:ext cx="2590800" cy="106680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259310A4-AEFC-4EF8-8F47-70FC7EA7DBC1}"/>
              </a:ext>
            </a:extLst>
          </p:cNvPr>
          <p:cNvSpPr txBox="1"/>
          <p:nvPr/>
        </p:nvSpPr>
        <p:spPr>
          <a:xfrm>
            <a:off x="5823858" y="2493610"/>
            <a:ext cx="381000" cy="369332"/>
          </a:xfrm>
          <a:prstGeom prst="rect">
            <a:avLst/>
          </a:prstGeom>
          <a:noFill/>
        </p:spPr>
        <p:txBody>
          <a:bodyPr wrap="square" rtlCol="0">
            <a:spAutoFit/>
          </a:bodyPr>
          <a:lstStyle/>
          <a:p>
            <a:r>
              <a:rPr lang="en-US" b="1" dirty="0"/>
              <a:t>A</a:t>
            </a:r>
          </a:p>
        </p:txBody>
      </p:sp>
      <p:sp>
        <p:nvSpPr>
          <p:cNvPr id="21" name="TextBox 20">
            <a:extLst>
              <a:ext uri="{FF2B5EF4-FFF2-40B4-BE49-F238E27FC236}">
                <a16:creationId xmlns:a16="http://schemas.microsoft.com/office/drawing/2014/main" id="{0B70DE07-8CDA-4ACA-9FD9-1CBD48C5EFAF}"/>
              </a:ext>
            </a:extLst>
          </p:cNvPr>
          <p:cNvSpPr txBox="1"/>
          <p:nvPr/>
        </p:nvSpPr>
        <p:spPr>
          <a:xfrm>
            <a:off x="255927" y="4368798"/>
            <a:ext cx="381000" cy="369332"/>
          </a:xfrm>
          <a:prstGeom prst="rect">
            <a:avLst/>
          </a:prstGeom>
          <a:noFill/>
        </p:spPr>
        <p:txBody>
          <a:bodyPr wrap="square" rtlCol="0">
            <a:spAutoFit/>
          </a:bodyPr>
          <a:lstStyle/>
          <a:p>
            <a:r>
              <a:rPr lang="en-US" b="1" dirty="0"/>
              <a:t>A</a:t>
            </a:r>
          </a:p>
        </p:txBody>
      </p:sp>
      <p:sp>
        <p:nvSpPr>
          <p:cNvPr id="22" name="TextBox 21">
            <a:extLst>
              <a:ext uri="{FF2B5EF4-FFF2-40B4-BE49-F238E27FC236}">
                <a16:creationId xmlns:a16="http://schemas.microsoft.com/office/drawing/2014/main" id="{753697B5-A776-4B6A-8C69-221C4316E763}"/>
              </a:ext>
            </a:extLst>
          </p:cNvPr>
          <p:cNvSpPr txBox="1"/>
          <p:nvPr/>
        </p:nvSpPr>
        <p:spPr>
          <a:xfrm>
            <a:off x="3830330" y="4378271"/>
            <a:ext cx="574756" cy="369332"/>
          </a:xfrm>
          <a:prstGeom prst="rect">
            <a:avLst/>
          </a:prstGeom>
          <a:noFill/>
        </p:spPr>
        <p:txBody>
          <a:bodyPr wrap="square" rtlCol="0">
            <a:spAutoFit/>
          </a:bodyPr>
          <a:lstStyle/>
          <a:p>
            <a:r>
              <a:rPr lang="en-US" b="1" dirty="0"/>
              <a:t>A’</a:t>
            </a:r>
          </a:p>
        </p:txBody>
      </p:sp>
      <p:sp>
        <p:nvSpPr>
          <p:cNvPr id="23" name="TextBox 22">
            <a:extLst>
              <a:ext uri="{FF2B5EF4-FFF2-40B4-BE49-F238E27FC236}">
                <a16:creationId xmlns:a16="http://schemas.microsoft.com/office/drawing/2014/main" id="{78A14962-97A0-4DF2-AE39-1AD7A29D9A49}"/>
              </a:ext>
            </a:extLst>
          </p:cNvPr>
          <p:cNvSpPr txBox="1"/>
          <p:nvPr/>
        </p:nvSpPr>
        <p:spPr>
          <a:xfrm>
            <a:off x="8588108" y="3842289"/>
            <a:ext cx="574756" cy="369332"/>
          </a:xfrm>
          <a:prstGeom prst="rect">
            <a:avLst/>
          </a:prstGeom>
          <a:noFill/>
        </p:spPr>
        <p:txBody>
          <a:bodyPr wrap="square" rtlCol="0">
            <a:spAutoFit/>
          </a:bodyPr>
          <a:lstStyle/>
          <a:p>
            <a:r>
              <a:rPr lang="en-US" b="1" dirty="0"/>
              <a:t>A’</a:t>
            </a:r>
          </a:p>
        </p:txBody>
      </p:sp>
      <p:sp>
        <p:nvSpPr>
          <p:cNvPr id="24" name="Title 1">
            <a:extLst>
              <a:ext uri="{FF2B5EF4-FFF2-40B4-BE49-F238E27FC236}">
                <a16:creationId xmlns:a16="http://schemas.microsoft.com/office/drawing/2014/main" id="{CE8286DA-17BD-4238-B7F4-0618137F3B2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February 13, 2021 at 14:07:50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5E27F3F-DED2-3444-ADFB-C58D4F2F67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endParaRPr lang="en-US" altLang="en-US">
              <a:solidFill>
                <a:srgbClr val="FFFFFF"/>
              </a:solidFill>
              <a:latin typeface="Calibri" panose="020F0502020204030204" pitchFamily="34" charset="0"/>
            </a:endParaRPr>
          </a:p>
        </p:txBody>
      </p:sp>
      <p:pic>
        <p:nvPicPr>
          <p:cNvPr id="20482" name="Picture 18" descr="IRIS_TMlogo.png">
            <a:extLst>
              <a:ext uri="{FF2B5EF4-FFF2-40B4-BE49-F238E27FC236}">
                <a16:creationId xmlns:a16="http://schemas.microsoft.com/office/drawing/2014/main" id="{24A1B9C1-9E97-B449-97D5-C8193A076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4">
            <a:extLst>
              <a:ext uri="{FF2B5EF4-FFF2-40B4-BE49-F238E27FC236}">
                <a16:creationId xmlns:a16="http://schemas.microsoft.com/office/drawing/2014/main" id="{284DF85F-F6ED-8B48-9A6D-D025D1A25304}"/>
              </a:ext>
            </a:extLst>
          </p:cNvPr>
          <p:cNvSpPr>
            <a:spLocks noChangeArrowheads="1"/>
          </p:cNvSpPr>
          <p:nvPr/>
        </p:nvSpPr>
        <p:spPr bwMode="auto">
          <a:xfrm>
            <a:off x="304800" y="1066800"/>
            <a:ext cx="883919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600" dirty="0">
                <a:latin typeface="Arial" panose="020B0604020202020204" pitchFamily="34" charset="0"/>
              </a:rPr>
              <a:t>Animating 21 years of regional seismicity greater than magnitude 5. The red star highlights today’s earthquake, the black star highlights the M 9.0 2011 earthquake. Notice the significant number of aftershocks that plot immediately after the 2011 earthquake.</a:t>
            </a:r>
          </a:p>
          <a:p>
            <a:pPr>
              <a:spcBef>
                <a:spcPct val="0"/>
              </a:spcBef>
              <a:buFontTx/>
              <a:buNone/>
            </a:pPr>
            <a:r>
              <a:rPr lang="en-US" altLang="en-US" sz="1800" dirty="0">
                <a:latin typeface="Arial" panose="020B0604020202020204" pitchFamily="34" charset="0"/>
              </a:rPr>
              <a:t>  </a:t>
            </a:r>
          </a:p>
        </p:txBody>
      </p:sp>
      <p:pic>
        <p:nvPicPr>
          <p:cNvPr id="3" name="Japan_M7.1_210213">
            <a:hlinkClick r:id="" action="ppaction://media"/>
            <a:extLst>
              <a:ext uri="{FF2B5EF4-FFF2-40B4-BE49-F238E27FC236}">
                <a16:creationId xmlns:a16="http://schemas.microsoft.com/office/drawing/2014/main" id="{9D42EFF4-B72D-4C70-9DA4-6C28B0CD000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666875" y="2129965"/>
            <a:ext cx="6105525" cy="4194635"/>
          </a:xfrm>
          <a:prstGeom prst="rect">
            <a:avLst/>
          </a:prstGeom>
        </p:spPr>
      </p:pic>
      <p:sp>
        <p:nvSpPr>
          <p:cNvPr id="8" name="Title 1">
            <a:extLst>
              <a:ext uri="{FF2B5EF4-FFF2-40B4-BE49-F238E27FC236}">
                <a16:creationId xmlns:a16="http://schemas.microsoft.com/office/drawing/2014/main" id="{2358098C-BCD9-44A8-8E22-F6F38F20ED1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February 13, 2021 at 14:07:50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7" name="TextBox 11">
            <a:extLst>
              <a:ext uri="{FF2B5EF4-FFF2-40B4-BE49-F238E27FC236}">
                <a16:creationId xmlns:a16="http://schemas.microsoft.com/office/drawing/2014/main" id="{2F7ACF55-AC73-4F54-B92C-27DE5BF4FE5D}"/>
              </a:ext>
            </a:extLst>
          </p:cNvPr>
          <p:cNvSpPr txBox="1">
            <a:spLocks noChangeArrowheads="1"/>
          </p:cNvSpPr>
          <p:nvPr/>
        </p:nvSpPr>
        <p:spPr bwMode="auto">
          <a:xfrm>
            <a:off x="3523344" y="6477000"/>
            <a:ext cx="49348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400" i="1" dirty="0"/>
              <a:t>Animation created with the IRIS Earthquake Browser</a:t>
            </a:r>
          </a:p>
        </p:txBody>
      </p:sp>
    </p:spTree>
    <p:extLst>
      <p:ext uri="{BB962C8B-B14F-4D97-AF65-F5344CB8AC3E}">
        <p14:creationId xmlns:p14="http://schemas.microsoft.com/office/powerpoint/2010/main" val="1551403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61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7">
            <a:extLst>
              <a:ext uri="{FF2B5EF4-FFF2-40B4-BE49-F238E27FC236}">
                <a16:creationId xmlns:a16="http://schemas.microsoft.com/office/drawing/2014/main" id="{EA053DA1-54C2-014B-8E4C-F8EFE33BAC3E}"/>
              </a:ext>
            </a:extLst>
          </p:cNvPr>
          <p:cNvSpPr txBox="1">
            <a:spLocks noChangeArrowheads="1"/>
          </p:cNvSpPr>
          <p:nvPr/>
        </p:nvSpPr>
        <p:spPr bwMode="auto">
          <a:xfrm>
            <a:off x="793006" y="6066971"/>
            <a:ext cx="7928103" cy="58785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600" dirty="0">
                <a:solidFill>
                  <a:srgbClr val="000000"/>
                </a:solidFill>
                <a:latin typeface="Arial" panose="020B0604020202020204" pitchFamily="34" charset="0"/>
              </a:rPr>
              <a:t>In Northern Honshu, the Pacific Plate subducts beneath the Okhotsk Plate at a rate of 8.3 cm/year.  The epicenter of this magnitude 7.1 earthquake is shown by the red star.</a:t>
            </a:r>
          </a:p>
        </p:txBody>
      </p:sp>
      <p:grpSp>
        <p:nvGrpSpPr>
          <p:cNvPr id="2" name="Group 1">
            <a:extLst>
              <a:ext uri="{FF2B5EF4-FFF2-40B4-BE49-F238E27FC236}">
                <a16:creationId xmlns:a16="http://schemas.microsoft.com/office/drawing/2014/main" id="{8C33466F-4C20-4DD2-873A-22A167B796A2}"/>
              </a:ext>
            </a:extLst>
          </p:cNvPr>
          <p:cNvGrpSpPr/>
          <p:nvPr/>
        </p:nvGrpSpPr>
        <p:grpSpPr>
          <a:xfrm>
            <a:off x="856344" y="1076802"/>
            <a:ext cx="7772400" cy="4858611"/>
            <a:chOff x="1145110" y="1076802"/>
            <a:chExt cx="7772400" cy="4858611"/>
          </a:xfrm>
        </p:grpSpPr>
        <p:pic>
          <p:nvPicPr>
            <p:cNvPr id="5" name="Picture 4">
              <a:extLst>
                <a:ext uri="{FF2B5EF4-FFF2-40B4-BE49-F238E27FC236}">
                  <a16:creationId xmlns:a16="http://schemas.microsoft.com/office/drawing/2014/main" id="{20BB0E03-8BC4-5544-8055-AB66CE21B849}"/>
                </a:ext>
              </a:extLst>
            </p:cNvPr>
            <p:cNvPicPr>
              <a:picLocks noChangeAspect="1"/>
            </p:cNvPicPr>
            <p:nvPr/>
          </p:nvPicPr>
          <p:blipFill>
            <a:blip r:embed="rId4"/>
            <a:stretch>
              <a:fillRect/>
            </a:stretch>
          </p:blipFill>
          <p:spPr>
            <a:xfrm>
              <a:off x="1145110" y="1076802"/>
              <a:ext cx="7772400" cy="4858611"/>
            </a:xfrm>
            <a:prstGeom prst="rect">
              <a:avLst/>
            </a:prstGeom>
          </p:spPr>
        </p:pic>
        <p:sp>
          <p:nvSpPr>
            <p:cNvPr id="9" name="5-Point Star 8">
              <a:extLst>
                <a:ext uri="{FF2B5EF4-FFF2-40B4-BE49-F238E27FC236}">
                  <a16:creationId xmlns:a16="http://schemas.microsoft.com/office/drawing/2014/main" id="{BABA2B39-D119-474B-B60C-12441999B570}"/>
                </a:ext>
              </a:extLst>
            </p:cNvPr>
            <p:cNvSpPr>
              <a:spLocks noChangeAspect="1"/>
            </p:cNvSpPr>
            <p:nvPr/>
          </p:nvSpPr>
          <p:spPr>
            <a:xfrm>
              <a:off x="4209144" y="2928258"/>
              <a:ext cx="182880" cy="18288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10" name="Title 1">
            <a:extLst>
              <a:ext uri="{FF2B5EF4-FFF2-40B4-BE49-F238E27FC236}">
                <a16:creationId xmlns:a16="http://schemas.microsoft.com/office/drawing/2014/main" id="{0EF4889B-D5CA-4EC4-ACCD-AAB517F492E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February 13, 2021 at 14:07:50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9419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7">
            <a:extLst>
              <a:ext uri="{FF2B5EF4-FFF2-40B4-BE49-F238E27FC236}">
                <a16:creationId xmlns:a16="http://schemas.microsoft.com/office/drawing/2014/main" id="{756E4324-5C80-7740-99E7-A2C899CAEF80}"/>
              </a:ext>
            </a:extLst>
          </p:cNvPr>
          <p:cNvSpPr txBox="1">
            <a:spLocks noChangeArrowheads="1"/>
          </p:cNvSpPr>
          <p:nvPr/>
        </p:nvSpPr>
        <p:spPr bwMode="auto">
          <a:xfrm>
            <a:off x="457200" y="5922952"/>
            <a:ext cx="8534400" cy="84433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600" dirty="0">
                <a:solidFill>
                  <a:srgbClr val="000000"/>
                </a:solidFill>
                <a:latin typeface="Arial" panose="020B0604020202020204" pitchFamily="34" charset="0"/>
              </a:rPr>
              <a:t>On this map, the year, magnitude, and rupture area are shown for magnitude 7.4 and larger earthquakes on the Pacific – Okhotsk subduction plate boundary from 1896 to 2010, just prior to the 2011 magnitude 9.0 earthquake.  </a:t>
            </a:r>
          </a:p>
        </p:txBody>
      </p:sp>
      <p:grpSp>
        <p:nvGrpSpPr>
          <p:cNvPr id="2" name="Group 1">
            <a:extLst>
              <a:ext uri="{FF2B5EF4-FFF2-40B4-BE49-F238E27FC236}">
                <a16:creationId xmlns:a16="http://schemas.microsoft.com/office/drawing/2014/main" id="{81AA15FF-28B8-47DF-A5EC-B644085830B3}"/>
              </a:ext>
            </a:extLst>
          </p:cNvPr>
          <p:cNvGrpSpPr/>
          <p:nvPr/>
        </p:nvGrpSpPr>
        <p:grpSpPr>
          <a:xfrm>
            <a:off x="838200" y="1020312"/>
            <a:ext cx="7772400" cy="4817376"/>
            <a:chOff x="1219200" y="990600"/>
            <a:chExt cx="7772400" cy="4817376"/>
          </a:xfrm>
        </p:grpSpPr>
        <p:pic>
          <p:nvPicPr>
            <p:cNvPr id="3" name="Picture 2">
              <a:extLst>
                <a:ext uri="{FF2B5EF4-FFF2-40B4-BE49-F238E27FC236}">
                  <a16:creationId xmlns:a16="http://schemas.microsoft.com/office/drawing/2014/main" id="{BBDD4862-37F8-3749-AE13-3BB4467A0A1B}"/>
                </a:ext>
              </a:extLst>
            </p:cNvPr>
            <p:cNvPicPr>
              <a:picLocks noChangeAspect="1"/>
            </p:cNvPicPr>
            <p:nvPr/>
          </p:nvPicPr>
          <p:blipFill>
            <a:blip r:embed="rId4"/>
            <a:stretch>
              <a:fillRect/>
            </a:stretch>
          </p:blipFill>
          <p:spPr>
            <a:xfrm>
              <a:off x="1219200" y="990600"/>
              <a:ext cx="7772400" cy="4817376"/>
            </a:xfrm>
            <a:prstGeom prst="rect">
              <a:avLst/>
            </a:prstGeom>
          </p:spPr>
        </p:pic>
        <p:sp>
          <p:nvSpPr>
            <p:cNvPr id="8" name="TextBox 7">
              <a:extLst>
                <a:ext uri="{FF2B5EF4-FFF2-40B4-BE49-F238E27FC236}">
                  <a16:creationId xmlns:a16="http://schemas.microsoft.com/office/drawing/2014/main" id="{63CF8F1B-7A18-F04D-BD0F-4A9AE34DBBEA}"/>
                </a:ext>
              </a:extLst>
            </p:cNvPr>
            <p:cNvSpPr txBox="1"/>
            <p:nvPr/>
          </p:nvSpPr>
          <p:spPr>
            <a:xfrm>
              <a:off x="2819400" y="2651013"/>
              <a:ext cx="1031051" cy="646331"/>
            </a:xfrm>
            <a:prstGeom prst="rect">
              <a:avLst/>
            </a:prstGeom>
            <a:noFill/>
          </p:spPr>
          <p:txBody>
            <a:bodyPr wrap="none" rtlCol="0">
              <a:spAutoFit/>
            </a:bodyPr>
            <a:lstStyle/>
            <a:p>
              <a:pPr algn="ctr"/>
              <a:r>
                <a:rPr lang="en-US" dirty="0">
                  <a:solidFill>
                    <a:schemeClr val="bg1"/>
                  </a:solidFill>
                </a:rPr>
                <a:t>Okhotsk</a:t>
              </a:r>
            </a:p>
            <a:p>
              <a:pPr algn="ctr"/>
              <a:r>
                <a:rPr lang="en-US" dirty="0">
                  <a:solidFill>
                    <a:schemeClr val="bg1"/>
                  </a:solidFill>
                </a:rPr>
                <a:t>Plate</a:t>
              </a:r>
            </a:p>
          </p:txBody>
        </p:sp>
        <p:sp>
          <p:nvSpPr>
            <p:cNvPr id="9" name="TextBox 8">
              <a:extLst>
                <a:ext uri="{FF2B5EF4-FFF2-40B4-BE49-F238E27FC236}">
                  <a16:creationId xmlns:a16="http://schemas.microsoft.com/office/drawing/2014/main" id="{49B53193-6075-AE45-975D-70950BD1E491}"/>
                </a:ext>
              </a:extLst>
            </p:cNvPr>
            <p:cNvSpPr txBox="1"/>
            <p:nvPr/>
          </p:nvSpPr>
          <p:spPr>
            <a:xfrm>
              <a:off x="7628171" y="3810000"/>
              <a:ext cx="864339" cy="646331"/>
            </a:xfrm>
            <a:prstGeom prst="rect">
              <a:avLst/>
            </a:prstGeom>
            <a:noFill/>
          </p:spPr>
          <p:txBody>
            <a:bodyPr wrap="none" rtlCol="0">
              <a:spAutoFit/>
            </a:bodyPr>
            <a:lstStyle/>
            <a:p>
              <a:pPr algn="ctr"/>
              <a:r>
                <a:rPr lang="en-US" dirty="0">
                  <a:solidFill>
                    <a:schemeClr val="bg1"/>
                  </a:solidFill>
                </a:rPr>
                <a:t>Pacific</a:t>
              </a:r>
            </a:p>
            <a:p>
              <a:pPr algn="ctr"/>
              <a:r>
                <a:rPr lang="en-US" dirty="0">
                  <a:solidFill>
                    <a:schemeClr val="bg1"/>
                  </a:solidFill>
                </a:rPr>
                <a:t>Plate</a:t>
              </a:r>
            </a:p>
          </p:txBody>
        </p:sp>
        <p:grpSp>
          <p:nvGrpSpPr>
            <p:cNvPr id="10" name="Group 9">
              <a:extLst>
                <a:ext uri="{FF2B5EF4-FFF2-40B4-BE49-F238E27FC236}">
                  <a16:creationId xmlns:a16="http://schemas.microsoft.com/office/drawing/2014/main" id="{27F7ED1E-4FCC-BC44-AD44-8BCB5DCCDAEC}"/>
                </a:ext>
              </a:extLst>
            </p:cNvPr>
            <p:cNvGrpSpPr/>
            <p:nvPr/>
          </p:nvGrpSpPr>
          <p:grpSpPr>
            <a:xfrm>
              <a:off x="6019800" y="4435900"/>
              <a:ext cx="1160462" cy="546365"/>
              <a:chOff x="4599009" y="4008749"/>
              <a:chExt cx="1160462" cy="546365"/>
            </a:xfrm>
          </p:grpSpPr>
          <p:sp>
            <p:nvSpPr>
              <p:cNvPr id="11" name="Down Arrow 10">
                <a:extLst>
                  <a:ext uri="{FF2B5EF4-FFF2-40B4-BE49-F238E27FC236}">
                    <a16:creationId xmlns:a16="http://schemas.microsoft.com/office/drawing/2014/main" id="{AEA9703D-3593-1345-9381-91BE25FCBCCB}"/>
                  </a:ext>
                </a:extLst>
              </p:cNvPr>
              <p:cNvSpPr/>
              <p:nvPr/>
            </p:nvSpPr>
            <p:spPr>
              <a:xfrm rot="6899998">
                <a:off x="4867583" y="3740175"/>
                <a:ext cx="546365" cy="1083513"/>
              </a:xfrm>
              <a:prstGeom prst="downArrow">
                <a:avLst>
                  <a:gd name="adj1" fmla="val 53882"/>
                  <a:gd name="adj2" fmla="val 5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C38F6EEF-6722-9E4B-AFA1-B1A70D3EF9DE}"/>
                  </a:ext>
                </a:extLst>
              </p:cNvPr>
              <p:cNvSpPr txBox="1"/>
              <p:nvPr/>
            </p:nvSpPr>
            <p:spPr>
              <a:xfrm rot="1407110">
                <a:off x="4625827" y="4097264"/>
                <a:ext cx="1133644" cy="369332"/>
              </a:xfrm>
              <a:prstGeom prst="rect">
                <a:avLst/>
              </a:prstGeom>
              <a:noFill/>
            </p:spPr>
            <p:txBody>
              <a:bodyPr wrap="none" rtlCol="0">
                <a:spAutoFit/>
              </a:bodyPr>
              <a:lstStyle/>
              <a:p>
                <a:r>
                  <a:rPr lang="en-US" dirty="0"/>
                  <a:t>8.3 cm/yr</a:t>
                </a:r>
              </a:p>
            </p:txBody>
          </p:sp>
        </p:grpSp>
      </p:grpSp>
      <p:sp>
        <p:nvSpPr>
          <p:cNvPr id="13" name="Title 1">
            <a:extLst>
              <a:ext uri="{FF2B5EF4-FFF2-40B4-BE49-F238E27FC236}">
                <a16:creationId xmlns:a16="http://schemas.microsoft.com/office/drawing/2014/main" id="{E12FFD10-6FF7-45CB-A9D0-E5062AE1F12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February 13, 2021 at 14:07:50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844830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28C9A91E-8232-2A4D-B7AC-F76B48719DED}"/>
              </a:ext>
            </a:extLst>
          </p:cNvPr>
          <p:cNvSpPr txBox="1"/>
          <p:nvPr/>
        </p:nvSpPr>
        <p:spPr>
          <a:xfrm>
            <a:off x="5257799" y="4261101"/>
            <a:ext cx="3886201" cy="923330"/>
          </a:xfrm>
          <a:prstGeom prst="rect">
            <a:avLst/>
          </a:prstGeom>
          <a:noFill/>
        </p:spPr>
        <p:txBody>
          <a:bodyPr wrap="square" rtlCol="0">
            <a:spAutoFit/>
          </a:bodyPr>
          <a:lstStyle/>
          <a:p>
            <a:pPr algn="ctr"/>
            <a:r>
              <a:rPr lang="en-US" dirty="0">
                <a:solidFill>
                  <a:schemeClr val="bg1"/>
                </a:solidFill>
              </a:rPr>
              <a:t>Rupture area for March 11, 2011</a:t>
            </a:r>
          </a:p>
          <a:p>
            <a:pPr algn="ctr"/>
            <a:r>
              <a:rPr lang="en-US" dirty="0">
                <a:solidFill>
                  <a:schemeClr val="bg1"/>
                </a:solidFill>
              </a:rPr>
              <a:t>Magnitude 9.0</a:t>
            </a:r>
          </a:p>
          <a:p>
            <a:pPr algn="ctr"/>
            <a:r>
              <a:rPr lang="en-US" dirty="0">
                <a:solidFill>
                  <a:schemeClr val="bg1"/>
                </a:solidFill>
              </a:rPr>
              <a:t>Tohoku-oki Earthquake </a:t>
            </a:r>
          </a:p>
        </p:txBody>
      </p:sp>
      <p:sp>
        <p:nvSpPr>
          <p:cNvPr id="17" name="Title 1">
            <a:extLst>
              <a:ext uri="{FF2B5EF4-FFF2-40B4-BE49-F238E27FC236}">
                <a16:creationId xmlns:a16="http://schemas.microsoft.com/office/drawing/2014/main" id="{61C76C2C-061D-48E4-9C4D-80202999E82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February 13, 2021 at 14:07:50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3" name="Group 2">
            <a:extLst>
              <a:ext uri="{FF2B5EF4-FFF2-40B4-BE49-F238E27FC236}">
                <a16:creationId xmlns:a16="http://schemas.microsoft.com/office/drawing/2014/main" id="{FEB8B3A3-30FB-4B68-8B9B-49752D4C7143}"/>
              </a:ext>
            </a:extLst>
          </p:cNvPr>
          <p:cNvGrpSpPr/>
          <p:nvPr/>
        </p:nvGrpSpPr>
        <p:grpSpPr>
          <a:xfrm>
            <a:off x="609600" y="1005114"/>
            <a:ext cx="7848601" cy="4720293"/>
            <a:chOff x="609600" y="1070907"/>
            <a:chExt cx="7848601" cy="4720293"/>
          </a:xfrm>
        </p:grpSpPr>
        <p:grpSp>
          <p:nvGrpSpPr>
            <p:cNvPr id="8" name="Group 7">
              <a:extLst>
                <a:ext uri="{FF2B5EF4-FFF2-40B4-BE49-F238E27FC236}">
                  <a16:creationId xmlns:a16="http://schemas.microsoft.com/office/drawing/2014/main" id="{7F7D30D3-C83D-46BC-9FC5-9458DBCFEE1B}"/>
                </a:ext>
              </a:extLst>
            </p:cNvPr>
            <p:cNvGrpSpPr/>
            <p:nvPr/>
          </p:nvGrpSpPr>
          <p:grpSpPr>
            <a:xfrm>
              <a:off x="609600" y="1070907"/>
              <a:ext cx="7772400" cy="4720293"/>
              <a:chOff x="1295400" y="838200"/>
              <a:chExt cx="7772400" cy="4720293"/>
            </a:xfrm>
          </p:grpSpPr>
          <p:pic>
            <p:nvPicPr>
              <p:cNvPr id="2" name="Picture 1">
                <a:extLst>
                  <a:ext uri="{FF2B5EF4-FFF2-40B4-BE49-F238E27FC236}">
                    <a16:creationId xmlns:a16="http://schemas.microsoft.com/office/drawing/2014/main" id="{13D26E41-4C43-254F-96FB-B14AD6DC0EA3}"/>
                  </a:ext>
                </a:extLst>
              </p:cNvPr>
              <p:cNvPicPr>
                <a:picLocks noChangeAspect="1"/>
              </p:cNvPicPr>
              <p:nvPr/>
            </p:nvPicPr>
            <p:blipFill>
              <a:blip r:embed="rId4"/>
              <a:stretch>
                <a:fillRect/>
              </a:stretch>
            </p:blipFill>
            <p:spPr>
              <a:xfrm>
                <a:off x="1295400" y="838200"/>
                <a:ext cx="7772400" cy="4720293"/>
              </a:xfrm>
              <a:prstGeom prst="rect">
                <a:avLst/>
              </a:prstGeom>
            </p:spPr>
          </p:pic>
          <p:sp>
            <p:nvSpPr>
              <p:cNvPr id="9" name="5-Point Star 8">
                <a:extLst>
                  <a:ext uri="{FF2B5EF4-FFF2-40B4-BE49-F238E27FC236}">
                    <a16:creationId xmlns:a16="http://schemas.microsoft.com/office/drawing/2014/main" id="{BABA2B39-D119-474B-B60C-12441999B570}"/>
                  </a:ext>
                </a:extLst>
              </p:cNvPr>
              <p:cNvSpPr>
                <a:spLocks noChangeAspect="1"/>
              </p:cNvSpPr>
              <p:nvPr/>
            </p:nvSpPr>
            <p:spPr>
              <a:xfrm>
                <a:off x="4572000" y="3179061"/>
                <a:ext cx="182880" cy="18288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Down Arrow 11">
                <a:extLst>
                  <a:ext uri="{FF2B5EF4-FFF2-40B4-BE49-F238E27FC236}">
                    <a16:creationId xmlns:a16="http://schemas.microsoft.com/office/drawing/2014/main" id="{310BF863-1B66-1142-A729-8C17CB0ED96F}"/>
                  </a:ext>
                </a:extLst>
              </p:cNvPr>
              <p:cNvSpPr/>
              <p:nvPr/>
            </p:nvSpPr>
            <p:spPr>
              <a:xfrm rot="7663797">
                <a:off x="5739923" y="3530458"/>
                <a:ext cx="420479" cy="847409"/>
              </a:xfrm>
              <a:prstGeom prst="downArrow">
                <a:avLst>
                  <a:gd name="adj1" fmla="val 55273"/>
                  <a:gd name="adj2" fmla="val 50000"/>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C82AE105-28FF-8443-9334-60F44DD0E261}"/>
                  </a:ext>
                </a:extLst>
              </p:cNvPr>
              <p:cNvSpPr txBox="1"/>
              <p:nvPr/>
            </p:nvSpPr>
            <p:spPr>
              <a:xfrm>
                <a:off x="2121203" y="3270501"/>
                <a:ext cx="2069797" cy="646331"/>
              </a:xfrm>
              <a:prstGeom prst="rect">
                <a:avLst/>
              </a:prstGeom>
              <a:noFill/>
            </p:spPr>
            <p:txBody>
              <a:bodyPr wrap="none" rtlCol="0">
                <a:spAutoFit/>
              </a:bodyPr>
              <a:lstStyle/>
              <a:p>
                <a:pPr algn="ctr"/>
                <a:r>
                  <a:rPr lang="en-US" altLang="en-US" dirty="0">
                    <a:solidFill>
                      <a:schemeClr val="bg1"/>
                    </a:solidFill>
                  </a:rPr>
                  <a:t>February 13, 2021</a:t>
                </a:r>
              </a:p>
              <a:p>
                <a:pPr algn="ctr"/>
                <a:r>
                  <a:rPr lang="en-US" altLang="en-US" dirty="0">
                    <a:solidFill>
                      <a:schemeClr val="bg1"/>
                    </a:solidFill>
                  </a:rPr>
                  <a:t>Magnitude 7.1 </a:t>
                </a:r>
                <a:endParaRPr lang="en-US" dirty="0">
                  <a:solidFill>
                    <a:schemeClr val="bg1"/>
                  </a:solidFill>
                </a:endParaRPr>
              </a:p>
            </p:txBody>
          </p:sp>
          <p:cxnSp>
            <p:nvCxnSpPr>
              <p:cNvPr id="15" name="Straight Arrow Connector 14">
                <a:extLst>
                  <a:ext uri="{FF2B5EF4-FFF2-40B4-BE49-F238E27FC236}">
                    <a16:creationId xmlns:a16="http://schemas.microsoft.com/office/drawing/2014/main" id="{AB472F9F-7D97-1F43-827F-408B266CE04E}"/>
                  </a:ext>
                </a:extLst>
              </p:cNvPr>
              <p:cNvCxnSpPr>
                <a:cxnSpLocks noChangeShapeType="1"/>
              </p:cNvCxnSpPr>
              <p:nvPr/>
            </p:nvCxnSpPr>
            <p:spPr bwMode="auto">
              <a:xfrm flipV="1">
                <a:off x="4191000" y="3304089"/>
                <a:ext cx="381000" cy="168694"/>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8" name="Straight Connector 17">
                <a:extLst>
                  <a:ext uri="{FF2B5EF4-FFF2-40B4-BE49-F238E27FC236}">
                    <a16:creationId xmlns:a16="http://schemas.microsoft.com/office/drawing/2014/main" id="{71B3E2ED-C1C5-E246-A311-79F29994603B}"/>
                  </a:ext>
                </a:extLst>
              </p:cNvPr>
              <p:cNvCxnSpPr>
                <a:cxnSpLocks/>
              </p:cNvCxnSpPr>
              <p:nvPr/>
            </p:nvCxnSpPr>
            <p:spPr>
              <a:xfrm>
                <a:off x="3505200" y="2596899"/>
                <a:ext cx="3124200" cy="371633"/>
              </a:xfrm>
              <a:prstGeom prst="line">
                <a:avLst/>
              </a:prstGeom>
              <a:ln w="317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6AB9D25F-752E-4AF7-9CB2-AEB7E1988721}"/>
                </a:ext>
              </a:extLst>
            </p:cNvPr>
            <p:cNvSpPr txBox="1"/>
            <p:nvPr/>
          </p:nvSpPr>
          <p:spPr>
            <a:xfrm>
              <a:off x="4572000" y="4563070"/>
              <a:ext cx="3886201" cy="923330"/>
            </a:xfrm>
            <a:prstGeom prst="rect">
              <a:avLst/>
            </a:prstGeom>
            <a:noFill/>
          </p:spPr>
          <p:txBody>
            <a:bodyPr wrap="square" rtlCol="0">
              <a:spAutoFit/>
            </a:bodyPr>
            <a:lstStyle/>
            <a:p>
              <a:pPr algn="ctr"/>
              <a:r>
                <a:rPr lang="en-US" dirty="0">
                  <a:solidFill>
                    <a:schemeClr val="bg1"/>
                  </a:solidFill>
                </a:rPr>
                <a:t>Rupture area for March 11, 2011</a:t>
              </a:r>
            </a:p>
            <a:p>
              <a:pPr algn="ctr"/>
              <a:r>
                <a:rPr lang="en-US" dirty="0">
                  <a:solidFill>
                    <a:schemeClr val="bg1"/>
                  </a:solidFill>
                </a:rPr>
                <a:t>Magnitude 9.0</a:t>
              </a:r>
            </a:p>
            <a:p>
              <a:pPr algn="ctr"/>
              <a:r>
                <a:rPr lang="en-US" dirty="0">
                  <a:solidFill>
                    <a:schemeClr val="bg1"/>
                  </a:solidFill>
                </a:rPr>
                <a:t>Tohoku-oki Earthquake </a:t>
              </a:r>
            </a:p>
          </p:txBody>
        </p:sp>
      </p:grpSp>
      <p:sp>
        <p:nvSpPr>
          <p:cNvPr id="7" name="TextBox 7">
            <a:extLst>
              <a:ext uri="{FF2B5EF4-FFF2-40B4-BE49-F238E27FC236}">
                <a16:creationId xmlns:a16="http://schemas.microsoft.com/office/drawing/2014/main" id="{EA053DA1-54C2-014B-8E4C-F8EFE33BAC3E}"/>
              </a:ext>
            </a:extLst>
          </p:cNvPr>
          <p:cNvSpPr txBox="1">
            <a:spLocks noChangeArrowheads="1"/>
          </p:cNvSpPr>
          <p:nvPr/>
        </p:nvSpPr>
        <p:spPr bwMode="auto">
          <a:xfrm>
            <a:off x="315913" y="5486400"/>
            <a:ext cx="8675687" cy="13514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cs typeface="Arial" panose="020B0604020202020204" pitchFamily="34" charset="0"/>
              </a:rPr>
              <a:t>On March 11, 2011, the M 9.0 Tohoku-oki earthquake ruptured </a:t>
            </a:r>
            <a:r>
              <a:rPr lang="en-US" sz="1400" dirty="0">
                <a:latin typeface="Arial" panose="020B0604020202020204" pitchFamily="34" charset="0"/>
                <a:cs typeface="Arial" panose="020B0604020202020204" pitchFamily="34" charset="0"/>
              </a:rPr>
              <a:t>a 500-km-long by 200-km-wide area of the Pacific – Okhotsk </a:t>
            </a:r>
            <a:r>
              <a:rPr lang="en-US" altLang="en-US" sz="1400" dirty="0">
                <a:solidFill>
                  <a:srgbClr val="000000"/>
                </a:solidFill>
                <a:latin typeface="Arial" panose="020B0604020202020204" pitchFamily="34" charset="0"/>
                <a:cs typeface="Arial" panose="020B0604020202020204" pitchFamily="34" charset="0"/>
              </a:rPr>
              <a:t>megathrust plate boundary.  Fault slip reached over 60 meters near the Japan Trench.  </a:t>
            </a:r>
            <a:r>
              <a:rPr lang="en-US" sz="1400" dirty="0">
                <a:latin typeface="Arial" panose="020B0604020202020204" pitchFamily="34" charset="0"/>
                <a:cs typeface="Arial" panose="020B0604020202020204" pitchFamily="34" charset="0"/>
              </a:rPr>
              <a:t>This great earthquake, the largest in Japan’s history, and the resulting tsunami took almost 20,000 lives and caused approximately $200 billion damage.  Today’s M 7.1 earthquake is located near the western edge of the </a:t>
            </a:r>
            <a:r>
              <a:rPr lang="en-US" altLang="en-US" sz="1400" dirty="0">
                <a:solidFill>
                  <a:srgbClr val="000000"/>
                </a:solidFill>
                <a:latin typeface="Arial" panose="020B0604020202020204" pitchFamily="34" charset="0"/>
                <a:cs typeface="Arial" panose="020B0604020202020204" pitchFamily="34" charset="0"/>
              </a:rPr>
              <a:t>Tohoku-oki rupture zone.  A cross section along the dashed line is shown on the next slide.</a:t>
            </a:r>
          </a:p>
        </p:txBody>
      </p:sp>
    </p:spTree>
    <p:extLst>
      <p:ext uri="{BB962C8B-B14F-4D97-AF65-F5344CB8AC3E}">
        <p14:creationId xmlns:p14="http://schemas.microsoft.com/office/powerpoint/2010/main" val="36167240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7874</TotalTime>
  <Words>1800</Words>
  <Application>Microsoft Office PowerPoint</Application>
  <PresentationFormat>On-screen Show (4:3)</PresentationFormat>
  <Paragraphs>156</Paragraphs>
  <Slides>15</Slides>
  <Notes>15</Notes>
  <HiddenSlides>0</HiddenSlides>
  <MMClips>3</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789</cp:revision>
  <dcterms:created xsi:type="dcterms:W3CDTF">2009-05-31T20:07:40Z</dcterms:created>
  <dcterms:modified xsi:type="dcterms:W3CDTF">2021-02-14T00:18:06Z</dcterms:modified>
</cp:coreProperties>
</file>