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47" r:id="rId2"/>
    <p:sldId id="432" r:id="rId3"/>
    <p:sldId id="385" r:id="rId4"/>
    <p:sldId id="386" r:id="rId5"/>
    <p:sldId id="343" r:id="rId6"/>
    <p:sldId id="431" r:id="rId7"/>
    <p:sldId id="414" r:id="rId8"/>
    <p:sldId id="415" r:id="rId9"/>
    <p:sldId id="416" r:id="rId10"/>
    <p:sldId id="417" r:id="rId11"/>
    <p:sldId id="430" r:id="rId12"/>
    <p:sldId id="412" r:id="rId13"/>
    <p:sldId id="424" r:id="rId14"/>
    <p:sldId id="369" r:id="rId15"/>
    <p:sldId id="373" r:id="rId16"/>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ECF0"/>
    <a:srgbClr val="123163"/>
    <a:srgbClr val="17316B"/>
    <a:srgbClr val="113064"/>
    <a:srgbClr val="E7BD0A"/>
    <a:srgbClr val="112E63"/>
    <a:srgbClr val="F7C615"/>
    <a:srgbClr val="536FAD"/>
    <a:srgbClr val="516C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55" autoAdjust="0"/>
    <p:restoredTop sz="82199" autoAdjust="0"/>
  </p:normalViewPr>
  <p:slideViewPr>
    <p:cSldViewPr>
      <p:cViewPr varScale="1">
        <p:scale>
          <a:sx n="60" d="100"/>
          <a:sy n="60" d="100"/>
        </p:scale>
        <p:origin x="120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2/14/2021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6000dg77"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546"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youtu.be/5BHnf1wGD9w"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546"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youtu.be/5BHnf1wGD9w"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kern="1200" noProof="0" dirty="0">
                <a:solidFill>
                  <a:schemeClr val="tx1"/>
                </a:solidFill>
                <a:effectLst/>
                <a:latin typeface="+mn-lt"/>
                <a:ea typeface="ＭＳ Ｐゴシック" charset="0"/>
                <a:cs typeface="+mn-cs"/>
              </a:rPr>
              <a:t>Para obtener más detalles, visite USGS: </a:t>
            </a:r>
            <a:r>
              <a:rPr lang="es-ES_tradnl" sz="1200" u="sng" kern="1200" noProof="0" dirty="0">
                <a:solidFill>
                  <a:schemeClr val="tx1"/>
                </a:solidFill>
                <a:effectLst/>
                <a:latin typeface="+mn-lt"/>
                <a:ea typeface="ＭＳ Ｐゴシック" charset="0"/>
                <a:cs typeface="+mn-cs"/>
                <a:hlinkClick r:id="rId3"/>
              </a:rPr>
              <a:t>https://earthquake.usgs.gov/earthquakes/eventpage/us6000dg77</a:t>
            </a:r>
            <a:endParaRPr lang="es-ES_tradnl" sz="1200" kern="1200" noProof="0" dirty="0">
              <a:solidFill>
                <a:schemeClr val="tx1"/>
              </a:solidFill>
              <a:effectLst/>
              <a:latin typeface="+mn-lt"/>
              <a:ea typeface="ＭＳ Ｐゴシック" charset="0"/>
              <a:cs typeface="+mn-cs"/>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10</a:t>
            </a:fld>
            <a:endParaRPr lang="en-US" altLang="en-US" dirty="0"/>
          </a:p>
        </p:txBody>
      </p:sp>
    </p:spTree>
    <p:extLst>
      <p:ext uri="{BB962C8B-B14F-4D97-AF65-F5344CB8AC3E}">
        <p14:creationId xmlns:p14="http://schemas.microsoft.com/office/powerpoint/2010/main" val="1287834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noProof="0" dirty="0">
                <a:solidFill>
                  <a:schemeClr val="tx1"/>
                </a:solidFill>
                <a:effectLst/>
                <a:latin typeface="+mn-lt"/>
                <a:ea typeface="ＭＳ Ｐゴシック" charset="0"/>
                <a:cs typeface="+mn-cs"/>
              </a:rPr>
              <a:t>Animación: </a:t>
            </a:r>
            <a:endParaRPr lang="es-ES_tradnl" sz="1200" kern="1200" noProof="0" dirty="0">
              <a:solidFill>
                <a:schemeClr val="tx1"/>
              </a:solidFill>
              <a:effectLst/>
              <a:latin typeface="+mn-lt"/>
              <a:ea typeface="ＭＳ Ｐゴシック" charset="0"/>
              <a:cs typeface="+mn-cs"/>
            </a:endParaRPr>
          </a:p>
          <a:p>
            <a:r>
              <a:rPr lang="es-ES_tradnl" sz="1200" u="sng" kern="1200" noProof="0" dirty="0">
                <a:solidFill>
                  <a:schemeClr val="tx1"/>
                </a:solidFill>
                <a:effectLst/>
                <a:latin typeface="+mn-lt"/>
                <a:ea typeface="ＭＳ Ｐゴシック" charset="0"/>
                <a:cs typeface="+mn-cs"/>
                <a:hlinkClick r:id="rId3"/>
              </a:rPr>
              <a:t>https://www.iris.edu/hq/inclass/animation/546</a:t>
            </a:r>
            <a:endParaRPr lang="es-ES_tradnl" sz="1200" kern="1200" noProof="0" dirty="0">
              <a:solidFill>
                <a:schemeClr val="tx1"/>
              </a:solidFill>
              <a:effectLst/>
              <a:latin typeface="+mn-lt"/>
              <a:ea typeface="ＭＳ Ｐゴシック" charset="0"/>
              <a:cs typeface="+mn-cs"/>
            </a:endParaRPr>
          </a:p>
          <a:p>
            <a:r>
              <a:rPr lang="es-ES_tradnl" sz="1200" kern="1200" noProof="0" dirty="0">
                <a:solidFill>
                  <a:schemeClr val="tx1"/>
                </a:solidFill>
                <a:effectLst/>
                <a:latin typeface="+mn-lt"/>
                <a:ea typeface="ＭＳ Ｐゴシック" charset="0"/>
                <a:cs typeface="+mn-cs"/>
              </a:rPr>
              <a:t>YouTube: </a:t>
            </a:r>
            <a:r>
              <a:rPr lang="es-ES_tradnl" sz="1200" u="sng" kern="1200" noProof="0" dirty="0">
                <a:solidFill>
                  <a:schemeClr val="tx1"/>
                </a:solidFill>
                <a:effectLst/>
                <a:latin typeface="+mn-lt"/>
                <a:ea typeface="ＭＳ Ｐゴシック" charset="0"/>
                <a:cs typeface="+mn-cs"/>
                <a:hlinkClick r:id="rId4"/>
              </a:rPr>
              <a:t>https://youtu.be/5BHnf1wGD9w</a:t>
            </a:r>
            <a:endParaRPr lang="es-ES_tradnl" sz="1200" kern="1200" noProof="0" dirty="0">
              <a:solidFill>
                <a:schemeClr val="tx1"/>
              </a:solidFill>
              <a:effectLst/>
              <a:latin typeface="+mn-lt"/>
              <a:ea typeface="ＭＳ Ｐゴシック" charset="0"/>
              <a:cs typeface="+mn-cs"/>
            </a:endParaRPr>
          </a:p>
          <a:p>
            <a:endParaRPr lang="es-ES_tradnl" altLang="en-US" noProof="0"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11</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8778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800" b="1" dirty="0">
                <a:solidFill>
                  <a:srgbClr val="393996"/>
                </a:solidFill>
                <a:ea typeface="ＭＳ Ｐゴシック" panose="020B0600070205080204" pitchFamily="34" charset="-128"/>
              </a:rPr>
              <a:t>Animación </a:t>
            </a:r>
            <a:r>
              <a:rPr lang="es-ES_tradnl" altLang="en-US" sz="800" b="1" noProof="0" dirty="0">
                <a:solidFill>
                  <a:srgbClr val="393996"/>
                </a:solidFill>
                <a:ea typeface="ＭＳ Ｐゴシック" panose="020B0600070205080204" pitchFamily="34" charset="-128"/>
              </a:rPr>
              <a:t>Relevante</a:t>
            </a:r>
            <a:r>
              <a:rPr lang="es-ES_tradnl" altLang="en-US" sz="800" b="1" dirty="0">
                <a:solidFill>
                  <a:srgbClr val="393996"/>
                </a:solidFill>
                <a:ea typeface="ＭＳ Ｐゴシック" panose="020B0600070205080204" pitchFamily="34" charset="-128"/>
              </a:rPr>
              <a:t>:</a:t>
            </a:r>
          </a:p>
          <a:p>
            <a:r>
              <a:rPr lang="es-ES" sz="1000" kern="1200" dirty="0">
                <a:solidFill>
                  <a:schemeClr val="tx1"/>
                </a:solidFill>
                <a:effectLst/>
                <a:latin typeface="+mn-lt"/>
                <a:ea typeface="ＭＳ Ｐゴシック" charset="0"/>
                <a:cs typeface="+mn-cs"/>
              </a:rPr>
              <a:t>Entendiendo los mecanismos focales </a:t>
            </a:r>
            <a:r>
              <a:rPr lang="es-ES" sz="1000" u="sng" kern="1200" dirty="0">
                <a:solidFill>
                  <a:schemeClr val="tx1"/>
                </a:solidFill>
                <a:effectLst/>
                <a:latin typeface="+mn-lt"/>
                <a:ea typeface="ＭＳ Ｐゴシック" charset="0"/>
                <a:cs typeface="+mn-cs"/>
                <a:hlinkClick r:id="rId3"/>
              </a:rPr>
              <a:t>http://www.iris.edu/hq/programs/education_and_outreach/animations/25</a:t>
            </a:r>
            <a:endParaRPr lang="en-US" sz="1000" kern="1200" dirty="0">
              <a:solidFill>
                <a:schemeClr val="tx1"/>
              </a:solidFill>
              <a:effectLst/>
              <a:latin typeface="+mn-lt"/>
              <a:ea typeface="ＭＳ Ｐゴシック" charset="0"/>
              <a:cs typeface="+mn-cs"/>
            </a:endParaRPr>
          </a:p>
          <a:p>
            <a:endParaRPr lang="en-US" altLang="en-US" sz="1000"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12</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dirty="0">
                <a:solidFill>
                  <a:schemeClr val="tx1"/>
                </a:solidFill>
                <a:effectLst/>
                <a:latin typeface="+mn-lt"/>
                <a:ea typeface="ＭＳ Ｐゴシック" charset="0"/>
                <a:cs typeface="+mn-cs"/>
              </a:rPr>
              <a:t>Animación Relevante: </a:t>
            </a:r>
            <a:endParaRPr lang="en-US" sz="1200" kern="1200" dirty="0">
              <a:solidFill>
                <a:schemeClr val="tx1"/>
              </a:solidFill>
              <a:effectLst/>
              <a:latin typeface="+mn-lt"/>
              <a:ea typeface="ＭＳ Ｐゴシック" charset="0"/>
              <a:cs typeface="+mn-cs"/>
            </a:endParaRPr>
          </a:p>
          <a:p>
            <a:r>
              <a:rPr lang="es-ES_tradnl" sz="1200" kern="1200" dirty="0">
                <a:solidFill>
                  <a:schemeClr val="tx1"/>
                </a:solidFill>
                <a:effectLst/>
                <a:latin typeface="+mn-lt"/>
                <a:ea typeface="ＭＳ Ｐゴシック" charset="0"/>
                <a:cs typeface="+mn-cs"/>
              </a:rPr>
              <a:t>Mecanismos focales explicados: </a:t>
            </a:r>
            <a:r>
              <a:rPr lang="es-ES_tradnl" sz="1200" u="sng" kern="1200" dirty="0">
                <a:solidFill>
                  <a:schemeClr val="tx1"/>
                </a:solidFill>
                <a:effectLst/>
                <a:latin typeface="+mn-lt"/>
                <a:ea typeface="ＭＳ Ｐゴシック" charset="0"/>
                <a:cs typeface="+mn-cs"/>
                <a:hlinkClick r:id="rId3"/>
              </a:rPr>
              <a:t>https://www.iris.edu/hq/inclass/animation/focal_mechanisms_explained</a:t>
            </a:r>
            <a:endParaRPr lang="en-US" sz="1200" kern="1200" dirty="0">
              <a:solidFill>
                <a:schemeClr val="tx1"/>
              </a:solidFill>
              <a:effectLst/>
              <a:latin typeface="+mn-lt"/>
              <a:ea typeface="ＭＳ Ｐゴシック" charset="0"/>
              <a:cs typeface="+mn-cs"/>
            </a:endParaRP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400" b="1" noProof="0" dirty="0">
                <a:ea typeface="ＭＳ Ｐゴシック" panose="020B0600070205080204" pitchFamily="34" charset="-128"/>
              </a:rPr>
              <a:t>Animación Relevante:</a:t>
            </a:r>
          </a:p>
          <a:p>
            <a:r>
              <a:rPr lang="es-ES_tradnl" altLang="en-US" sz="1400" noProof="0" dirty="0">
                <a:ea typeface="ＭＳ Ｐゴシック" panose="020B0600070205080204" pitchFamily="34" charset="-128"/>
              </a:rPr>
              <a:t>¿De dónde vienen las curvas de tiempo de viaje? </a:t>
            </a:r>
            <a:r>
              <a:rPr lang="es-ES_tradnl" sz="1200" u="sng" kern="1200" dirty="0">
                <a:solidFill>
                  <a:schemeClr val="tx1"/>
                </a:solidFill>
                <a:effectLst/>
                <a:latin typeface="+mn-lt"/>
                <a:ea typeface="ＭＳ Ｐゴシック" charset="0"/>
                <a:cs typeface="+mn-cs"/>
                <a:hlinkClick r:id="rId3"/>
              </a:rPr>
              <a:t>https://www.iris.edu/hq/inclass/animation/traveltime_curves_how_they_are_created</a:t>
            </a:r>
            <a:endParaRPr lang="en-US" sz="1200" kern="1200" dirty="0">
              <a:solidFill>
                <a:schemeClr val="tx1"/>
              </a:solidFill>
              <a:effectLst/>
              <a:latin typeface="+mn-lt"/>
              <a:ea typeface="ＭＳ Ｐゴシック" charset="0"/>
              <a:cs typeface="+mn-cs"/>
            </a:endParaRP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14</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15</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226441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45C2244-0B08-46AC-9B87-ED70DAC398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F6CDDEAA-0883-4C94-AEBB-DD25768C97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p:txBody>
      </p:sp>
      <p:sp>
        <p:nvSpPr>
          <p:cNvPr id="4100" name="Slide Number Placeholder 3">
            <a:extLst>
              <a:ext uri="{FF2B5EF4-FFF2-40B4-BE49-F238E27FC236}">
                <a16:creationId xmlns:a16="http://schemas.microsoft.com/office/drawing/2014/main" id="{C7C2DB2B-3C91-4857-BB63-F586DF06F31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5CD7DB3-4150-402F-83A3-3E3AA81187C8}"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6</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32070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Animación relevante:</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Terremotos de Japón y Configuración tectónica </a:t>
            </a:r>
            <a:r>
              <a:rPr lang="es-ES" sz="1200" u="sng" kern="1200" dirty="0">
                <a:solidFill>
                  <a:schemeClr val="tx1"/>
                </a:solidFill>
                <a:effectLst/>
                <a:latin typeface="+mn-lt"/>
                <a:ea typeface="ＭＳ Ｐゴシック" charset="0"/>
                <a:cs typeface="+mn-cs"/>
                <a:hlinkClick r:id="rId3"/>
              </a:rPr>
              <a:t>https://www.iris.edu/hq/inclass/animation/546</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YouTube: </a:t>
            </a:r>
            <a:r>
              <a:rPr lang="es-ES" sz="1200" u="sng" kern="1200" dirty="0">
                <a:solidFill>
                  <a:schemeClr val="tx1"/>
                </a:solidFill>
                <a:effectLst/>
                <a:latin typeface="+mn-lt"/>
                <a:ea typeface="ＭＳ Ｐゴシック" charset="0"/>
                <a:cs typeface="+mn-cs"/>
                <a:hlinkClick r:id="rId4"/>
              </a:rPr>
              <a:t>https://youtu.be/5BHnf1wGD9w</a:t>
            </a:r>
            <a:endParaRPr lang="en-US" sz="1200" kern="1200" dirty="0">
              <a:solidFill>
                <a:schemeClr val="tx1"/>
              </a:solidFill>
              <a:effectLst/>
              <a:latin typeface="+mn-lt"/>
              <a:ea typeface="ＭＳ Ｐゴシック" charset="0"/>
              <a:cs typeface="+mn-cs"/>
            </a:endParaRPr>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dirty="0"/>
          </a:p>
        </p:txBody>
      </p:sp>
    </p:spTree>
    <p:extLst>
      <p:ext uri="{BB962C8B-B14F-4D97-AF65-F5344CB8AC3E}">
        <p14:creationId xmlns:p14="http://schemas.microsoft.com/office/powerpoint/2010/main" val="4081101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8</a:t>
            </a:fld>
            <a:endParaRPr lang="en-US" altLang="en-US" dirty="0"/>
          </a:p>
        </p:txBody>
      </p:sp>
    </p:spTree>
    <p:extLst>
      <p:ext uri="{BB962C8B-B14F-4D97-AF65-F5344CB8AC3E}">
        <p14:creationId xmlns:p14="http://schemas.microsoft.com/office/powerpoint/2010/main" val="2558711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dirty="0"/>
          </a:p>
        </p:txBody>
      </p:sp>
    </p:spTree>
    <p:extLst>
      <p:ext uri="{BB962C8B-B14F-4D97-AF65-F5344CB8AC3E}">
        <p14:creationId xmlns:p14="http://schemas.microsoft.com/office/powerpoint/2010/main" val="2681206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2/14/2021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2/14/2021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2/14/2021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2/14/2021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2/14/2021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2/14/2021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2/14/2021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2/14/2021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2/14/2021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2/14/2021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2/14/2021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2/14/2021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hyperlink" Target="http://www.iris.edu/hq/retm"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10456"/>
            <a:ext cx="2590800" cy="1107996"/>
          </a:xfrm>
          <a:prstGeom prst="rect">
            <a:avLst/>
          </a:prstGeom>
          <a:noFill/>
        </p:spPr>
        <p:txBody>
          <a:bodyPr>
            <a:spAutoFit/>
          </a:bodyPr>
          <a:lstStyle/>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altLang="en-US" sz="1600" dirty="0"/>
              <a:t>37,754°N </a:t>
            </a:r>
            <a:endParaRPr lang="es-ES_tradnl" sz="16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altLang="en-US" sz="1600" dirty="0"/>
              <a:t>141,723°E </a:t>
            </a: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dirty="0">
                <a:latin typeface="Arial" charset="0"/>
                <a:ea typeface="ＭＳ Ｐゴシック" pitchFamily="-109" charset="-128"/>
                <a:cs typeface="Arial" pitchFamily="34" charset="0"/>
              </a:rPr>
              <a:t>50,6 km</a:t>
            </a:r>
          </a:p>
          <a:p>
            <a:pPr eaLnBrk="1" hangingPunct="1">
              <a:defRPr/>
            </a:pPr>
            <a:endParaRPr lang="es-ES_tradnl"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2753" y="1143000"/>
            <a:ext cx="86126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Un terremoto de magnitud 7,1 se produjo el sábado por la noche, hora local, a unos 94,2 kilómetros (58,5 millas) al sureste de Sendai, Japón. Se informó que al menos 50 personas resultaron heridas y casi un millón de viviendas se quedaron sin servicio eléctrico.</a:t>
            </a:r>
          </a:p>
        </p:txBody>
      </p:sp>
      <p:pic>
        <p:nvPicPr>
          <p:cNvPr id="3" name="Picture 2" descr="Map&#10;&#10;Description automatically generated">
            <a:extLst>
              <a:ext uri="{FF2B5EF4-FFF2-40B4-BE49-F238E27FC236}">
                <a16:creationId xmlns:a16="http://schemas.microsoft.com/office/drawing/2014/main" id="{E571D2B0-2FA7-4BE7-BC6D-B2029770AE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3988" y="2160470"/>
            <a:ext cx="5991412" cy="4468930"/>
          </a:xfrm>
          <a:prstGeom prst="rect">
            <a:avLst/>
          </a:prstGeom>
        </p:spPr>
      </p:pic>
      <p:sp>
        <p:nvSpPr>
          <p:cNvPr id="5" name="TextBox 4">
            <a:extLst>
              <a:ext uri="{FF2B5EF4-FFF2-40B4-BE49-F238E27FC236}">
                <a16:creationId xmlns:a16="http://schemas.microsoft.com/office/drawing/2014/main" id="{D2BDE45C-3234-4D9E-AAAB-13F8BA94F24C}"/>
              </a:ext>
            </a:extLst>
          </p:cNvPr>
          <p:cNvSpPr txBox="1"/>
          <p:nvPr/>
        </p:nvSpPr>
        <p:spPr>
          <a:xfrm>
            <a:off x="317267" y="2057400"/>
            <a:ext cx="2516473" cy="4401205"/>
          </a:xfrm>
          <a:prstGeom prst="rect">
            <a:avLst/>
          </a:prstGeom>
          <a:noFill/>
        </p:spPr>
        <p:txBody>
          <a:bodyPr wrap="square" rtlCol="0">
            <a:spAutoFit/>
          </a:bodyPr>
          <a:lstStyle/>
          <a:p>
            <a:r>
              <a:rPr lang="es-ES_tradnl" sz="1400" dirty="0"/>
              <a:t>El epicentro fue localizado frente a la costa de Fukushima, cerca de donde tres reactores nucleares se derritieron después de que un terremoto y un tsunami azotaron la región hace casi 10 años. Este terremoto se puede considerar una réplica del terremoto de M 9,0.</a:t>
            </a:r>
          </a:p>
          <a:p>
            <a:endParaRPr lang="es-ES_tradnl" sz="1400" dirty="0"/>
          </a:p>
          <a:p>
            <a:r>
              <a:rPr lang="es-ES_tradnl" sz="1400" dirty="0"/>
              <a:t>Las carreteras están cerradas debido a un deslizamiento de tierra y los servicios de trenes están suspendidos mientras el área se prepara para las réplicas. No se espera un tsunami como consecuencia de este terremoto.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239712" y="5665989"/>
            <a:ext cx="8904287"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deslizamiento de la falla durante el terremoto de </a:t>
            </a:r>
            <a:r>
              <a:rPr lang="es-ES_tradnl" altLang="en-US" sz="1400" dirty="0" err="1">
                <a:solidFill>
                  <a:srgbClr val="000000"/>
                </a:solidFill>
                <a:latin typeface="Arial" panose="020B0604020202020204" pitchFamily="34" charset="0"/>
              </a:rPr>
              <a:t>Tohoku-oki</a:t>
            </a:r>
            <a:r>
              <a:rPr lang="es-ES_tradnl" altLang="en-US" sz="1400" dirty="0">
                <a:solidFill>
                  <a:srgbClr val="000000"/>
                </a:solidFill>
                <a:latin typeface="Arial" panose="020B0604020202020204" pitchFamily="34" charset="0"/>
              </a:rPr>
              <a:t> M 9,0 es mostrado en esta sección transversal a través del hipocentro a ~ 25 km de profundidad. El deslizamiento de la falla fue de 40 metros en el hipocentro y aumentó a más de 60 metros en la Fosa de Japón. El deslizamiento de la falla disminuyó la caída desde el hipocentro a aproximadamente 1 metro a ~ 50 km de profundidad. El hipocentro del terremoto M 7,1 de hoy se proyecta en esta sección transversal cerca del límite descendente de la ruptura de 2011.</a:t>
            </a:r>
          </a:p>
        </p:txBody>
      </p:sp>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itle 1">
            <a:extLst>
              <a:ext uri="{FF2B5EF4-FFF2-40B4-BE49-F238E27FC236}">
                <a16:creationId xmlns:a16="http://schemas.microsoft.com/office/drawing/2014/main" id="{1383B0CD-A2CD-3944-A390-470D51AA7DE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3" name="Group 2">
            <a:extLst>
              <a:ext uri="{FF2B5EF4-FFF2-40B4-BE49-F238E27FC236}">
                <a16:creationId xmlns:a16="http://schemas.microsoft.com/office/drawing/2014/main" id="{4418E92A-791C-3C47-96A6-0F30B4561885}"/>
              </a:ext>
            </a:extLst>
          </p:cNvPr>
          <p:cNvGrpSpPr/>
          <p:nvPr/>
        </p:nvGrpSpPr>
        <p:grpSpPr>
          <a:xfrm>
            <a:off x="1314828" y="914400"/>
            <a:ext cx="7772400" cy="4789873"/>
            <a:chOff x="1314828" y="914400"/>
            <a:chExt cx="7772400" cy="4789873"/>
          </a:xfrm>
        </p:grpSpPr>
        <p:pic>
          <p:nvPicPr>
            <p:cNvPr id="2" name="Picture 1">
              <a:extLst>
                <a:ext uri="{FF2B5EF4-FFF2-40B4-BE49-F238E27FC236}">
                  <a16:creationId xmlns:a16="http://schemas.microsoft.com/office/drawing/2014/main" id="{7A741B69-7D87-C84E-90EA-1AE28E3F45D5}"/>
                </a:ext>
              </a:extLst>
            </p:cNvPr>
            <p:cNvPicPr>
              <a:picLocks noChangeAspect="1"/>
            </p:cNvPicPr>
            <p:nvPr/>
          </p:nvPicPr>
          <p:blipFill>
            <a:blip r:embed="rId4"/>
            <a:stretch>
              <a:fillRect/>
            </a:stretch>
          </p:blipFill>
          <p:spPr>
            <a:xfrm>
              <a:off x="1314828" y="914400"/>
              <a:ext cx="7772400" cy="4789873"/>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246683" y="3721100"/>
              <a:ext cx="274320" cy="27432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0" name="5-Point Star 9">
              <a:extLst>
                <a:ext uri="{FF2B5EF4-FFF2-40B4-BE49-F238E27FC236}">
                  <a16:creationId xmlns:a16="http://schemas.microsoft.com/office/drawing/2014/main" id="{DC12DD5F-2501-7F47-A989-1362416E3E39}"/>
                </a:ext>
              </a:extLst>
            </p:cNvPr>
            <p:cNvSpPr>
              <a:spLocks noChangeAspect="1"/>
            </p:cNvSpPr>
            <p:nvPr/>
          </p:nvSpPr>
          <p:spPr>
            <a:xfrm>
              <a:off x="2684583" y="4607166"/>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1" name="Rectangle 10">
              <a:extLst>
                <a:ext uri="{FF2B5EF4-FFF2-40B4-BE49-F238E27FC236}">
                  <a16:creationId xmlns:a16="http://schemas.microsoft.com/office/drawing/2014/main" id="{0603FE13-E000-194C-B8A5-214C1BE323BD}"/>
                </a:ext>
              </a:extLst>
            </p:cNvPr>
            <p:cNvSpPr/>
            <p:nvPr/>
          </p:nvSpPr>
          <p:spPr>
            <a:xfrm>
              <a:off x="4246683" y="1816100"/>
              <a:ext cx="2362200" cy="609600"/>
            </a:xfrm>
            <a:prstGeom prst="rect">
              <a:avLst/>
            </a:prstGeom>
            <a:solidFill>
              <a:srgbClr val="73B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6" name="TextBox 5">
              <a:extLst>
                <a:ext uri="{FF2B5EF4-FFF2-40B4-BE49-F238E27FC236}">
                  <a16:creationId xmlns:a16="http://schemas.microsoft.com/office/drawing/2014/main" id="{3FD1BD68-B038-2940-8273-D7A903C895BB}"/>
                </a:ext>
              </a:extLst>
            </p:cNvPr>
            <p:cNvSpPr txBox="1"/>
            <p:nvPr/>
          </p:nvSpPr>
          <p:spPr>
            <a:xfrm>
              <a:off x="1336399" y="1581656"/>
              <a:ext cx="3389069" cy="523220"/>
            </a:xfrm>
            <a:prstGeom prst="rect">
              <a:avLst/>
            </a:prstGeom>
            <a:noFill/>
          </p:spPr>
          <p:txBody>
            <a:bodyPr wrap="none" rtlCol="0">
              <a:spAutoFit/>
            </a:bodyPr>
            <a:lstStyle/>
            <a:p>
              <a:r>
                <a:rPr lang="es-ES_tradnl" sz="1400" dirty="0"/>
                <a:t>Movimiento de la estación GPS durante </a:t>
              </a:r>
            </a:p>
            <a:p>
              <a:r>
                <a:rPr lang="es-ES_tradnl" sz="1400" dirty="0"/>
                <a:t>el terremoto de M 9,0 </a:t>
              </a:r>
              <a:r>
                <a:rPr lang="es-ES_tradnl" sz="1400" dirty="0" err="1"/>
                <a:t>Tohoku-oki</a:t>
              </a:r>
              <a:endParaRPr lang="es-ES_tradnl" sz="1400" dirty="0"/>
            </a:p>
          </p:txBody>
        </p:sp>
        <p:sp>
          <p:nvSpPr>
            <p:cNvPr id="13" name="TextBox 12">
              <a:extLst>
                <a:ext uri="{FF2B5EF4-FFF2-40B4-BE49-F238E27FC236}">
                  <a16:creationId xmlns:a16="http://schemas.microsoft.com/office/drawing/2014/main" id="{32707C10-ABED-C245-9B32-BBB916530989}"/>
                </a:ext>
              </a:extLst>
            </p:cNvPr>
            <p:cNvSpPr txBox="1"/>
            <p:nvPr/>
          </p:nvSpPr>
          <p:spPr>
            <a:xfrm>
              <a:off x="4027214" y="4330700"/>
              <a:ext cx="2438937" cy="830997"/>
            </a:xfrm>
            <a:prstGeom prst="rect">
              <a:avLst/>
            </a:prstGeom>
            <a:noFill/>
          </p:spPr>
          <p:txBody>
            <a:bodyPr wrap="none" rtlCol="0">
              <a:spAutoFit/>
            </a:bodyPr>
            <a:lstStyle/>
            <a:p>
              <a:pPr algn="ctr"/>
              <a:r>
                <a:rPr lang="es-ES_tradnl" sz="1600" dirty="0">
                  <a:solidFill>
                    <a:schemeClr val="bg1"/>
                  </a:solidFill>
                </a:rPr>
                <a:t>Hipocentro de M 9.0 </a:t>
              </a:r>
            </a:p>
            <a:p>
              <a:pPr algn="ctr"/>
              <a:r>
                <a:rPr lang="es-ES_tradnl" sz="1600" dirty="0">
                  <a:solidFill>
                    <a:schemeClr val="bg1"/>
                  </a:solidFill>
                </a:rPr>
                <a:t>11 de Marzo de 2011 </a:t>
              </a:r>
            </a:p>
            <a:p>
              <a:pPr algn="ctr"/>
              <a:r>
                <a:rPr lang="es-ES_tradnl" sz="1600" dirty="0">
                  <a:solidFill>
                    <a:schemeClr val="bg1"/>
                  </a:solidFill>
                </a:rPr>
                <a:t>Terremoto de </a:t>
              </a:r>
              <a:r>
                <a:rPr lang="es-ES_tradnl" sz="1600" dirty="0" err="1">
                  <a:solidFill>
                    <a:schemeClr val="bg1"/>
                  </a:solidFill>
                </a:rPr>
                <a:t>Tohoku-oki</a:t>
              </a:r>
              <a:endParaRPr lang="es-ES_tradnl" sz="1600" dirty="0">
                <a:solidFill>
                  <a:schemeClr val="bg1"/>
                </a:solidFill>
              </a:endParaRPr>
            </a:p>
          </p:txBody>
        </p:sp>
        <p:cxnSp>
          <p:nvCxnSpPr>
            <p:cNvPr id="14" name="Straight Arrow Connector 13">
              <a:extLst>
                <a:ext uri="{FF2B5EF4-FFF2-40B4-BE49-F238E27FC236}">
                  <a16:creationId xmlns:a16="http://schemas.microsoft.com/office/drawing/2014/main" id="{924785C2-8643-214C-94DD-F802964E8B5C}"/>
                </a:ext>
              </a:extLst>
            </p:cNvPr>
            <p:cNvCxnSpPr>
              <a:cxnSpLocks noChangeShapeType="1"/>
            </p:cNvCxnSpPr>
            <p:nvPr/>
          </p:nvCxnSpPr>
          <p:spPr bwMode="auto">
            <a:xfrm flipH="1" flipV="1">
              <a:off x="4383843" y="4001547"/>
              <a:ext cx="81975" cy="35680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8" name="TextBox 17">
              <a:extLst>
                <a:ext uri="{FF2B5EF4-FFF2-40B4-BE49-F238E27FC236}">
                  <a16:creationId xmlns:a16="http://schemas.microsoft.com/office/drawing/2014/main" id="{65DB7AE4-17E4-C347-B3E1-2E0DEDEFD030}"/>
                </a:ext>
              </a:extLst>
            </p:cNvPr>
            <p:cNvSpPr txBox="1"/>
            <p:nvPr/>
          </p:nvSpPr>
          <p:spPr>
            <a:xfrm>
              <a:off x="1345280" y="3348952"/>
              <a:ext cx="2501005" cy="830997"/>
            </a:xfrm>
            <a:prstGeom prst="rect">
              <a:avLst/>
            </a:prstGeom>
            <a:noFill/>
          </p:spPr>
          <p:txBody>
            <a:bodyPr wrap="none" rtlCol="0">
              <a:spAutoFit/>
            </a:bodyPr>
            <a:lstStyle/>
            <a:p>
              <a:pPr algn="ctr"/>
              <a:r>
                <a:rPr lang="es-ES_tradnl" sz="1600" dirty="0">
                  <a:solidFill>
                    <a:schemeClr val="bg1"/>
                  </a:solidFill>
                </a:rPr>
                <a:t>Hipocentro del terremoto </a:t>
              </a:r>
            </a:p>
            <a:p>
              <a:pPr algn="ctr"/>
              <a:r>
                <a:rPr lang="es-ES_tradnl" sz="1600" dirty="0">
                  <a:solidFill>
                    <a:schemeClr val="bg1"/>
                  </a:solidFill>
                </a:rPr>
                <a:t>M7,1 el 13 de Febrero </a:t>
              </a:r>
            </a:p>
            <a:p>
              <a:pPr algn="ctr"/>
              <a:r>
                <a:rPr lang="es-ES_tradnl" sz="1600" dirty="0">
                  <a:solidFill>
                    <a:schemeClr val="bg1"/>
                  </a:solidFill>
                </a:rPr>
                <a:t>de 2021</a:t>
              </a:r>
            </a:p>
          </p:txBody>
        </p:sp>
        <p:cxnSp>
          <p:nvCxnSpPr>
            <p:cNvPr id="19" name="Straight Arrow Connector 18">
              <a:extLst>
                <a:ext uri="{FF2B5EF4-FFF2-40B4-BE49-F238E27FC236}">
                  <a16:creationId xmlns:a16="http://schemas.microsoft.com/office/drawing/2014/main" id="{1F0C8133-D010-194C-8CED-694E53AB370D}"/>
                </a:ext>
              </a:extLst>
            </p:cNvPr>
            <p:cNvCxnSpPr>
              <a:cxnSpLocks noChangeShapeType="1"/>
            </p:cNvCxnSpPr>
            <p:nvPr/>
          </p:nvCxnSpPr>
          <p:spPr bwMode="auto">
            <a:xfrm>
              <a:off x="2570283" y="4239472"/>
              <a:ext cx="164753" cy="36515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2" name="Straight Arrow Connector 21">
              <a:extLst>
                <a:ext uri="{FF2B5EF4-FFF2-40B4-BE49-F238E27FC236}">
                  <a16:creationId xmlns:a16="http://schemas.microsoft.com/office/drawing/2014/main" id="{660D6563-77FD-B545-83BE-7215186C2B66}"/>
                </a:ext>
              </a:extLst>
            </p:cNvPr>
            <p:cNvCxnSpPr>
              <a:cxnSpLocks/>
            </p:cNvCxnSpPr>
            <p:nvPr/>
          </p:nvCxnSpPr>
          <p:spPr>
            <a:xfrm flipH="1">
              <a:off x="2798883" y="2529747"/>
              <a:ext cx="182880" cy="367080"/>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B716F0E-692B-CA40-BB12-341B2BF2DD5E}"/>
                </a:ext>
              </a:extLst>
            </p:cNvPr>
            <p:cNvSpPr txBox="1"/>
            <p:nvPr/>
          </p:nvSpPr>
          <p:spPr>
            <a:xfrm>
              <a:off x="3075936" y="2215680"/>
              <a:ext cx="1773117" cy="369332"/>
            </a:xfrm>
            <a:prstGeom prst="rect">
              <a:avLst/>
            </a:prstGeom>
            <a:noFill/>
          </p:spPr>
          <p:txBody>
            <a:bodyPr wrap="square" rtlCol="0">
              <a:spAutoFit/>
            </a:bodyPr>
            <a:lstStyle/>
            <a:p>
              <a:r>
                <a:rPr lang="es-ES_tradnl" dirty="0" err="1"/>
                <a:t>Linea</a:t>
              </a:r>
              <a:r>
                <a:rPr lang="es-ES_tradnl" dirty="0"/>
                <a:t> de Costa</a:t>
              </a:r>
            </a:p>
          </p:txBody>
        </p:sp>
        <p:cxnSp>
          <p:nvCxnSpPr>
            <p:cNvPr id="25" name="Straight Arrow Connector 24">
              <a:extLst>
                <a:ext uri="{FF2B5EF4-FFF2-40B4-BE49-F238E27FC236}">
                  <a16:creationId xmlns:a16="http://schemas.microsoft.com/office/drawing/2014/main" id="{9C5B8A11-4816-2245-9B71-82444512A7C2}"/>
                </a:ext>
              </a:extLst>
            </p:cNvPr>
            <p:cNvCxnSpPr>
              <a:cxnSpLocks/>
            </p:cNvCxnSpPr>
            <p:nvPr/>
          </p:nvCxnSpPr>
          <p:spPr>
            <a:xfrm flipH="1">
              <a:off x="6685083" y="2713287"/>
              <a:ext cx="228600" cy="507264"/>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3811428-986B-6143-9AC0-621C410E5EC9}"/>
                </a:ext>
              </a:extLst>
            </p:cNvPr>
            <p:cNvSpPr txBox="1"/>
            <p:nvPr/>
          </p:nvSpPr>
          <p:spPr>
            <a:xfrm>
              <a:off x="6068065" y="2343955"/>
              <a:ext cx="1691235" cy="646331"/>
            </a:xfrm>
            <a:prstGeom prst="rect">
              <a:avLst/>
            </a:prstGeom>
            <a:noFill/>
          </p:spPr>
          <p:txBody>
            <a:bodyPr wrap="square" rtlCol="0">
              <a:spAutoFit/>
            </a:bodyPr>
            <a:lstStyle/>
            <a:p>
              <a:r>
                <a:rPr lang="es-ES_tradnl" dirty="0"/>
                <a:t>Fosa de Japón</a:t>
              </a:r>
            </a:p>
          </p:txBody>
        </p:sp>
        <p:sp>
          <p:nvSpPr>
            <p:cNvPr id="26" name="TextBox 25">
              <a:extLst>
                <a:ext uri="{FF2B5EF4-FFF2-40B4-BE49-F238E27FC236}">
                  <a16:creationId xmlns:a16="http://schemas.microsoft.com/office/drawing/2014/main" id="{2CA881EA-6DC6-D940-B130-685A76A4648E}"/>
                </a:ext>
              </a:extLst>
            </p:cNvPr>
            <p:cNvSpPr txBox="1"/>
            <p:nvPr/>
          </p:nvSpPr>
          <p:spPr>
            <a:xfrm>
              <a:off x="1393327" y="944156"/>
              <a:ext cx="7674473" cy="307777"/>
            </a:xfrm>
            <a:prstGeom prst="rect">
              <a:avLst/>
            </a:prstGeom>
            <a:noFill/>
          </p:spPr>
          <p:txBody>
            <a:bodyPr wrap="none" rtlCol="0">
              <a:spAutoFit/>
            </a:bodyPr>
            <a:lstStyle/>
            <a:p>
              <a:r>
                <a:rPr lang="es-ES_tradnl" sz="1400" b="1" dirty="0"/>
                <a:t>Sección transversal del hipocentro del terremoto de </a:t>
              </a:r>
              <a:r>
                <a:rPr lang="es-ES_tradnl" sz="1400" b="1" dirty="0" err="1"/>
                <a:t>Tohoku-oki</a:t>
              </a:r>
              <a:r>
                <a:rPr lang="es-ES_tradnl" sz="1400" b="1" dirty="0"/>
                <a:t> del 11 de Marzo de 2011</a:t>
              </a:r>
            </a:p>
          </p:txBody>
        </p:sp>
        <p:sp>
          <p:nvSpPr>
            <p:cNvPr id="30" name="Rectangle 29">
              <a:extLst>
                <a:ext uri="{FF2B5EF4-FFF2-40B4-BE49-F238E27FC236}">
                  <a16:creationId xmlns:a16="http://schemas.microsoft.com/office/drawing/2014/main" id="{4164F209-41B8-A041-BD84-6118387FFDE5}"/>
                </a:ext>
              </a:extLst>
            </p:cNvPr>
            <p:cNvSpPr/>
            <p:nvPr/>
          </p:nvSpPr>
          <p:spPr>
            <a:xfrm rot="515319">
              <a:off x="6202072" y="3383227"/>
              <a:ext cx="346840" cy="829193"/>
            </a:xfrm>
            <a:prstGeom prst="rect">
              <a:avLst/>
            </a:prstGeom>
            <a:solidFill>
              <a:srgbClr val="A994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29" name="TextBox 28">
              <a:extLst>
                <a:ext uri="{FF2B5EF4-FFF2-40B4-BE49-F238E27FC236}">
                  <a16:creationId xmlns:a16="http://schemas.microsoft.com/office/drawing/2014/main" id="{49BBBA57-3E5B-4C49-8E92-6B1128156B15}"/>
                </a:ext>
              </a:extLst>
            </p:cNvPr>
            <p:cNvSpPr txBox="1"/>
            <p:nvPr/>
          </p:nvSpPr>
          <p:spPr>
            <a:xfrm>
              <a:off x="7221201" y="3451150"/>
              <a:ext cx="1652497" cy="246221"/>
            </a:xfrm>
            <a:prstGeom prst="rect">
              <a:avLst/>
            </a:prstGeom>
            <a:solidFill>
              <a:srgbClr val="FFFFFF"/>
            </a:solidFill>
          </p:spPr>
          <p:txBody>
            <a:bodyPr wrap="square" rtlCol="0">
              <a:spAutoFit/>
            </a:bodyPr>
            <a:lstStyle/>
            <a:p>
              <a:r>
                <a:rPr lang="es-ES_tradnl" sz="1000" dirty="0"/>
                <a:t>Deslizamiento de la Falla</a:t>
              </a:r>
            </a:p>
          </p:txBody>
        </p:sp>
        <p:sp>
          <p:nvSpPr>
            <p:cNvPr id="31" name="TextBox 30">
              <a:extLst>
                <a:ext uri="{FF2B5EF4-FFF2-40B4-BE49-F238E27FC236}">
                  <a16:creationId xmlns:a16="http://schemas.microsoft.com/office/drawing/2014/main" id="{622611F7-3663-094F-B1AE-C61CB1A435F9}"/>
                </a:ext>
              </a:extLst>
            </p:cNvPr>
            <p:cNvSpPr txBox="1"/>
            <p:nvPr/>
          </p:nvSpPr>
          <p:spPr>
            <a:xfrm>
              <a:off x="8229600" y="3886200"/>
              <a:ext cx="644098" cy="246221"/>
            </a:xfrm>
            <a:prstGeom prst="rect">
              <a:avLst/>
            </a:prstGeom>
            <a:solidFill>
              <a:srgbClr val="FFFFFF"/>
            </a:solidFill>
          </p:spPr>
          <p:txBody>
            <a:bodyPr wrap="square" rtlCol="0">
              <a:spAutoFit/>
            </a:bodyPr>
            <a:lstStyle/>
            <a:p>
              <a:r>
                <a:rPr lang="es-ES_tradnl" sz="1000" dirty="0"/>
                <a:t>Metros</a:t>
              </a:r>
            </a:p>
          </p:txBody>
        </p:sp>
        <p:sp>
          <p:nvSpPr>
            <p:cNvPr id="32" name="TextBox 31">
              <a:extLst>
                <a:ext uri="{FF2B5EF4-FFF2-40B4-BE49-F238E27FC236}">
                  <a16:creationId xmlns:a16="http://schemas.microsoft.com/office/drawing/2014/main" id="{B0B71266-E176-9D4F-9EA6-F0B7868D5A59}"/>
                </a:ext>
              </a:extLst>
            </p:cNvPr>
            <p:cNvSpPr txBox="1"/>
            <p:nvPr/>
          </p:nvSpPr>
          <p:spPr>
            <a:xfrm rot="16200000">
              <a:off x="8091788" y="4642779"/>
              <a:ext cx="1148322" cy="415498"/>
            </a:xfrm>
            <a:prstGeom prst="rect">
              <a:avLst/>
            </a:prstGeom>
            <a:solidFill>
              <a:srgbClr val="FFFFFF"/>
            </a:solidFill>
          </p:spPr>
          <p:txBody>
            <a:bodyPr wrap="square" rtlCol="0">
              <a:spAutoFit/>
            </a:bodyPr>
            <a:lstStyle/>
            <a:p>
              <a:r>
                <a:rPr lang="es-ES_tradnl" sz="1050" dirty="0"/>
                <a:t>Incremento del Deslizamiento</a:t>
              </a:r>
            </a:p>
          </p:txBody>
        </p:sp>
      </p:grpSp>
    </p:spTree>
    <p:extLst>
      <p:ext uri="{BB962C8B-B14F-4D97-AF65-F5344CB8AC3E}">
        <p14:creationId xmlns:p14="http://schemas.microsoft.com/office/powerpoint/2010/main" val="2800168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304800" y="1066800"/>
            <a:ext cx="88391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800" dirty="0">
                <a:latin typeface="Arial" panose="020B0604020202020204" pitchFamily="34" charset="0"/>
              </a:rPr>
              <a:t>Una animación que explora el entorno tectónico de Japón.</a:t>
            </a:r>
          </a:p>
        </p:txBody>
      </p:sp>
      <p:pic>
        <p:nvPicPr>
          <p:cNvPr id="3" name="A_007_Japan_regional">
            <a:hlinkClick r:id="" action="ppaction://media"/>
            <a:extLst>
              <a:ext uri="{FF2B5EF4-FFF2-40B4-BE49-F238E27FC236}">
                <a16:creationId xmlns:a16="http://schemas.microsoft.com/office/drawing/2014/main" id="{6BF836E9-71D5-45CE-BF39-EA6EEC4282C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3400" y="1568450"/>
            <a:ext cx="8153400" cy="4756150"/>
          </a:xfrm>
          <a:prstGeom prst="rect">
            <a:avLst/>
          </a:prstGeom>
        </p:spPr>
      </p:pic>
      <p:sp>
        <p:nvSpPr>
          <p:cNvPr id="7" name="Title 1">
            <a:extLst>
              <a:ext uri="{FF2B5EF4-FFF2-40B4-BE49-F238E27FC236}">
                <a16:creationId xmlns:a16="http://schemas.microsoft.com/office/drawing/2014/main" id="{83314943-7FD5-4C4F-9924-986BAAC8A86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5398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43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En este caso, la ubicación del terremoto y el mecanismo focal indican que se debió a una falla de empuje en el límite de placa entre la Placa del Pacífico en subducción y la Placa de Ojotsk predominante.</a:t>
            </a:r>
          </a:p>
        </p:txBody>
      </p:sp>
      <p:pic>
        <p:nvPicPr>
          <p:cNvPr id="6" name="Picture 5" descr="A picture containing text, clock&#10;&#10;Description automatically generated">
            <a:extLst>
              <a:ext uri="{FF2B5EF4-FFF2-40B4-BE49-F238E27FC236}">
                <a16:creationId xmlns:a16="http://schemas.microsoft.com/office/drawing/2014/main" id="{5D30C7FB-3081-4490-97C4-8B3887939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478" y="2689509"/>
            <a:ext cx="2261322" cy="2187291"/>
          </a:xfrm>
          <a:prstGeom prst="rect">
            <a:avLst/>
          </a:prstGeom>
        </p:spPr>
      </p:pic>
      <p:sp>
        <p:nvSpPr>
          <p:cNvPr id="12" name="Title 1">
            <a:extLst>
              <a:ext uri="{FF2B5EF4-FFF2-40B4-BE49-F238E27FC236}">
                <a16:creationId xmlns:a16="http://schemas.microsoft.com/office/drawing/2014/main" id="{94D18D10-CEC4-204A-838D-90841734967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7">
            <a:extLst>
              <a:ext uri="{FF2B5EF4-FFF2-40B4-BE49-F238E27FC236}">
                <a16:creationId xmlns:a16="http://schemas.microsoft.com/office/drawing/2014/main" id="{9FB14B8C-DB35-0E49-83B2-8D34D8B2C599}"/>
              </a:ext>
            </a:extLst>
          </p:cNvPr>
          <p:cNvSpPr txBox="1">
            <a:spLocks noChangeArrowheads="1"/>
          </p:cNvSpPr>
          <p:nvPr/>
        </p:nvSpPr>
        <p:spPr bwMode="auto">
          <a:xfrm>
            <a:off x="252413" y="99060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grpSp>
        <p:nvGrpSpPr>
          <p:cNvPr id="7" name="Group 6">
            <a:extLst>
              <a:ext uri="{FF2B5EF4-FFF2-40B4-BE49-F238E27FC236}">
                <a16:creationId xmlns:a16="http://schemas.microsoft.com/office/drawing/2014/main" id="{CDB25435-7354-2A4E-A11C-78A221184758}"/>
              </a:ext>
            </a:extLst>
          </p:cNvPr>
          <p:cNvGrpSpPr/>
          <p:nvPr/>
        </p:nvGrpSpPr>
        <p:grpSpPr>
          <a:xfrm>
            <a:off x="3710611" y="4068672"/>
            <a:ext cx="4518025" cy="1997132"/>
            <a:chOff x="3710611" y="4068672"/>
            <a:chExt cx="4518025" cy="1997132"/>
          </a:xfrm>
        </p:grpSpPr>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40686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EE817A4-8167-134A-804F-C89D0B4210F0}"/>
                </a:ext>
              </a:extLst>
            </p:cNvPr>
            <p:cNvSpPr txBox="1"/>
            <p:nvPr/>
          </p:nvSpPr>
          <p:spPr>
            <a:xfrm>
              <a:off x="4572000" y="4073344"/>
              <a:ext cx="3440906" cy="369332"/>
            </a:xfrm>
            <a:prstGeom prst="rect">
              <a:avLst/>
            </a:prstGeom>
            <a:solidFill>
              <a:schemeClr val="bg1"/>
            </a:solidFill>
          </p:spPr>
          <p:txBody>
            <a:bodyPr wrap="square" rtlCol="0">
              <a:spAutoFit/>
            </a:bodyPr>
            <a:lstStyle/>
            <a:p>
              <a:r>
                <a:rPr lang="es-ES_tradnl" b="1" dirty="0">
                  <a:cs typeface="Arial" panose="020B0604020202020204" pitchFamily="34" charset="0"/>
                </a:rPr>
                <a:t>Inversa/ Empuje/ Compresión</a:t>
              </a:r>
            </a:p>
          </p:txBody>
        </p:sp>
      </p:grpSp>
      <p:graphicFrame>
        <p:nvGraphicFramePr>
          <p:cNvPr id="5" name="Table 6">
            <a:extLst>
              <a:ext uri="{FF2B5EF4-FFF2-40B4-BE49-F238E27FC236}">
                <a16:creationId xmlns:a16="http://schemas.microsoft.com/office/drawing/2014/main" id="{FC16D756-E661-4D47-ABB6-E0154AC37542}"/>
              </a:ext>
            </a:extLst>
          </p:cNvPr>
          <p:cNvGraphicFramePr>
            <a:graphicFrameLocks noGrp="1"/>
          </p:cNvGraphicFramePr>
          <p:nvPr>
            <p:extLst>
              <p:ext uri="{D42A27DB-BD31-4B8C-83A1-F6EECF244321}">
                <p14:modId xmlns:p14="http://schemas.microsoft.com/office/powerpoint/2010/main" val="3175148081"/>
              </p:ext>
            </p:extLst>
          </p:nvPr>
        </p:nvGraphicFramePr>
        <p:xfrm>
          <a:off x="3733800" y="5936456"/>
          <a:ext cx="4751388" cy="584716"/>
        </p:xfrm>
        <a:graphic>
          <a:graphicData uri="http://schemas.openxmlformats.org/drawingml/2006/table">
            <a:tbl>
              <a:tblPr firstRow="1" bandRow="1">
                <a:tableStyleId>{5C22544A-7EE6-4342-B048-85BDC9FD1C3A}</a:tableStyleId>
              </a:tblPr>
              <a:tblGrid>
                <a:gridCol w="1583796">
                  <a:extLst>
                    <a:ext uri="{9D8B030D-6E8A-4147-A177-3AD203B41FA5}">
                      <a16:colId xmlns:a16="http://schemas.microsoft.com/office/drawing/2014/main" val="2430598946"/>
                    </a:ext>
                  </a:extLst>
                </a:gridCol>
                <a:gridCol w="1338792">
                  <a:extLst>
                    <a:ext uri="{9D8B030D-6E8A-4147-A177-3AD203B41FA5}">
                      <a16:colId xmlns:a16="http://schemas.microsoft.com/office/drawing/2014/main" val="2658955370"/>
                    </a:ext>
                  </a:extLst>
                </a:gridCol>
                <a:gridCol w="1828800">
                  <a:extLst>
                    <a:ext uri="{9D8B030D-6E8A-4147-A177-3AD203B41FA5}">
                      <a16:colId xmlns:a16="http://schemas.microsoft.com/office/drawing/2014/main" val="4201149305"/>
                    </a:ext>
                  </a:extLst>
                </a:gridCol>
              </a:tblGrid>
              <a:tr h="58471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sp>
        <p:nvSpPr>
          <p:cNvPr id="17" name="TextBox 8">
            <a:extLst>
              <a:ext uri="{FF2B5EF4-FFF2-40B4-BE49-F238E27FC236}">
                <a16:creationId xmlns:a16="http://schemas.microsoft.com/office/drawing/2014/main" id="{8A2546A9-790D-504F-BBDF-C37148131858}"/>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
        <p:nvSpPr>
          <p:cNvPr id="18" name="TextBox 11">
            <a:extLst>
              <a:ext uri="{FF2B5EF4-FFF2-40B4-BE49-F238E27FC236}">
                <a16:creationId xmlns:a16="http://schemas.microsoft.com/office/drawing/2014/main" id="{150E45AB-F296-5F48-8DF9-FD73F1DB0D53}"/>
              </a:ext>
            </a:extLst>
          </p:cNvPr>
          <p:cNvSpPr txBox="1">
            <a:spLocks noChangeArrowheads="1"/>
          </p:cNvSpPr>
          <p:nvPr/>
        </p:nvSpPr>
        <p:spPr bwMode="auto">
          <a:xfrm>
            <a:off x="434975" y="5181470"/>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6067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990600"/>
            <a:ext cx="40147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explora el movimiento de una falla inversa y cómo se representan las fallas inversas en un mecanismo focal.</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empujan hacia arriba o hacia abajo.</a:t>
            </a:r>
          </a:p>
        </p:txBody>
      </p:sp>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676400"/>
            <a:ext cx="4572000" cy="3429000"/>
          </a:xfrm>
          <a:prstGeom prst="rect">
            <a:avLst/>
          </a:prstGeom>
        </p:spPr>
      </p:pic>
      <p:pic>
        <p:nvPicPr>
          <p:cNvPr id="13" name="Picture 12" descr="A picture containing text, clock&#10;&#10;Description automatically generated">
            <a:extLst>
              <a:ext uri="{FF2B5EF4-FFF2-40B4-BE49-F238E27FC236}">
                <a16:creationId xmlns:a16="http://schemas.microsoft.com/office/drawing/2014/main" id="{AEF56B64-1DC4-42E0-BF10-D6A712A121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200" y="4038600"/>
            <a:ext cx="2261322" cy="2187291"/>
          </a:xfrm>
          <a:prstGeom prst="rect">
            <a:avLst/>
          </a:prstGeom>
        </p:spPr>
      </p:pic>
      <p:sp>
        <p:nvSpPr>
          <p:cNvPr id="9" name="Title 1">
            <a:extLst>
              <a:ext uri="{FF2B5EF4-FFF2-40B4-BE49-F238E27FC236}">
                <a16:creationId xmlns:a16="http://schemas.microsoft.com/office/drawing/2014/main" id="{77D7F2B1-0EC7-5F48-BF83-047EBA8E9E9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11">
            <a:extLst>
              <a:ext uri="{FF2B5EF4-FFF2-40B4-BE49-F238E27FC236}">
                <a16:creationId xmlns:a16="http://schemas.microsoft.com/office/drawing/2014/main" id="{16DC9A7A-D506-3B4B-A050-641DD9728C12}"/>
              </a:ext>
            </a:extLst>
          </p:cNvPr>
          <p:cNvSpPr txBox="1">
            <a:spLocks noChangeArrowheads="1"/>
          </p:cNvSpPr>
          <p:nvPr/>
        </p:nvSpPr>
        <p:spPr bwMode="auto">
          <a:xfrm>
            <a:off x="323237" y="6396335"/>
            <a:ext cx="3743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B63B6F-FE74-914E-B8A2-7B937275D554}"/>
              </a:ext>
            </a:extLst>
          </p:cNvPr>
          <p:cNvPicPr>
            <a:picLocks noChangeAspect="1"/>
          </p:cNvPicPr>
          <p:nvPr/>
        </p:nvPicPr>
        <p:blipFill rotWithShape="1">
          <a:blip r:embed="rId3"/>
          <a:srcRect t="21532"/>
          <a:stretch/>
        </p:blipFill>
        <p:spPr>
          <a:xfrm>
            <a:off x="1143000" y="1708363"/>
            <a:ext cx="7315200" cy="4616237"/>
          </a:xfrm>
          <a:prstGeom prst="rect">
            <a:avLst/>
          </a:prstGeom>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704996" y="2951375"/>
            <a:ext cx="677068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10 minutos y 58 segundos en recorrer una trayectoria curva a través del manto hasta Bend, Oregón.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2019686" y="1000125"/>
            <a:ext cx="6330950"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El registro del terremoto en Bend, </a:t>
            </a:r>
            <a:r>
              <a:rPr lang="es-ES_tradnl" altLang="en-US" sz="1400" dirty="0" err="1">
                <a:solidFill>
                  <a:srgbClr val="000000"/>
                </a:solidFill>
                <a:latin typeface="Arial" panose="020B0604020202020204" pitchFamily="34" charset="0"/>
              </a:rPr>
              <a:t>Oregon</a:t>
            </a:r>
            <a:r>
              <a:rPr lang="es-ES_tradnl" altLang="en-US" sz="1400" dirty="0">
                <a:solidFill>
                  <a:srgbClr val="000000"/>
                </a:solidFill>
                <a:latin typeface="Arial" panose="020B0604020202020204" pitchFamily="34" charset="0"/>
              </a:rPr>
              <a:t> (BNOR) se ilustra a continuación. Bend está a 7637 km (4745 millas, 68,8 °) de la ubicación de este terremoto.</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661340" y="3735302"/>
            <a:ext cx="685800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Las ondas S son ondas de corte que siguen el mismo camino a través del manto que las ondas P. Las ondas S tardaron 19 minutos y 59 segundos en viajar desde el terremoto hasta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2650271" y="1613244"/>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3675063" y="1863508"/>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6008686" y="2675878"/>
            <a:ext cx="2906714"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cs typeface="Arial" panose="020B0604020202020204" pitchFamily="34" charset="0"/>
              </a:rPr>
              <a:t>Ondas Superficiales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454275" y="1808375"/>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414184" y="5290450"/>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1699440" y="4519822"/>
            <a:ext cx="6781800"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400" dirty="0">
                <a:solidFill>
                  <a:srgbClr val="000000"/>
                </a:solidFill>
                <a:latin typeface="Arial" panose="020B0604020202020204" pitchFamily="34" charset="0"/>
              </a:rPr>
              <a:t>Las ondas superficiales viajaron los 7,637 km (4745 millas) a lo largo del perímetro de la Tierra desde el terremoto hasta la estación de registro. Observe la baja amplitud de las ondas superficiales. Con un hipocentro (o foco) a 60,5 km de profundidad, la mayor parte de la energía sísmica se irradia como ondas P y S.</a:t>
            </a:r>
          </a:p>
        </p:txBody>
      </p:sp>
      <p:sp>
        <p:nvSpPr>
          <p:cNvPr id="19" name="TextBox 7">
            <a:extLst>
              <a:ext uri="{FF2B5EF4-FFF2-40B4-BE49-F238E27FC236}">
                <a16:creationId xmlns:a16="http://schemas.microsoft.com/office/drawing/2014/main" id="{B7CDCC50-D2D9-A84C-A7F8-F1D75FD759EE}"/>
              </a:ext>
            </a:extLst>
          </p:cNvPr>
          <p:cNvSpPr txBox="1">
            <a:spLocks noChangeArrowheads="1"/>
          </p:cNvSpPr>
          <p:nvPr/>
        </p:nvSpPr>
        <p:spPr bwMode="auto">
          <a:xfrm>
            <a:off x="5204172" y="1594225"/>
            <a:ext cx="256822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Arribo de la onda P desde una réplica de magnitud 5,3.</a:t>
            </a:r>
          </a:p>
        </p:txBody>
      </p:sp>
      <p:cxnSp>
        <p:nvCxnSpPr>
          <p:cNvPr id="6" name="Straight Arrow Connector 5">
            <a:extLst>
              <a:ext uri="{FF2B5EF4-FFF2-40B4-BE49-F238E27FC236}">
                <a16:creationId xmlns:a16="http://schemas.microsoft.com/office/drawing/2014/main" id="{33513096-BA04-864C-872B-ED0BC8AAEFC1}"/>
              </a:ext>
            </a:extLst>
          </p:cNvPr>
          <p:cNvCxnSpPr>
            <a:cxnSpLocks/>
          </p:cNvCxnSpPr>
          <p:nvPr/>
        </p:nvCxnSpPr>
        <p:spPr>
          <a:xfrm>
            <a:off x="5627687" y="2176244"/>
            <a:ext cx="228600" cy="28246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84A71FE3-B6B8-9945-BA17-29BDFA25FDA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D5E95564-11FF-DB45-A1F0-80B7B9B9A5C4}"/>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5C039DA-0460-4041-8BFA-1C4E786BDB3D}"/>
              </a:ext>
            </a:extLst>
          </p:cNvPr>
          <p:cNvSpPr txBox="1"/>
          <p:nvPr/>
        </p:nvSpPr>
        <p:spPr>
          <a:xfrm>
            <a:off x="1524000" y="4243387"/>
            <a:ext cx="3229201" cy="2677656"/>
          </a:xfrm>
          <a:prstGeom prst="rect">
            <a:avLst/>
          </a:prstGeom>
          <a:noFill/>
        </p:spPr>
        <p:txBody>
          <a:bodyPr wrap="square" rtlCol="0">
            <a:spAutoFit/>
          </a:bodyPr>
          <a:lstStyle/>
          <a:p>
            <a:pPr algn="r"/>
            <a:r>
              <a:rPr lang="es-ES_tradnl" sz="1400">
                <a:solidFill>
                  <a:srgbClr val="333333"/>
                </a:solidFill>
                <a:cs typeface="Arial" panose="020B0604020202020204" pitchFamily="34" charset="0"/>
              </a:rPr>
              <a:t>Una casa resultó dañada debido a un terremoto en Koorimachi, prefectura de Fukushima, al noreste de Japón la madrugada del domingo 14 de febrero de 2021. Un fuerte terremoto sacudió la costa del noreste de Japón el sábado por la noche, sacudiendo Fukushima, Miyagi y otras áreas, pero no hubo amenaza de tsunami, dijeron las autoridades.</a:t>
            </a:r>
          </a:p>
          <a:p>
            <a:pPr algn="r"/>
            <a:endParaRPr lang="es-ES_tradnl" sz="1400">
              <a:solidFill>
                <a:srgbClr val="333333"/>
              </a:solidFill>
              <a:cs typeface="Arial" panose="020B0604020202020204" pitchFamily="34" charset="0"/>
            </a:endParaRPr>
          </a:p>
          <a:p>
            <a:pPr algn="r"/>
            <a:r>
              <a:rPr lang="es-ES_tradnl" sz="1400">
                <a:solidFill>
                  <a:srgbClr val="333333"/>
                </a:solidFill>
                <a:cs typeface="Arial" panose="020B0604020202020204" pitchFamily="34" charset="0"/>
              </a:rPr>
              <a:t>(Jun Hirata / Kyodo News vía AP)</a:t>
            </a:r>
          </a:p>
        </p:txBody>
      </p:sp>
      <p:pic>
        <p:nvPicPr>
          <p:cNvPr id="6" name="Picture 5" descr="A picture containing text&#10;&#10;Description automatically generated">
            <a:extLst>
              <a:ext uri="{FF2B5EF4-FFF2-40B4-BE49-F238E27FC236}">
                <a16:creationId xmlns:a16="http://schemas.microsoft.com/office/drawing/2014/main" id="{0F984E6C-7C0D-4BC3-B7A5-F84764A43B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7807" y="762000"/>
            <a:ext cx="3933023" cy="5900278"/>
          </a:xfrm>
          <a:prstGeom prst="rect">
            <a:avLst/>
          </a:prstGeom>
        </p:spPr>
      </p:pic>
      <p:sp>
        <p:nvSpPr>
          <p:cNvPr id="7" name="Title 1">
            <a:extLst>
              <a:ext uri="{FF2B5EF4-FFF2-40B4-BE49-F238E27FC236}">
                <a16:creationId xmlns:a16="http://schemas.microsoft.com/office/drawing/2014/main" id="{7E531ACA-7A28-2444-BDEA-A5B206523B1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79884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816930" y="6458194"/>
            <a:ext cx="55266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7,1</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Map&#10;&#10;Description automatically generated">
            <a:extLst>
              <a:ext uri="{FF2B5EF4-FFF2-40B4-BE49-F238E27FC236}">
                <a16:creationId xmlns:a16="http://schemas.microsoft.com/office/drawing/2014/main" id="{7BD896A3-125D-416E-8E80-0D4CBE9300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5324" y="1066800"/>
            <a:ext cx="5664083" cy="5330371"/>
          </a:xfrm>
          <a:prstGeom prst="rect">
            <a:avLst/>
          </a:prstGeom>
        </p:spPr>
      </p:pic>
      <p:sp>
        <p:nvSpPr>
          <p:cNvPr id="11" name="Title 1">
            <a:extLst>
              <a:ext uri="{FF2B5EF4-FFF2-40B4-BE49-F238E27FC236}">
                <a16:creationId xmlns:a16="http://schemas.microsoft.com/office/drawing/2014/main" id="{8A1CEC12-7929-B642-B88A-B56D879AF24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778FEBDA-9C1C-CF4A-B8B0-E57D18BE235E}"/>
              </a:ext>
            </a:extLst>
          </p:cNvPr>
          <p:cNvSpPr txBox="1">
            <a:spLocks noChangeArrowheads="1"/>
          </p:cNvSpPr>
          <p:nvPr/>
        </p:nvSpPr>
        <p:spPr bwMode="auto">
          <a:xfrm>
            <a:off x="273050" y="1067812"/>
            <a:ext cx="31353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doce niveles, numeradas del  I al X, que indica la severidad de los movimientos telúricos. La intensidad se basa en los efectos observados y es variable en el área afectada por un terremoto. La intensidad depende del tamaño, la profundidad, la distancia y las condiciones locales del terremoto.</a:t>
            </a:r>
          </a:p>
        </p:txBody>
      </p:sp>
      <p:pic>
        <p:nvPicPr>
          <p:cNvPr id="13" name="Picture 9">
            <a:extLst>
              <a:ext uri="{FF2B5EF4-FFF2-40B4-BE49-F238E27FC236}">
                <a16:creationId xmlns:a16="http://schemas.microsoft.com/office/drawing/2014/main" id="{8BE06652-F65E-6549-AAFC-97FFCE89BF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4">
            <a:extLst>
              <a:ext uri="{FF2B5EF4-FFF2-40B4-BE49-F238E27FC236}">
                <a16:creationId xmlns:a16="http://schemas.microsoft.com/office/drawing/2014/main" id="{94BC5660-5D5B-C94C-A6CB-53A50821C31B}"/>
              </a:ext>
            </a:extLst>
          </p:cNvPr>
          <p:cNvSpPr txBox="1">
            <a:spLocks noChangeArrowheads="1"/>
          </p:cNvSpPr>
          <p:nvPr/>
        </p:nvSpPr>
        <p:spPr bwMode="auto">
          <a:xfrm>
            <a:off x="914400" y="4419600"/>
            <a:ext cx="2570743" cy="230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3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3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3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Imperceptible</a:t>
            </a:r>
            <a:endParaRPr lang="en-US" altLang="en-US" sz="1300" dirty="0">
              <a:latin typeface="Arial" panose="020B0604020202020204" pitchFamily="34" charset="0"/>
            </a:endParaRPr>
          </a:p>
        </p:txBody>
      </p:sp>
      <p:sp>
        <p:nvSpPr>
          <p:cNvPr id="16" name="TextBox 10">
            <a:extLst>
              <a:ext uri="{FF2B5EF4-FFF2-40B4-BE49-F238E27FC236}">
                <a16:creationId xmlns:a16="http://schemas.microsoft.com/office/drawing/2014/main" id="{7A8A15EB-1C55-A54B-9E9B-0E899E64CC95}"/>
              </a:ext>
            </a:extLst>
          </p:cNvPr>
          <p:cNvSpPr txBox="1">
            <a:spLocks noChangeArrowheads="1"/>
          </p:cNvSpPr>
          <p:nvPr/>
        </p:nvSpPr>
        <p:spPr bwMode="auto">
          <a:xfrm>
            <a:off x="668495" y="4038600"/>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4038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 altLang="en-US" sz="1600" dirty="0">
                <a:latin typeface="Arial" panose="020B0604020202020204" pitchFamily="34" charset="0"/>
                <a:cs typeface="Arial" panose="020B0604020202020204" pitchFamily="34" charset="0"/>
              </a:rPr>
              <a:t>El Servicio Geológico de los EE.UU. estima que 1,2 millones de personas sintieron fuertes sacudidas como consecuencia de este terremoto.</a:t>
            </a:r>
            <a:r>
              <a:rPr lang="en-US" altLang="en-US" sz="1600" dirty="0">
                <a:latin typeface="Arial" panose="020B0604020202020204" pitchFamily="34" charset="0"/>
                <a:cs typeface="Arial" panose="020B0604020202020204" pitchFamily="34" charset="0"/>
              </a:rPr>
              <a:t> </a:t>
            </a:r>
          </a:p>
        </p:txBody>
      </p:sp>
      <p:pic>
        <p:nvPicPr>
          <p:cNvPr id="3" name="Picture 2" descr="Map&#10;&#10;Description automatically generated">
            <a:extLst>
              <a:ext uri="{FF2B5EF4-FFF2-40B4-BE49-F238E27FC236}">
                <a16:creationId xmlns:a16="http://schemas.microsoft.com/office/drawing/2014/main" id="{7DEC6FFD-0B95-4782-A219-0612C8962B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841289"/>
            <a:ext cx="4650277" cy="4643634"/>
          </a:xfrm>
          <a:prstGeom prst="rect">
            <a:avLst/>
          </a:prstGeom>
        </p:spPr>
      </p:pic>
      <p:pic>
        <p:nvPicPr>
          <p:cNvPr id="7" name="Picture 6" descr="Table&#10;&#10;Description automatically generated">
            <a:extLst>
              <a:ext uri="{FF2B5EF4-FFF2-40B4-BE49-F238E27FC236}">
                <a16:creationId xmlns:a16="http://schemas.microsoft.com/office/drawing/2014/main" id="{5E9CCDDC-6B27-499F-A886-3FA04990DF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3166961"/>
            <a:ext cx="2362200" cy="3634767"/>
          </a:xfrm>
          <a:prstGeom prst="rect">
            <a:avLst/>
          </a:prstGeom>
        </p:spPr>
      </p:pic>
      <p:sp>
        <p:nvSpPr>
          <p:cNvPr id="10" name="Title 1">
            <a:extLst>
              <a:ext uri="{FF2B5EF4-FFF2-40B4-BE49-F238E27FC236}">
                <a16:creationId xmlns:a16="http://schemas.microsoft.com/office/drawing/2014/main" id="{5F84887D-27CB-ED4D-889D-1C4204B1EAF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20">
            <a:extLst>
              <a:ext uri="{FF2B5EF4-FFF2-40B4-BE49-F238E27FC236}">
                <a16:creationId xmlns:a16="http://schemas.microsoft.com/office/drawing/2014/main" id="{E5583D76-6DD0-904C-8B83-0038D9E005F2}"/>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2" name="TextBox 15">
            <a:extLst>
              <a:ext uri="{FF2B5EF4-FFF2-40B4-BE49-F238E27FC236}">
                <a16:creationId xmlns:a16="http://schemas.microsoft.com/office/drawing/2014/main" id="{334D8644-C8DB-6246-988B-097ED750B5CC}"/>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B077D2-EDC2-4611-AC09-3D2A96BA2F1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12291" name="Picture 18" descr="IRIS_TMlogo.png">
            <a:extLst>
              <a:ext uri="{FF2B5EF4-FFF2-40B4-BE49-F238E27FC236}">
                <a16:creationId xmlns:a16="http://schemas.microsoft.com/office/drawing/2014/main" id="{A9DF8C84-5F6C-4E26-A252-C845B1EA37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7">
            <a:extLst>
              <a:ext uri="{FF2B5EF4-FFF2-40B4-BE49-F238E27FC236}">
                <a16:creationId xmlns:a16="http://schemas.microsoft.com/office/drawing/2014/main" id="{0D5826E3-8EBD-485B-B05E-6AD4AB5FB82F}"/>
              </a:ext>
            </a:extLst>
          </p:cNvPr>
          <p:cNvSpPr txBox="1">
            <a:spLocks noChangeArrowheads="1"/>
          </p:cNvSpPr>
          <p:nvPr/>
        </p:nvSpPr>
        <p:spPr bwMode="auto">
          <a:xfrm>
            <a:off x="228600" y="1174046"/>
            <a:ext cx="4092308"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500" dirty="0"/>
              <a:t>El mapa de la derecha muestra los 1000 terremotos más recientes cerca del epicentro.</a:t>
            </a:r>
          </a:p>
          <a:p>
            <a:pPr eaLnBrk="1" hangingPunct="1"/>
            <a:endParaRPr lang="es-ES_tradnl" altLang="en-US" sz="1500" dirty="0"/>
          </a:p>
          <a:p>
            <a:pPr eaLnBrk="1" hangingPunct="1"/>
            <a:r>
              <a:rPr lang="es-ES_tradnl" altLang="en-US" sz="1500" dirty="0"/>
              <a:t>Como se muestra en la sección transversal a continuación, los terremotos son poco profundos (puntos morados) en la Fosa de Japón y aumentan a 600 km de profundidad (puntos rojos) hacia el oeste a medida que la Placa del Pacífico se sumerge más profundamente debajo de Japón.</a:t>
            </a:r>
          </a:p>
          <a:p>
            <a:pPr eaLnBrk="1" hangingPunct="1"/>
            <a:endParaRPr lang="es-ES_tradnl" altLang="en-US" sz="1500" dirty="0"/>
          </a:p>
          <a:p>
            <a:pPr eaLnBrk="1" hangingPunct="1"/>
            <a:r>
              <a:rPr lang="es-ES_tradnl" altLang="en-US" sz="1500" dirty="0"/>
              <a:t>Este hipocentro del terremoto tenía 50,6 km de profundidad, en el rango azul de la escala.</a:t>
            </a:r>
          </a:p>
        </p:txBody>
      </p:sp>
      <p:sp>
        <p:nvSpPr>
          <p:cNvPr id="12293" name="TextBox 11">
            <a:extLst>
              <a:ext uri="{FF2B5EF4-FFF2-40B4-BE49-F238E27FC236}">
                <a16:creationId xmlns:a16="http://schemas.microsoft.com/office/drawing/2014/main" id="{53DDEB0A-2D28-4155-B37F-CF695B308DB9}"/>
              </a:ext>
            </a:extLst>
          </p:cNvPr>
          <p:cNvSpPr txBox="1">
            <a:spLocks noChangeArrowheads="1"/>
          </p:cNvSpPr>
          <p:nvPr/>
        </p:nvSpPr>
        <p:spPr bwMode="auto">
          <a:xfrm>
            <a:off x="4680858" y="6477000"/>
            <a:ext cx="45211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400" i="1" dirty="0"/>
              <a:t>Imagen Cortesía del Servicio Geológico de los EE.UU.</a:t>
            </a:r>
          </a:p>
        </p:txBody>
      </p:sp>
      <p:sp>
        <p:nvSpPr>
          <p:cNvPr id="12297" name="TextBox 12">
            <a:extLst>
              <a:ext uri="{FF2B5EF4-FFF2-40B4-BE49-F238E27FC236}">
                <a16:creationId xmlns:a16="http://schemas.microsoft.com/office/drawing/2014/main" id="{9ACF08A9-B366-4172-9719-AE6D244AE40C}"/>
              </a:ext>
            </a:extLst>
          </p:cNvPr>
          <p:cNvSpPr txBox="1">
            <a:spLocks noChangeArrowheads="1"/>
          </p:cNvSpPr>
          <p:nvPr/>
        </p:nvSpPr>
        <p:spPr bwMode="auto">
          <a:xfrm>
            <a:off x="261258" y="5992810"/>
            <a:ext cx="4114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400" i="1" dirty="0"/>
              <a:t>La sismicidad en la sección transversal a través de la zona de subducción mostrando la relación entre el color y la profundidad del terremoto.</a:t>
            </a:r>
          </a:p>
        </p:txBody>
      </p:sp>
      <p:pic>
        <p:nvPicPr>
          <p:cNvPr id="3" name="Picture 2" descr="A screenshot of a video game&#10;&#10;Description automatically generated with low confidence">
            <a:extLst>
              <a:ext uri="{FF2B5EF4-FFF2-40B4-BE49-F238E27FC236}">
                <a16:creationId xmlns:a16="http://schemas.microsoft.com/office/drawing/2014/main" id="{1EF6D972-06A4-46BF-9003-8A3598914C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756" y="4709894"/>
            <a:ext cx="3781044" cy="1223639"/>
          </a:xfrm>
          <a:prstGeom prst="rect">
            <a:avLst/>
          </a:prstGeom>
        </p:spPr>
      </p:pic>
      <p:pic>
        <p:nvPicPr>
          <p:cNvPr id="8" name="Picture 7" descr="Map&#10;&#10;Description automatically generated">
            <a:extLst>
              <a:ext uri="{FF2B5EF4-FFF2-40B4-BE49-F238E27FC236}">
                <a16:creationId xmlns:a16="http://schemas.microsoft.com/office/drawing/2014/main" id="{5E215005-BF74-413A-ACC8-28D2BCBDF0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9600" y="769670"/>
            <a:ext cx="4572000" cy="5707330"/>
          </a:xfrm>
          <a:prstGeom prst="rect">
            <a:avLst/>
          </a:prstGeom>
        </p:spPr>
      </p:pic>
      <p:pic>
        <p:nvPicPr>
          <p:cNvPr id="11" name="Picture 10" descr="Diagram&#10;&#10;Description automatically generated">
            <a:extLst>
              <a:ext uri="{FF2B5EF4-FFF2-40B4-BE49-F238E27FC236}">
                <a16:creationId xmlns:a16="http://schemas.microsoft.com/office/drawing/2014/main" id="{5D368634-400E-4AC9-A36C-521FB2B1BD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99556" y="4150264"/>
            <a:ext cx="455600" cy="2295867"/>
          </a:xfrm>
          <a:prstGeom prst="rect">
            <a:avLst/>
          </a:prstGeom>
        </p:spPr>
      </p:pic>
      <p:cxnSp>
        <p:nvCxnSpPr>
          <p:cNvPr id="13" name="Straight Connector 12">
            <a:extLst>
              <a:ext uri="{FF2B5EF4-FFF2-40B4-BE49-F238E27FC236}">
                <a16:creationId xmlns:a16="http://schemas.microsoft.com/office/drawing/2014/main" id="{DA8DD197-71F1-4D22-808F-530B6B99983F}"/>
              </a:ext>
            </a:extLst>
          </p:cNvPr>
          <p:cNvCxnSpPr/>
          <p:nvPr/>
        </p:nvCxnSpPr>
        <p:spPr>
          <a:xfrm>
            <a:off x="6096000" y="2819400"/>
            <a:ext cx="2590800" cy="10668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59310A4-AEFC-4EF8-8F47-70FC7EA7DBC1}"/>
              </a:ext>
            </a:extLst>
          </p:cNvPr>
          <p:cNvSpPr txBox="1"/>
          <p:nvPr/>
        </p:nvSpPr>
        <p:spPr>
          <a:xfrm>
            <a:off x="5823858" y="2493610"/>
            <a:ext cx="381000" cy="369332"/>
          </a:xfrm>
          <a:prstGeom prst="rect">
            <a:avLst/>
          </a:prstGeom>
          <a:noFill/>
        </p:spPr>
        <p:txBody>
          <a:bodyPr wrap="square" rtlCol="0">
            <a:spAutoFit/>
          </a:bodyPr>
          <a:lstStyle/>
          <a:p>
            <a:r>
              <a:rPr lang="es-ES_tradnl" b="1" dirty="0"/>
              <a:t>A</a:t>
            </a:r>
          </a:p>
        </p:txBody>
      </p:sp>
      <p:sp>
        <p:nvSpPr>
          <p:cNvPr id="21" name="TextBox 20">
            <a:extLst>
              <a:ext uri="{FF2B5EF4-FFF2-40B4-BE49-F238E27FC236}">
                <a16:creationId xmlns:a16="http://schemas.microsoft.com/office/drawing/2014/main" id="{0B70DE07-8CDA-4ACA-9FD9-1CBD48C5EFAF}"/>
              </a:ext>
            </a:extLst>
          </p:cNvPr>
          <p:cNvSpPr txBox="1"/>
          <p:nvPr/>
        </p:nvSpPr>
        <p:spPr>
          <a:xfrm>
            <a:off x="255927" y="4368798"/>
            <a:ext cx="381000" cy="369332"/>
          </a:xfrm>
          <a:prstGeom prst="rect">
            <a:avLst/>
          </a:prstGeom>
          <a:noFill/>
        </p:spPr>
        <p:txBody>
          <a:bodyPr wrap="square" rtlCol="0">
            <a:spAutoFit/>
          </a:bodyPr>
          <a:lstStyle/>
          <a:p>
            <a:r>
              <a:rPr lang="es-ES_tradnl" b="1" dirty="0"/>
              <a:t>A</a:t>
            </a:r>
          </a:p>
        </p:txBody>
      </p:sp>
      <p:sp>
        <p:nvSpPr>
          <p:cNvPr id="22" name="TextBox 21">
            <a:extLst>
              <a:ext uri="{FF2B5EF4-FFF2-40B4-BE49-F238E27FC236}">
                <a16:creationId xmlns:a16="http://schemas.microsoft.com/office/drawing/2014/main" id="{753697B5-A776-4B6A-8C69-221C4316E763}"/>
              </a:ext>
            </a:extLst>
          </p:cNvPr>
          <p:cNvSpPr txBox="1"/>
          <p:nvPr/>
        </p:nvSpPr>
        <p:spPr>
          <a:xfrm>
            <a:off x="3830330" y="4378271"/>
            <a:ext cx="574756" cy="369332"/>
          </a:xfrm>
          <a:prstGeom prst="rect">
            <a:avLst/>
          </a:prstGeom>
          <a:noFill/>
        </p:spPr>
        <p:txBody>
          <a:bodyPr wrap="square" rtlCol="0">
            <a:spAutoFit/>
          </a:bodyPr>
          <a:lstStyle/>
          <a:p>
            <a:r>
              <a:rPr lang="es-ES_tradnl" b="1" dirty="0"/>
              <a:t>A’</a:t>
            </a:r>
          </a:p>
        </p:txBody>
      </p:sp>
      <p:sp>
        <p:nvSpPr>
          <p:cNvPr id="23" name="TextBox 22">
            <a:extLst>
              <a:ext uri="{FF2B5EF4-FFF2-40B4-BE49-F238E27FC236}">
                <a16:creationId xmlns:a16="http://schemas.microsoft.com/office/drawing/2014/main" id="{78A14962-97A0-4DF2-AE39-1AD7A29D9A49}"/>
              </a:ext>
            </a:extLst>
          </p:cNvPr>
          <p:cNvSpPr txBox="1"/>
          <p:nvPr/>
        </p:nvSpPr>
        <p:spPr>
          <a:xfrm>
            <a:off x="8588108" y="3842289"/>
            <a:ext cx="574756" cy="369332"/>
          </a:xfrm>
          <a:prstGeom prst="rect">
            <a:avLst/>
          </a:prstGeom>
          <a:noFill/>
        </p:spPr>
        <p:txBody>
          <a:bodyPr wrap="square" rtlCol="0">
            <a:spAutoFit/>
          </a:bodyPr>
          <a:lstStyle/>
          <a:p>
            <a:r>
              <a:rPr lang="es-ES_tradnl" b="1" dirty="0"/>
              <a:t>A’</a:t>
            </a:r>
          </a:p>
        </p:txBody>
      </p:sp>
      <p:sp>
        <p:nvSpPr>
          <p:cNvPr id="16" name="Title 1">
            <a:extLst>
              <a:ext uri="{FF2B5EF4-FFF2-40B4-BE49-F238E27FC236}">
                <a16:creationId xmlns:a16="http://schemas.microsoft.com/office/drawing/2014/main" id="{3C76B402-412B-A047-8486-B2C9D7075A3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s-ES_tradnl" altLang="en-US" dirty="0">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304800" y="1066800"/>
            <a:ext cx="883919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latin typeface="Arial" panose="020B0604020202020204" pitchFamily="34" charset="0"/>
              </a:rPr>
              <a:t>Animando 21 años de sismicidad regional con magnitudes mayores que 5. La estrella roja resalta el terremoto de hoy, la estrella negra resalta el terremoto M 9,0 de 2011. Observe la gran cantidad de réplicas que se registran inmediatamente después del terremoto de 2011.</a:t>
            </a:r>
            <a:r>
              <a:rPr lang="es-ES_tradnl" altLang="en-US" sz="1800" dirty="0">
                <a:latin typeface="Arial" panose="020B0604020202020204" pitchFamily="34" charset="0"/>
              </a:rPr>
              <a:t>  </a:t>
            </a:r>
          </a:p>
        </p:txBody>
      </p:sp>
      <p:pic>
        <p:nvPicPr>
          <p:cNvPr id="3" name="Japan_M7.1_210213">
            <a:hlinkClick r:id="" action="ppaction://media"/>
            <a:extLst>
              <a:ext uri="{FF2B5EF4-FFF2-40B4-BE49-F238E27FC236}">
                <a16:creationId xmlns:a16="http://schemas.microsoft.com/office/drawing/2014/main" id="{9D42EFF4-B72D-4C70-9DA4-6C28B0CD000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66875" y="2129965"/>
            <a:ext cx="6105525" cy="4194635"/>
          </a:xfrm>
          <a:prstGeom prst="rect">
            <a:avLst/>
          </a:prstGeom>
        </p:spPr>
      </p:pic>
      <p:sp>
        <p:nvSpPr>
          <p:cNvPr id="9" name="Title 1">
            <a:extLst>
              <a:ext uri="{FF2B5EF4-FFF2-40B4-BE49-F238E27FC236}">
                <a16:creationId xmlns:a16="http://schemas.microsoft.com/office/drawing/2014/main" id="{905612EA-7C4D-2944-9F0A-6A77F056BD0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16">
            <a:extLst>
              <a:ext uri="{FF2B5EF4-FFF2-40B4-BE49-F238E27FC236}">
                <a16:creationId xmlns:a16="http://schemas.microsoft.com/office/drawing/2014/main" id="{D2338483-7C6A-A24D-848F-26388972FB76}"/>
              </a:ext>
            </a:extLst>
          </p:cNvPr>
          <p:cNvSpPr txBox="1">
            <a:spLocks noChangeArrowheads="1"/>
          </p:cNvSpPr>
          <p:nvPr/>
        </p:nvSpPr>
        <p:spPr bwMode="auto">
          <a:xfrm>
            <a:off x="3224790" y="6370524"/>
            <a:ext cx="48397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400" i="1" dirty="0">
                <a:solidFill>
                  <a:srgbClr val="000000"/>
                </a:solidFill>
                <a:latin typeface="Arial" panose="020B0604020202020204" pitchFamily="34" charset="0"/>
                <a:cs typeface="Arial" panose="020B0604020202020204" pitchFamily="34" charset="0"/>
              </a:rPr>
              <a:t>Animación </a:t>
            </a:r>
            <a:r>
              <a:rPr lang="es-ES_tradnl" altLang="en-US" sz="1400" dirty="0">
                <a:latin typeface="Arial" panose="020B0604020202020204" pitchFamily="34" charset="0"/>
              </a:rPr>
              <a:t>creada con el navegador de terremotos de IRIS</a:t>
            </a:r>
            <a:endParaRPr lang="es-ES_tradnl" altLang="en-US" sz="1800" dirty="0">
              <a:latin typeface="Arial" panose="020B0604020202020204" pitchFamily="34" charset="0"/>
            </a:endParaRPr>
          </a:p>
          <a:p>
            <a:pPr>
              <a:spcBef>
                <a:spcPct val="0"/>
              </a:spcBef>
              <a:buFontTx/>
              <a:buNone/>
            </a:pPr>
            <a:endParaRPr lang="es-ES_tradnl" altLang="en-US" sz="1400" i="1"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140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793006" y="6019800"/>
            <a:ext cx="8198594" cy="844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600" dirty="0">
                <a:solidFill>
                  <a:srgbClr val="000000"/>
                </a:solidFill>
                <a:latin typeface="Arial" panose="020B0604020202020204" pitchFamily="34" charset="0"/>
              </a:rPr>
              <a:t>En el norte de </a:t>
            </a:r>
            <a:r>
              <a:rPr lang="es-ES_tradnl" altLang="en-US" sz="1600" dirty="0" err="1">
                <a:solidFill>
                  <a:srgbClr val="000000"/>
                </a:solidFill>
                <a:latin typeface="Arial" panose="020B0604020202020204" pitchFamily="34" charset="0"/>
              </a:rPr>
              <a:t>Honshu</a:t>
            </a:r>
            <a:r>
              <a:rPr lang="es-ES_tradnl" altLang="en-US" sz="1600" dirty="0">
                <a:solidFill>
                  <a:srgbClr val="000000"/>
                </a:solidFill>
                <a:latin typeface="Arial" panose="020B0604020202020204" pitchFamily="34" charset="0"/>
              </a:rPr>
              <a:t>, la Placa del Pacífico se subduce por debajo de la Placa de Ojotsk a una velocidad de 8,3 cm / año. El epicentro de este terremoto de magnitud 7,1 es mostrado por la estrella roja.</a:t>
            </a:r>
          </a:p>
        </p:txBody>
      </p:sp>
      <p:sp>
        <p:nvSpPr>
          <p:cNvPr id="11" name="Title 1">
            <a:extLst>
              <a:ext uri="{FF2B5EF4-FFF2-40B4-BE49-F238E27FC236}">
                <a16:creationId xmlns:a16="http://schemas.microsoft.com/office/drawing/2014/main" id="{3E540880-4D8F-B543-8DEC-4211C512985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20" name="Group 19">
            <a:extLst>
              <a:ext uri="{FF2B5EF4-FFF2-40B4-BE49-F238E27FC236}">
                <a16:creationId xmlns:a16="http://schemas.microsoft.com/office/drawing/2014/main" id="{849B736D-B276-A144-B586-F4AD1D57BA68}"/>
              </a:ext>
            </a:extLst>
          </p:cNvPr>
          <p:cNvGrpSpPr/>
          <p:nvPr/>
        </p:nvGrpSpPr>
        <p:grpSpPr>
          <a:xfrm>
            <a:off x="0" y="0"/>
            <a:ext cx="8628744" cy="6858000"/>
            <a:chOff x="0" y="0"/>
            <a:chExt cx="8628744" cy="685800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grpSp>
          <p:nvGrpSpPr>
            <p:cNvPr id="2" name="Group 1">
              <a:extLst>
                <a:ext uri="{FF2B5EF4-FFF2-40B4-BE49-F238E27FC236}">
                  <a16:creationId xmlns:a16="http://schemas.microsoft.com/office/drawing/2014/main" id="{8C33466F-4C20-4DD2-873A-22A167B796A2}"/>
                </a:ext>
              </a:extLst>
            </p:cNvPr>
            <p:cNvGrpSpPr/>
            <p:nvPr/>
          </p:nvGrpSpPr>
          <p:grpSpPr>
            <a:xfrm>
              <a:off x="856344" y="1076802"/>
              <a:ext cx="7772400" cy="4858611"/>
              <a:chOff x="1145110" y="1076802"/>
              <a:chExt cx="7772400" cy="4858611"/>
            </a:xfrm>
          </p:grpSpPr>
          <p:pic>
            <p:nvPicPr>
              <p:cNvPr id="5" name="Picture 4">
                <a:extLst>
                  <a:ext uri="{FF2B5EF4-FFF2-40B4-BE49-F238E27FC236}">
                    <a16:creationId xmlns:a16="http://schemas.microsoft.com/office/drawing/2014/main" id="{20BB0E03-8BC4-5544-8055-AB66CE21B849}"/>
                  </a:ext>
                </a:extLst>
              </p:cNvPr>
              <p:cNvPicPr>
                <a:picLocks noChangeAspect="1"/>
              </p:cNvPicPr>
              <p:nvPr/>
            </p:nvPicPr>
            <p:blipFill>
              <a:blip r:embed="rId4"/>
              <a:stretch>
                <a:fillRect/>
              </a:stretch>
            </p:blipFill>
            <p:spPr>
              <a:xfrm>
                <a:off x="1145110" y="1076802"/>
                <a:ext cx="7772400" cy="4858611"/>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209144" y="2928258"/>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grpSp>
        <p:sp>
          <p:nvSpPr>
            <p:cNvPr id="3" name="TextBox 2">
              <a:extLst>
                <a:ext uri="{FF2B5EF4-FFF2-40B4-BE49-F238E27FC236}">
                  <a16:creationId xmlns:a16="http://schemas.microsoft.com/office/drawing/2014/main" id="{F806F74D-471C-D047-AF60-66DFA2ADD3FB}"/>
                </a:ext>
              </a:extLst>
            </p:cNvPr>
            <p:cNvSpPr txBox="1"/>
            <p:nvPr/>
          </p:nvSpPr>
          <p:spPr>
            <a:xfrm>
              <a:off x="6916056" y="1616794"/>
              <a:ext cx="1371600" cy="276999"/>
            </a:xfrm>
            <a:prstGeom prst="rect">
              <a:avLst/>
            </a:prstGeom>
            <a:solidFill>
              <a:schemeClr val="tx1"/>
            </a:solidFill>
          </p:spPr>
          <p:txBody>
            <a:bodyPr wrap="square" rtlCol="0">
              <a:spAutoFit/>
            </a:bodyPr>
            <a:lstStyle/>
            <a:p>
              <a:r>
                <a:rPr lang="es-ES_tradnl" sz="1200" dirty="0">
                  <a:solidFill>
                    <a:schemeClr val="bg1"/>
                  </a:solidFill>
                </a:rPr>
                <a:t>Limite de Placa</a:t>
              </a:r>
            </a:p>
          </p:txBody>
        </p:sp>
        <p:sp>
          <p:nvSpPr>
            <p:cNvPr id="12" name="TextBox 11">
              <a:extLst>
                <a:ext uri="{FF2B5EF4-FFF2-40B4-BE49-F238E27FC236}">
                  <a16:creationId xmlns:a16="http://schemas.microsoft.com/office/drawing/2014/main" id="{D4B87822-9D71-884F-B1D7-B7E1B8488FD1}"/>
                </a:ext>
              </a:extLst>
            </p:cNvPr>
            <p:cNvSpPr txBox="1"/>
            <p:nvPr/>
          </p:nvSpPr>
          <p:spPr>
            <a:xfrm>
              <a:off x="7315200" y="1905000"/>
              <a:ext cx="1219200" cy="600164"/>
            </a:xfrm>
            <a:prstGeom prst="rect">
              <a:avLst/>
            </a:prstGeom>
            <a:solidFill>
              <a:schemeClr val="tx1"/>
            </a:solidFill>
          </p:spPr>
          <p:txBody>
            <a:bodyPr wrap="square" rtlCol="0">
              <a:spAutoFit/>
            </a:bodyPr>
            <a:lstStyle/>
            <a:p>
              <a:r>
                <a:rPr lang="es-ES_tradnl" sz="1100" dirty="0">
                  <a:solidFill>
                    <a:schemeClr val="bg1"/>
                  </a:solidFill>
                </a:rPr>
                <a:t>Subducción</a:t>
              </a:r>
            </a:p>
            <a:p>
              <a:r>
                <a:rPr lang="es-ES_tradnl" sz="1100" dirty="0">
                  <a:solidFill>
                    <a:schemeClr val="bg1"/>
                  </a:solidFill>
                </a:rPr>
                <a:t>Transformante</a:t>
              </a:r>
            </a:p>
            <a:p>
              <a:r>
                <a:rPr lang="es-ES_tradnl" sz="1100" dirty="0">
                  <a:solidFill>
                    <a:schemeClr val="bg1"/>
                  </a:solidFill>
                </a:rPr>
                <a:t>Dorsal Oceánica</a:t>
              </a:r>
            </a:p>
          </p:txBody>
        </p:sp>
        <p:sp>
          <p:nvSpPr>
            <p:cNvPr id="13" name="TextBox 12">
              <a:extLst>
                <a:ext uri="{FF2B5EF4-FFF2-40B4-BE49-F238E27FC236}">
                  <a16:creationId xmlns:a16="http://schemas.microsoft.com/office/drawing/2014/main" id="{670CC369-0053-EB40-B11F-26BF1C537AC8}"/>
                </a:ext>
              </a:extLst>
            </p:cNvPr>
            <p:cNvSpPr txBox="1"/>
            <p:nvPr/>
          </p:nvSpPr>
          <p:spPr>
            <a:xfrm>
              <a:off x="6413500" y="4075838"/>
              <a:ext cx="1524000" cy="276999"/>
            </a:xfrm>
            <a:prstGeom prst="rect">
              <a:avLst/>
            </a:prstGeom>
            <a:solidFill>
              <a:srgbClr val="061C48"/>
            </a:solidFill>
          </p:spPr>
          <p:txBody>
            <a:bodyPr wrap="square" rtlCol="0">
              <a:spAutoFit/>
            </a:bodyPr>
            <a:lstStyle/>
            <a:p>
              <a:r>
                <a:rPr lang="es-ES_tradnl" sz="1200" dirty="0">
                  <a:solidFill>
                    <a:schemeClr val="bg1"/>
                  </a:solidFill>
                </a:rPr>
                <a:t>Placa del Pacífico</a:t>
              </a:r>
            </a:p>
          </p:txBody>
        </p:sp>
        <p:sp>
          <p:nvSpPr>
            <p:cNvPr id="14" name="TextBox 13">
              <a:extLst>
                <a:ext uri="{FF2B5EF4-FFF2-40B4-BE49-F238E27FC236}">
                  <a16:creationId xmlns:a16="http://schemas.microsoft.com/office/drawing/2014/main" id="{EEE1CF6C-C770-FB4F-81FC-9BB9572D67E5}"/>
                </a:ext>
              </a:extLst>
            </p:cNvPr>
            <p:cNvSpPr txBox="1"/>
            <p:nvPr/>
          </p:nvSpPr>
          <p:spPr>
            <a:xfrm>
              <a:off x="2743200" y="4953000"/>
              <a:ext cx="1024778" cy="646331"/>
            </a:xfrm>
            <a:prstGeom prst="rect">
              <a:avLst/>
            </a:prstGeom>
            <a:solidFill>
              <a:srgbClr val="061C48"/>
            </a:solidFill>
            <a:ln>
              <a:solidFill>
                <a:srgbClr val="132E61"/>
              </a:solidFill>
            </a:ln>
          </p:spPr>
          <p:txBody>
            <a:bodyPr wrap="square" rtlCol="0">
              <a:spAutoFit/>
            </a:bodyPr>
            <a:lstStyle/>
            <a:p>
              <a:r>
                <a:rPr lang="es-ES_tradnl" sz="1200" dirty="0">
                  <a:solidFill>
                    <a:schemeClr val="bg1"/>
                  </a:solidFill>
                </a:rPr>
                <a:t>Placa del Mar de Filipinas</a:t>
              </a:r>
            </a:p>
          </p:txBody>
        </p:sp>
        <p:sp>
          <p:nvSpPr>
            <p:cNvPr id="15" name="TextBox 14">
              <a:extLst>
                <a:ext uri="{FF2B5EF4-FFF2-40B4-BE49-F238E27FC236}">
                  <a16:creationId xmlns:a16="http://schemas.microsoft.com/office/drawing/2014/main" id="{610AC409-7A4E-2243-B375-AE5AD77A70A6}"/>
                </a:ext>
              </a:extLst>
            </p:cNvPr>
            <p:cNvSpPr txBox="1"/>
            <p:nvPr/>
          </p:nvSpPr>
          <p:spPr>
            <a:xfrm rot="1764620">
              <a:off x="4877792" y="3676478"/>
              <a:ext cx="1040083" cy="276999"/>
            </a:xfrm>
            <a:prstGeom prst="rect">
              <a:avLst/>
            </a:prstGeom>
            <a:solidFill>
              <a:srgbClr val="061C48"/>
            </a:solidFill>
          </p:spPr>
          <p:txBody>
            <a:bodyPr wrap="square" rtlCol="0">
              <a:spAutoFit/>
            </a:bodyPr>
            <a:lstStyle/>
            <a:p>
              <a:r>
                <a:rPr lang="es-ES_tradnl" sz="1200" dirty="0">
                  <a:solidFill>
                    <a:schemeClr val="bg1"/>
                  </a:solidFill>
                </a:rPr>
                <a:t>8,3 cm/año</a:t>
              </a:r>
            </a:p>
          </p:txBody>
        </p:sp>
        <p:sp>
          <p:nvSpPr>
            <p:cNvPr id="16" name="TextBox 15">
              <a:extLst>
                <a:ext uri="{FF2B5EF4-FFF2-40B4-BE49-F238E27FC236}">
                  <a16:creationId xmlns:a16="http://schemas.microsoft.com/office/drawing/2014/main" id="{A09608EB-2735-FB4E-AE85-EAB6DB432240}"/>
                </a:ext>
              </a:extLst>
            </p:cNvPr>
            <p:cNvSpPr txBox="1"/>
            <p:nvPr/>
          </p:nvSpPr>
          <p:spPr>
            <a:xfrm>
              <a:off x="6858000" y="2514600"/>
              <a:ext cx="1524000" cy="246221"/>
            </a:xfrm>
            <a:prstGeom prst="rect">
              <a:avLst/>
            </a:prstGeom>
            <a:solidFill>
              <a:schemeClr val="tx1"/>
            </a:solidFill>
          </p:spPr>
          <p:txBody>
            <a:bodyPr wrap="square" rtlCol="0">
              <a:spAutoFit/>
            </a:bodyPr>
            <a:lstStyle/>
            <a:p>
              <a:r>
                <a:rPr lang="es-ES_tradnl" sz="1000" dirty="0">
                  <a:solidFill>
                    <a:schemeClr val="bg1"/>
                  </a:solidFill>
                </a:rPr>
                <a:t>Terremotos    Volcanes</a:t>
              </a:r>
            </a:p>
          </p:txBody>
        </p:sp>
        <p:sp>
          <p:nvSpPr>
            <p:cNvPr id="17" name="TextBox 16">
              <a:extLst>
                <a:ext uri="{FF2B5EF4-FFF2-40B4-BE49-F238E27FC236}">
                  <a16:creationId xmlns:a16="http://schemas.microsoft.com/office/drawing/2014/main" id="{1B07172F-21AC-984E-AF62-A2CA384B9363}"/>
                </a:ext>
              </a:extLst>
            </p:cNvPr>
            <p:cNvSpPr txBox="1"/>
            <p:nvPr/>
          </p:nvSpPr>
          <p:spPr>
            <a:xfrm>
              <a:off x="894444" y="3293929"/>
              <a:ext cx="1024778" cy="461665"/>
            </a:xfrm>
            <a:prstGeom prst="rect">
              <a:avLst/>
            </a:prstGeom>
            <a:solidFill>
              <a:srgbClr val="516CAA"/>
            </a:solidFill>
            <a:ln>
              <a:solidFill>
                <a:srgbClr val="393996"/>
              </a:solidFill>
            </a:ln>
          </p:spPr>
          <p:txBody>
            <a:bodyPr wrap="square" rtlCol="0">
              <a:spAutoFit/>
            </a:bodyPr>
            <a:lstStyle/>
            <a:p>
              <a:r>
                <a:rPr lang="es-ES_tradnl" sz="1200" dirty="0">
                  <a:solidFill>
                    <a:schemeClr val="bg1"/>
                  </a:solidFill>
                </a:rPr>
                <a:t>Placa </a:t>
              </a:r>
              <a:r>
                <a:rPr lang="es-ES_tradnl" sz="1200" dirty="0" err="1">
                  <a:solidFill>
                    <a:schemeClr val="bg1"/>
                  </a:solidFill>
                </a:rPr>
                <a:t>Euroasiatica</a:t>
              </a:r>
              <a:endParaRPr lang="es-ES_tradnl" sz="1200" dirty="0">
                <a:solidFill>
                  <a:schemeClr val="bg1"/>
                </a:solidFill>
              </a:endParaRPr>
            </a:p>
          </p:txBody>
        </p:sp>
        <p:sp>
          <p:nvSpPr>
            <p:cNvPr id="19" name="TextBox 18">
              <a:extLst>
                <a:ext uri="{FF2B5EF4-FFF2-40B4-BE49-F238E27FC236}">
                  <a16:creationId xmlns:a16="http://schemas.microsoft.com/office/drawing/2014/main" id="{C45208AF-62A1-B142-AD6A-AFBCE4AFCE92}"/>
                </a:ext>
              </a:extLst>
            </p:cNvPr>
            <p:cNvSpPr txBox="1"/>
            <p:nvPr/>
          </p:nvSpPr>
          <p:spPr>
            <a:xfrm>
              <a:off x="4734627" y="2682156"/>
              <a:ext cx="1326412" cy="276999"/>
            </a:xfrm>
            <a:prstGeom prst="rect">
              <a:avLst/>
            </a:prstGeom>
            <a:solidFill>
              <a:srgbClr val="061C48"/>
            </a:solidFill>
          </p:spPr>
          <p:txBody>
            <a:bodyPr wrap="square" rtlCol="0">
              <a:spAutoFit/>
            </a:bodyPr>
            <a:lstStyle/>
            <a:p>
              <a:r>
                <a:rPr lang="es-ES_tradnl" sz="1200" dirty="0">
                  <a:solidFill>
                    <a:schemeClr val="bg1"/>
                  </a:solidFill>
                </a:rPr>
                <a:t>Fosa de Japón</a:t>
              </a:r>
            </a:p>
          </p:txBody>
        </p:sp>
        <p:sp>
          <p:nvSpPr>
            <p:cNvPr id="6" name="TextBox 5">
              <a:extLst>
                <a:ext uri="{FF2B5EF4-FFF2-40B4-BE49-F238E27FC236}">
                  <a16:creationId xmlns:a16="http://schemas.microsoft.com/office/drawing/2014/main" id="{85015EAB-191B-2B41-A8DF-85E78B02ED1A}"/>
                </a:ext>
              </a:extLst>
            </p:cNvPr>
            <p:cNvSpPr txBox="1"/>
            <p:nvPr/>
          </p:nvSpPr>
          <p:spPr>
            <a:xfrm>
              <a:off x="3402740" y="2372380"/>
              <a:ext cx="940660" cy="523220"/>
            </a:xfrm>
            <a:prstGeom prst="rect">
              <a:avLst/>
            </a:prstGeom>
            <a:solidFill>
              <a:srgbClr val="536FAD"/>
            </a:solidFill>
          </p:spPr>
          <p:txBody>
            <a:bodyPr wrap="square" rtlCol="0">
              <a:spAutoFit/>
            </a:bodyPr>
            <a:lstStyle/>
            <a:p>
              <a:r>
                <a:rPr lang="es-ES_tradnl" sz="1400" dirty="0">
                  <a:solidFill>
                    <a:schemeClr val="bg1"/>
                  </a:solidFill>
                </a:rPr>
                <a:t>Placa de Okhotsk</a:t>
              </a:r>
            </a:p>
          </p:txBody>
        </p:sp>
      </p:grpSp>
    </p:spTree>
    <p:extLst>
      <p:ext uri="{BB962C8B-B14F-4D97-AF65-F5344CB8AC3E}">
        <p14:creationId xmlns:p14="http://schemas.microsoft.com/office/powerpoint/2010/main" val="39419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756E4324-5C80-7740-99E7-A2C899CAEF80}"/>
              </a:ext>
            </a:extLst>
          </p:cNvPr>
          <p:cNvSpPr txBox="1">
            <a:spLocks noChangeArrowheads="1"/>
          </p:cNvSpPr>
          <p:nvPr/>
        </p:nvSpPr>
        <p:spPr bwMode="auto">
          <a:xfrm>
            <a:off x="457200" y="5922952"/>
            <a:ext cx="8534400" cy="844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s-ES_tradnl" altLang="en-US" sz="1600" dirty="0">
                <a:solidFill>
                  <a:srgbClr val="000000"/>
                </a:solidFill>
                <a:latin typeface="Arial" panose="020B0604020202020204" pitchFamily="34" charset="0"/>
              </a:rPr>
              <a:t>En este mapa, el año, la magnitud y el área de ruptura son mostrados para terremotos de magnitud 7,4 y mayores en el límite de placa de subducción Pacífico-Ojotsk desde 1896 hasta 2010, justo antes del terremoto de magnitud 9,0 de 2011.</a:t>
            </a:r>
          </a:p>
        </p:txBody>
      </p:sp>
      <p:sp>
        <p:nvSpPr>
          <p:cNvPr id="14" name="Title 1">
            <a:extLst>
              <a:ext uri="{FF2B5EF4-FFF2-40B4-BE49-F238E27FC236}">
                <a16:creationId xmlns:a16="http://schemas.microsoft.com/office/drawing/2014/main" id="{7FEF26D7-6481-334B-9ADC-FCFE75A628B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15" name="Group 14">
            <a:extLst>
              <a:ext uri="{FF2B5EF4-FFF2-40B4-BE49-F238E27FC236}">
                <a16:creationId xmlns:a16="http://schemas.microsoft.com/office/drawing/2014/main" id="{E3BCBAE0-FAA3-AF4D-A6A4-F86CA7973EDB}"/>
              </a:ext>
            </a:extLst>
          </p:cNvPr>
          <p:cNvGrpSpPr/>
          <p:nvPr/>
        </p:nvGrpSpPr>
        <p:grpSpPr>
          <a:xfrm>
            <a:off x="838200" y="1020312"/>
            <a:ext cx="7772400" cy="4817376"/>
            <a:chOff x="838200" y="1020312"/>
            <a:chExt cx="7772400" cy="4817376"/>
          </a:xfrm>
        </p:grpSpPr>
        <p:grpSp>
          <p:nvGrpSpPr>
            <p:cNvPr id="2" name="Group 1">
              <a:extLst>
                <a:ext uri="{FF2B5EF4-FFF2-40B4-BE49-F238E27FC236}">
                  <a16:creationId xmlns:a16="http://schemas.microsoft.com/office/drawing/2014/main" id="{81AA15FF-28B8-47DF-A5EC-B644085830B3}"/>
                </a:ext>
              </a:extLst>
            </p:cNvPr>
            <p:cNvGrpSpPr/>
            <p:nvPr/>
          </p:nvGrpSpPr>
          <p:grpSpPr>
            <a:xfrm>
              <a:off x="838200" y="1020312"/>
              <a:ext cx="7772400" cy="4817376"/>
              <a:chOff x="1219200" y="990600"/>
              <a:chExt cx="7772400" cy="4817376"/>
            </a:xfrm>
          </p:grpSpPr>
          <p:pic>
            <p:nvPicPr>
              <p:cNvPr id="3" name="Picture 2">
                <a:extLst>
                  <a:ext uri="{FF2B5EF4-FFF2-40B4-BE49-F238E27FC236}">
                    <a16:creationId xmlns:a16="http://schemas.microsoft.com/office/drawing/2014/main" id="{BBDD4862-37F8-3749-AE13-3BB4467A0A1B}"/>
                  </a:ext>
                </a:extLst>
              </p:cNvPr>
              <p:cNvPicPr>
                <a:picLocks noChangeAspect="1"/>
              </p:cNvPicPr>
              <p:nvPr/>
            </p:nvPicPr>
            <p:blipFill>
              <a:blip r:embed="rId4"/>
              <a:stretch>
                <a:fillRect/>
              </a:stretch>
            </p:blipFill>
            <p:spPr>
              <a:xfrm>
                <a:off x="1219200" y="990600"/>
                <a:ext cx="7772400" cy="4817376"/>
              </a:xfrm>
              <a:prstGeom prst="rect">
                <a:avLst/>
              </a:prstGeom>
            </p:spPr>
          </p:pic>
          <p:sp>
            <p:nvSpPr>
              <p:cNvPr id="8" name="TextBox 7">
                <a:extLst>
                  <a:ext uri="{FF2B5EF4-FFF2-40B4-BE49-F238E27FC236}">
                    <a16:creationId xmlns:a16="http://schemas.microsoft.com/office/drawing/2014/main" id="{63CF8F1B-7A18-F04D-BD0F-4A9AE34DBBEA}"/>
                  </a:ext>
                </a:extLst>
              </p:cNvPr>
              <p:cNvSpPr txBox="1"/>
              <p:nvPr/>
            </p:nvSpPr>
            <p:spPr>
              <a:xfrm>
                <a:off x="2761692" y="2651013"/>
                <a:ext cx="1146468" cy="646331"/>
              </a:xfrm>
              <a:prstGeom prst="rect">
                <a:avLst/>
              </a:prstGeom>
              <a:noFill/>
            </p:spPr>
            <p:txBody>
              <a:bodyPr wrap="none" rtlCol="0">
                <a:spAutoFit/>
              </a:bodyPr>
              <a:lstStyle/>
              <a:p>
                <a:pPr algn="ctr"/>
                <a:r>
                  <a:rPr lang="es-ES_tradnl" dirty="0">
                    <a:solidFill>
                      <a:schemeClr val="bg1"/>
                    </a:solidFill>
                  </a:rPr>
                  <a:t>Placa de </a:t>
                </a:r>
              </a:p>
              <a:p>
                <a:pPr algn="ctr"/>
                <a:r>
                  <a:rPr lang="es-ES_tradnl" dirty="0">
                    <a:solidFill>
                      <a:schemeClr val="bg1"/>
                    </a:solidFill>
                  </a:rPr>
                  <a:t>Okhotsk</a:t>
                </a:r>
              </a:p>
            </p:txBody>
          </p:sp>
          <p:sp>
            <p:nvSpPr>
              <p:cNvPr id="9" name="TextBox 8">
                <a:extLst>
                  <a:ext uri="{FF2B5EF4-FFF2-40B4-BE49-F238E27FC236}">
                    <a16:creationId xmlns:a16="http://schemas.microsoft.com/office/drawing/2014/main" id="{49B53193-6075-AE45-975D-70950BD1E491}"/>
                  </a:ext>
                </a:extLst>
              </p:cNvPr>
              <p:cNvSpPr txBox="1"/>
              <p:nvPr/>
            </p:nvSpPr>
            <p:spPr>
              <a:xfrm>
                <a:off x="7461461" y="3810000"/>
                <a:ext cx="1197764" cy="646331"/>
              </a:xfrm>
              <a:prstGeom prst="rect">
                <a:avLst/>
              </a:prstGeom>
              <a:noFill/>
            </p:spPr>
            <p:txBody>
              <a:bodyPr wrap="none" rtlCol="0">
                <a:spAutoFit/>
              </a:bodyPr>
              <a:lstStyle/>
              <a:p>
                <a:pPr algn="ctr"/>
                <a:r>
                  <a:rPr lang="es-ES_tradnl" dirty="0">
                    <a:solidFill>
                      <a:schemeClr val="bg1"/>
                    </a:solidFill>
                  </a:rPr>
                  <a:t>Placa del </a:t>
                </a:r>
              </a:p>
              <a:p>
                <a:pPr algn="ctr"/>
                <a:r>
                  <a:rPr lang="es-ES_tradnl" dirty="0">
                    <a:solidFill>
                      <a:schemeClr val="bg1"/>
                    </a:solidFill>
                  </a:rPr>
                  <a:t>Pacífico</a:t>
                </a:r>
              </a:p>
            </p:txBody>
          </p:sp>
          <p:grpSp>
            <p:nvGrpSpPr>
              <p:cNvPr id="10" name="Group 9">
                <a:extLst>
                  <a:ext uri="{FF2B5EF4-FFF2-40B4-BE49-F238E27FC236}">
                    <a16:creationId xmlns:a16="http://schemas.microsoft.com/office/drawing/2014/main" id="{27F7ED1E-4FCC-BC44-AD44-8BCB5DCCDAEC}"/>
                  </a:ext>
                </a:extLst>
              </p:cNvPr>
              <p:cNvGrpSpPr/>
              <p:nvPr/>
            </p:nvGrpSpPr>
            <p:grpSpPr>
              <a:xfrm>
                <a:off x="6012954" y="4435900"/>
                <a:ext cx="1200970" cy="546365"/>
                <a:chOff x="4592163" y="4008749"/>
                <a:chExt cx="1200970" cy="546365"/>
              </a:xfrm>
            </p:grpSpPr>
            <p:sp>
              <p:nvSpPr>
                <p:cNvPr id="11" name="Down Arrow 10">
                  <a:extLst>
                    <a:ext uri="{FF2B5EF4-FFF2-40B4-BE49-F238E27FC236}">
                      <a16:creationId xmlns:a16="http://schemas.microsoft.com/office/drawing/2014/main" id="{AEA9703D-3593-1345-9381-91BE25FCBCCB}"/>
                    </a:ext>
                  </a:extLst>
                </p:cNvPr>
                <p:cNvSpPr/>
                <p:nvPr/>
              </p:nvSpPr>
              <p:spPr>
                <a:xfrm rot="6899998">
                  <a:off x="4867583" y="3740175"/>
                  <a:ext cx="546365" cy="1083513"/>
                </a:xfrm>
                <a:prstGeom prst="downArrow">
                  <a:avLst>
                    <a:gd name="adj1" fmla="val 53882"/>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TextBox 11">
                  <a:extLst>
                    <a:ext uri="{FF2B5EF4-FFF2-40B4-BE49-F238E27FC236}">
                      <a16:creationId xmlns:a16="http://schemas.microsoft.com/office/drawing/2014/main" id="{C38F6EEF-6722-9E4B-AFA1-B1A70D3EF9DE}"/>
                    </a:ext>
                  </a:extLst>
                </p:cNvPr>
                <p:cNvSpPr txBox="1"/>
                <p:nvPr/>
              </p:nvSpPr>
              <p:spPr>
                <a:xfrm rot="1407110">
                  <a:off x="4592163" y="4112652"/>
                  <a:ext cx="1200970" cy="338554"/>
                </a:xfrm>
                <a:prstGeom prst="rect">
                  <a:avLst/>
                </a:prstGeom>
                <a:noFill/>
              </p:spPr>
              <p:txBody>
                <a:bodyPr wrap="none" rtlCol="0">
                  <a:spAutoFit/>
                </a:bodyPr>
                <a:lstStyle/>
                <a:p>
                  <a:r>
                    <a:rPr lang="es-ES_tradnl" sz="1600" dirty="0"/>
                    <a:t>8,3 cm/año</a:t>
                  </a:r>
                </a:p>
              </p:txBody>
            </p:sp>
          </p:grpSp>
        </p:grpSp>
        <p:sp>
          <p:nvSpPr>
            <p:cNvPr id="5" name="TextBox 4">
              <a:extLst>
                <a:ext uri="{FF2B5EF4-FFF2-40B4-BE49-F238E27FC236}">
                  <a16:creationId xmlns:a16="http://schemas.microsoft.com/office/drawing/2014/main" id="{C21DB98D-514A-294F-A784-5934715F7778}"/>
                </a:ext>
              </a:extLst>
            </p:cNvPr>
            <p:cNvSpPr txBox="1"/>
            <p:nvPr/>
          </p:nvSpPr>
          <p:spPr>
            <a:xfrm>
              <a:off x="6202990" y="1953817"/>
              <a:ext cx="2102810" cy="646331"/>
            </a:xfrm>
            <a:prstGeom prst="rect">
              <a:avLst/>
            </a:prstGeom>
            <a:solidFill>
              <a:srgbClr val="112E63"/>
            </a:solidFill>
          </p:spPr>
          <p:txBody>
            <a:bodyPr wrap="square" rtlCol="0">
              <a:spAutoFit/>
            </a:bodyPr>
            <a:lstStyle/>
            <a:p>
              <a:pPr algn="ctr"/>
              <a:r>
                <a:rPr lang="es-ES_tradnl" dirty="0">
                  <a:solidFill>
                    <a:srgbClr val="F7C615"/>
                  </a:solidFill>
                </a:rPr>
                <a:t>Historia de los </a:t>
              </a:r>
            </a:p>
            <a:p>
              <a:pPr algn="ctr"/>
              <a:r>
                <a:rPr lang="es-ES_tradnl" dirty="0">
                  <a:solidFill>
                    <a:srgbClr val="F7C615"/>
                  </a:solidFill>
                </a:rPr>
                <a:t>Terremotos</a:t>
              </a:r>
            </a:p>
          </p:txBody>
        </p:sp>
        <p:sp>
          <p:nvSpPr>
            <p:cNvPr id="6" name="TextBox 5">
              <a:extLst>
                <a:ext uri="{FF2B5EF4-FFF2-40B4-BE49-F238E27FC236}">
                  <a16:creationId xmlns:a16="http://schemas.microsoft.com/office/drawing/2014/main" id="{2A4417BF-56FA-B341-8957-A8619EEEB2CF}"/>
                </a:ext>
              </a:extLst>
            </p:cNvPr>
            <p:cNvSpPr txBox="1"/>
            <p:nvPr/>
          </p:nvSpPr>
          <p:spPr>
            <a:xfrm>
              <a:off x="5844695" y="3015701"/>
              <a:ext cx="2765905" cy="276999"/>
            </a:xfrm>
            <a:prstGeom prst="rect">
              <a:avLst/>
            </a:prstGeom>
            <a:solidFill>
              <a:srgbClr val="123163"/>
            </a:solidFill>
          </p:spPr>
          <p:txBody>
            <a:bodyPr wrap="square" rtlCol="0">
              <a:spAutoFit/>
            </a:bodyPr>
            <a:lstStyle/>
            <a:p>
              <a:pPr algn="ctr"/>
              <a:r>
                <a:rPr lang="es-ES_tradnl" sz="1200" dirty="0">
                  <a:solidFill>
                    <a:srgbClr val="E7BD0A"/>
                  </a:solidFill>
                </a:rPr>
                <a:t>Área de Ruptura/ fecha/ magnitud</a:t>
              </a:r>
            </a:p>
          </p:txBody>
        </p:sp>
      </p:grpSp>
    </p:spTree>
    <p:extLst>
      <p:ext uri="{BB962C8B-B14F-4D97-AF65-F5344CB8AC3E}">
        <p14:creationId xmlns:p14="http://schemas.microsoft.com/office/powerpoint/2010/main" val="1844830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8C9A91E-8232-2A4D-B7AC-F76B48719DED}"/>
              </a:ext>
            </a:extLst>
          </p:cNvPr>
          <p:cNvSpPr txBox="1"/>
          <p:nvPr/>
        </p:nvSpPr>
        <p:spPr>
          <a:xfrm>
            <a:off x="5257799" y="4261101"/>
            <a:ext cx="3886201" cy="923330"/>
          </a:xfrm>
          <a:prstGeom prst="rect">
            <a:avLst/>
          </a:prstGeom>
          <a:noFill/>
        </p:spPr>
        <p:txBody>
          <a:bodyPr wrap="square" rtlCol="0">
            <a:spAutoFit/>
          </a:bodyPr>
          <a:lstStyle/>
          <a:p>
            <a:pPr algn="ctr"/>
            <a:r>
              <a:rPr lang="es-ES_tradnl" dirty="0" err="1">
                <a:solidFill>
                  <a:schemeClr val="bg1"/>
                </a:solidFill>
              </a:rPr>
              <a:t>Rupture</a:t>
            </a:r>
            <a:r>
              <a:rPr lang="es-ES_tradnl" dirty="0">
                <a:solidFill>
                  <a:schemeClr val="bg1"/>
                </a:solidFill>
              </a:rPr>
              <a:t> </a:t>
            </a:r>
            <a:r>
              <a:rPr lang="es-ES_tradnl" dirty="0" err="1">
                <a:solidFill>
                  <a:schemeClr val="bg1"/>
                </a:solidFill>
              </a:rPr>
              <a:t>area</a:t>
            </a:r>
            <a:r>
              <a:rPr lang="es-ES_tradnl" dirty="0">
                <a:solidFill>
                  <a:schemeClr val="bg1"/>
                </a:solidFill>
              </a:rPr>
              <a:t> </a:t>
            </a:r>
            <a:r>
              <a:rPr lang="es-ES_tradnl" dirty="0" err="1">
                <a:solidFill>
                  <a:schemeClr val="bg1"/>
                </a:solidFill>
              </a:rPr>
              <a:t>for</a:t>
            </a:r>
            <a:r>
              <a:rPr lang="es-ES_tradnl" dirty="0">
                <a:solidFill>
                  <a:schemeClr val="bg1"/>
                </a:solidFill>
              </a:rPr>
              <a:t> </a:t>
            </a:r>
            <a:r>
              <a:rPr lang="es-ES_tradnl" dirty="0" err="1">
                <a:solidFill>
                  <a:schemeClr val="bg1"/>
                </a:solidFill>
              </a:rPr>
              <a:t>March</a:t>
            </a:r>
            <a:r>
              <a:rPr lang="es-ES_tradnl" dirty="0">
                <a:solidFill>
                  <a:schemeClr val="bg1"/>
                </a:solidFill>
              </a:rPr>
              <a:t> 11, 2011</a:t>
            </a:r>
          </a:p>
          <a:p>
            <a:pPr algn="ctr"/>
            <a:r>
              <a:rPr lang="es-ES_tradnl" dirty="0" err="1">
                <a:solidFill>
                  <a:schemeClr val="bg1"/>
                </a:solidFill>
              </a:rPr>
              <a:t>Magnitude</a:t>
            </a:r>
            <a:r>
              <a:rPr lang="es-ES_tradnl" dirty="0">
                <a:solidFill>
                  <a:schemeClr val="bg1"/>
                </a:solidFill>
              </a:rPr>
              <a:t> 9.0</a:t>
            </a:r>
          </a:p>
          <a:p>
            <a:pPr algn="ctr"/>
            <a:r>
              <a:rPr lang="es-ES_tradnl" dirty="0" err="1">
                <a:solidFill>
                  <a:schemeClr val="bg1"/>
                </a:solidFill>
              </a:rPr>
              <a:t>Tohoku-oki</a:t>
            </a:r>
            <a:r>
              <a:rPr lang="es-ES_tradnl" dirty="0">
                <a:solidFill>
                  <a:schemeClr val="bg1"/>
                </a:solidFill>
              </a:rPr>
              <a:t> </a:t>
            </a:r>
            <a:r>
              <a:rPr lang="es-ES_tradnl" dirty="0" err="1">
                <a:solidFill>
                  <a:schemeClr val="bg1"/>
                </a:solidFill>
              </a:rPr>
              <a:t>Earthquake</a:t>
            </a:r>
            <a:r>
              <a:rPr lang="es-ES_tradnl" dirty="0">
                <a:solidFill>
                  <a:schemeClr val="bg1"/>
                </a:solidFill>
              </a:rPr>
              <a:t> </a:t>
            </a:r>
          </a:p>
        </p:txBody>
      </p:sp>
      <p:grpSp>
        <p:nvGrpSpPr>
          <p:cNvPr id="8" name="Group 7">
            <a:extLst>
              <a:ext uri="{FF2B5EF4-FFF2-40B4-BE49-F238E27FC236}">
                <a16:creationId xmlns:a16="http://schemas.microsoft.com/office/drawing/2014/main" id="{7F7D30D3-C83D-46BC-9FC5-9458DBCFEE1B}"/>
              </a:ext>
            </a:extLst>
          </p:cNvPr>
          <p:cNvGrpSpPr/>
          <p:nvPr/>
        </p:nvGrpSpPr>
        <p:grpSpPr>
          <a:xfrm>
            <a:off x="609600" y="994707"/>
            <a:ext cx="7772400" cy="4720293"/>
            <a:chOff x="1295400" y="838200"/>
            <a:chExt cx="7772400" cy="4720293"/>
          </a:xfrm>
        </p:grpSpPr>
        <p:pic>
          <p:nvPicPr>
            <p:cNvPr id="2" name="Picture 1">
              <a:extLst>
                <a:ext uri="{FF2B5EF4-FFF2-40B4-BE49-F238E27FC236}">
                  <a16:creationId xmlns:a16="http://schemas.microsoft.com/office/drawing/2014/main" id="{13D26E41-4C43-254F-96FB-B14AD6DC0EA3}"/>
                </a:ext>
              </a:extLst>
            </p:cNvPr>
            <p:cNvPicPr>
              <a:picLocks noChangeAspect="1"/>
            </p:cNvPicPr>
            <p:nvPr/>
          </p:nvPicPr>
          <p:blipFill>
            <a:blip r:embed="rId4"/>
            <a:stretch>
              <a:fillRect/>
            </a:stretch>
          </p:blipFill>
          <p:spPr>
            <a:xfrm>
              <a:off x="1295400" y="838200"/>
              <a:ext cx="7772400" cy="4720293"/>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572000" y="3179061"/>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2" name="Down Arrow 11">
              <a:extLst>
                <a:ext uri="{FF2B5EF4-FFF2-40B4-BE49-F238E27FC236}">
                  <a16:creationId xmlns:a16="http://schemas.microsoft.com/office/drawing/2014/main" id="{310BF863-1B66-1142-A729-8C17CB0ED96F}"/>
                </a:ext>
              </a:extLst>
            </p:cNvPr>
            <p:cNvSpPr/>
            <p:nvPr/>
          </p:nvSpPr>
          <p:spPr>
            <a:xfrm rot="7663797">
              <a:off x="5739923" y="3530458"/>
              <a:ext cx="420479" cy="847409"/>
            </a:xfrm>
            <a:prstGeom prst="downArrow">
              <a:avLst>
                <a:gd name="adj1" fmla="val 55273"/>
                <a:gd name="adj2" fmla="val 50000"/>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6" name="TextBox 5">
              <a:extLst>
                <a:ext uri="{FF2B5EF4-FFF2-40B4-BE49-F238E27FC236}">
                  <a16:creationId xmlns:a16="http://schemas.microsoft.com/office/drawing/2014/main" id="{C82AE105-28FF-8443-9334-60F44DD0E261}"/>
                </a:ext>
              </a:extLst>
            </p:cNvPr>
            <p:cNvSpPr txBox="1"/>
            <p:nvPr/>
          </p:nvSpPr>
          <p:spPr>
            <a:xfrm>
              <a:off x="1890371" y="3270501"/>
              <a:ext cx="2531463" cy="646331"/>
            </a:xfrm>
            <a:prstGeom prst="rect">
              <a:avLst/>
            </a:prstGeom>
            <a:noFill/>
          </p:spPr>
          <p:txBody>
            <a:bodyPr wrap="none" rtlCol="0">
              <a:spAutoFit/>
            </a:bodyPr>
            <a:lstStyle/>
            <a:p>
              <a:pPr algn="ctr"/>
              <a:r>
                <a:rPr lang="es-ES_tradnl" altLang="en-US" dirty="0">
                  <a:solidFill>
                    <a:schemeClr val="bg1"/>
                  </a:solidFill>
                </a:rPr>
                <a:t>Magnitud 7,1 del</a:t>
              </a:r>
            </a:p>
            <a:p>
              <a:pPr algn="ctr"/>
              <a:r>
                <a:rPr lang="es-ES_tradnl" altLang="en-US" dirty="0">
                  <a:solidFill>
                    <a:schemeClr val="bg1"/>
                  </a:solidFill>
                </a:rPr>
                <a:t>13 de Febrero de 2021</a:t>
              </a:r>
              <a:endParaRPr lang="es-ES_tradnl" dirty="0">
                <a:solidFill>
                  <a:schemeClr val="bg1"/>
                </a:solidFill>
              </a:endParaRPr>
            </a:p>
          </p:txBody>
        </p:sp>
        <p:cxnSp>
          <p:nvCxnSpPr>
            <p:cNvPr id="15" name="Straight Arrow Connector 14">
              <a:extLst>
                <a:ext uri="{FF2B5EF4-FFF2-40B4-BE49-F238E27FC236}">
                  <a16:creationId xmlns:a16="http://schemas.microsoft.com/office/drawing/2014/main" id="{AB472F9F-7D97-1F43-827F-408B266CE04E}"/>
                </a:ext>
              </a:extLst>
            </p:cNvPr>
            <p:cNvCxnSpPr>
              <a:cxnSpLocks noChangeShapeType="1"/>
            </p:cNvCxnSpPr>
            <p:nvPr/>
          </p:nvCxnSpPr>
          <p:spPr bwMode="auto">
            <a:xfrm flipV="1">
              <a:off x="4191000" y="3304089"/>
              <a:ext cx="381000" cy="168694"/>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8" name="Straight Connector 17">
              <a:extLst>
                <a:ext uri="{FF2B5EF4-FFF2-40B4-BE49-F238E27FC236}">
                  <a16:creationId xmlns:a16="http://schemas.microsoft.com/office/drawing/2014/main" id="{71B3E2ED-C1C5-E246-A311-79F29994603B}"/>
                </a:ext>
              </a:extLst>
            </p:cNvPr>
            <p:cNvCxnSpPr>
              <a:cxnSpLocks/>
            </p:cNvCxnSpPr>
            <p:nvPr/>
          </p:nvCxnSpPr>
          <p:spPr>
            <a:xfrm>
              <a:off x="3505200" y="2596899"/>
              <a:ext cx="3124200" cy="371633"/>
            </a:xfrm>
            <a:prstGeom prst="line">
              <a:avLst/>
            </a:prstGeom>
            <a:ln w="317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315913" y="5505271"/>
            <a:ext cx="8675687"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dirty="0">
                <a:solidFill>
                  <a:srgbClr val="000000"/>
                </a:solidFill>
                <a:latin typeface="Arial" panose="020B0604020202020204" pitchFamily="34" charset="0"/>
                <a:cs typeface="Arial" panose="020B0604020202020204" pitchFamily="34" charset="0"/>
              </a:rPr>
              <a:t>El 11 de marzo de 2011, el terremoto M 9,0 de </a:t>
            </a:r>
            <a:r>
              <a:rPr lang="es-ES_tradnl" altLang="en-US" sz="1200" dirty="0" err="1">
                <a:solidFill>
                  <a:srgbClr val="000000"/>
                </a:solidFill>
                <a:latin typeface="Arial" panose="020B0604020202020204" pitchFamily="34" charset="0"/>
                <a:cs typeface="Arial" panose="020B0604020202020204" pitchFamily="34" charset="0"/>
              </a:rPr>
              <a:t>Tohoku-oki</a:t>
            </a:r>
            <a:r>
              <a:rPr lang="es-ES_tradnl" altLang="en-US" sz="1200" dirty="0">
                <a:solidFill>
                  <a:srgbClr val="000000"/>
                </a:solidFill>
                <a:latin typeface="Arial" panose="020B0604020202020204" pitchFamily="34" charset="0"/>
                <a:cs typeface="Arial" panose="020B0604020202020204" pitchFamily="34" charset="0"/>
              </a:rPr>
              <a:t> provoco la ruptura de un área de 500 km de largo por 200 km de ancho del límite de placa de mega-empuje del Pacífico y Ojotsk. El deslizamiento de la falla alcanzó más de 60 metros cerca de la Fosa de Japón. Este gran terremoto, el más grande en la historia de Japón, y el tsunami resultante cobraron la vida de casi 20.000 personas y causaron daños materiales por aproximadamente 200.000 millones de dólares. El terremoto de hoy M 7,1 fue localizado cerca del extremo occidental de la zona de ruptura de </a:t>
            </a:r>
            <a:r>
              <a:rPr lang="es-ES_tradnl" altLang="en-US" sz="1200" dirty="0" err="1">
                <a:solidFill>
                  <a:srgbClr val="000000"/>
                </a:solidFill>
                <a:latin typeface="Arial" panose="020B0604020202020204" pitchFamily="34" charset="0"/>
                <a:cs typeface="Arial" panose="020B0604020202020204" pitchFamily="34" charset="0"/>
              </a:rPr>
              <a:t>Tohoku-oki</a:t>
            </a:r>
            <a:r>
              <a:rPr lang="es-ES_tradnl" altLang="en-US" sz="1200" dirty="0">
                <a:solidFill>
                  <a:srgbClr val="000000"/>
                </a:solidFill>
                <a:latin typeface="Arial" panose="020B0604020202020204" pitchFamily="34" charset="0"/>
                <a:cs typeface="Arial" panose="020B0604020202020204" pitchFamily="34" charset="0"/>
              </a:rPr>
              <a:t>. En la siguiente diapositiva se muestra una sección transversal a lo largo de la línea punteada.</a:t>
            </a:r>
          </a:p>
        </p:txBody>
      </p:sp>
      <p:sp>
        <p:nvSpPr>
          <p:cNvPr id="16" name="Title 1">
            <a:extLst>
              <a:ext uri="{FF2B5EF4-FFF2-40B4-BE49-F238E27FC236}">
                <a16:creationId xmlns:a16="http://schemas.microsoft.com/office/drawing/2014/main" id="{3153772C-A555-2A40-8F4A-19071702FCD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JAPÓN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Sábado, 13 de Febrero, 2021 a las 14:07:50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21" name="Group 20">
            <a:extLst>
              <a:ext uri="{FF2B5EF4-FFF2-40B4-BE49-F238E27FC236}">
                <a16:creationId xmlns:a16="http://schemas.microsoft.com/office/drawing/2014/main" id="{4C54ED62-F8F8-C640-B2D6-BA9976736D3C}"/>
              </a:ext>
            </a:extLst>
          </p:cNvPr>
          <p:cNvGrpSpPr/>
          <p:nvPr/>
        </p:nvGrpSpPr>
        <p:grpSpPr>
          <a:xfrm>
            <a:off x="4572000" y="1473190"/>
            <a:ext cx="3886201" cy="3937010"/>
            <a:chOff x="4572000" y="1473190"/>
            <a:chExt cx="3886201" cy="3937010"/>
          </a:xfrm>
        </p:grpSpPr>
        <p:sp>
          <p:nvSpPr>
            <p:cNvPr id="14" name="TextBox 13">
              <a:extLst>
                <a:ext uri="{FF2B5EF4-FFF2-40B4-BE49-F238E27FC236}">
                  <a16:creationId xmlns:a16="http://schemas.microsoft.com/office/drawing/2014/main" id="{6AB9D25F-752E-4AF7-9CB2-AEB7E1988721}"/>
                </a:ext>
              </a:extLst>
            </p:cNvPr>
            <p:cNvSpPr txBox="1"/>
            <p:nvPr/>
          </p:nvSpPr>
          <p:spPr>
            <a:xfrm>
              <a:off x="4572000" y="4486870"/>
              <a:ext cx="3886201" cy="923330"/>
            </a:xfrm>
            <a:prstGeom prst="rect">
              <a:avLst/>
            </a:prstGeom>
            <a:noFill/>
          </p:spPr>
          <p:txBody>
            <a:bodyPr wrap="square" rtlCol="0">
              <a:spAutoFit/>
            </a:bodyPr>
            <a:lstStyle/>
            <a:p>
              <a:pPr algn="ctr"/>
              <a:r>
                <a:rPr lang="es-ES_tradnl" dirty="0">
                  <a:solidFill>
                    <a:schemeClr val="bg1"/>
                  </a:solidFill>
                </a:rPr>
                <a:t>Área de ruptura del terremoto de </a:t>
              </a:r>
              <a:r>
                <a:rPr lang="es-ES_tradnl" dirty="0" err="1">
                  <a:solidFill>
                    <a:schemeClr val="bg1"/>
                  </a:solidFill>
                </a:rPr>
                <a:t>Tohoku-oki</a:t>
              </a:r>
              <a:r>
                <a:rPr lang="es-ES_tradnl" dirty="0">
                  <a:solidFill>
                    <a:schemeClr val="bg1"/>
                  </a:solidFill>
                </a:rPr>
                <a:t> de magnitud 9,0 del 11 de Marzo de 2011</a:t>
              </a:r>
            </a:p>
          </p:txBody>
        </p:sp>
        <p:sp>
          <p:nvSpPr>
            <p:cNvPr id="5" name="TextBox 4">
              <a:extLst>
                <a:ext uri="{FF2B5EF4-FFF2-40B4-BE49-F238E27FC236}">
                  <a16:creationId xmlns:a16="http://schemas.microsoft.com/office/drawing/2014/main" id="{CE44AC1D-56E6-F64A-B567-3EE7DB1A97EF}"/>
                </a:ext>
              </a:extLst>
            </p:cNvPr>
            <p:cNvSpPr txBox="1"/>
            <p:nvPr/>
          </p:nvSpPr>
          <p:spPr>
            <a:xfrm>
              <a:off x="6388100" y="1473190"/>
              <a:ext cx="1600200" cy="523220"/>
            </a:xfrm>
            <a:prstGeom prst="rect">
              <a:avLst/>
            </a:prstGeom>
            <a:solidFill>
              <a:srgbClr val="123163"/>
            </a:solidFill>
            <a:ln>
              <a:solidFill>
                <a:srgbClr val="17316B"/>
              </a:solidFill>
            </a:ln>
          </p:spPr>
          <p:txBody>
            <a:bodyPr wrap="square" rtlCol="0">
              <a:spAutoFit/>
            </a:bodyPr>
            <a:lstStyle/>
            <a:p>
              <a:r>
                <a:rPr lang="es-ES_tradnl" sz="1400" dirty="0">
                  <a:solidFill>
                    <a:schemeClr val="bg1"/>
                  </a:solidFill>
                </a:rPr>
                <a:t>Cuánto se deslizó la falla:</a:t>
              </a:r>
            </a:p>
          </p:txBody>
        </p:sp>
        <p:sp>
          <p:nvSpPr>
            <p:cNvPr id="11" name="TextBox 10">
              <a:extLst>
                <a:ext uri="{FF2B5EF4-FFF2-40B4-BE49-F238E27FC236}">
                  <a16:creationId xmlns:a16="http://schemas.microsoft.com/office/drawing/2014/main" id="{7834038A-FC11-A84B-BA40-6374B124B5EA}"/>
                </a:ext>
              </a:extLst>
            </p:cNvPr>
            <p:cNvSpPr txBox="1"/>
            <p:nvPr/>
          </p:nvSpPr>
          <p:spPr>
            <a:xfrm>
              <a:off x="6477000" y="2057400"/>
              <a:ext cx="1511300" cy="400110"/>
            </a:xfrm>
            <a:prstGeom prst="rect">
              <a:avLst/>
            </a:prstGeom>
            <a:solidFill>
              <a:srgbClr val="EBECF0"/>
            </a:solidFill>
          </p:spPr>
          <p:txBody>
            <a:bodyPr wrap="square" rtlCol="0">
              <a:spAutoFit/>
            </a:bodyPr>
            <a:lstStyle/>
            <a:p>
              <a:r>
                <a:rPr lang="es-ES_tradnl" sz="1000" dirty="0"/>
                <a:t>Deslizamiento de la Falla</a:t>
              </a:r>
            </a:p>
          </p:txBody>
        </p:sp>
        <p:sp>
          <p:nvSpPr>
            <p:cNvPr id="19" name="TextBox 18">
              <a:extLst>
                <a:ext uri="{FF2B5EF4-FFF2-40B4-BE49-F238E27FC236}">
                  <a16:creationId xmlns:a16="http://schemas.microsoft.com/office/drawing/2014/main" id="{5CD95CF5-D6CC-1742-B8EE-623DFBCCACC5}"/>
                </a:ext>
              </a:extLst>
            </p:cNvPr>
            <p:cNvSpPr txBox="1"/>
            <p:nvPr/>
          </p:nvSpPr>
          <p:spPr>
            <a:xfrm>
              <a:off x="7391400" y="2485592"/>
              <a:ext cx="596900" cy="246221"/>
            </a:xfrm>
            <a:prstGeom prst="rect">
              <a:avLst/>
            </a:prstGeom>
            <a:solidFill>
              <a:srgbClr val="EBECF0"/>
            </a:solidFill>
          </p:spPr>
          <p:txBody>
            <a:bodyPr wrap="square" rtlCol="0">
              <a:spAutoFit/>
            </a:bodyPr>
            <a:lstStyle/>
            <a:p>
              <a:r>
                <a:rPr lang="es-ES_tradnl" sz="1000" dirty="0"/>
                <a:t>Metros</a:t>
              </a:r>
            </a:p>
          </p:txBody>
        </p:sp>
        <p:sp>
          <p:nvSpPr>
            <p:cNvPr id="20" name="TextBox 19">
              <a:extLst>
                <a:ext uri="{FF2B5EF4-FFF2-40B4-BE49-F238E27FC236}">
                  <a16:creationId xmlns:a16="http://schemas.microsoft.com/office/drawing/2014/main" id="{966470B3-061E-6542-A3C1-FE9A3BDCC7D8}"/>
                </a:ext>
              </a:extLst>
            </p:cNvPr>
            <p:cNvSpPr txBox="1"/>
            <p:nvPr/>
          </p:nvSpPr>
          <p:spPr>
            <a:xfrm rot="16200000">
              <a:off x="7150584" y="3196021"/>
              <a:ext cx="1148322" cy="415498"/>
            </a:xfrm>
            <a:prstGeom prst="rect">
              <a:avLst/>
            </a:prstGeom>
            <a:solidFill>
              <a:srgbClr val="EBECF0"/>
            </a:solidFill>
          </p:spPr>
          <p:txBody>
            <a:bodyPr wrap="square" rtlCol="0">
              <a:spAutoFit/>
            </a:bodyPr>
            <a:lstStyle/>
            <a:p>
              <a:r>
                <a:rPr lang="es-ES_tradnl" sz="1050" dirty="0"/>
                <a:t>Incremento del Deslizamiento</a:t>
              </a:r>
            </a:p>
          </p:txBody>
        </p:sp>
      </p:grpSp>
    </p:spTree>
    <p:extLst>
      <p:ext uri="{BB962C8B-B14F-4D97-AF65-F5344CB8AC3E}">
        <p14:creationId xmlns:p14="http://schemas.microsoft.com/office/powerpoint/2010/main" val="36167240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8855</TotalTime>
  <Words>2187</Words>
  <Application>Microsoft Office PowerPoint</Application>
  <PresentationFormat>On-screen Show (4:3)</PresentationFormat>
  <Paragraphs>174</Paragraphs>
  <Slides>15</Slides>
  <Notes>15</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816</cp:revision>
  <dcterms:created xsi:type="dcterms:W3CDTF">2009-05-31T20:07:40Z</dcterms:created>
  <dcterms:modified xsi:type="dcterms:W3CDTF">2021-02-14T23:20:13Z</dcterms:modified>
</cp:coreProperties>
</file>