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4101" r:id="rId2"/>
  </p:sldMasterIdLst>
  <p:notesMasterIdLst>
    <p:notesMasterId r:id="rId21"/>
  </p:notesMasterIdLst>
  <p:sldIdLst>
    <p:sldId id="433" r:id="rId3"/>
    <p:sldId id="384" r:id="rId4"/>
    <p:sldId id="302" r:id="rId5"/>
    <p:sldId id="365" r:id="rId6"/>
    <p:sldId id="434" r:id="rId7"/>
    <p:sldId id="437" r:id="rId8"/>
    <p:sldId id="438" r:id="rId9"/>
    <p:sldId id="432" r:id="rId10"/>
    <p:sldId id="379" r:id="rId11"/>
    <p:sldId id="382" r:id="rId12"/>
    <p:sldId id="440" r:id="rId13"/>
    <p:sldId id="441" r:id="rId14"/>
    <p:sldId id="426" r:id="rId15"/>
    <p:sldId id="424" r:id="rId16"/>
    <p:sldId id="435" r:id="rId17"/>
    <p:sldId id="388" r:id="rId18"/>
    <p:sldId id="436" r:id="rId19"/>
    <p:sldId id="373" r:id="rId20"/>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956" autoAdjust="0"/>
    <p:restoredTop sz="86159" autoAdjust="0"/>
  </p:normalViewPr>
  <p:slideViewPr>
    <p:cSldViewPr showGuides="1">
      <p:cViewPr varScale="1">
        <p:scale>
          <a:sx n="63" d="100"/>
          <a:sy n="63" d="100"/>
        </p:scale>
        <p:origin x="1296" y="72"/>
      </p:cViewPr>
      <p:guideLst>
        <p:guide orient="horz" pos="2160"/>
        <p:guide pos="2880"/>
      </p:guideLst>
    </p:cSldViewPr>
  </p:slideViewPr>
  <p:outlineViewPr>
    <p:cViewPr>
      <p:scale>
        <a:sx n="33" d="100"/>
        <a:sy n="33" d="100"/>
      </p:scale>
      <p:origin x="0" y="0"/>
    </p:cViewPr>
  </p:outlineViewPr>
  <p:notesTextViewPr>
    <p:cViewPr>
      <p:scale>
        <a:sx n="66" d="100"/>
        <a:sy n="66"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8BBC8D-86FA-C44E-A86B-27E39ACCD70D}"/>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BF58DB0E-43A6-1543-B42C-345AC8E32F9F}"/>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E2D9D5F3-8836-6045-8D1A-4FDE8272CE84}" type="datetimeFigureOut">
              <a:rPr lang="en-US" altLang="en-US"/>
              <a:pPr>
                <a:defRPr/>
              </a:pPr>
              <a:t>3/5/2021</a:t>
            </a:fld>
            <a:endParaRPr lang="en-US" altLang="en-US"/>
          </a:p>
        </p:txBody>
      </p:sp>
      <p:sp>
        <p:nvSpPr>
          <p:cNvPr id="4" name="Slide Image Placeholder 3">
            <a:extLst>
              <a:ext uri="{FF2B5EF4-FFF2-40B4-BE49-F238E27FC236}">
                <a16:creationId xmlns:a16="http://schemas.microsoft.com/office/drawing/2014/main" id="{D6B743B9-47CE-9B48-AA06-EB26DE5212E0}"/>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9317AA9A-D8C9-654F-9DB5-C6A1D77AECBA}"/>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96E91720-A9D5-5A40-972F-E27A07E58B65}"/>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426FF993-5FDB-1446-BF55-41E4481B917E}"/>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CD3FD737-2CE4-CF4D-9079-42F31C32BFB1}" type="slidenum">
              <a:rPr lang="en-US" altLang="en-US"/>
              <a:pPr>
                <a:defRPr/>
              </a:pPr>
              <a:t>‹#›</a:t>
            </a:fld>
            <a:endParaRPr lang="en-US" altLang="en-US"/>
          </a:p>
        </p:txBody>
      </p:sp>
    </p:spTree>
    <p:extLst>
      <p:ext uri="{BB962C8B-B14F-4D97-AF65-F5344CB8AC3E}">
        <p14:creationId xmlns:p14="http://schemas.microsoft.com/office/powerpoint/2010/main" val="5880819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iris.edu/hq/inclass/animation/earthquake_foreshockmainshockaftershock"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iris.edu/hq/inclass/animation/focal_mechanisms_explained"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B5B61BE7-CB9D-4E87-8A63-5CD91C364A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A90E095-7650-467D-A97D-7422ADFD905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t>More Info:</a:t>
            </a:r>
          </a:p>
          <a:p>
            <a:pPr eaLnBrk="1" hangingPunct="1">
              <a:spcBef>
                <a:spcPct val="0"/>
              </a:spcBef>
            </a:pPr>
            <a:r>
              <a:rPr lang="en-US" altLang="en-US" dirty="0"/>
              <a:t>https://earthquake.usgs.gov/earthquakes/eventpage/us7000dffl/executive</a:t>
            </a:r>
          </a:p>
          <a:p>
            <a:pPr eaLnBrk="1" hangingPunct="1">
              <a:spcBef>
                <a:spcPct val="0"/>
              </a:spcBef>
            </a:pPr>
            <a:r>
              <a:rPr lang="en-US" altLang="en-US" dirty="0"/>
              <a:t>https://earthquake.usgs.gov/earthquakes/eventpage/us7000dfk3/executive</a:t>
            </a:r>
          </a:p>
          <a:p>
            <a:pPr eaLnBrk="1" hangingPunct="1">
              <a:spcBef>
                <a:spcPct val="0"/>
              </a:spcBef>
            </a:pPr>
            <a:r>
              <a:rPr lang="en-US" altLang="en-US" dirty="0"/>
              <a:t>https://earthquake.usgs.gov/earthquakes/eventpage/us7000dflf/executive</a:t>
            </a:r>
          </a:p>
          <a:p>
            <a:pPr eaLnBrk="1" hangingPunct="1">
              <a:spcBef>
                <a:spcPct val="0"/>
              </a:spcBef>
            </a:pPr>
            <a:endParaRPr lang="en-US" altLang="en-US" dirty="0"/>
          </a:p>
        </p:txBody>
      </p:sp>
      <p:sp>
        <p:nvSpPr>
          <p:cNvPr id="4100" name="Slide Number Placeholder 3">
            <a:extLst>
              <a:ext uri="{FF2B5EF4-FFF2-40B4-BE49-F238E27FC236}">
                <a16:creationId xmlns:a16="http://schemas.microsoft.com/office/drawing/2014/main" id="{21148487-708B-4ECE-9ED2-2E47C1350A7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1805AFF-1C0A-4F7E-96CB-1EB0F9C7956A}" type="slidenum">
              <a:rPr lang="en-US" altLang="en-US" sz="1300" smtClean="0"/>
              <a:pPr>
                <a:spcBef>
                  <a:spcPct val="0"/>
                </a:spcBef>
              </a:pPr>
              <a:t>1</a:t>
            </a:fld>
            <a:endParaRPr lang="en-US" altLang="en-US" sz="1300"/>
          </a:p>
        </p:txBody>
      </p:sp>
    </p:spTree>
    <p:extLst>
      <p:ext uri="{BB962C8B-B14F-4D97-AF65-F5344CB8AC3E}">
        <p14:creationId xmlns:p14="http://schemas.microsoft.com/office/powerpoint/2010/main" val="2820508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3230104-0FF0-B04B-A2ED-6B971AE6B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BFBCEE89-7C69-1945-AAB9-B87B1BDB32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i="0" dirty="0"/>
              <a:t>Earthquake Foreshock – Mainshock - Aftershock: </a:t>
            </a:r>
            <a:r>
              <a:rPr lang="en-US" dirty="0">
                <a:hlinkClick r:id="rId3"/>
              </a:rPr>
              <a:t>https://www.iris.edu/hq/inclass/animation/earthquake_foreshockmainshockaftershock</a:t>
            </a:r>
            <a:r>
              <a:rPr lang="en-US" dirty="0"/>
              <a:t> </a:t>
            </a:r>
            <a:endParaRPr lang="en-US" altLang="en-US" dirty="0"/>
          </a:p>
        </p:txBody>
      </p:sp>
      <p:sp>
        <p:nvSpPr>
          <p:cNvPr id="36868" name="Slide Number Placeholder 3">
            <a:extLst>
              <a:ext uri="{FF2B5EF4-FFF2-40B4-BE49-F238E27FC236}">
                <a16:creationId xmlns:a16="http://schemas.microsoft.com/office/drawing/2014/main" id="{693D8EFD-7E14-644A-AEE0-EE966C63D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F1D5B4-884B-B748-BC90-084F6108323E}" type="slidenum">
              <a:rPr lang="en-US" altLang="en-US" smtClean="0">
                <a:latin typeface="Calibri" panose="020F0502020204030204" pitchFamily="34" charset="0"/>
                <a:cs typeface="Arial" panose="020B0604020202020204" pitchFamily="34" charset="0"/>
              </a:rPr>
              <a:pPr/>
              <a:t>10</a:t>
            </a:fld>
            <a:endParaRPr lang="en-US" altLang="en-US"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156248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31E5F8C0-E14E-4146-B505-0C5986ACA9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F5D5C645-E753-D145-8807-9E5E5B76937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b="0" dirty="0">
              <a:solidFill>
                <a:srgbClr val="393996"/>
              </a:solidFill>
            </a:endParaRPr>
          </a:p>
        </p:txBody>
      </p:sp>
      <p:sp>
        <p:nvSpPr>
          <p:cNvPr id="32772" name="Slide Number Placeholder 3">
            <a:extLst>
              <a:ext uri="{FF2B5EF4-FFF2-40B4-BE49-F238E27FC236}">
                <a16:creationId xmlns:a16="http://schemas.microsoft.com/office/drawing/2014/main" id="{DFA40252-AD45-D64C-A864-39C6D285ED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2AC46AC-672D-9641-A952-2E0DA084ABDE}" type="slidenum">
              <a:rPr lang="en-US" altLang="en-US">
                <a:solidFill>
                  <a:srgbClr val="000000"/>
                </a:solidFill>
                <a:latin typeface="Calibri" panose="020F0502020204030204" pitchFamily="34" charset="0"/>
                <a:cs typeface="Arial" panose="020B0604020202020204" pitchFamily="34" charset="0"/>
              </a:rPr>
              <a:pPr/>
              <a:t>11</a:t>
            </a:fld>
            <a:endParaRPr lang="en-US" altLang="en-US">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7994582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31E5F8C0-E14E-4146-B505-0C5986ACA9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F5D5C645-E753-D145-8807-9E5E5B76937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b="0" dirty="0">
              <a:solidFill>
                <a:srgbClr val="393996"/>
              </a:solidFill>
            </a:endParaRPr>
          </a:p>
        </p:txBody>
      </p:sp>
      <p:sp>
        <p:nvSpPr>
          <p:cNvPr id="32772" name="Slide Number Placeholder 3">
            <a:extLst>
              <a:ext uri="{FF2B5EF4-FFF2-40B4-BE49-F238E27FC236}">
                <a16:creationId xmlns:a16="http://schemas.microsoft.com/office/drawing/2014/main" id="{DFA40252-AD45-D64C-A864-39C6D285ED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2AC46AC-672D-9641-A952-2E0DA084ABDE}" type="slidenum">
              <a:rPr lang="en-US" altLang="en-US">
                <a:solidFill>
                  <a:srgbClr val="000000"/>
                </a:solidFill>
                <a:latin typeface="Calibri" panose="020F0502020204030204" pitchFamily="34" charset="0"/>
                <a:cs typeface="Arial" panose="020B0604020202020204" pitchFamily="34" charset="0"/>
              </a:rPr>
              <a:pPr/>
              <a:t>12</a:t>
            </a:fld>
            <a:endParaRPr lang="en-US" altLang="en-US">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687835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BD0B6430-F693-40A5-B6E4-90BF742B069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D5B762CA-40D9-4BF9-A9C3-31CB5C10FDB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000" b="1" dirty="0">
                <a:solidFill>
                  <a:srgbClr val="393996"/>
                </a:solidFill>
                <a:latin typeface="Arial" panose="020B0604020202020204" pitchFamily="34" charset="0"/>
                <a:ea typeface="ＭＳ Ｐゴシック" panose="020B0600070205080204" pitchFamily="34" charset="-128"/>
              </a:rPr>
              <a:t>Relevant Animation: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mn-lt"/>
                <a:ea typeface="MS PGothic" panose="020B0600070205080204" pitchFamily="34" charset="-128"/>
                <a:cs typeface="ＭＳ Ｐゴシック" charset="0"/>
              </a:rPr>
              <a:t>Focal Mechanisms Explained </a:t>
            </a:r>
            <a:r>
              <a:rPr lang="en-US" sz="1000" dirty="0">
                <a:hlinkClick r:id="rId3"/>
              </a:rPr>
              <a:t>https://www.iris.edu/hq/inclass/animation/focal_mechanisms_explained</a:t>
            </a:r>
            <a:r>
              <a:rPr lang="en-US" sz="1000" dirty="0"/>
              <a:t> </a:t>
            </a:r>
            <a:endParaRPr lang="en-US" altLang="en-US" dirty="0">
              <a:ea typeface="ＭＳ Ｐゴシック" panose="020B0600070205080204" pitchFamily="34" charset="-128"/>
            </a:endParaRPr>
          </a:p>
        </p:txBody>
      </p:sp>
      <p:sp>
        <p:nvSpPr>
          <p:cNvPr id="16388" name="Slide Number Placeholder 3">
            <a:extLst>
              <a:ext uri="{FF2B5EF4-FFF2-40B4-BE49-F238E27FC236}">
                <a16:creationId xmlns:a16="http://schemas.microsoft.com/office/drawing/2014/main" id="{141C53C4-3F01-4876-9906-87FC9A1B300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50D51C7-D832-4388-9A7F-A22CF903D803}" type="slidenum">
              <a:rPr lang="en-US" altLang="en-US" smtClean="0"/>
              <a:pPr>
                <a:spcBef>
                  <a:spcPct val="0"/>
                </a:spcBef>
              </a:pPr>
              <a:t>13</a:t>
            </a:fld>
            <a:endParaRPr lang="en-US" altLang="en-US"/>
          </a:p>
        </p:txBody>
      </p:sp>
    </p:spTree>
    <p:extLst>
      <p:ext uri="{BB962C8B-B14F-4D97-AF65-F5344CB8AC3E}">
        <p14:creationId xmlns:p14="http://schemas.microsoft.com/office/powerpoint/2010/main" val="24669811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12A8D377-6315-466A-9D76-03FC2CDAA8A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33668D6C-3BBA-4CB8-9679-708493CEAED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200" b="1" dirty="0">
                <a:solidFill>
                  <a:srgbClr val="393996"/>
                </a:solidFill>
                <a:ea typeface="ＭＳ Ｐゴシック" panose="020B0600070205080204" pitchFamily="34" charset="-128"/>
              </a:rPr>
              <a:t>Relevant Animation:</a:t>
            </a:r>
          </a:p>
          <a:p>
            <a:r>
              <a:rPr lang="en-US" altLang="en-US" sz="1200" dirty="0">
                <a:ea typeface="ＭＳ Ｐゴシック" panose="020B0600070205080204" pitchFamily="34" charset="-128"/>
              </a:rPr>
              <a:t>Focal Mechanisms Explained: https://www.iris.edu/hq/inclass/animation/focal_mechanisms_explained</a:t>
            </a:r>
          </a:p>
          <a:p>
            <a:pPr eaLnBrk="1" hangingPunct="1">
              <a:spcBef>
                <a:spcPct val="0"/>
              </a:spcBef>
            </a:pPr>
            <a:endParaRPr lang="en-US" altLang="en-US" dirty="0">
              <a:ea typeface="ＭＳ Ｐゴシック" panose="020B0600070205080204" pitchFamily="34" charset="-128"/>
            </a:endParaRPr>
          </a:p>
        </p:txBody>
      </p:sp>
      <p:sp>
        <p:nvSpPr>
          <p:cNvPr id="20484" name="Slide Number Placeholder 3">
            <a:extLst>
              <a:ext uri="{FF2B5EF4-FFF2-40B4-BE49-F238E27FC236}">
                <a16:creationId xmlns:a16="http://schemas.microsoft.com/office/drawing/2014/main" id="{6F1146D9-0704-43B2-9FA1-81D5EEB7568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193043E-4B9B-4BB4-834F-2A464ED2E1A8}" type="slidenum">
              <a:rPr lang="en-US" altLang="en-US" smtClean="0"/>
              <a:pPr>
                <a:spcBef>
                  <a:spcPct val="0"/>
                </a:spcBef>
              </a:pPr>
              <a:t>14</a:t>
            </a:fld>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7B378C5E-B30E-4F2A-8023-2F9AC8BBAD9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24D4C03C-F4CD-44F6-8CB4-EAF3C91C33F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600" b="1" dirty="0">
                <a:solidFill>
                  <a:srgbClr val="393996"/>
                </a:solidFill>
              </a:rPr>
              <a:t>Relevant Animation:</a:t>
            </a:r>
          </a:p>
          <a:p>
            <a:r>
              <a:rPr lang="en-US" altLang="en-US" sz="1600" b="0" dirty="0">
                <a:solidFill>
                  <a:srgbClr val="393996"/>
                </a:solidFill>
              </a:rPr>
              <a:t>Travel Time Curves: How they are created https://www.iris.edu/hq/inclass/animation/traveltime_curves_how_they_are_created</a:t>
            </a:r>
            <a:endParaRPr lang="en-US" altLang="en-US" sz="1600" b="0" dirty="0"/>
          </a:p>
        </p:txBody>
      </p:sp>
      <p:sp>
        <p:nvSpPr>
          <p:cNvPr id="15363" name="Slide Number Placeholder 3">
            <a:extLst>
              <a:ext uri="{FF2B5EF4-FFF2-40B4-BE49-F238E27FC236}">
                <a16:creationId xmlns:a16="http://schemas.microsoft.com/office/drawing/2014/main" id="{F45DBCBE-31AF-4EB9-AE7B-BCA42A94A9A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2DBA816-06E0-435F-98AC-EA32C2710647}" type="slidenum">
              <a:rPr lang="en-US" altLang="en-US" smtClean="0">
                <a:solidFill>
                  <a:srgbClr val="000000"/>
                </a:solidFill>
                <a:latin typeface="Calibri" panose="020F0502020204030204" pitchFamily="34" charset="0"/>
                <a:cs typeface="Arial" panose="020B0604020202020204" pitchFamily="34" charset="0"/>
              </a:rPr>
              <a:pPr/>
              <a:t>15</a:t>
            </a:fld>
            <a:endParaRPr lang="en-US" altLang="en-US" dirty="0">
              <a:solidFill>
                <a:srgbClr val="000000"/>
              </a:solidFill>
              <a:latin typeface="Calibri" panose="020F0502020204030204" pitchFamily="34" charset="0"/>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7B378C5E-B30E-4F2A-8023-2F9AC8BBAD9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24D4C03C-F4CD-44F6-8CB4-EAF3C91C33F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600" b="1" dirty="0">
                <a:solidFill>
                  <a:srgbClr val="393996"/>
                </a:solidFill>
              </a:rPr>
              <a:t>Relevant Animation:</a:t>
            </a:r>
          </a:p>
          <a:p>
            <a:r>
              <a:rPr lang="en-US" altLang="en-US" sz="1600" b="0" dirty="0">
                <a:solidFill>
                  <a:srgbClr val="393996"/>
                </a:solidFill>
              </a:rPr>
              <a:t>Travel Time Curves: How they are created https://www.iris.edu/hq/inclass/animation/traveltime_curves_how_they_are_created</a:t>
            </a:r>
            <a:endParaRPr lang="en-US" altLang="en-US" sz="1600" b="0" dirty="0"/>
          </a:p>
        </p:txBody>
      </p:sp>
      <p:sp>
        <p:nvSpPr>
          <p:cNvPr id="15363" name="Slide Number Placeholder 3">
            <a:extLst>
              <a:ext uri="{FF2B5EF4-FFF2-40B4-BE49-F238E27FC236}">
                <a16:creationId xmlns:a16="http://schemas.microsoft.com/office/drawing/2014/main" id="{F45DBCBE-31AF-4EB9-AE7B-BCA42A94A9A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2DBA816-06E0-435F-98AC-EA32C2710647}" type="slidenum">
              <a:rPr lang="en-US" altLang="en-US" smtClean="0">
                <a:solidFill>
                  <a:srgbClr val="000000"/>
                </a:solidFill>
                <a:latin typeface="Calibri" panose="020F0502020204030204" pitchFamily="34" charset="0"/>
                <a:cs typeface="Arial" panose="020B0604020202020204" pitchFamily="34" charset="0"/>
              </a:rPr>
              <a:pPr/>
              <a:t>16</a:t>
            </a:fld>
            <a:endParaRPr lang="en-US" altLang="en-US" dirty="0">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1499892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7B378C5E-B30E-4F2A-8023-2F9AC8BBAD9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24D4C03C-F4CD-44F6-8CB4-EAF3C91C33F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600" b="1" dirty="0">
                <a:solidFill>
                  <a:srgbClr val="393996"/>
                </a:solidFill>
              </a:rPr>
              <a:t>Relevant Animation:</a:t>
            </a:r>
          </a:p>
          <a:p>
            <a:r>
              <a:rPr lang="en-US" altLang="en-US" sz="1600" b="0" dirty="0">
                <a:solidFill>
                  <a:srgbClr val="393996"/>
                </a:solidFill>
              </a:rPr>
              <a:t>Travel Time Curves: How they are created https://www.iris.edu/hq/inclass/animation/traveltime_curves_how_they_are_created</a:t>
            </a:r>
            <a:endParaRPr lang="en-US" altLang="en-US" sz="1600" b="0" dirty="0"/>
          </a:p>
        </p:txBody>
      </p:sp>
      <p:sp>
        <p:nvSpPr>
          <p:cNvPr id="15363" name="Slide Number Placeholder 3">
            <a:extLst>
              <a:ext uri="{FF2B5EF4-FFF2-40B4-BE49-F238E27FC236}">
                <a16:creationId xmlns:a16="http://schemas.microsoft.com/office/drawing/2014/main" id="{F45DBCBE-31AF-4EB9-AE7B-BCA42A94A9A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2DBA816-06E0-435F-98AC-EA32C2710647}" type="slidenum">
              <a:rPr lang="en-US" altLang="en-US" smtClean="0">
                <a:solidFill>
                  <a:srgbClr val="000000"/>
                </a:solidFill>
                <a:latin typeface="Calibri" panose="020F0502020204030204" pitchFamily="34" charset="0"/>
                <a:cs typeface="Arial" panose="020B0604020202020204" pitchFamily="34" charset="0"/>
              </a:rPr>
              <a:pPr/>
              <a:t>17</a:t>
            </a:fld>
            <a:endParaRPr lang="en-US" altLang="en-US" dirty="0">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5567667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C798EFFE-D63A-D740-BE8A-F9413CA2A9F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a:extLst>
              <a:ext uri="{FF2B5EF4-FFF2-40B4-BE49-F238E27FC236}">
                <a16:creationId xmlns:a16="http://schemas.microsoft.com/office/drawing/2014/main" id="{6C4BCC58-1BE7-BF43-8BB0-25E1411008C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0419" name="Slide Number Placeholder 3">
            <a:extLst>
              <a:ext uri="{FF2B5EF4-FFF2-40B4-BE49-F238E27FC236}">
                <a16:creationId xmlns:a16="http://schemas.microsoft.com/office/drawing/2014/main" id="{A6C91E9A-11E4-CE4E-8914-087EFFB103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D15D010-FF17-1D41-A3E7-2C6287D84F07}" type="slidenum">
              <a:rPr lang="en-US" altLang="en-US" sz="1300" smtClean="0"/>
              <a:pPr>
                <a:spcBef>
                  <a:spcPct val="0"/>
                </a:spcBef>
              </a:pPr>
              <a:t>18</a:t>
            </a:fld>
            <a:endParaRPr lang="en-US" altLang="en-US" sz="1300"/>
          </a:p>
        </p:txBody>
      </p:sp>
    </p:spTree>
    <p:extLst>
      <p:ext uri="{BB962C8B-B14F-4D97-AF65-F5344CB8AC3E}">
        <p14:creationId xmlns:p14="http://schemas.microsoft.com/office/powerpoint/2010/main" val="1065680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B5B61BE7-CB9D-4E87-8A63-5CD91C364A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A90E095-7650-467D-A97D-7422ADFD905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4100" name="Slide Number Placeholder 3">
            <a:extLst>
              <a:ext uri="{FF2B5EF4-FFF2-40B4-BE49-F238E27FC236}">
                <a16:creationId xmlns:a16="http://schemas.microsoft.com/office/drawing/2014/main" id="{21148487-708B-4ECE-9ED2-2E47C1350A7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1805AFF-1C0A-4F7E-96CB-1EB0F9C7956A}" type="slidenum">
              <a:rPr lang="en-US" altLang="en-US" sz="1300" smtClean="0"/>
              <a:pPr>
                <a:spcBef>
                  <a:spcPct val="0"/>
                </a:spcBef>
              </a:pPr>
              <a:t>2</a:t>
            </a:fld>
            <a:endParaRPr lang="en-US" altLang="en-US" sz="1300"/>
          </a:p>
        </p:txBody>
      </p:sp>
    </p:spTree>
    <p:extLst>
      <p:ext uri="{BB962C8B-B14F-4D97-AF65-F5344CB8AC3E}">
        <p14:creationId xmlns:p14="http://schemas.microsoft.com/office/powerpoint/2010/main" val="20983103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5C3F513A-0E62-EF4F-A39E-0052203868B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a:extLst>
              <a:ext uri="{FF2B5EF4-FFF2-40B4-BE49-F238E27FC236}">
                <a16:creationId xmlns:a16="http://schemas.microsoft.com/office/drawing/2014/main" id="{1B41A865-4906-5D4C-AA32-05EA841AFF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Shaking intensity scales were developed to standardize the measurements and ease comparison of different earthquakes. The Modified-Mercalli Intensity scale is a ten-stage scale, from I to X.  Lower numbers represent imperceptible shaking while X represents total destruction.</a:t>
            </a:r>
          </a:p>
          <a:p>
            <a:pPr eaLnBrk="1" hangingPunct="1">
              <a:spcBef>
                <a:spcPct val="0"/>
              </a:spcBef>
            </a:pPr>
            <a:endParaRPr lang="en-US" altLang="en-US" dirty="0"/>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1" dirty="0">
                <a:ea typeface="ＭＳ Ｐゴシック" panose="020B0600070205080204" pitchFamily="34" charset="-128"/>
              </a:rPr>
              <a:t>Relevant animation:  </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Earthquake Intensity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a:p>
            <a:pPr eaLnBrk="1" hangingPunct="1">
              <a:spcBef>
                <a:spcPct val="0"/>
              </a:spcBef>
            </a:pPr>
            <a:endParaRPr lang="en-US" altLang="en-US" dirty="0"/>
          </a:p>
        </p:txBody>
      </p:sp>
      <p:sp>
        <p:nvSpPr>
          <p:cNvPr id="30724" name="Slide Number Placeholder 3">
            <a:extLst>
              <a:ext uri="{FF2B5EF4-FFF2-40B4-BE49-F238E27FC236}">
                <a16:creationId xmlns:a16="http://schemas.microsoft.com/office/drawing/2014/main" id="{DBC69944-071E-A345-935F-570A5692A13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0D754EA-3A3C-164C-A46F-2DFA0D3E762B}" type="slidenum">
              <a:rPr lang="en-US" altLang="en-US" smtClean="0">
                <a:latin typeface="Calibri" panose="020F0502020204030204" pitchFamily="34" charset="0"/>
                <a:cs typeface="Arial" panose="020B0604020202020204" pitchFamily="34" charset="0"/>
              </a:rPr>
              <a:pPr/>
              <a:t>3</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5F425BDA-2D62-824E-9430-70132320A58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EA048EA3-3B91-6D44-875E-BB7F0001727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b="1" dirty="0"/>
          </a:p>
          <a:p>
            <a:pPr eaLnBrk="1" hangingPunct="1">
              <a:spcBef>
                <a:spcPct val="0"/>
              </a:spcBef>
            </a:pPr>
            <a:r>
              <a:rPr lang="en-US" altLang="en-US" b="1" dirty="0"/>
              <a:t>Relevant animation: </a:t>
            </a:r>
          </a:p>
          <a:p>
            <a:pPr eaLnBrk="1" hangingPunct="1">
              <a:spcBef>
                <a:spcPct val="0"/>
              </a:spcBef>
            </a:pPr>
            <a:r>
              <a:rPr lang="en-US" altLang="en-US" b="0" i="0" dirty="0"/>
              <a:t>Earthquake Intensity: </a:t>
            </a:r>
            <a:r>
              <a:rPr lang="en-US" altLang="en-US" b="0" dirty="0"/>
              <a:t>https://www.iris.edu/hq/inclass/animation/earthquake_intensity </a:t>
            </a:r>
          </a:p>
        </p:txBody>
      </p:sp>
      <p:sp>
        <p:nvSpPr>
          <p:cNvPr id="32772" name="Slide Number Placeholder 3">
            <a:extLst>
              <a:ext uri="{FF2B5EF4-FFF2-40B4-BE49-F238E27FC236}">
                <a16:creationId xmlns:a16="http://schemas.microsoft.com/office/drawing/2014/main" id="{A8F58DE7-DC1F-FE45-BCC3-648E875301D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BB13BFD-0401-C04E-B2F2-2C6320187693}" type="slidenum">
              <a:rPr lang="en-US" altLang="en-US" sz="1200" smtClean="0">
                <a:latin typeface="Calibri" panose="020F0502020204030204" pitchFamily="34" charset="0"/>
                <a:cs typeface="Arial" panose="020B0604020202020204" pitchFamily="34" charset="0"/>
              </a:rPr>
              <a:pPr/>
              <a:t>4</a:t>
            </a:fld>
            <a:endParaRPr lang="en-US" altLang="en-US" sz="1200">
              <a:latin typeface="Calibri" panose="020F0502020204030204" pitchFamily="34" charset="0"/>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5C3F513A-0E62-EF4F-A39E-0052203868B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a:extLst>
              <a:ext uri="{FF2B5EF4-FFF2-40B4-BE49-F238E27FC236}">
                <a16:creationId xmlns:a16="http://schemas.microsoft.com/office/drawing/2014/main" id="{1B41A865-4906-5D4C-AA32-05EA841AFF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Shaking intensity scales were developed to standardize the measurements and ease comparison of different earthquakes. The Modified-Mercalli Intensity scale is a ten-stage scale, from I to X.  Lower numbers represent imperceptible shaking while X represents total destruction.</a:t>
            </a:r>
          </a:p>
          <a:p>
            <a:pPr eaLnBrk="1" hangingPunct="1">
              <a:spcBef>
                <a:spcPct val="0"/>
              </a:spcBef>
            </a:pPr>
            <a:endParaRPr lang="en-US" altLang="en-US" dirty="0"/>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1" dirty="0">
                <a:ea typeface="ＭＳ Ｐゴシック" panose="020B0600070205080204" pitchFamily="34" charset="-128"/>
              </a:rPr>
              <a:t>Relevant animation:  </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Earthquake Intensity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a:p>
            <a:pPr eaLnBrk="1" hangingPunct="1">
              <a:spcBef>
                <a:spcPct val="0"/>
              </a:spcBef>
            </a:pPr>
            <a:endParaRPr lang="en-US" altLang="en-US" dirty="0"/>
          </a:p>
        </p:txBody>
      </p:sp>
      <p:sp>
        <p:nvSpPr>
          <p:cNvPr id="30724" name="Slide Number Placeholder 3">
            <a:extLst>
              <a:ext uri="{FF2B5EF4-FFF2-40B4-BE49-F238E27FC236}">
                <a16:creationId xmlns:a16="http://schemas.microsoft.com/office/drawing/2014/main" id="{DBC69944-071E-A345-935F-570A5692A13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0D754EA-3A3C-164C-A46F-2DFA0D3E762B}" type="slidenum">
              <a:rPr lang="en-US" altLang="en-US" smtClean="0">
                <a:latin typeface="Calibri" panose="020F0502020204030204" pitchFamily="34" charset="0"/>
                <a:cs typeface="Arial" panose="020B0604020202020204" pitchFamily="34" charset="0"/>
              </a:rPr>
              <a:pPr/>
              <a:t>5</a:t>
            </a:fld>
            <a:endParaRPr lang="en-US" altLang="en-US">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9558021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944A7A2E-80AC-F44F-822A-4816F4F89B8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a:extLst>
              <a:ext uri="{FF2B5EF4-FFF2-40B4-BE49-F238E27FC236}">
                <a16:creationId xmlns:a16="http://schemas.microsoft.com/office/drawing/2014/main" id="{6F86AF6B-BA22-2840-B4CA-9AD24FC5BD4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9220" name="Slide Number Placeholder 3">
            <a:extLst>
              <a:ext uri="{FF2B5EF4-FFF2-40B4-BE49-F238E27FC236}">
                <a16:creationId xmlns:a16="http://schemas.microsoft.com/office/drawing/2014/main" id="{8AA9A472-B340-F841-A0D4-02B66F908C0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0797443-4307-EA49-A543-69ED5F648792}" type="slidenum">
              <a:rPr lang="en-US" altLang="en-US">
                <a:latin typeface="Calibri" panose="020F0502020204030204" pitchFamily="34" charset="0"/>
                <a:ea typeface="MS PGothic" panose="020B0600070205080204" pitchFamily="34" charset="-128"/>
              </a:rPr>
              <a:pPr eaLnBrk="1" hangingPunct="1"/>
              <a:t>6</a:t>
            </a:fld>
            <a:endParaRPr lang="en-US" altLang="en-US" dirty="0">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996507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3EE79072-DE2F-2644-9A1F-C844535618C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E91548CD-49C8-0045-8D92-BDEC3638F4C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Exploring Seismicity:</a:t>
            </a:r>
          </a:p>
          <a:p>
            <a:r>
              <a:rPr lang="en-US" altLang="en-US" dirty="0"/>
              <a:t>Interactive Earthquake Browser—World map or 3D viewer </a:t>
            </a:r>
            <a:r>
              <a:rPr lang="en-US" altLang="en-US" sz="1100" dirty="0">
                <a:hlinkClick r:id="rId3"/>
              </a:rPr>
              <a:t>http://www.iris.edu/ieb</a:t>
            </a:r>
            <a:endParaRPr lang="en-US" altLang="en-US" sz="1400" dirty="0"/>
          </a:p>
        </p:txBody>
      </p:sp>
      <p:sp>
        <p:nvSpPr>
          <p:cNvPr id="10244" name="Slide Number Placeholder 3">
            <a:extLst>
              <a:ext uri="{FF2B5EF4-FFF2-40B4-BE49-F238E27FC236}">
                <a16:creationId xmlns:a16="http://schemas.microsoft.com/office/drawing/2014/main" id="{A6138D26-E5C1-A240-97A0-565379E9A44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E591867-075F-214C-BF4C-A2B05C1A53C6}" type="slidenum">
              <a:rPr lang="en-US" altLang="en-US" smtClean="0">
                <a:solidFill>
                  <a:srgbClr val="000000"/>
                </a:solidFill>
                <a:latin typeface="Calibri" panose="020F0502020204030204" pitchFamily="34" charset="0"/>
                <a:cs typeface="Arial" panose="020B0604020202020204" pitchFamily="34" charset="0"/>
              </a:rPr>
              <a:pPr/>
              <a:t>7</a:t>
            </a:fld>
            <a:endParaRPr lang="en-US" altLang="en-US">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4013481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31E5F8C0-E14E-4146-B505-0C5986ACA9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F5D5C645-E753-D145-8807-9E5E5B76937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Exploring Seismicity:</a:t>
            </a:r>
          </a:p>
          <a:p>
            <a:r>
              <a:rPr lang="en-US" altLang="en-US" dirty="0"/>
              <a:t>Interactive Earthquake Browser—World map or 3D viewer </a:t>
            </a:r>
            <a:r>
              <a:rPr lang="en-US" altLang="en-US" sz="1100" dirty="0">
                <a:hlinkClick r:id="rId3"/>
              </a:rPr>
              <a:t>http://www.iris.edu/ieb</a:t>
            </a:r>
            <a:endParaRPr lang="en-US" altLang="en-US" sz="1400" dirty="0"/>
          </a:p>
          <a:p>
            <a:endParaRPr lang="en-US" altLang="en-US" b="0" dirty="0">
              <a:solidFill>
                <a:srgbClr val="393996"/>
              </a:solidFill>
            </a:endParaRPr>
          </a:p>
        </p:txBody>
      </p:sp>
      <p:sp>
        <p:nvSpPr>
          <p:cNvPr id="32772" name="Slide Number Placeholder 3">
            <a:extLst>
              <a:ext uri="{FF2B5EF4-FFF2-40B4-BE49-F238E27FC236}">
                <a16:creationId xmlns:a16="http://schemas.microsoft.com/office/drawing/2014/main" id="{DFA40252-AD45-D64C-A864-39C6D285ED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2AC46AC-672D-9641-A952-2E0DA084ABDE}" type="slidenum">
              <a:rPr lang="en-US" altLang="en-US">
                <a:solidFill>
                  <a:srgbClr val="000000"/>
                </a:solidFill>
                <a:latin typeface="Calibri" panose="020F0502020204030204" pitchFamily="34" charset="0"/>
                <a:cs typeface="Arial" panose="020B0604020202020204" pitchFamily="34" charset="0"/>
              </a:rPr>
              <a:pPr/>
              <a:t>8</a:t>
            </a:fld>
            <a:endParaRPr lang="en-US" altLang="en-US">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406549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31E5F8C0-E14E-4146-B505-0C5986ACA9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F5D5C645-E753-D145-8807-9E5E5B76937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i="0" dirty="0"/>
              <a:t>Earthquake Foreshock – Mainshock - Aftershock: </a:t>
            </a:r>
            <a:r>
              <a:rPr lang="en-US" altLang="en-US" b="0" dirty="0">
                <a:solidFill>
                  <a:srgbClr val="393996"/>
                </a:solidFill>
              </a:rPr>
              <a:t>https://www.iris.edu/hq/inclass/animation/earthquake_foreshockmainshockaftershock </a:t>
            </a:r>
          </a:p>
          <a:p>
            <a:r>
              <a:rPr lang="en-US" altLang="en-US" b="1" dirty="0">
                <a:solidFill>
                  <a:srgbClr val="393996"/>
                </a:solidFill>
              </a:rPr>
              <a:t>Exploring Seismicity:</a:t>
            </a:r>
          </a:p>
          <a:p>
            <a:r>
              <a:rPr lang="en-US" altLang="en-US" dirty="0"/>
              <a:t>Interactive Earthquake Browser—World map or 3D viewer </a:t>
            </a:r>
            <a:r>
              <a:rPr lang="en-US" altLang="en-US" sz="1100" dirty="0">
                <a:hlinkClick r:id="rId3"/>
              </a:rPr>
              <a:t>http://www.iris.edu/ieb</a:t>
            </a:r>
            <a:endParaRPr lang="en-US" altLang="en-US" sz="1400" dirty="0"/>
          </a:p>
          <a:p>
            <a:endParaRPr lang="en-US" altLang="en-US" b="0" dirty="0">
              <a:solidFill>
                <a:srgbClr val="393996"/>
              </a:solidFill>
            </a:endParaRPr>
          </a:p>
        </p:txBody>
      </p:sp>
      <p:sp>
        <p:nvSpPr>
          <p:cNvPr id="32772" name="Slide Number Placeholder 3">
            <a:extLst>
              <a:ext uri="{FF2B5EF4-FFF2-40B4-BE49-F238E27FC236}">
                <a16:creationId xmlns:a16="http://schemas.microsoft.com/office/drawing/2014/main" id="{DFA40252-AD45-D64C-A864-39C6D285ED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2AC46AC-672D-9641-A952-2E0DA084ABDE}" type="slidenum">
              <a:rPr lang="en-US" altLang="en-US">
                <a:solidFill>
                  <a:srgbClr val="000000"/>
                </a:solidFill>
                <a:latin typeface="Calibri" panose="020F0502020204030204" pitchFamily="34" charset="0"/>
                <a:cs typeface="Arial" panose="020B0604020202020204" pitchFamily="34" charset="0"/>
              </a:rPr>
              <a:pPr/>
              <a:t>9</a:t>
            </a:fld>
            <a:endParaRPr lang="en-US" altLang="en-US">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266103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B8B9A2F-3A98-704B-A964-C77DE96E00AF}"/>
              </a:ext>
            </a:extLst>
          </p:cNvPr>
          <p:cNvSpPr>
            <a:spLocks noGrp="1"/>
          </p:cNvSpPr>
          <p:nvPr>
            <p:ph type="dt" sz="half" idx="10"/>
          </p:nvPr>
        </p:nvSpPr>
        <p:spPr/>
        <p:txBody>
          <a:bodyPr/>
          <a:lstStyle>
            <a:lvl1pPr>
              <a:defRPr/>
            </a:lvl1pPr>
          </a:lstStyle>
          <a:p>
            <a:pPr>
              <a:defRPr/>
            </a:pPr>
            <a:fld id="{B6210B02-DE1D-8947-B91F-5D49AE3A0327}" type="datetimeFigureOut">
              <a:rPr lang="en-US" altLang="en-US"/>
              <a:pPr>
                <a:defRPr/>
              </a:pPr>
              <a:t>3/5/2021</a:t>
            </a:fld>
            <a:endParaRPr lang="en-US" altLang="en-US"/>
          </a:p>
        </p:txBody>
      </p:sp>
      <p:sp>
        <p:nvSpPr>
          <p:cNvPr id="5" name="Footer Placeholder 4">
            <a:extLst>
              <a:ext uri="{FF2B5EF4-FFF2-40B4-BE49-F238E27FC236}">
                <a16:creationId xmlns:a16="http://schemas.microsoft.com/office/drawing/2014/main" id="{3499B872-5DC1-8441-8A4F-093599D55F6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D061F49-D9CA-EB46-A0A4-ADAB08DA8EE6}"/>
              </a:ext>
            </a:extLst>
          </p:cNvPr>
          <p:cNvSpPr>
            <a:spLocks noGrp="1"/>
          </p:cNvSpPr>
          <p:nvPr>
            <p:ph type="sldNum" sz="quarter" idx="12"/>
          </p:nvPr>
        </p:nvSpPr>
        <p:spPr/>
        <p:txBody>
          <a:bodyPr/>
          <a:lstStyle>
            <a:lvl1pPr>
              <a:defRPr/>
            </a:lvl1pPr>
          </a:lstStyle>
          <a:p>
            <a:pPr>
              <a:defRPr/>
            </a:pPr>
            <a:fld id="{4BC95964-D245-6D46-8C59-ABD4A7CB1F5D}" type="slidenum">
              <a:rPr lang="en-US" altLang="en-US"/>
              <a:pPr>
                <a:defRPr/>
              </a:pPr>
              <a:t>‹#›</a:t>
            </a:fld>
            <a:endParaRPr lang="en-US" altLang="en-US"/>
          </a:p>
        </p:txBody>
      </p:sp>
    </p:spTree>
    <p:extLst>
      <p:ext uri="{BB962C8B-B14F-4D97-AF65-F5344CB8AC3E}">
        <p14:creationId xmlns:p14="http://schemas.microsoft.com/office/powerpoint/2010/main" val="1868943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35C51B-E291-814D-B100-4713817F7DD0}"/>
              </a:ext>
            </a:extLst>
          </p:cNvPr>
          <p:cNvSpPr>
            <a:spLocks noGrp="1"/>
          </p:cNvSpPr>
          <p:nvPr>
            <p:ph type="dt" sz="half" idx="10"/>
          </p:nvPr>
        </p:nvSpPr>
        <p:spPr/>
        <p:txBody>
          <a:bodyPr/>
          <a:lstStyle>
            <a:lvl1pPr>
              <a:defRPr/>
            </a:lvl1pPr>
          </a:lstStyle>
          <a:p>
            <a:pPr>
              <a:defRPr/>
            </a:pPr>
            <a:fld id="{92FE05C0-86DD-3A4F-B784-2C171F526570}" type="datetimeFigureOut">
              <a:rPr lang="en-US" altLang="en-US"/>
              <a:pPr>
                <a:defRPr/>
              </a:pPr>
              <a:t>3/5/2021</a:t>
            </a:fld>
            <a:endParaRPr lang="en-US" altLang="en-US"/>
          </a:p>
        </p:txBody>
      </p:sp>
      <p:sp>
        <p:nvSpPr>
          <p:cNvPr id="5" name="Footer Placeholder 4">
            <a:extLst>
              <a:ext uri="{FF2B5EF4-FFF2-40B4-BE49-F238E27FC236}">
                <a16:creationId xmlns:a16="http://schemas.microsoft.com/office/drawing/2014/main" id="{947ED8AE-3FF7-F342-B42B-A3BF198AD55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51D44EE-5CB6-C642-8D8C-586B65AD0D27}"/>
              </a:ext>
            </a:extLst>
          </p:cNvPr>
          <p:cNvSpPr>
            <a:spLocks noGrp="1"/>
          </p:cNvSpPr>
          <p:nvPr>
            <p:ph type="sldNum" sz="quarter" idx="12"/>
          </p:nvPr>
        </p:nvSpPr>
        <p:spPr/>
        <p:txBody>
          <a:bodyPr/>
          <a:lstStyle>
            <a:lvl1pPr>
              <a:defRPr/>
            </a:lvl1pPr>
          </a:lstStyle>
          <a:p>
            <a:pPr>
              <a:defRPr/>
            </a:pPr>
            <a:fld id="{A142A5A4-DFDA-034B-B610-E63A5C4130A3}" type="slidenum">
              <a:rPr lang="en-US" altLang="en-US"/>
              <a:pPr>
                <a:defRPr/>
              </a:pPr>
              <a:t>‹#›</a:t>
            </a:fld>
            <a:endParaRPr lang="en-US" altLang="en-US"/>
          </a:p>
        </p:txBody>
      </p:sp>
    </p:spTree>
    <p:extLst>
      <p:ext uri="{BB962C8B-B14F-4D97-AF65-F5344CB8AC3E}">
        <p14:creationId xmlns:p14="http://schemas.microsoft.com/office/powerpoint/2010/main" val="2052692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6CCCC5-D401-C74E-8853-6B38FC863E07}"/>
              </a:ext>
            </a:extLst>
          </p:cNvPr>
          <p:cNvSpPr>
            <a:spLocks noGrp="1"/>
          </p:cNvSpPr>
          <p:nvPr>
            <p:ph type="dt" sz="half" idx="10"/>
          </p:nvPr>
        </p:nvSpPr>
        <p:spPr/>
        <p:txBody>
          <a:bodyPr/>
          <a:lstStyle>
            <a:lvl1pPr>
              <a:defRPr/>
            </a:lvl1pPr>
          </a:lstStyle>
          <a:p>
            <a:pPr>
              <a:defRPr/>
            </a:pPr>
            <a:fld id="{D69387FA-EDDA-C04F-8D13-D222995D17FC}" type="datetimeFigureOut">
              <a:rPr lang="en-US" altLang="en-US"/>
              <a:pPr>
                <a:defRPr/>
              </a:pPr>
              <a:t>3/5/2021</a:t>
            </a:fld>
            <a:endParaRPr lang="en-US" altLang="en-US"/>
          </a:p>
        </p:txBody>
      </p:sp>
      <p:sp>
        <p:nvSpPr>
          <p:cNvPr id="5" name="Footer Placeholder 4">
            <a:extLst>
              <a:ext uri="{FF2B5EF4-FFF2-40B4-BE49-F238E27FC236}">
                <a16:creationId xmlns:a16="http://schemas.microsoft.com/office/drawing/2014/main" id="{1A3986EA-7CD4-EC48-B78E-DB3DD48FA26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DFA5F47-B878-2F47-BBB1-82C51E82605D}"/>
              </a:ext>
            </a:extLst>
          </p:cNvPr>
          <p:cNvSpPr>
            <a:spLocks noGrp="1"/>
          </p:cNvSpPr>
          <p:nvPr>
            <p:ph type="sldNum" sz="quarter" idx="12"/>
          </p:nvPr>
        </p:nvSpPr>
        <p:spPr/>
        <p:txBody>
          <a:bodyPr/>
          <a:lstStyle>
            <a:lvl1pPr>
              <a:defRPr/>
            </a:lvl1pPr>
          </a:lstStyle>
          <a:p>
            <a:pPr>
              <a:defRPr/>
            </a:pPr>
            <a:fld id="{C3F0B41C-35A6-5A49-A02A-0C0E99E8A473}" type="slidenum">
              <a:rPr lang="en-US" altLang="en-US"/>
              <a:pPr>
                <a:defRPr/>
              </a:pPr>
              <a:t>‹#›</a:t>
            </a:fld>
            <a:endParaRPr lang="en-US" altLang="en-US"/>
          </a:p>
        </p:txBody>
      </p:sp>
    </p:spTree>
    <p:extLst>
      <p:ext uri="{BB962C8B-B14F-4D97-AF65-F5344CB8AC3E}">
        <p14:creationId xmlns:p14="http://schemas.microsoft.com/office/powerpoint/2010/main" val="1391282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F7CAD44A-7BA7-5D40-BDC4-3F70B74F1F2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F753DB88-FA13-1F4E-A164-CEA45D46E5FF}" type="datetimeFigureOut">
              <a:rPr lang="en-US" altLang="en-US"/>
              <a:pPr>
                <a:defRPr/>
              </a:pPr>
              <a:t>3/5/2021</a:t>
            </a:fld>
            <a:endParaRPr lang="en-US" altLang="en-US"/>
          </a:p>
        </p:txBody>
      </p:sp>
      <p:sp>
        <p:nvSpPr>
          <p:cNvPr id="5" name="Footer Placeholder 4">
            <a:extLst>
              <a:ext uri="{FF2B5EF4-FFF2-40B4-BE49-F238E27FC236}">
                <a16:creationId xmlns:a16="http://schemas.microsoft.com/office/drawing/2014/main" id="{3056EE79-61CC-EC44-9EA7-7547D62D2EB9}"/>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7489175D-BE4D-434B-AE88-5B71D4ED063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6E8553E-055A-4C41-8E4B-759C2D0D1225}" type="slidenum">
              <a:rPr lang="en-US" altLang="en-US"/>
              <a:pPr>
                <a:defRPr/>
              </a:pPr>
              <a:t>‹#›</a:t>
            </a:fld>
            <a:endParaRPr lang="en-US" altLang="en-US"/>
          </a:p>
        </p:txBody>
      </p:sp>
    </p:spTree>
    <p:extLst>
      <p:ext uri="{BB962C8B-B14F-4D97-AF65-F5344CB8AC3E}">
        <p14:creationId xmlns:p14="http://schemas.microsoft.com/office/powerpoint/2010/main" val="41942512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CC1D56-9DB6-7046-8C72-C80626E2B10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E8991DC-B322-E44E-A6F0-9A93D96AE697}" type="datetimeFigureOut">
              <a:rPr lang="en-US" altLang="en-US"/>
              <a:pPr>
                <a:defRPr/>
              </a:pPr>
              <a:t>3/5/2021</a:t>
            </a:fld>
            <a:endParaRPr lang="en-US" altLang="en-US"/>
          </a:p>
        </p:txBody>
      </p:sp>
      <p:sp>
        <p:nvSpPr>
          <p:cNvPr id="5" name="Footer Placeholder 4">
            <a:extLst>
              <a:ext uri="{FF2B5EF4-FFF2-40B4-BE49-F238E27FC236}">
                <a16:creationId xmlns:a16="http://schemas.microsoft.com/office/drawing/2014/main" id="{CD729DAF-9B92-7C42-AD7B-0DCC5D80738C}"/>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F232B46F-3CFA-5B4A-AEDB-A924A68EA60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DE6D013-CC79-624A-95CD-B09CA57517A1}" type="slidenum">
              <a:rPr lang="en-US" altLang="en-US"/>
              <a:pPr>
                <a:defRPr/>
              </a:pPr>
              <a:t>‹#›</a:t>
            </a:fld>
            <a:endParaRPr lang="en-US" altLang="en-US"/>
          </a:p>
        </p:txBody>
      </p:sp>
    </p:spTree>
    <p:extLst>
      <p:ext uri="{BB962C8B-B14F-4D97-AF65-F5344CB8AC3E}">
        <p14:creationId xmlns:p14="http://schemas.microsoft.com/office/powerpoint/2010/main" val="20026835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FC50454-77F5-8147-8414-FDAB582D5221}"/>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22647E59-3E52-0E43-83B7-14AFC722A1BF}" type="datetimeFigureOut">
              <a:rPr lang="en-US" altLang="en-US"/>
              <a:pPr>
                <a:defRPr/>
              </a:pPr>
              <a:t>3/5/2021</a:t>
            </a:fld>
            <a:endParaRPr lang="en-US" altLang="en-US"/>
          </a:p>
        </p:txBody>
      </p:sp>
      <p:sp>
        <p:nvSpPr>
          <p:cNvPr id="5" name="Footer Placeholder 4">
            <a:extLst>
              <a:ext uri="{FF2B5EF4-FFF2-40B4-BE49-F238E27FC236}">
                <a16:creationId xmlns:a16="http://schemas.microsoft.com/office/drawing/2014/main" id="{24980C7A-6927-9148-A72B-F64318B9B792}"/>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EE6EEDD2-9DF1-FE47-9973-3BA7B18409F6}"/>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B82C56F-516E-7443-B493-E1674E3C18D1}" type="slidenum">
              <a:rPr lang="en-US" altLang="en-US"/>
              <a:pPr>
                <a:defRPr/>
              </a:pPr>
              <a:t>‹#›</a:t>
            </a:fld>
            <a:endParaRPr lang="en-US" altLang="en-US"/>
          </a:p>
        </p:txBody>
      </p:sp>
    </p:spTree>
    <p:extLst>
      <p:ext uri="{BB962C8B-B14F-4D97-AF65-F5344CB8AC3E}">
        <p14:creationId xmlns:p14="http://schemas.microsoft.com/office/powerpoint/2010/main" val="29350500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62F071-F463-B743-987D-AE3205D246E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67F851A-1D75-3D4D-9409-18B6CC6CA1B7}" type="datetimeFigureOut">
              <a:rPr lang="en-US" altLang="en-US"/>
              <a:pPr>
                <a:defRPr/>
              </a:pPr>
              <a:t>3/5/2021</a:t>
            </a:fld>
            <a:endParaRPr lang="en-US" altLang="en-US"/>
          </a:p>
        </p:txBody>
      </p:sp>
      <p:sp>
        <p:nvSpPr>
          <p:cNvPr id="6" name="Footer Placeholder 5">
            <a:extLst>
              <a:ext uri="{FF2B5EF4-FFF2-40B4-BE49-F238E27FC236}">
                <a16:creationId xmlns:a16="http://schemas.microsoft.com/office/drawing/2014/main" id="{5A978E12-3001-4E41-9FD3-6FC4B825350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63ACF0B-19C0-274D-8C3D-04A5D3193A0F}"/>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229DDED-B653-D440-967A-D910E05F8FE8}" type="slidenum">
              <a:rPr lang="en-US" altLang="en-US"/>
              <a:pPr>
                <a:defRPr/>
              </a:pPr>
              <a:t>‹#›</a:t>
            </a:fld>
            <a:endParaRPr lang="en-US" altLang="en-US"/>
          </a:p>
        </p:txBody>
      </p:sp>
    </p:spTree>
    <p:extLst>
      <p:ext uri="{BB962C8B-B14F-4D97-AF65-F5344CB8AC3E}">
        <p14:creationId xmlns:p14="http://schemas.microsoft.com/office/powerpoint/2010/main" val="12967172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9D0935D-3174-2A4C-8E04-9677CCEE0CC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E8F2B47-E7C4-CE4B-A01D-922B8026605C}" type="datetimeFigureOut">
              <a:rPr lang="en-US" altLang="en-US"/>
              <a:pPr>
                <a:defRPr/>
              </a:pPr>
              <a:t>3/5/2021</a:t>
            </a:fld>
            <a:endParaRPr lang="en-US" altLang="en-US"/>
          </a:p>
        </p:txBody>
      </p:sp>
      <p:sp>
        <p:nvSpPr>
          <p:cNvPr id="8" name="Footer Placeholder 7">
            <a:extLst>
              <a:ext uri="{FF2B5EF4-FFF2-40B4-BE49-F238E27FC236}">
                <a16:creationId xmlns:a16="http://schemas.microsoft.com/office/drawing/2014/main" id="{60595DB8-24E4-A140-BEF2-2D09185983D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9" name="Slide Number Placeholder 8">
            <a:extLst>
              <a:ext uri="{FF2B5EF4-FFF2-40B4-BE49-F238E27FC236}">
                <a16:creationId xmlns:a16="http://schemas.microsoft.com/office/drawing/2014/main" id="{B6928DEC-AB06-EB46-A5DD-9BD0C21F388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8ABAE8F-56FF-8743-A2CD-266423FCE478}" type="slidenum">
              <a:rPr lang="en-US" altLang="en-US"/>
              <a:pPr>
                <a:defRPr/>
              </a:pPr>
              <a:t>‹#›</a:t>
            </a:fld>
            <a:endParaRPr lang="en-US" altLang="en-US"/>
          </a:p>
        </p:txBody>
      </p:sp>
    </p:spTree>
    <p:extLst>
      <p:ext uri="{BB962C8B-B14F-4D97-AF65-F5344CB8AC3E}">
        <p14:creationId xmlns:p14="http://schemas.microsoft.com/office/powerpoint/2010/main" val="33030006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372791D-D9C8-A245-891B-974B912B9C6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DC5A48C-695A-FF44-9BEB-EE71E4C0BBFF}" type="datetimeFigureOut">
              <a:rPr lang="en-US" altLang="en-US"/>
              <a:pPr>
                <a:defRPr/>
              </a:pPr>
              <a:t>3/5/2021</a:t>
            </a:fld>
            <a:endParaRPr lang="en-US" altLang="en-US"/>
          </a:p>
        </p:txBody>
      </p:sp>
      <p:sp>
        <p:nvSpPr>
          <p:cNvPr id="4" name="Footer Placeholder 3">
            <a:extLst>
              <a:ext uri="{FF2B5EF4-FFF2-40B4-BE49-F238E27FC236}">
                <a16:creationId xmlns:a16="http://schemas.microsoft.com/office/drawing/2014/main" id="{C0317E33-AAFF-5B47-8F51-CF046A7CA500}"/>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5" name="Slide Number Placeholder 4">
            <a:extLst>
              <a:ext uri="{FF2B5EF4-FFF2-40B4-BE49-F238E27FC236}">
                <a16:creationId xmlns:a16="http://schemas.microsoft.com/office/drawing/2014/main" id="{4069E373-B773-2E40-B27A-22DF0213D6D2}"/>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C09D9B4-C592-2F4A-8F43-2A386A715C2F}" type="slidenum">
              <a:rPr lang="en-US" altLang="en-US"/>
              <a:pPr>
                <a:defRPr/>
              </a:pPr>
              <a:t>‹#›</a:t>
            </a:fld>
            <a:endParaRPr lang="en-US" altLang="en-US"/>
          </a:p>
        </p:txBody>
      </p:sp>
    </p:spTree>
    <p:extLst>
      <p:ext uri="{BB962C8B-B14F-4D97-AF65-F5344CB8AC3E}">
        <p14:creationId xmlns:p14="http://schemas.microsoft.com/office/powerpoint/2010/main" val="34746758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20F8C7-A4CC-D84E-BAC6-1975F2F10E0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4070CF2-C23B-F240-B95F-978DCD18E9AD}" type="datetimeFigureOut">
              <a:rPr lang="en-US" altLang="en-US"/>
              <a:pPr>
                <a:defRPr/>
              </a:pPr>
              <a:t>3/5/2021</a:t>
            </a:fld>
            <a:endParaRPr lang="en-US" altLang="en-US"/>
          </a:p>
        </p:txBody>
      </p:sp>
      <p:sp>
        <p:nvSpPr>
          <p:cNvPr id="3" name="Footer Placeholder 2">
            <a:extLst>
              <a:ext uri="{FF2B5EF4-FFF2-40B4-BE49-F238E27FC236}">
                <a16:creationId xmlns:a16="http://schemas.microsoft.com/office/drawing/2014/main" id="{AD701CBD-AA7E-3545-869E-FB9C9A1AF8B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4" name="Slide Number Placeholder 3">
            <a:extLst>
              <a:ext uri="{FF2B5EF4-FFF2-40B4-BE49-F238E27FC236}">
                <a16:creationId xmlns:a16="http://schemas.microsoft.com/office/drawing/2014/main" id="{F37C470C-CEA8-A442-B5BB-8D32FCD017B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2C4E4F2-23B8-3845-8DE0-C67DC6511AB7}" type="slidenum">
              <a:rPr lang="en-US" altLang="en-US"/>
              <a:pPr>
                <a:defRPr/>
              </a:pPr>
              <a:t>‹#›</a:t>
            </a:fld>
            <a:endParaRPr lang="en-US" altLang="en-US"/>
          </a:p>
        </p:txBody>
      </p:sp>
    </p:spTree>
    <p:extLst>
      <p:ext uri="{BB962C8B-B14F-4D97-AF65-F5344CB8AC3E}">
        <p14:creationId xmlns:p14="http://schemas.microsoft.com/office/powerpoint/2010/main" val="19130773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E4F99E51-A721-CB47-803C-F83AFDD5BD2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E9C4F9D-817A-F94D-B956-7A35FF8EDA0D}" type="datetimeFigureOut">
              <a:rPr lang="en-US" altLang="en-US"/>
              <a:pPr>
                <a:defRPr/>
              </a:pPr>
              <a:t>3/5/2021</a:t>
            </a:fld>
            <a:endParaRPr lang="en-US" altLang="en-US"/>
          </a:p>
        </p:txBody>
      </p:sp>
      <p:sp>
        <p:nvSpPr>
          <p:cNvPr id="6" name="Footer Placeholder 5">
            <a:extLst>
              <a:ext uri="{FF2B5EF4-FFF2-40B4-BE49-F238E27FC236}">
                <a16:creationId xmlns:a16="http://schemas.microsoft.com/office/drawing/2014/main" id="{9FDF472D-5882-4E46-B3F0-D556D11D793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E7077AE-ED01-D949-926B-1D8E1B9348AC}"/>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B826FCDE-CBA7-8F4A-8E3B-800FE277A9BC}" type="slidenum">
              <a:rPr lang="en-US" altLang="en-US"/>
              <a:pPr>
                <a:defRPr/>
              </a:pPr>
              <a:t>‹#›</a:t>
            </a:fld>
            <a:endParaRPr lang="en-US" altLang="en-US"/>
          </a:p>
        </p:txBody>
      </p:sp>
    </p:spTree>
    <p:extLst>
      <p:ext uri="{BB962C8B-B14F-4D97-AF65-F5344CB8AC3E}">
        <p14:creationId xmlns:p14="http://schemas.microsoft.com/office/powerpoint/2010/main" val="33303826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752EC-2C3D-AB49-8101-856B82EC70FB}"/>
              </a:ext>
            </a:extLst>
          </p:cNvPr>
          <p:cNvSpPr>
            <a:spLocks noGrp="1"/>
          </p:cNvSpPr>
          <p:nvPr>
            <p:ph type="dt" sz="half" idx="10"/>
          </p:nvPr>
        </p:nvSpPr>
        <p:spPr/>
        <p:txBody>
          <a:bodyPr/>
          <a:lstStyle>
            <a:lvl1pPr>
              <a:defRPr/>
            </a:lvl1pPr>
          </a:lstStyle>
          <a:p>
            <a:pPr>
              <a:defRPr/>
            </a:pPr>
            <a:fld id="{DC38BFB2-5669-0C43-8B94-BC69F4AEB3D0}" type="datetimeFigureOut">
              <a:rPr lang="en-US" altLang="en-US"/>
              <a:pPr>
                <a:defRPr/>
              </a:pPr>
              <a:t>3/5/2021</a:t>
            </a:fld>
            <a:endParaRPr lang="en-US" altLang="en-US"/>
          </a:p>
        </p:txBody>
      </p:sp>
      <p:sp>
        <p:nvSpPr>
          <p:cNvPr id="5" name="Footer Placeholder 4">
            <a:extLst>
              <a:ext uri="{FF2B5EF4-FFF2-40B4-BE49-F238E27FC236}">
                <a16:creationId xmlns:a16="http://schemas.microsoft.com/office/drawing/2014/main" id="{3B399BCE-D9FC-194C-ADDA-F10A12EADED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6E11767-5870-2941-A235-37F57775CA0C}"/>
              </a:ext>
            </a:extLst>
          </p:cNvPr>
          <p:cNvSpPr>
            <a:spLocks noGrp="1"/>
          </p:cNvSpPr>
          <p:nvPr>
            <p:ph type="sldNum" sz="quarter" idx="12"/>
          </p:nvPr>
        </p:nvSpPr>
        <p:spPr/>
        <p:txBody>
          <a:bodyPr/>
          <a:lstStyle>
            <a:lvl1pPr>
              <a:defRPr/>
            </a:lvl1pPr>
          </a:lstStyle>
          <a:p>
            <a:pPr>
              <a:defRPr/>
            </a:pPr>
            <a:fld id="{613F9D58-0B1F-6E4F-8D54-52066A64D740}" type="slidenum">
              <a:rPr lang="en-US" altLang="en-US"/>
              <a:pPr>
                <a:defRPr/>
              </a:pPr>
              <a:t>‹#›</a:t>
            </a:fld>
            <a:endParaRPr lang="en-US" altLang="en-US"/>
          </a:p>
        </p:txBody>
      </p:sp>
    </p:spTree>
    <p:extLst>
      <p:ext uri="{BB962C8B-B14F-4D97-AF65-F5344CB8AC3E}">
        <p14:creationId xmlns:p14="http://schemas.microsoft.com/office/powerpoint/2010/main" val="6287435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D84B8AB0-0FF9-D64E-A10E-DB965B94D9A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C375962B-F9E8-DC45-B69D-718402E7A26F}" type="datetimeFigureOut">
              <a:rPr lang="en-US" altLang="en-US"/>
              <a:pPr>
                <a:defRPr/>
              </a:pPr>
              <a:t>3/5/2021</a:t>
            </a:fld>
            <a:endParaRPr lang="en-US" altLang="en-US"/>
          </a:p>
        </p:txBody>
      </p:sp>
      <p:sp>
        <p:nvSpPr>
          <p:cNvPr id="6" name="Footer Placeholder 5">
            <a:extLst>
              <a:ext uri="{FF2B5EF4-FFF2-40B4-BE49-F238E27FC236}">
                <a16:creationId xmlns:a16="http://schemas.microsoft.com/office/drawing/2014/main" id="{030138A4-724A-C44A-BD1A-2BCA16B76C73}"/>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ADE859B2-303E-2343-8FC9-22BF0B39BBB5}"/>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6C517F9-1B48-0544-8D66-2186EFB0ECBB}" type="slidenum">
              <a:rPr lang="en-US" altLang="en-US"/>
              <a:pPr>
                <a:defRPr/>
              </a:pPr>
              <a:t>‹#›</a:t>
            </a:fld>
            <a:endParaRPr lang="en-US" altLang="en-US"/>
          </a:p>
        </p:txBody>
      </p:sp>
    </p:spTree>
    <p:extLst>
      <p:ext uri="{BB962C8B-B14F-4D97-AF65-F5344CB8AC3E}">
        <p14:creationId xmlns:p14="http://schemas.microsoft.com/office/powerpoint/2010/main" val="41222876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EE0CAD-E1B8-8D4F-8350-2EAE1DE9E49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7592471-BAD5-A34B-A012-9BCBAE39DA9C}" type="datetimeFigureOut">
              <a:rPr lang="en-US" altLang="en-US"/>
              <a:pPr>
                <a:defRPr/>
              </a:pPr>
              <a:t>3/5/2021</a:t>
            </a:fld>
            <a:endParaRPr lang="en-US" altLang="en-US"/>
          </a:p>
        </p:txBody>
      </p:sp>
      <p:sp>
        <p:nvSpPr>
          <p:cNvPr id="5" name="Footer Placeholder 4">
            <a:extLst>
              <a:ext uri="{FF2B5EF4-FFF2-40B4-BE49-F238E27FC236}">
                <a16:creationId xmlns:a16="http://schemas.microsoft.com/office/drawing/2014/main" id="{2294C96E-457E-AC40-B93C-B6D90622B7FD}"/>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5C51EB15-3F45-444C-BC30-F98AF363138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9D62795-D539-944D-B0C5-47C77E998982}" type="slidenum">
              <a:rPr lang="en-US" altLang="en-US"/>
              <a:pPr>
                <a:defRPr/>
              </a:pPr>
              <a:t>‹#›</a:t>
            </a:fld>
            <a:endParaRPr lang="en-US" altLang="en-US"/>
          </a:p>
        </p:txBody>
      </p:sp>
    </p:spTree>
    <p:extLst>
      <p:ext uri="{BB962C8B-B14F-4D97-AF65-F5344CB8AC3E}">
        <p14:creationId xmlns:p14="http://schemas.microsoft.com/office/powerpoint/2010/main" val="20560865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66562C-7ECD-9747-B02A-39C321A9DB42}"/>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2B0C7CB-7293-6242-8D16-2B3DFECD6446}" type="datetimeFigureOut">
              <a:rPr lang="en-US" altLang="en-US"/>
              <a:pPr>
                <a:defRPr/>
              </a:pPr>
              <a:t>3/5/2021</a:t>
            </a:fld>
            <a:endParaRPr lang="en-US" altLang="en-US"/>
          </a:p>
        </p:txBody>
      </p:sp>
      <p:sp>
        <p:nvSpPr>
          <p:cNvPr id="5" name="Footer Placeholder 4">
            <a:extLst>
              <a:ext uri="{FF2B5EF4-FFF2-40B4-BE49-F238E27FC236}">
                <a16:creationId xmlns:a16="http://schemas.microsoft.com/office/drawing/2014/main" id="{230D2DED-E75E-404E-A361-484FADD8C6D4}"/>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BED6C521-5D7C-4C46-972F-7814BF613FE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0B96B58-A477-0C4E-9642-983919DAADBF}" type="slidenum">
              <a:rPr lang="en-US" altLang="en-US"/>
              <a:pPr>
                <a:defRPr/>
              </a:pPr>
              <a:t>‹#›</a:t>
            </a:fld>
            <a:endParaRPr lang="en-US" altLang="en-US"/>
          </a:p>
        </p:txBody>
      </p:sp>
    </p:spTree>
    <p:extLst>
      <p:ext uri="{BB962C8B-B14F-4D97-AF65-F5344CB8AC3E}">
        <p14:creationId xmlns:p14="http://schemas.microsoft.com/office/powerpoint/2010/main" val="25726831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7A70F2-0D5A-9847-89E0-2E25B387382F}"/>
              </a:ext>
            </a:extLst>
          </p:cNvPr>
          <p:cNvSpPr>
            <a:spLocks noGrp="1"/>
          </p:cNvSpPr>
          <p:nvPr>
            <p:ph type="dt" sz="half" idx="10"/>
          </p:nvPr>
        </p:nvSpPr>
        <p:spPr/>
        <p:txBody>
          <a:bodyPr/>
          <a:lstStyle>
            <a:lvl1pPr>
              <a:defRPr/>
            </a:lvl1pPr>
          </a:lstStyle>
          <a:p>
            <a:pPr>
              <a:defRPr/>
            </a:pPr>
            <a:fld id="{BCB0F9F3-6FC5-8B4D-8426-E6FAC5B80987}" type="datetimeFigureOut">
              <a:rPr lang="en-US" altLang="en-US"/>
              <a:pPr>
                <a:defRPr/>
              </a:pPr>
              <a:t>3/5/2021</a:t>
            </a:fld>
            <a:endParaRPr lang="en-US" altLang="en-US"/>
          </a:p>
        </p:txBody>
      </p:sp>
      <p:sp>
        <p:nvSpPr>
          <p:cNvPr id="5" name="Footer Placeholder 4">
            <a:extLst>
              <a:ext uri="{FF2B5EF4-FFF2-40B4-BE49-F238E27FC236}">
                <a16:creationId xmlns:a16="http://schemas.microsoft.com/office/drawing/2014/main" id="{A3BE6DF3-AC56-BD4B-9B8B-F11F6C90B66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D30FC43-0659-A048-B9D6-EAC45D6EE521}"/>
              </a:ext>
            </a:extLst>
          </p:cNvPr>
          <p:cNvSpPr>
            <a:spLocks noGrp="1"/>
          </p:cNvSpPr>
          <p:nvPr>
            <p:ph type="sldNum" sz="quarter" idx="12"/>
          </p:nvPr>
        </p:nvSpPr>
        <p:spPr/>
        <p:txBody>
          <a:bodyPr/>
          <a:lstStyle>
            <a:lvl1pPr>
              <a:defRPr/>
            </a:lvl1pPr>
          </a:lstStyle>
          <a:p>
            <a:pPr>
              <a:defRPr/>
            </a:pPr>
            <a:fld id="{43F8F70A-557F-C740-9B6C-C7587C99AA41}" type="slidenum">
              <a:rPr lang="en-US" altLang="en-US"/>
              <a:pPr>
                <a:defRPr/>
              </a:pPr>
              <a:t>‹#›</a:t>
            </a:fld>
            <a:endParaRPr lang="en-US" altLang="en-US"/>
          </a:p>
        </p:txBody>
      </p:sp>
    </p:spTree>
    <p:extLst>
      <p:ext uri="{BB962C8B-B14F-4D97-AF65-F5344CB8AC3E}">
        <p14:creationId xmlns:p14="http://schemas.microsoft.com/office/powerpoint/2010/main" val="18485913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F2472AC8-3F65-4D42-9703-BED15BB6C72B}"/>
              </a:ext>
            </a:extLst>
          </p:cNvPr>
          <p:cNvSpPr>
            <a:spLocks noGrp="1"/>
          </p:cNvSpPr>
          <p:nvPr>
            <p:ph type="dt" sz="half" idx="10"/>
          </p:nvPr>
        </p:nvSpPr>
        <p:spPr/>
        <p:txBody>
          <a:bodyPr/>
          <a:lstStyle>
            <a:lvl1pPr>
              <a:defRPr/>
            </a:lvl1pPr>
          </a:lstStyle>
          <a:p>
            <a:pPr>
              <a:defRPr/>
            </a:pPr>
            <a:fld id="{8C971E2D-B245-C249-94DC-34D0FFD7F66F}" type="datetimeFigureOut">
              <a:rPr lang="en-US" altLang="en-US"/>
              <a:pPr>
                <a:defRPr/>
              </a:pPr>
              <a:t>3/5/2021</a:t>
            </a:fld>
            <a:endParaRPr lang="en-US" altLang="en-US"/>
          </a:p>
        </p:txBody>
      </p:sp>
      <p:sp>
        <p:nvSpPr>
          <p:cNvPr id="6" name="Footer Placeholder 4">
            <a:extLst>
              <a:ext uri="{FF2B5EF4-FFF2-40B4-BE49-F238E27FC236}">
                <a16:creationId xmlns:a16="http://schemas.microsoft.com/office/drawing/2014/main" id="{7CD04AE9-7CCA-0045-A706-F55AB7B9F5F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3CD5DED-47BF-5F42-8486-EB8CB2E6C06A}"/>
              </a:ext>
            </a:extLst>
          </p:cNvPr>
          <p:cNvSpPr>
            <a:spLocks noGrp="1"/>
          </p:cNvSpPr>
          <p:nvPr>
            <p:ph type="sldNum" sz="quarter" idx="12"/>
          </p:nvPr>
        </p:nvSpPr>
        <p:spPr/>
        <p:txBody>
          <a:bodyPr/>
          <a:lstStyle>
            <a:lvl1pPr>
              <a:defRPr/>
            </a:lvl1pPr>
          </a:lstStyle>
          <a:p>
            <a:pPr>
              <a:defRPr/>
            </a:pPr>
            <a:fld id="{D29386C5-2837-7347-A4AA-EFE1BAAEE640}" type="slidenum">
              <a:rPr lang="en-US" altLang="en-US"/>
              <a:pPr>
                <a:defRPr/>
              </a:pPr>
              <a:t>‹#›</a:t>
            </a:fld>
            <a:endParaRPr lang="en-US" altLang="en-US"/>
          </a:p>
        </p:txBody>
      </p:sp>
    </p:spTree>
    <p:extLst>
      <p:ext uri="{BB962C8B-B14F-4D97-AF65-F5344CB8AC3E}">
        <p14:creationId xmlns:p14="http://schemas.microsoft.com/office/powerpoint/2010/main" val="1345574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655097A4-0CCF-9343-9743-568F88941D80}"/>
              </a:ext>
            </a:extLst>
          </p:cNvPr>
          <p:cNvSpPr>
            <a:spLocks noGrp="1"/>
          </p:cNvSpPr>
          <p:nvPr>
            <p:ph type="dt" sz="half" idx="10"/>
          </p:nvPr>
        </p:nvSpPr>
        <p:spPr/>
        <p:txBody>
          <a:bodyPr/>
          <a:lstStyle>
            <a:lvl1pPr>
              <a:defRPr/>
            </a:lvl1pPr>
          </a:lstStyle>
          <a:p>
            <a:pPr>
              <a:defRPr/>
            </a:pPr>
            <a:fld id="{23827D50-074B-1049-85EA-EE9C59FA3570}" type="datetimeFigureOut">
              <a:rPr lang="en-US" altLang="en-US"/>
              <a:pPr>
                <a:defRPr/>
              </a:pPr>
              <a:t>3/5/2021</a:t>
            </a:fld>
            <a:endParaRPr lang="en-US" altLang="en-US"/>
          </a:p>
        </p:txBody>
      </p:sp>
      <p:sp>
        <p:nvSpPr>
          <p:cNvPr id="8" name="Footer Placeholder 4">
            <a:extLst>
              <a:ext uri="{FF2B5EF4-FFF2-40B4-BE49-F238E27FC236}">
                <a16:creationId xmlns:a16="http://schemas.microsoft.com/office/drawing/2014/main" id="{559F3544-13F8-6346-9C2D-008956708C8D}"/>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70DEAA70-82E0-CC49-B04C-A3E68D3F72E9}"/>
              </a:ext>
            </a:extLst>
          </p:cNvPr>
          <p:cNvSpPr>
            <a:spLocks noGrp="1"/>
          </p:cNvSpPr>
          <p:nvPr>
            <p:ph type="sldNum" sz="quarter" idx="12"/>
          </p:nvPr>
        </p:nvSpPr>
        <p:spPr/>
        <p:txBody>
          <a:bodyPr/>
          <a:lstStyle>
            <a:lvl1pPr>
              <a:defRPr/>
            </a:lvl1pPr>
          </a:lstStyle>
          <a:p>
            <a:pPr>
              <a:defRPr/>
            </a:pPr>
            <a:fld id="{C9708ACB-82A4-8145-AE0E-0C29FC9B453F}" type="slidenum">
              <a:rPr lang="en-US" altLang="en-US"/>
              <a:pPr>
                <a:defRPr/>
              </a:pPr>
              <a:t>‹#›</a:t>
            </a:fld>
            <a:endParaRPr lang="en-US" altLang="en-US"/>
          </a:p>
        </p:txBody>
      </p:sp>
    </p:spTree>
    <p:extLst>
      <p:ext uri="{BB962C8B-B14F-4D97-AF65-F5344CB8AC3E}">
        <p14:creationId xmlns:p14="http://schemas.microsoft.com/office/powerpoint/2010/main" val="2660298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6112A05E-7B02-154C-AE31-595458B3D956}"/>
              </a:ext>
            </a:extLst>
          </p:cNvPr>
          <p:cNvSpPr>
            <a:spLocks noGrp="1"/>
          </p:cNvSpPr>
          <p:nvPr>
            <p:ph type="dt" sz="half" idx="10"/>
          </p:nvPr>
        </p:nvSpPr>
        <p:spPr/>
        <p:txBody>
          <a:bodyPr/>
          <a:lstStyle>
            <a:lvl1pPr>
              <a:defRPr/>
            </a:lvl1pPr>
          </a:lstStyle>
          <a:p>
            <a:pPr>
              <a:defRPr/>
            </a:pPr>
            <a:fld id="{23343684-C1A7-AA48-87EB-C50A5B4E780D}" type="datetimeFigureOut">
              <a:rPr lang="en-US" altLang="en-US"/>
              <a:pPr>
                <a:defRPr/>
              </a:pPr>
              <a:t>3/5/2021</a:t>
            </a:fld>
            <a:endParaRPr lang="en-US" altLang="en-US"/>
          </a:p>
        </p:txBody>
      </p:sp>
      <p:sp>
        <p:nvSpPr>
          <p:cNvPr id="4" name="Footer Placeholder 4">
            <a:extLst>
              <a:ext uri="{FF2B5EF4-FFF2-40B4-BE49-F238E27FC236}">
                <a16:creationId xmlns:a16="http://schemas.microsoft.com/office/drawing/2014/main" id="{AEEAC63D-F935-E647-B02B-DBBD652D329F}"/>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7F5093E5-6B9E-8246-8A4E-8E09D415511D}"/>
              </a:ext>
            </a:extLst>
          </p:cNvPr>
          <p:cNvSpPr>
            <a:spLocks noGrp="1"/>
          </p:cNvSpPr>
          <p:nvPr>
            <p:ph type="sldNum" sz="quarter" idx="12"/>
          </p:nvPr>
        </p:nvSpPr>
        <p:spPr/>
        <p:txBody>
          <a:bodyPr/>
          <a:lstStyle>
            <a:lvl1pPr>
              <a:defRPr/>
            </a:lvl1pPr>
          </a:lstStyle>
          <a:p>
            <a:pPr>
              <a:defRPr/>
            </a:pPr>
            <a:fld id="{08BE3E36-320D-6147-864C-A6F8F6B99571}" type="slidenum">
              <a:rPr lang="en-US" altLang="en-US"/>
              <a:pPr>
                <a:defRPr/>
              </a:pPr>
              <a:t>‹#›</a:t>
            </a:fld>
            <a:endParaRPr lang="en-US" altLang="en-US"/>
          </a:p>
        </p:txBody>
      </p:sp>
    </p:spTree>
    <p:extLst>
      <p:ext uri="{BB962C8B-B14F-4D97-AF65-F5344CB8AC3E}">
        <p14:creationId xmlns:p14="http://schemas.microsoft.com/office/powerpoint/2010/main" val="2511779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676AD91-BBC5-3845-ADE2-0BDBF4332BDF}"/>
              </a:ext>
            </a:extLst>
          </p:cNvPr>
          <p:cNvSpPr>
            <a:spLocks noGrp="1"/>
          </p:cNvSpPr>
          <p:nvPr>
            <p:ph type="dt" sz="half" idx="10"/>
          </p:nvPr>
        </p:nvSpPr>
        <p:spPr/>
        <p:txBody>
          <a:bodyPr/>
          <a:lstStyle>
            <a:lvl1pPr>
              <a:defRPr/>
            </a:lvl1pPr>
          </a:lstStyle>
          <a:p>
            <a:pPr>
              <a:defRPr/>
            </a:pPr>
            <a:fld id="{58C6DD0F-3864-A540-BD71-8CDD5C419F88}" type="datetimeFigureOut">
              <a:rPr lang="en-US" altLang="en-US"/>
              <a:pPr>
                <a:defRPr/>
              </a:pPr>
              <a:t>3/5/2021</a:t>
            </a:fld>
            <a:endParaRPr lang="en-US" altLang="en-US"/>
          </a:p>
        </p:txBody>
      </p:sp>
      <p:sp>
        <p:nvSpPr>
          <p:cNvPr id="3" name="Footer Placeholder 4">
            <a:extLst>
              <a:ext uri="{FF2B5EF4-FFF2-40B4-BE49-F238E27FC236}">
                <a16:creationId xmlns:a16="http://schemas.microsoft.com/office/drawing/2014/main" id="{C22F8138-B09B-8E43-B782-9F120869D1EE}"/>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7A602D87-97D6-1C47-B6AD-1AE41FC20EAC}"/>
              </a:ext>
            </a:extLst>
          </p:cNvPr>
          <p:cNvSpPr>
            <a:spLocks noGrp="1"/>
          </p:cNvSpPr>
          <p:nvPr>
            <p:ph type="sldNum" sz="quarter" idx="12"/>
          </p:nvPr>
        </p:nvSpPr>
        <p:spPr/>
        <p:txBody>
          <a:bodyPr/>
          <a:lstStyle>
            <a:lvl1pPr>
              <a:defRPr/>
            </a:lvl1pPr>
          </a:lstStyle>
          <a:p>
            <a:pPr>
              <a:defRPr/>
            </a:pPr>
            <a:fld id="{0957BE8A-2DF6-AB4A-BB53-58D059E016E0}" type="slidenum">
              <a:rPr lang="en-US" altLang="en-US"/>
              <a:pPr>
                <a:defRPr/>
              </a:pPr>
              <a:t>‹#›</a:t>
            </a:fld>
            <a:endParaRPr lang="en-US" altLang="en-US"/>
          </a:p>
        </p:txBody>
      </p:sp>
    </p:spTree>
    <p:extLst>
      <p:ext uri="{BB962C8B-B14F-4D97-AF65-F5344CB8AC3E}">
        <p14:creationId xmlns:p14="http://schemas.microsoft.com/office/powerpoint/2010/main" val="2183945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D5708104-B19B-EF47-99FA-0155CCE472BE}"/>
              </a:ext>
            </a:extLst>
          </p:cNvPr>
          <p:cNvSpPr>
            <a:spLocks noGrp="1"/>
          </p:cNvSpPr>
          <p:nvPr>
            <p:ph type="dt" sz="half" idx="10"/>
          </p:nvPr>
        </p:nvSpPr>
        <p:spPr/>
        <p:txBody>
          <a:bodyPr/>
          <a:lstStyle>
            <a:lvl1pPr>
              <a:defRPr/>
            </a:lvl1pPr>
          </a:lstStyle>
          <a:p>
            <a:pPr>
              <a:defRPr/>
            </a:pPr>
            <a:fld id="{371759EF-6B8D-354B-9D7A-CB463520E7B4}" type="datetimeFigureOut">
              <a:rPr lang="en-US" altLang="en-US"/>
              <a:pPr>
                <a:defRPr/>
              </a:pPr>
              <a:t>3/5/2021</a:t>
            </a:fld>
            <a:endParaRPr lang="en-US" altLang="en-US"/>
          </a:p>
        </p:txBody>
      </p:sp>
      <p:sp>
        <p:nvSpPr>
          <p:cNvPr id="6" name="Footer Placeholder 4">
            <a:extLst>
              <a:ext uri="{FF2B5EF4-FFF2-40B4-BE49-F238E27FC236}">
                <a16:creationId xmlns:a16="http://schemas.microsoft.com/office/drawing/2014/main" id="{8F26D501-ED0C-494F-842C-C6CC2CF0FFB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0D69119-0848-A64A-A9BB-6A9F992E7355}"/>
              </a:ext>
            </a:extLst>
          </p:cNvPr>
          <p:cNvSpPr>
            <a:spLocks noGrp="1"/>
          </p:cNvSpPr>
          <p:nvPr>
            <p:ph type="sldNum" sz="quarter" idx="12"/>
          </p:nvPr>
        </p:nvSpPr>
        <p:spPr/>
        <p:txBody>
          <a:bodyPr/>
          <a:lstStyle>
            <a:lvl1pPr>
              <a:defRPr/>
            </a:lvl1pPr>
          </a:lstStyle>
          <a:p>
            <a:pPr>
              <a:defRPr/>
            </a:pPr>
            <a:fld id="{6368AC76-B55A-6C4F-B702-A41F45277F7B}" type="slidenum">
              <a:rPr lang="en-US" altLang="en-US"/>
              <a:pPr>
                <a:defRPr/>
              </a:pPr>
              <a:t>‹#›</a:t>
            </a:fld>
            <a:endParaRPr lang="en-US" altLang="en-US"/>
          </a:p>
        </p:txBody>
      </p:sp>
    </p:spTree>
    <p:extLst>
      <p:ext uri="{BB962C8B-B14F-4D97-AF65-F5344CB8AC3E}">
        <p14:creationId xmlns:p14="http://schemas.microsoft.com/office/powerpoint/2010/main" val="3729395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7F512597-FEF3-564F-BF85-059462A9CD48}"/>
              </a:ext>
            </a:extLst>
          </p:cNvPr>
          <p:cNvSpPr>
            <a:spLocks noGrp="1"/>
          </p:cNvSpPr>
          <p:nvPr>
            <p:ph type="dt" sz="half" idx="10"/>
          </p:nvPr>
        </p:nvSpPr>
        <p:spPr/>
        <p:txBody>
          <a:bodyPr/>
          <a:lstStyle>
            <a:lvl1pPr>
              <a:defRPr/>
            </a:lvl1pPr>
          </a:lstStyle>
          <a:p>
            <a:pPr>
              <a:defRPr/>
            </a:pPr>
            <a:fld id="{443C3B47-2F1E-3847-A2F0-26F0EAACA193}" type="datetimeFigureOut">
              <a:rPr lang="en-US" altLang="en-US"/>
              <a:pPr>
                <a:defRPr/>
              </a:pPr>
              <a:t>3/5/2021</a:t>
            </a:fld>
            <a:endParaRPr lang="en-US" altLang="en-US"/>
          </a:p>
        </p:txBody>
      </p:sp>
      <p:sp>
        <p:nvSpPr>
          <p:cNvPr id="6" name="Footer Placeholder 4">
            <a:extLst>
              <a:ext uri="{FF2B5EF4-FFF2-40B4-BE49-F238E27FC236}">
                <a16:creationId xmlns:a16="http://schemas.microsoft.com/office/drawing/2014/main" id="{295D4F33-FBBE-CE40-AE14-CDB22427097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F394229-14B0-E54C-8585-096BD8FD8C80}"/>
              </a:ext>
            </a:extLst>
          </p:cNvPr>
          <p:cNvSpPr>
            <a:spLocks noGrp="1"/>
          </p:cNvSpPr>
          <p:nvPr>
            <p:ph type="sldNum" sz="quarter" idx="12"/>
          </p:nvPr>
        </p:nvSpPr>
        <p:spPr/>
        <p:txBody>
          <a:bodyPr/>
          <a:lstStyle>
            <a:lvl1pPr>
              <a:defRPr/>
            </a:lvl1pPr>
          </a:lstStyle>
          <a:p>
            <a:pPr>
              <a:defRPr/>
            </a:pPr>
            <a:fld id="{8EE7A7B5-DD72-3F41-88B0-3D209811E55F}" type="slidenum">
              <a:rPr lang="en-US" altLang="en-US"/>
              <a:pPr>
                <a:defRPr/>
              </a:pPr>
              <a:t>‹#›</a:t>
            </a:fld>
            <a:endParaRPr lang="en-US" altLang="en-US"/>
          </a:p>
        </p:txBody>
      </p:sp>
    </p:spTree>
    <p:extLst>
      <p:ext uri="{BB962C8B-B14F-4D97-AF65-F5344CB8AC3E}">
        <p14:creationId xmlns:p14="http://schemas.microsoft.com/office/powerpoint/2010/main" val="2572458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D5B106C-37B4-ED4B-BE46-5D66C7AD5DD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6D056B79-231B-AE4D-BDC0-6403962E35EB}"/>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E5561BF-E9D7-604F-8A0C-106004B4E82C}"/>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9C7016EA-52B9-A84A-BDCF-502A68EDDBD0}" type="datetimeFigureOut">
              <a:rPr lang="en-US" altLang="en-US"/>
              <a:pPr>
                <a:defRPr/>
              </a:pPr>
              <a:t>3/5/2021</a:t>
            </a:fld>
            <a:endParaRPr lang="en-US" altLang="en-US"/>
          </a:p>
        </p:txBody>
      </p:sp>
      <p:sp>
        <p:nvSpPr>
          <p:cNvPr id="5" name="Footer Placeholder 4">
            <a:extLst>
              <a:ext uri="{FF2B5EF4-FFF2-40B4-BE49-F238E27FC236}">
                <a16:creationId xmlns:a16="http://schemas.microsoft.com/office/drawing/2014/main" id="{BE29A684-5D4F-8849-93AF-8D840E27ACE3}"/>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7ED0216D-550C-7447-BDA6-1948AA58DA4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1D4408D6-80D8-A243-B95E-ABAEAB74E81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20" r:id="rId1"/>
    <p:sldLayoutId id="2147484521" r:id="rId2"/>
    <p:sldLayoutId id="2147484522" r:id="rId3"/>
    <p:sldLayoutId id="2147484523" r:id="rId4"/>
    <p:sldLayoutId id="2147484524" r:id="rId5"/>
    <p:sldLayoutId id="2147484525" r:id="rId6"/>
    <p:sldLayoutId id="2147484526" r:id="rId7"/>
    <p:sldLayoutId id="2147484527" r:id="rId8"/>
    <p:sldLayoutId id="2147484528" r:id="rId9"/>
    <p:sldLayoutId id="2147484529" r:id="rId10"/>
    <p:sldLayoutId id="2147484530"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Title Placeholder 1">
            <a:extLst>
              <a:ext uri="{FF2B5EF4-FFF2-40B4-BE49-F238E27FC236}">
                <a16:creationId xmlns:a16="http://schemas.microsoft.com/office/drawing/2014/main" id="{C34DA7D6-EDC1-6148-B1CF-DD2700FD4F5E}"/>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5603" name="Text Placeholder 2">
            <a:extLst>
              <a:ext uri="{FF2B5EF4-FFF2-40B4-BE49-F238E27FC236}">
                <a16:creationId xmlns:a16="http://schemas.microsoft.com/office/drawing/2014/main" id="{04DBC2D3-642A-F446-BA9D-6EF1FD8412F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74D0C62-03D1-4F49-AB8A-5096BA8A6E27}"/>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3E507D51-1583-2742-8AF4-9682306BF86A}" type="datetimeFigureOut">
              <a:rPr lang="en-US"/>
              <a:pPr>
                <a:defRPr/>
              </a:pPr>
              <a:t>3/5/2021</a:t>
            </a:fld>
            <a:endParaRPr lang="en-US"/>
          </a:p>
        </p:txBody>
      </p:sp>
      <p:sp>
        <p:nvSpPr>
          <p:cNvPr id="5" name="Footer Placeholder 4">
            <a:extLst>
              <a:ext uri="{FF2B5EF4-FFF2-40B4-BE49-F238E27FC236}">
                <a16:creationId xmlns:a16="http://schemas.microsoft.com/office/drawing/2014/main" id="{542E41A1-CB26-9E4E-8D35-9F3300343A9B}"/>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86D780CD-7E46-564E-BE88-08F61A353791}"/>
              </a:ext>
            </a:extLst>
          </p:cNvPr>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5FFFE95F-5608-5B43-A2D1-8BFDBD8D6FB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542" r:id="rId1"/>
    <p:sldLayoutId id="2147484543" r:id="rId2"/>
    <p:sldLayoutId id="2147484544" r:id="rId3"/>
    <p:sldLayoutId id="2147484545" r:id="rId4"/>
    <p:sldLayoutId id="2147484546" r:id="rId5"/>
    <p:sldLayoutId id="2147484547" r:id="rId6"/>
    <p:sldLayoutId id="2147484548" r:id="rId7"/>
    <p:sldLayoutId id="2147484549" r:id="rId8"/>
    <p:sldLayoutId id="2147484550" r:id="rId9"/>
    <p:sldLayoutId id="2147484551" r:id="rId10"/>
    <p:sldLayoutId id="2147484552"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18.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7.jpeg"/><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0.gif"/></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23.PNG"/><Relationship Id="rId5" Type="http://schemas.openxmlformats.org/officeDocument/2006/relationships/image" Target="../media/image1.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25.png"/><Relationship Id="rId5" Type="http://schemas.openxmlformats.org/officeDocument/2006/relationships/image" Target="../media/image1.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hyperlink" Target="http://www.iris.edu/hq/ret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22A115-711C-41DB-B59A-E4165FF8B49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1591406A-5C05-4096-8E30-9A4DD014C0F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TextBox 14">
            <a:extLst>
              <a:ext uri="{FF2B5EF4-FFF2-40B4-BE49-F238E27FC236}">
                <a16:creationId xmlns:a16="http://schemas.microsoft.com/office/drawing/2014/main" id="{53632324-FF4D-4FA4-8430-7096BFF0CB0C}"/>
              </a:ext>
            </a:extLst>
          </p:cNvPr>
          <p:cNvSpPr txBox="1">
            <a:spLocks noChangeArrowheads="1"/>
          </p:cNvSpPr>
          <p:nvPr/>
        </p:nvSpPr>
        <p:spPr bwMode="auto">
          <a:xfrm>
            <a:off x="271081" y="1524000"/>
            <a:ext cx="4834319" cy="535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n-US" altLang="en-US" sz="1800" dirty="0">
                <a:latin typeface="Arial" panose="020B0604020202020204" pitchFamily="34" charset="0"/>
              </a:rPr>
              <a:t>Three large earthquakes occurred along the </a:t>
            </a:r>
            <a:r>
              <a:rPr lang="en-US" altLang="en-US" sz="1800" dirty="0" err="1">
                <a:latin typeface="Arial" panose="020B0604020202020204" pitchFamily="34" charset="0"/>
              </a:rPr>
              <a:t>Kermadec</a:t>
            </a:r>
            <a:r>
              <a:rPr lang="en-US" altLang="en-US" sz="1800" dirty="0">
                <a:latin typeface="Arial" panose="020B0604020202020204" pitchFamily="34" charset="0"/>
              </a:rPr>
              <a:t> Trench, north of New Zealand. The earliest and southern-most earthquake (M 7.3 at 13:27 UTC) occurred northeast of Gisborne, New Zealand at a depth of 20 km.</a:t>
            </a:r>
          </a:p>
          <a:p>
            <a:pPr>
              <a:spcBef>
                <a:spcPct val="0"/>
              </a:spcBef>
              <a:buNone/>
            </a:pPr>
            <a:endParaRPr lang="en-US" altLang="en-US" sz="1800" dirty="0">
              <a:latin typeface="Arial" panose="020B0604020202020204" pitchFamily="34" charset="0"/>
            </a:endParaRPr>
          </a:p>
          <a:p>
            <a:pPr>
              <a:spcBef>
                <a:spcPct val="0"/>
              </a:spcBef>
              <a:buNone/>
            </a:pPr>
            <a:r>
              <a:rPr lang="en-US" altLang="en-US" sz="1800" dirty="0">
                <a:latin typeface="Arial" panose="020B0604020202020204" pitchFamily="34" charset="0"/>
              </a:rPr>
              <a:t>The M 7.4 and M 8.1 earthquakes occurred at 17:41 and 19:28 UTC respectively near the </a:t>
            </a:r>
            <a:r>
              <a:rPr lang="en-US" altLang="en-US" sz="1800" dirty="0" err="1">
                <a:latin typeface="Arial" panose="020B0604020202020204" pitchFamily="34" charset="0"/>
              </a:rPr>
              <a:t>Kermadec</a:t>
            </a:r>
            <a:r>
              <a:rPr lang="en-US" altLang="en-US" sz="1800" dirty="0">
                <a:latin typeface="Arial" panose="020B0604020202020204" pitchFamily="34" charset="0"/>
              </a:rPr>
              <a:t> Islands, New Zealand.  Given the ~950 km distance from the M 7.3 to the two larger earthquakes, it is unlikely the M 7.3 triggered the two larger events.</a:t>
            </a:r>
          </a:p>
          <a:p>
            <a:pPr>
              <a:spcBef>
                <a:spcPct val="0"/>
              </a:spcBef>
              <a:buNone/>
            </a:pPr>
            <a:endParaRPr lang="en-US" altLang="en-US" sz="1800" dirty="0">
              <a:latin typeface="Arial" panose="020B0604020202020204" pitchFamily="34" charset="0"/>
            </a:endParaRPr>
          </a:p>
          <a:p>
            <a:pPr>
              <a:spcBef>
                <a:spcPct val="0"/>
              </a:spcBef>
              <a:buNone/>
            </a:pPr>
            <a:r>
              <a:rPr lang="en-US" altLang="en-US" sz="1800" dirty="0">
                <a:latin typeface="Arial" panose="020B0604020202020204" pitchFamily="34" charset="0"/>
              </a:rPr>
              <a:t>NOAA released tsunami warnings for many islands in the southwest Pacific. There were no immediate reports of serious damage or casualties before the warning was downgraded.</a:t>
            </a:r>
          </a:p>
          <a:p>
            <a:pPr>
              <a:spcBef>
                <a:spcPct val="0"/>
              </a:spcBef>
              <a:buNone/>
            </a:pPr>
            <a:endParaRPr lang="en-US" altLang="en-US" sz="1800" dirty="0">
              <a:latin typeface="Arial" panose="020B0604020202020204" pitchFamily="34" charset="0"/>
            </a:endParaRPr>
          </a:p>
        </p:txBody>
      </p:sp>
      <p:pic>
        <p:nvPicPr>
          <p:cNvPr id="8" name="Picture 7" descr="Map&#10;&#10;Description automatically generated">
            <a:extLst>
              <a:ext uri="{FF2B5EF4-FFF2-40B4-BE49-F238E27FC236}">
                <a16:creationId xmlns:a16="http://schemas.microsoft.com/office/drawing/2014/main" id="{C76132FE-D2A1-4934-A083-F09275973E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32267" y="1524000"/>
            <a:ext cx="3459390" cy="5114314"/>
          </a:xfrm>
          <a:prstGeom prst="rect">
            <a:avLst/>
          </a:prstGeom>
        </p:spPr>
      </p:pic>
      <p:sp>
        <p:nvSpPr>
          <p:cNvPr id="14" name="Title 1">
            <a:extLst>
              <a:ext uri="{FF2B5EF4-FFF2-40B4-BE49-F238E27FC236}">
                <a16:creationId xmlns:a16="http://schemas.microsoft.com/office/drawing/2014/main" id="{31796704-F0A1-4DAA-BDF8-198A74EC2EE2}"/>
              </a:ext>
            </a:extLst>
          </p:cNvPr>
          <p:cNvSpPr txBox="1">
            <a:spLocks/>
          </p:cNvSpPr>
          <p:nvPr/>
        </p:nvSpPr>
        <p:spPr>
          <a:xfrm>
            <a:off x="1233488" y="-152400"/>
            <a:ext cx="7899400" cy="1849384"/>
          </a:xfrm>
          <a:prstGeom prst="rect">
            <a:avLst/>
          </a:prstGeom>
        </p:spPr>
        <p:txBody>
          <a:bodyPr anchor="ctr">
            <a:normAutofit fontScale="97500"/>
          </a:bodyPr>
          <a:lstStyle/>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Magnitude 7.3 NEW ZEALAND</a:t>
            </a:r>
            <a:br>
              <a:rPr lang="en-US" sz="2100" b="1" dirty="0">
                <a:solidFill>
                  <a:schemeClr val="tx2">
                    <a:satMod val="130000"/>
                  </a:schemeClr>
                </a:solidFill>
                <a:ea typeface="+mj-ea"/>
                <a:cs typeface="Arial" panose="020B0604020202020204" pitchFamily="34" charset="0"/>
              </a:rPr>
            </a:br>
            <a:r>
              <a:rPr lang="en-US" sz="2100" b="1" dirty="0">
                <a:solidFill>
                  <a:schemeClr val="tx2">
                    <a:satMod val="130000"/>
                  </a:schemeClr>
                </a:solidFill>
                <a:ea typeface="+mj-ea"/>
                <a:cs typeface="Arial" panose="020B0604020202020204" pitchFamily="34" charset="0"/>
              </a:rPr>
              <a:t>Magnitude 7.4 KERMADEC ISLANDS</a:t>
            </a:r>
          </a:p>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Magnitude 8.1 KERMADEC ISLANDS</a:t>
            </a:r>
          </a:p>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Thursday,  March 4, 2021  </a:t>
            </a:r>
            <a:endParaRPr lang="en-US" sz="2100" dirty="0">
              <a:solidFill>
                <a:schemeClr val="tx2">
                  <a:satMod val="130000"/>
                </a:schemeClr>
              </a:solidFill>
              <a:ea typeface="+mj-ea"/>
              <a:cs typeface="Arial" pitchFamily="34" charset="0"/>
            </a:endParaRPr>
          </a:p>
        </p:txBody>
      </p:sp>
    </p:spTree>
    <p:extLst>
      <p:ext uri="{BB962C8B-B14F-4D97-AF65-F5344CB8AC3E}">
        <p14:creationId xmlns:p14="http://schemas.microsoft.com/office/powerpoint/2010/main" val="33065785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84BA5C-2649-4384-813C-D9068537919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35845" name="Picture 8" descr="IRIS_TMlogo.png">
            <a:extLst>
              <a:ext uri="{FF2B5EF4-FFF2-40B4-BE49-F238E27FC236}">
                <a16:creationId xmlns:a16="http://schemas.microsoft.com/office/drawing/2014/main" id="{5E52D5B1-0966-8748-BE66-5E07518168F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8" name="TextBox 4">
            <a:extLst>
              <a:ext uri="{FF2B5EF4-FFF2-40B4-BE49-F238E27FC236}">
                <a16:creationId xmlns:a16="http://schemas.microsoft.com/office/drawing/2014/main" id="{6C40407E-2380-2B44-B347-490E78778DEB}"/>
              </a:ext>
            </a:extLst>
          </p:cNvPr>
          <p:cNvSpPr txBox="1">
            <a:spLocks noChangeArrowheads="1"/>
          </p:cNvSpPr>
          <p:nvPr/>
        </p:nvSpPr>
        <p:spPr bwMode="auto">
          <a:xfrm>
            <a:off x="304800" y="1524000"/>
            <a:ext cx="4171954"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1600" dirty="0"/>
              <a:t>A </a:t>
            </a:r>
            <a:r>
              <a:rPr lang="en-US" altLang="en-US" sz="1600" b="1" dirty="0"/>
              <a:t>foreshock</a:t>
            </a:r>
            <a:r>
              <a:rPr lang="en-US" altLang="en-US" sz="1600" dirty="0"/>
              <a:t> is a smaller magnitude earthquake that precedes the mainshock.</a:t>
            </a:r>
          </a:p>
          <a:p>
            <a:endParaRPr lang="en-US" altLang="en-US" sz="1600" dirty="0"/>
          </a:p>
          <a:p>
            <a:r>
              <a:rPr lang="en-US" sz="1600" dirty="0"/>
              <a:t>There are no special characteristics of a foreshock that let us know it is a foreshock until the mainshock occurs.</a:t>
            </a:r>
          </a:p>
          <a:p>
            <a:endParaRPr lang="en-US" altLang="en-US" sz="1600" dirty="0"/>
          </a:p>
          <a:p>
            <a:r>
              <a:rPr lang="en-US" altLang="en-US" sz="1600" dirty="0"/>
              <a:t>A </a:t>
            </a:r>
            <a:r>
              <a:rPr lang="en-US" altLang="en-US" sz="1600" b="1" dirty="0"/>
              <a:t>mainshock</a:t>
            </a:r>
            <a:r>
              <a:rPr lang="en-US" altLang="en-US" sz="1600" dirty="0"/>
              <a:t> is largest magnitude earthquake during an earthquake sequence.  </a:t>
            </a:r>
          </a:p>
          <a:p>
            <a:endParaRPr lang="en-US" altLang="en-US" sz="1600" dirty="0"/>
          </a:p>
          <a:p>
            <a:r>
              <a:rPr lang="en-US" altLang="en-US" sz="1600" b="1" dirty="0"/>
              <a:t>Aftershocks</a:t>
            </a:r>
            <a:r>
              <a:rPr lang="en-US" altLang="en-US" sz="1600" dirty="0"/>
              <a:t> are smaller earthquakes occurring after a large earthquake as the fault adjusts to the new state of stress.  </a:t>
            </a:r>
          </a:p>
          <a:p>
            <a:endParaRPr lang="en-US" altLang="en-US" sz="1600" dirty="0"/>
          </a:p>
          <a:p>
            <a:r>
              <a:rPr lang="en-US" altLang="en-US" sz="1600" dirty="0">
                <a:latin typeface="Arial" panose="020B0604020202020204" pitchFamily="34" charset="0"/>
              </a:rPr>
              <a:t>The graph shows how the number of aftershocks and the magnitude of aftershocks decay with increasing time since the main shock. The number of aftershocks also decreases with distance from the main shock.</a:t>
            </a:r>
            <a:endParaRPr lang="en-US" sz="1600" dirty="0"/>
          </a:p>
          <a:p>
            <a:endParaRPr lang="en-US" altLang="en-US" sz="1600" dirty="0"/>
          </a:p>
        </p:txBody>
      </p:sp>
      <p:sp>
        <p:nvSpPr>
          <p:cNvPr id="9" name="Rectangle 7">
            <a:extLst>
              <a:ext uri="{FF2B5EF4-FFF2-40B4-BE49-F238E27FC236}">
                <a16:creationId xmlns:a16="http://schemas.microsoft.com/office/drawing/2014/main" id="{B1513C5A-CFF4-4A5C-854A-7E130F74C7DB}"/>
              </a:ext>
            </a:extLst>
          </p:cNvPr>
          <p:cNvSpPr>
            <a:spLocks noChangeArrowheads="1"/>
          </p:cNvSpPr>
          <p:nvPr/>
        </p:nvSpPr>
        <p:spPr bwMode="auto">
          <a:xfrm>
            <a:off x="4667247" y="6551984"/>
            <a:ext cx="44211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n-US" altLang="en-US" sz="1400" i="1" dirty="0">
                <a:latin typeface="Arial" panose="020B0604020202020204" pitchFamily="34" charset="0"/>
              </a:rPr>
              <a:t>Image courtesy of the US Geological Survey</a:t>
            </a:r>
          </a:p>
        </p:txBody>
      </p:sp>
      <p:pic>
        <p:nvPicPr>
          <p:cNvPr id="10" name="Picture 10" descr="usgs.jpg">
            <a:extLst>
              <a:ext uri="{FF2B5EF4-FFF2-40B4-BE49-F238E27FC236}">
                <a16:creationId xmlns:a16="http://schemas.microsoft.com/office/drawing/2014/main" id="{969B65C8-67A6-4BD4-8B03-665B7874EE9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800600" y="4015959"/>
            <a:ext cx="4286468" cy="253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A_004_ForeshockAftershock_720.mp4">
            <a:hlinkClick r:id="" action="ppaction://media"/>
            <a:extLst>
              <a:ext uri="{FF2B5EF4-FFF2-40B4-BE49-F238E27FC236}">
                <a16:creationId xmlns:a16="http://schemas.microsoft.com/office/drawing/2014/main" id="{C5E964E8-A192-4798-8AFA-D2259E29530A}"/>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800600" y="1418288"/>
            <a:ext cx="4231039" cy="2391712"/>
          </a:xfrm>
          <a:prstGeom prst="rect">
            <a:avLst/>
          </a:prstGeom>
        </p:spPr>
      </p:pic>
      <p:sp>
        <p:nvSpPr>
          <p:cNvPr id="12" name="Title 1">
            <a:extLst>
              <a:ext uri="{FF2B5EF4-FFF2-40B4-BE49-F238E27FC236}">
                <a16:creationId xmlns:a16="http://schemas.microsoft.com/office/drawing/2014/main" id="{A65A51DC-DE94-4848-B5F0-27E12828E870}"/>
              </a:ext>
            </a:extLst>
          </p:cNvPr>
          <p:cNvSpPr txBox="1">
            <a:spLocks/>
          </p:cNvSpPr>
          <p:nvPr/>
        </p:nvSpPr>
        <p:spPr>
          <a:xfrm>
            <a:off x="1233488" y="-152400"/>
            <a:ext cx="7899400" cy="1849384"/>
          </a:xfrm>
          <a:prstGeom prst="rect">
            <a:avLst/>
          </a:prstGeom>
        </p:spPr>
        <p:txBody>
          <a:bodyPr anchor="ctr">
            <a:normAutofit fontScale="97500"/>
          </a:bodyPr>
          <a:lstStyle/>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Magnitude 7.3 NEW ZEALAND</a:t>
            </a:r>
            <a:br>
              <a:rPr lang="en-US" sz="2100" b="1" dirty="0">
                <a:solidFill>
                  <a:schemeClr val="tx2">
                    <a:satMod val="130000"/>
                  </a:schemeClr>
                </a:solidFill>
                <a:ea typeface="+mj-ea"/>
                <a:cs typeface="Arial" panose="020B0604020202020204" pitchFamily="34" charset="0"/>
              </a:rPr>
            </a:br>
            <a:r>
              <a:rPr lang="en-US" sz="2100" b="1" dirty="0">
                <a:solidFill>
                  <a:schemeClr val="tx2">
                    <a:satMod val="130000"/>
                  </a:schemeClr>
                </a:solidFill>
                <a:ea typeface="+mj-ea"/>
                <a:cs typeface="Arial" panose="020B0604020202020204" pitchFamily="34" charset="0"/>
              </a:rPr>
              <a:t>Magnitude 7.4 KERMADEC ISLANDS</a:t>
            </a:r>
          </a:p>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Magnitude 8.1 KERMADEC ISLANDS</a:t>
            </a:r>
          </a:p>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Thursday,  March 4, 2021  </a:t>
            </a:r>
            <a:endParaRPr lang="en-US" sz="2100" dirty="0">
              <a:solidFill>
                <a:schemeClr val="tx2">
                  <a:satMod val="130000"/>
                </a:schemeClr>
              </a:solidFill>
              <a:ea typeface="+mj-ea"/>
              <a:cs typeface="Arial" pitchFamily="34" charset="0"/>
            </a:endParaRPr>
          </a:p>
        </p:txBody>
      </p:sp>
    </p:spTree>
    <p:extLst>
      <p:ext uri="{BB962C8B-B14F-4D97-AF65-F5344CB8AC3E}">
        <p14:creationId xmlns:p14="http://schemas.microsoft.com/office/powerpoint/2010/main" val="724831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8917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950D107E-C9B3-41B6-97A3-16214AD9E2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2787" y="1193033"/>
            <a:ext cx="6022613" cy="5131567"/>
          </a:xfrm>
          <a:prstGeom prst="rect">
            <a:avLst/>
          </a:prstGeom>
        </p:spPr>
      </p:pic>
      <p:sp>
        <p:nvSpPr>
          <p:cNvPr id="4" name="Rectangle 3">
            <a:extLst>
              <a:ext uri="{FF2B5EF4-FFF2-40B4-BE49-F238E27FC236}">
                <a16:creationId xmlns:a16="http://schemas.microsoft.com/office/drawing/2014/main" id="{F17DF41F-FBF6-4441-8107-68AE225491C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31748" name="Picture 18" descr="IRIS_TMlogo.png">
            <a:extLst>
              <a:ext uri="{FF2B5EF4-FFF2-40B4-BE49-F238E27FC236}">
                <a16:creationId xmlns:a16="http://schemas.microsoft.com/office/drawing/2014/main" id="{1CDE4EA6-699F-4E44-82F5-E49F6B3062E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Box 14">
            <a:extLst>
              <a:ext uri="{FF2B5EF4-FFF2-40B4-BE49-F238E27FC236}">
                <a16:creationId xmlns:a16="http://schemas.microsoft.com/office/drawing/2014/main" id="{011B1CC7-B757-B843-9EBB-9C760C3A82AA}"/>
              </a:ext>
            </a:extLst>
          </p:cNvPr>
          <p:cNvSpPr txBox="1">
            <a:spLocks noChangeArrowheads="1"/>
          </p:cNvSpPr>
          <p:nvPr/>
        </p:nvSpPr>
        <p:spPr bwMode="auto">
          <a:xfrm>
            <a:off x="239714" y="1524000"/>
            <a:ext cx="3341686"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1800"/>
              </a:lnSpc>
              <a:spcBef>
                <a:spcPct val="0"/>
              </a:spcBef>
              <a:buFont typeface="Arial" panose="020B0604020202020204" pitchFamily="34" charset="0"/>
              <a:buNone/>
            </a:pPr>
            <a:r>
              <a:rPr lang="en-US" altLang="en-US" sz="1600" dirty="0">
                <a:latin typeface="Arial" panose="020B0604020202020204" pitchFamily="34" charset="0"/>
              </a:rPr>
              <a:t>The interaction between the Pacific and Australia Plates creates one of the most seismically active tectonic environments in the world.</a:t>
            </a:r>
          </a:p>
          <a:p>
            <a:pPr>
              <a:lnSpc>
                <a:spcPts val="1800"/>
              </a:lnSpc>
              <a:spcBef>
                <a:spcPct val="0"/>
              </a:spcBef>
              <a:buFont typeface="Arial" panose="020B0604020202020204" pitchFamily="34" charset="0"/>
              <a:buNone/>
            </a:pPr>
            <a:endParaRPr lang="en-US" altLang="en-US" sz="1600" dirty="0">
              <a:latin typeface="Arial" panose="020B0604020202020204" pitchFamily="34" charset="0"/>
            </a:endParaRPr>
          </a:p>
          <a:p>
            <a:pPr>
              <a:lnSpc>
                <a:spcPts val="1800"/>
              </a:lnSpc>
              <a:spcBef>
                <a:spcPct val="0"/>
              </a:spcBef>
              <a:buFont typeface="Arial" panose="020B0604020202020204" pitchFamily="34" charset="0"/>
              <a:buNone/>
            </a:pPr>
            <a:r>
              <a:rPr lang="en-US" altLang="en-US" sz="1600" dirty="0">
                <a:latin typeface="Arial" panose="020B0604020202020204" pitchFamily="34" charset="0"/>
              </a:rPr>
              <a:t>This image labels notable shallow earthquakes on the North Island of New Zealand since 1848.</a:t>
            </a:r>
          </a:p>
          <a:p>
            <a:pPr>
              <a:lnSpc>
                <a:spcPts val="1800"/>
              </a:lnSpc>
              <a:spcBef>
                <a:spcPct val="0"/>
              </a:spcBef>
              <a:buFont typeface="Arial" panose="020B0604020202020204" pitchFamily="34" charset="0"/>
              <a:buNone/>
            </a:pPr>
            <a:endParaRPr lang="en-US" altLang="en-US" sz="1600" dirty="0">
              <a:latin typeface="Arial" panose="020B0604020202020204" pitchFamily="34" charset="0"/>
            </a:endParaRPr>
          </a:p>
        </p:txBody>
      </p:sp>
      <p:sp>
        <p:nvSpPr>
          <p:cNvPr id="9" name="Title 1">
            <a:extLst>
              <a:ext uri="{FF2B5EF4-FFF2-40B4-BE49-F238E27FC236}">
                <a16:creationId xmlns:a16="http://schemas.microsoft.com/office/drawing/2014/main" id="{5578CFE0-2D6E-4ED9-B3AA-7C72159226F9}"/>
              </a:ext>
            </a:extLst>
          </p:cNvPr>
          <p:cNvSpPr txBox="1">
            <a:spLocks/>
          </p:cNvSpPr>
          <p:nvPr/>
        </p:nvSpPr>
        <p:spPr>
          <a:xfrm>
            <a:off x="1233488" y="-152400"/>
            <a:ext cx="7899400" cy="1849384"/>
          </a:xfrm>
          <a:prstGeom prst="rect">
            <a:avLst/>
          </a:prstGeom>
        </p:spPr>
        <p:txBody>
          <a:bodyPr anchor="ctr">
            <a:normAutofit fontScale="97500"/>
          </a:bodyPr>
          <a:lstStyle/>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Magnitude 7.3 NEW ZEALAND</a:t>
            </a:r>
            <a:br>
              <a:rPr lang="en-US" sz="2100" b="1" dirty="0">
                <a:solidFill>
                  <a:schemeClr val="tx2">
                    <a:satMod val="130000"/>
                  </a:schemeClr>
                </a:solidFill>
                <a:ea typeface="+mj-ea"/>
                <a:cs typeface="Arial" panose="020B0604020202020204" pitchFamily="34" charset="0"/>
              </a:rPr>
            </a:br>
            <a:r>
              <a:rPr lang="en-US" sz="2100" b="1" dirty="0">
                <a:solidFill>
                  <a:schemeClr val="tx2">
                    <a:satMod val="130000"/>
                  </a:schemeClr>
                </a:solidFill>
                <a:ea typeface="+mj-ea"/>
                <a:cs typeface="Arial" panose="020B0604020202020204" pitchFamily="34" charset="0"/>
              </a:rPr>
              <a:t>Magnitude 7.4 KERMADEC ISLANDS</a:t>
            </a:r>
          </a:p>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Magnitude 8.1 KERMADEC ISLANDS</a:t>
            </a:r>
          </a:p>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Thursday,  March 4, 2021  </a:t>
            </a:r>
            <a:endParaRPr lang="en-US" sz="2100" dirty="0">
              <a:solidFill>
                <a:schemeClr val="tx2">
                  <a:satMod val="130000"/>
                </a:schemeClr>
              </a:solidFill>
              <a:ea typeface="+mj-ea"/>
              <a:cs typeface="Arial" pitchFamily="34" charset="0"/>
            </a:endParaRPr>
          </a:p>
        </p:txBody>
      </p:sp>
      <p:sp>
        <p:nvSpPr>
          <p:cNvPr id="10" name="TextBox 16">
            <a:extLst>
              <a:ext uri="{FF2B5EF4-FFF2-40B4-BE49-F238E27FC236}">
                <a16:creationId xmlns:a16="http://schemas.microsoft.com/office/drawing/2014/main" id="{20AD60E4-C470-41C5-8BC3-EE838FCE7366}"/>
              </a:ext>
            </a:extLst>
          </p:cNvPr>
          <p:cNvSpPr txBox="1">
            <a:spLocks noChangeArrowheads="1"/>
          </p:cNvSpPr>
          <p:nvPr/>
        </p:nvSpPr>
        <p:spPr bwMode="auto">
          <a:xfrm>
            <a:off x="6021695" y="6420852"/>
            <a:ext cx="294183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400" i="1" dirty="0">
                <a:solidFill>
                  <a:srgbClr val="000000"/>
                </a:solidFill>
                <a:latin typeface="Arial" panose="020B0604020202020204" pitchFamily="34" charset="0"/>
                <a:cs typeface="Arial" panose="020B0604020202020204" pitchFamily="34" charset="0"/>
              </a:rPr>
              <a:t>Image modified from GNS Science</a:t>
            </a:r>
          </a:p>
        </p:txBody>
      </p:sp>
    </p:spTree>
    <p:extLst>
      <p:ext uri="{BB962C8B-B14F-4D97-AF65-F5344CB8AC3E}">
        <p14:creationId xmlns:p14="http://schemas.microsoft.com/office/powerpoint/2010/main" val="13294762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17DF41F-FBF6-4441-8107-68AE225491C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31748" name="Picture 18" descr="IRIS_TMlogo.png">
            <a:extLst>
              <a:ext uri="{FF2B5EF4-FFF2-40B4-BE49-F238E27FC236}">
                <a16:creationId xmlns:a16="http://schemas.microsoft.com/office/drawing/2014/main" id="{1CDE4EA6-699F-4E44-82F5-E49F6B3062E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Box 14">
            <a:extLst>
              <a:ext uri="{FF2B5EF4-FFF2-40B4-BE49-F238E27FC236}">
                <a16:creationId xmlns:a16="http://schemas.microsoft.com/office/drawing/2014/main" id="{011B1CC7-B757-B843-9EBB-9C760C3A82AA}"/>
              </a:ext>
            </a:extLst>
          </p:cNvPr>
          <p:cNvSpPr txBox="1">
            <a:spLocks noChangeArrowheads="1"/>
          </p:cNvSpPr>
          <p:nvPr/>
        </p:nvSpPr>
        <p:spPr bwMode="auto">
          <a:xfrm>
            <a:off x="239714" y="1524000"/>
            <a:ext cx="3513136" cy="5170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1800"/>
              </a:lnSpc>
              <a:spcBef>
                <a:spcPct val="0"/>
              </a:spcBef>
              <a:buFont typeface="Arial" panose="020B0604020202020204" pitchFamily="34" charset="0"/>
              <a:buNone/>
            </a:pPr>
            <a:r>
              <a:rPr lang="en-US" altLang="en-US" sz="1600" dirty="0">
                <a:latin typeface="Arial" panose="020B0604020202020204" pitchFamily="34" charset="0"/>
              </a:rPr>
              <a:t>To help understand the seismic risk in New Zealand, GNS Science has been measuring the locations of Global Positioning System (GPS) sites since the early 1990s. </a:t>
            </a:r>
          </a:p>
          <a:p>
            <a:pPr>
              <a:lnSpc>
                <a:spcPts val="1800"/>
              </a:lnSpc>
              <a:spcBef>
                <a:spcPct val="0"/>
              </a:spcBef>
              <a:buFont typeface="Arial" panose="020B0604020202020204" pitchFamily="34" charset="0"/>
              <a:buNone/>
            </a:pPr>
            <a:endParaRPr lang="en-US" altLang="en-US" sz="1600" dirty="0">
              <a:latin typeface="Arial" panose="020B0604020202020204" pitchFamily="34" charset="0"/>
            </a:endParaRPr>
          </a:p>
          <a:p>
            <a:pPr>
              <a:lnSpc>
                <a:spcPts val="1800"/>
              </a:lnSpc>
              <a:spcBef>
                <a:spcPct val="0"/>
              </a:spcBef>
              <a:buFont typeface="Arial" panose="020B0604020202020204" pitchFamily="34" charset="0"/>
              <a:buNone/>
            </a:pPr>
            <a:r>
              <a:rPr lang="en-US" altLang="en-US" sz="1600" dirty="0">
                <a:latin typeface="Arial" panose="020B0604020202020204" pitchFamily="34" charset="0"/>
              </a:rPr>
              <a:t>Over time these recordings have shown that the surface of the landscape is being deformed by tectonic movements as the Australia and Pacific Plates slowly converge.</a:t>
            </a:r>
          </a:p>
          <a:p>
            <a:pPr>
              <a:lnSpc>
                <a:spcPts val="1800"/>
              </a:lnSpc>
              <a:spcBef>
                <a:spcPct val="0"/>
              </a:spcBef>
              <a:buFont typeface="Arial" panose="020B0604020202020204" pitchFamily="34" charset="0"/>
              <a:buNone/>
            </a:pPr>
            <a:endParaRPr lang="en-US" altLang="en-US" sz="1600" dirty="0">
              <a:latin typeface="Arial" panose="020B0604020202020204" pitchFamily="34" charset="0"/>
            </a:endParaRPr>
          </a:p>
          <a:p>
            <a:pPr>
              <a:lnSpc>
                <a:spcPts val="1800"/>
              </a:lnSpc>
              <a:spcBef>
                <a:spcPct val="0"/>
              </a:spcBef>
              <a:buFont typeface="Arial" panose="020B0604020202020204" pitchFamily="34" charset="0"/>
              <a:buNone/>
            </a:pPr>
            <a:r>
              <a:rPr lang="en-US" altLang="en-US" sz="1600" dirty="0">
                <a:latin typeface="Arial" panose="020B0604020202020204" pitchFamily="34" charset="0"/>
              </a:rPr>
              <a:t>This diagram illustrates rate of motion of GPS stations across the North Island.  The eastern margin of the North Island is being pushed westward due to WSW motion of the Pacific Plate across a convergent plate boundary with high friction.  As the North Island is compressed, it stores elastic energy that could be released during a future earthquake. </a:t>
            </a:r>
          </a:p>
        </p:txBody>
      </p:sp>
      <p:sp>
        <p:nvSpPr>
          <p:cNvPr id="9" name="Title 1">
            <a:extLst>
              <a:ext uri="{FF2B5EF4-FFF2-40B4-BE49-F238E27FC236}">
                <a16:creationId xmlns:a16="http://schemas.microsoft.com/office/drawing/2014/main" id="{5578CFE0-2D6E-4ED9-B3AA-7C72159226F9}"/>
              </a:ext>
            </a:extLst>
          </p:cNvPr>
          <p:cNvSpPr txBox="1">
            <a:spLocks/>
          </p:cNvSpPr>
          <p:nvPr/>
        </p:nvSpPr>
        <p:spPr>
          <a:xfrm>
            <a:off x="1233488" y="-152400"/>
            <a:ext cx="7899400" cy="1849384"/>
          </a:xfrm>
          <a:prstGeom prst="rect">
            <a:avLst/>
          </a:prstGeom>
        </p:spPr>
        <p:txBody>
          <a:bodyPr anchor="ctr">
            <a:normAutofit fontScale="97500"/>
          </a:bodyPr>
          <a:lstStyle/>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Magnitude 7.3 NEW ZEALAND</a:t>
            </a:r>
            <a:br>
              <a:rPr lang="en-US" sz="2100" b="1" dirty="0">
                <a:solidFill>
                  <a:schemeClr val="tx2">
                    <a:satMod val="130000"/>
                  </a:schemeClr>
                </a:solidFill>
                <a:ea typeface="+mj-ea"/>
                <a:cs typeface="Arial" panose="020B0604020202020204" pitchFamily="34" charset="0"/>
              </a:rPr>
            </a:br>
            <a:r>
              <a:rPr lang="en-US" sz="2100" b="1" dirty="0">
                <a:solidFill>
                  <a:schemeClr val="tx2">
                    <a:satMod val="130000"/>
                  </a:schemeClr>
                </a:solidFill>
                <a:ea typeface="+mj-ea"/>
                <a:cs typeface="Arial" panose="020B0604020202020204" pitchFamily="34" charset="0"/>
              </a:rPr>
              <a:t>Magnitude 7.4 KERMADEC ISLANDS</a:t>
            </a:r>
          </a:p>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Magnitude 8.1 KERMADEC ISLANDS</a:t>
            </a:r>
          </a:p>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Thursday,  March 4, 2021  </a:t>
            </a:r>
            <a:endParaRPr lang="en-US" sz="2100" dirty="0">
              <a:solidFill>
                <a:schemeClr val="tx2">
                  <a:satMod val="130000"/>
                </a:schemeClr>
              </a:solidFill>
              <a:ea typeface="+mj-ea"/>
              <a:cs typeface="Arial" pitchFamily="34" charset="0"/>
            </a:endParaRPr>
          </a:p>
        </p:txBody>
      </p:sp>
      <p:sp>
        <p:nvSpPr>
          <p:cNvPr id="10" name="TextBox 16">
            <a:extLst>
              <a:ext uri="{FF2B5EF4-FFF2-40B4-BE49-F238E27FC236}">
                <a16:creationId xmlns:a16="http://schemas.microsoft.com/office/drawing/2014/main" id="{20AD60E4-C470-41C5-8BC3-EE838FCE7366}"/>
              </a:ext>
            </a:extLst>
          </p:cNvPr>
          <p:cNvSpPr txBox="1">
            <a:spLocks noChangeArrowheads="1"/>
          </p:cNvSpPr>
          <p:nvPr/>
        </p:nvSpPr>
        <p:spPr bwMode="auto">
          <a:xfrm>
            <a:off x="6410559" y="6420852"/>
            <a:ext cx="273344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400" i="1" dirty="0">
                <a:solidFill>
                  <a:srgbClr val="000000"/>
                </a:solidFill>
                <a:latin typeface="Arial" panose="020B0604020202020204" pitchFamily="34" charset="0"/>
                <a:cs typeface="Arial" panose="020B0604020202020204" pitchFamily="34" charset="0"/>
              </a:rPr>
              <a:t>Image courtesy of GNS Science</a:t>
            </a:r>
          </a:p>
        </p:txBody>
      </p:sp>
      <p:pic>
        <p:nvPicPr>
          <p:cNvPr id="3" name="Picture 2" descr="Diagram&#10;&#10;Description automatically generated">
            <a:extLst>
              <a:ext uri="{FF2B5EF4-FFF2-40B4-BE49-F238E27FC236}">
                <a16:creationId xmlns:a16="http://schemas.microsoft.com/office/drawing/2014/main" id="{BA1591AB-4CCB-4A3B-B829-3B327B91F0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52850" y="1532021"/>
            <a:ext cx="5314950" cy="4745491"/>
          </a:xfrm>
          <a:prstGeom prst="rect">
            <a:avLst/>
          </a:prstGeom>
        </p:spPr>
      </p:pic>
    </p:spTree>
    <p:extLst>
      <p:ext uri="{BB962C8B-B14F-4D97-AF65-F5344CB8AC3E}">
        <p14:creationId xmlns:p14="http://schemas.microsoft.com/office/powerpoint/2010/main" val="38962928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162FF752-EA54-4C0A-81D4-F792CF3AE756}"/>
              </a:ext>
            </a:extLst>
          </p:cNvPr>
          <p:cNvGrpSpPr/>
          <p:nvPr/>
        </p:nvGrpSpPr>
        <p:grpSpPr>
          <a:xfrm>
            <a:off x="5023642" y="4572000"/>
            <a:ext cx="3967958" cy="2223056"/>
            <a:chOff x="3810000" y="4278312"/>
            <a:chExt cx="4338638" cy="2430730"/>
          </a:xfrm>
        </p:grpSpPr>
        <p:pic>
          <p:nvPicPr>
            <p:cNvPr id="12" name="Picture 4">
              <a:extLst>
                <a:ext uri="{FF2B5EF4-FFF2-40B4-BE49-F238E27FC236}">
                  <a16:creationId xmlns:a16="http://schemas.microsoft.com/office/drawing/2014/main" id="{9C5F3F65-1AD5-4509-9E45-105234DDFB1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4278312"/>
              <a:ext cx="4267200" cy="181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Text&#10;&#10;Description automatically generated">
              <a:extLst>
                <a:ext uri="{FF2B5EF4-FFF2-40B4-BE49-F238E27FC236}">
                  <a16:creationId xmlns:a16="http://schemas.microsoft.com/office/drawing/2014/main" id="{20F266FD-E989-4884-9F7B-BF4481C182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7200" y="6105525"/>
              <a:ext cx="3881438" cy="603517"/>
            </a:xfrm>
            <a:prstGeom prst="rect">
              <a:avLst/>
            </a:prstGeom>
          </p:spPr>
        </p:pic>
      </p:grpSp>
      <p:sp>
        <p:nvSpPr>
          <p:cNvPr id="4" name="Rectangle 3">
            <a:extLst>
              <a:ext uri="{FF2B5EF4-FFF2-40B4-BE49-F238E27FC236}">
                <a16:creationId xmlns:a16="http://schemas.microsoft.com/office/drawing/2014/main" id="{0829D5D7-F57D-4E71-A985-31E5191C945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defRPr/>
            </a:pPr>
            <a:endParaRPr lang="en-US" altLang="en-US">
              <a:solidFill>
                <a:srgbClr val="FFFFFF"/>
              </a:solidFill>
              <a:latin typeface="Calibri" panose="020F0502020204030204" pitchFamily="34" charset="0"/>
            </a:endParaRPr>
          </a:p>
        </p:txBody>
      </p:sp>
      <p:pic>
        <p:nvPicPr>
          <p:cNvPr id="15363" name="Picture 18" descr="IRIS_TMlogo.png">
            <a:extLst>
              <a:ext uri="{FF2B5EF4-FFF2-40B4-BE49-F238E27FC236}">
                <a16:creationId xmlns:a16="http://schemas.microsoft.com/office/drawing/2014/main" id="{D3A0B014-915B-4EC3-A48E-80A5D98F009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Box 7">
            <a:extLst>
              <a:ext uri="{FF2B5EF4-FFF2-40B4-BE49-F238E27FC236}">
                <a16:creationId xmlns:a16="http://schemas.microsoft.com/office/drawing/2014/main" id="{EE09438F-21E1-4B29-85CD-571ABFF51EEE}"/>
              </a:ext>
            </a:extLst>
          </p:cNvPr>
          <p:cNvSpPr txBox="1">
            <a:spLocks noChangeArrowheads="1"/>
          </p:cNvSpPr>
          <p:nvPr/>
        </p:nvSpPr>
        <p:spPr bwMode="auto">
          <a:xfrm>
            <a:off x="323867" y="1515495"/>
            <a:ext cx="8580929"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determined from recorded seismic waves determines the type of fault that produced the earthquake. </a:t>
            </a:r>
          </a:p>
        </p:txBody>
      </p:sp>
      <p:sp>
        <p:nvSpPr>
          <p:cNvPr id="15365" name="TextBox 11">
            <a:extLst>
              <a:ext uri="{FF2B5EF4-FFF2-40B4-BE49-F238E27FC236}">
                <a16:creationId xmlns:a16="http://schemas.microsoft.com/office/drawing/2014/main" id="{475AC9C6-EC09-4500-B127-FA2EC6B8766E}"/>
              </a:ext>
            </a:extLst>
          </p:cNvPr>
          <p:cNvSpPr txBox="1">
            <a:spLocks noChangeArrowheads="1"/>
          </p:cNvSpPr>
          <p:nvPr/>
        </p:nvSpPr>
        <p:spPr bwMode="auto">
          <a:xfrm>
            <a:off x="3279864" y="2949597"/>
            <a:ext cx="578644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M 7.3 earthquake had complex waveforms suggesting that potentially more than one fault was involved.</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M 7.4 foreshock and M 8.1 mainshock have similar focal mechanisms indicating these earthquakes occurred as the result of thrust faulting on or near the subducting plate interface.</a:t>
            </a:r>
          </a:p>
        </p:txBody>
      </p:sp>
      <p:sp>
        <p:nvSpPr>
          <p:cNvPr id="15366" name="TextBox 8">
            <a:extLst>
              <a:ext uri="{FF2B5EF4-FFF2-40B4-BE49-F238E27FC236}">
                <a16:creationId xmlns:a16="http://schemas.microsoft.com/office/drawing/2014/main" id="{5C3789D0-A231-456A-B263-0C7C4EBFE8C0}"/>
              </a:ext>
            </a:extLst>
          </p:cNvPr>
          <p:cNvSpPr txBox="1">
            <a:spLocks noChangeArrowheads="1"/>
          </p:cNvSpPr>
          <p:nvPr/>
        </p:nvSpPr>
        <p:spPr bwMode="auto">
          <a:xfrm>
            <a:off x="2272911" y="5689570"/>
            <a:ext cx="2877641"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The tension axis (T) reflects the minimum compressive stress direction.  The pressure axis (P) reflects the maximum compressive stress direction. </a:t>
            </a:r>
          </a:p>
        </p:txBody>
      </p:sp>
      <p:sp>
        <p:nvSpPr>
          <p:cNvPr id="15" name="Title 1">
            <a:extLst>
              <a:ext uri="{FF2B5EF4-FFF2-40B4-BE49-F238E27FC236}">
                <a16:creationId xmlns:a16="http://schemas.microsoft.com/office/drawing/2014/main" id="{B72E793E-DC15-47D4-8D72-3AFFB9996609}"/>
              </a:ext>
            </a:extLst>
          </p:cNvPr>
          <p:cNvSpPr txBox="1">
            <a:spLocks/>
          </p:cNvSpPr>
          <p:nvPr/>
        </p:nvSpPr>
        <p:spPr>
          <a:xfrm>
            <a:off x="1233488" y="-152400"/>
            <a:ext cx="7899400" cy="1849384"/>
          </a:xfrm>
          <a:prstGeom prst="rect">
            <a:avLst/>
          </a:prstGeom>
        </p:spPr>
        <p:txBody>
          <a:bodyPr anchor="ctr">
            <a:normAutofit fontScale="97500"/>
          </a:bodyPr>
          <a:lstStyle/>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Magnitude 7.3 NEW ZEALAND</a:t>
            </a:r>
            <a:br>
              <a:rPr lang="en-US" sz="2100" b="1" dirty="0">
                <a:solidFill>
                  <a:schemeClr val="tx2">
                    <a:satMod val="130000"/>
                  </a:schemeClr>
                </a:solidFill>
                <a:ea typeface="+mj-ea"/>
                <a:cs typeface="Arial" panose="020B0604020202020204" pitchFamily="34" charset="0"/>
              </a:rPr>
            </a:br>
            <a:r>
              <a:rPr lang="en-US" sz="2100" b="1" dirty="0">
                <a:solidFill>
                  <a:schemeClr val="tx2">
                    <a:satMod val="130000"/>
                  </a:schemeClr>
                </a:solidFill>
                <a:ea typeface="+mj-ea"/>
                <a:cs typeface="Arial" panose="020B0604020202020204" pitchFamily="34" charset="0"/>
              </a:rPr>
              <a:t>Magnitude 7.4 KERMADEC ISLANDS</a:t>
            </a:r>
          </a:p>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Magnitude 8.1 KERMADEC ISLANDS</a:t>
            </a:r>
          </a:p>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Thursday,  March 4, 2021  </a:t>
            </a:r>
            <a:endParaRPr lang="en-US" sz="2100" dirty="0">
              <a:solidFill>
                <a:schemeClr val="tx2">
                  <a:satMod val="130000"/>
                </a:schemeClr>
              </a:solidFill>
              <a:ea typeface="+mj-ea"/>
              <a:cs typeface="Arial" pitchFamily="34" charset="0"/>
            </a:endParaRPr>
          </a:p>
        </p:txBody>
      </p:sp>
      <p:pic>
        <p:nvPicPr>
          <p:cNvPr id="8" name="Picture 7" descr="A picture containing text, clock, vector graphics&#10;&#10;Description automatically generated">
            <a:extLst>
              <a:ext uri="{FF2B5EF4-FFF2-40B4-BE49-F238E27FC236}">
                <a16:creationId xmlns:a16="http://schemas.microsoft.com/office/drawing/2014/main" id="{AA807E30-F48E-4D64-8F89-F598415638A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6600" y="2971800"/>
            <a:ext cx="1566667" cy="1752381"/>
          </a:xfrm>
          <a:prstGeom prst="rect">
            <a:avLst/>
          </a:prstGeom>
        </p:spPr>
      </p:pic>
      <p:sp>
        <p:nvSpPr>
          <p:cNvPr id="20" name="TextBox 19">
            <a:extLst>
              <a:ext uri="{FF2B5EF4-FFF2-40B4-BE49-F238E27FC236}">
                <a16:creationId xmlns:a16="http://schemas.microsoft.com/office/drawing/2014/main" id="{34A6FADB-1A11-4115-9FC2-58006582F99C}"/>
              </a:ext>
            </a:extLst>
          </p:cNvPr>
          <p:cNvSpPr txBox="1"/>
          <p:nvPr/>
        </p:nvSpPr>
        <p:spPr>
          <a:xfrm>
            <a:off x="2135370" y="3341346"/>
            <a:ext cx="1111250" cy="369332"/>
          </a:xfrm>
          <a:prstGeom prst="rect">
            <a:avLst/>
          </a:prstGeom>
          <a:noFill/>
        </p:spPr>
        <p:txBody>
          <a:bodyPr wrap="square" rtlCol="0">
            <a:spAutoFit/>
          </a:bodyPr>
          <a:lstStyle/>
          <a:p>
            <a:r>
              <a:rPr lang="en-US" dirty="0"/>
              <a:t>M 7.4</a:t>
            </a:r>
          </a:p>
        </p:txBody>
      </p:sp>
      <p:pic>
        <p:nvPicPr>
          <p:cNvPr id="10" name="Picture 9" descr="A picture containing text, clock, vector graphics&#10;&#10;Description automatically generated">
            <a:extLst>
              <a:ext uri="{FF2B5EF4-FFF2-40B4-BE49-F238E27FC236}">
                <a16:creationId xmlns:a16="http://schemas.microsoft.com/office/drawing/2014/main" id="{4C6C4BF7-4295-480A-9551-7DC20A85157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5951" y="4588369"/>
            <a:ext cx="1690052" cy="1876202"/>
          </a:xfrm>
          <a:prstGeom prst="rect">
            <a:avLst/>
          </a:prstGeom>
        </p:spPr>
      </p:pic>
      <p:sp>
        <p:nvSpPr>
          <p:cNvPr id="23" name="TextBox 22">
            <a:extLst>
              <a:ext uri="{FF2B5EF4-FFF2-40B4-BE49-F238E27FC236}">
                <a16:creationId xmlns:a16="http://schemas.microsoft.com/office/drawing/2014/main" id="{890B0E11-40EF-4408-9AB1-C7AD6A29535D}"/>
              </a:ext>
            </a:extLst>
          </p:cNvPr>
          <p:cNvSpPr txBox="1"/>
          <p:nvPr/>
        </p:nvSpPr>
        <p:spPr>
          <a:xfrm>
            <a:off x="2168614" y="4981216"/>
            <a:ext cx="1111250" cy="369332"/>
          </a:xfrm>
          <a:prstGeom prst="rect">
            <a:avLst/>
          </a:prstGeom>
          <a:noFill/>
        </p:spPr>
        <p:txBody>
          <a:bodyPr wrap="square" rtlCol="0">
            <a:spAutoFit/>
          </a:bodyPr>
          <a:lstStyle/>
          <a:p>
            <a:r>
              <a:rPr lang="en-US" dirty="0"/>
              <a:t>M 8.1</a:t>
            </a:r>
          </a:p>
        </p:txBody>
      </p:sp>
    </p:spTree>
    <p:extLst>
      <p:ext uri="{BB962C8B-B14F-4D97-AF65-F5344CB8AC3E}">
        <p14:creationId xmlns:p14="http://schemas.microsoft.com/office/powerpoint/2010/main" val="1429435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4FFB4D-C088-4089-9050-E0E0C392C30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19459" name="Picture 18" descr="IRIS_TMlogo.png">
            <a:extLst>
              <a:ext uri="{FF2B5EF4-FFF2-40B4-BE49-F238E27FC236}">
                <a16:creationId xmlns:a16="http://schemas.microsoft.com/office/drawing/2014/main" id="{E629F336-FD28-4A78-96DB-41263BC87A3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TextBox 7">
            <a:extLst>
              <a:ext uri="{FF2B5EF4-FFF2-40B4-BE49-F238E27FC236}">
                <a16:creationId xmlns:a16="http://schemas.microsoft.com/office/drawing/2014/main" id="{592BD9CB-6771-421D-B6CD-C482E209CA1A}"/>
              </a:ext>
            </a:extLst>
          </p:cNvPr>
          <p:cNvSpPr txBox="1">
            <a:spLocks noChangeArrowheads="1"/>
          </p:cNvSpPr>
          <p:nvPr/>
        </p:nvSpPr>
        <p:spPr bwMode="auto">
          <a:xfrm>
            <a:off x="252413" y="1554540"/>
            <a:ext cx="858678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This animation explores the motion of a reverse fault, and how reverse faults are represented in a focal mechanism.</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Focal mechanism solutions are estimated by an analysis of observed seismic waveforms, recorded after the earthquake, observing the pattern of "first motions", that is, whether the first arriving P waves push up or down.</a:t>
            </a:r>
          </a:p>
        </p:txBody>
      </p:sp>
      <p:sp>
        <p:nvSpPr>
          <p:cNvPr id="9" name="Title 1">
            <a:extLst>
              <a:ext uri="{FF2B5EF4-FFF2-40B4-BE49-F238E27FC236}">
                <a16:creationId xmlns:a16="http://schemas.microsoft.com/office/drawing/2014/main" id="{6E1B2882-1D62-4C7E-93BD-CCA2CBFE7701}"/>
              </a:ext>
            </a:extLst>
          </p:cNvPr>
          <p:cNvSpPr txBox="1">
            <a:spLocks/>
          </p:cNvSpPr>
          <p:nvPr/>
        </p:nvSpPr>
        <p:spPr>
          <a:xfrm>
            <a:off x="1233488" y="-152400"/>
            <a:ext cx="7899400" cy="1849384"/>
          </a:xfrm>
          <a:prstGeom prst="rect">
            <a:avLst/>
          </a:prstGeom>
        </p:spPr>
        <p:txBody>
          <a:bodyPr anchor="ctr">
            <a:normAutofit fontScale="97500"/>
          </a:bodyPr>
          <a:lstStyle/>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Magnitude 7.3 NEW ZEALAND</a:t>
            </a:r>
            <a:br>
              <a:rPr lang="en-US" sz="2100" b="1" dirty="0">
                <a:solidFill>
                  <a:schemeClr val="tx2">
                    <a:satMod val="130000"/>
                  </a:schemeClr>
                </a:solidFill>
                <a:ea typeface="+mj-ea"/>
                <a:cs typeface="Arial" panose="020B0604020202020204" pitchFamily="34" charset="0"/>
              </a:rPr>
            </a:br>
            <a:r>
              <a:rPr lang="en-US" sz="2100" b="1" dirty="0">
                <a:solidFill>
                  <a:schemeClr val="tx2">
                    <a:satMod val="130000"/>
                  </a:schemeClr>
                </a:solidFill>
                <a:ea typeface="+mj-ea"/>
                <a:cs typeface="Arial" panose="020B0604020202020204" pitchFamily="34" charset="0"/>
              </a:rPr>
              <a:t>Magnitude 7.4 KERMADEC ISLANDS</a:t>
            </a:r>
          </a:p>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Magnitude 8.1 KERMADEC ISLANDS</a:t>
            </a:r>
          </a:p>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Thursday,  March 4, 2021  </a:t>
            </a:r>
            <a:endParaRPr lang="en-US" sz="2100" dirty="0">
              <a:solidFill>
                <a:schemeClr val="tx2">
                  <a:satMod val="130000"/>
                </a:schemeClr>
              </a:solidFill>
              <a:ea typeface="+mj-ea"/>
              <a:cs typeface="Arial" pitchFamily="34" charset="0"/>
            </a:endParaRPr>
          </a:p>
        </p:txBody>
      </p:sp>
      <p:pic>
        <p:nvPicPr>
          <p:cNvPr id="2" name="FocalMechanism_Reverse_SHORT.mp4">
            <a:hlinkClick r:id="" action="ppaction://media"/>
            <a:extLst>
              <a:ext uri="{FF2B5EF4-FFF2-40B4-BE49-F238E27FC236}">
                <a16:creationId xmlns:a16="http://schemas.microsoft.com/office/drawing/2014/main" id="{4DE2AF0F-3699-45D4-8DB9-6A03C5FBE2CE}"/>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286000" y="3276600"/>
            <a:ext cx="4572000" cy="3429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233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AE5F1BB-6F0B-A141-A240-C484BAACF474}"/>
              </a:ext>
            </a:extLst>
          </p:cNvPr>
          <p:cNvPicPr>
            <a:picLocks noChangeAspect="1"/>
          </p:cNvPicPr>
          <p:nvPr/>
        </p:nvPicPr>
        <p:blipFill rotWithShape="1">
          <a:blip r:embed="rId3"/>
          <a:srcRect t="12325"/>
          <a:stretch/>
        </p:blipFill>
        <p:spPr>
          <a:xfrm>
            <a:off x="730097" y="1065131"/>
            <a:ext cx="7863840" cy="5548630"/>
          </a:xfrm>
          <a:prstGeom prst="rect">
            <a:avLst/>
          </a:prstGeom>
        </p:spPr>
      </p:pic>
      <p:sp>
        <p:nvSpPr>
          <p:cNvPr id="4" name="Rectangle 3">
            <a:extLst>
              <a:ext uri="{FF2B5EF4-FFF2-40B4-BE49-F238E27FC236}">
                <a16:creationId xmlns:a16="http://schemas.microsoft.com/office/drawing/2014/main" id="{989E83BE-F1F5-E144-BD6E-7438685D6AD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n-US" altLang="en-US" sz="1800" dirty="0">
              <a:solidFill>
                <a:srgbClr val="FFFFFF"/>
              </a:solidFill>
              <a:cs typeface="Arial" panose="020B0604020202020204" pitchFamily="34" charset="0"/>
            </a:endParaRPr>
          </a:p>
        </p:txBody>
      </p:sp>
      <p:pic>
        <p:nvPicPr>
          <p:cNvPr id="14338" name="Picture 18" descr="IRIS_TMlogo.png">
            <a:extLst>
              <a:ext uri="{FF2B5EF4-FFF2-40B4-BE49-F238E27FC236}">
                <a16:creationId xmlns:a16="http://schemas.microsoft.com/office/drawing/2014/main" id="{EE15E66C-3C0A-44CC-B342-4993031869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TextBox 6">
            <a:extLst>
              <a:ext uri="{FF2B5EF4-FFF2-40B4-BE49-F238E27FC236}">
                <a16:creationId xmlns:a16="http://schemas.microsoft.com/office/drawing/2014/main" id="{926E9AA7-9EA9-4608-AABA-0C8E0240D7FF}"/>
              </a:ext>
            </a:extLst>
          </p:cNvPr>
          <p:cNvSpPr txBox="1">
            <a:spLocks noChangeArrowheads="1"/>
          </p:cNvSpPr>
          <p:nvPr/>
        </p:nvSpPr>
        <p:spPr bwMode="auto">
          <a:xfrm>
            <a:off x="2990062" y="5094860"/>
            <a:ext cx="5603875" cy="10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None/>
            </a:pPr>
            <a:r>
              <a:rPr lang="en-US" altLang="en-US" sz="1400" dirty="0">
                <a:solidFill>
                  <a:srgbClr val="000000"/>
                </a:solidFill>
                <a:latin typeface="Arial" panose="020B0604020202020204" pitchFamily="34" charset="0"/>
              </a:rPr>
              <a:t>Surface waves traveled the 10849 km (6742 miles) along the perimeter of the Earth from the earthquake to the recording station. </a:t>
            </a:r>
            <a:r>
              <a:rPr lang="en-US" altLang="en-US" sz="1400" dirty="0">
                <a:latin typeface="Arial" panose="020B0604020202020204" pitchFamily="34" charset="0"/>
              </a:rPr>
              <a:t>The surface wave began to arrive in Bend 52 minutes </a:t>
            </a:r>
            <a:r>
              <a:rPr lang="en-US" altLang="en-US" sz="1400" dirty="0">
                <a:solidFill>
                  <a:srgbClr val="000000"/>
                </a:solidFill>
                <a:latin typeface="Arial" panose="020B0604020202020204" pitchFamily="34" charset="0"/>
              </a:rPr>
              <a:t>after the earthquake occurred north of New Zealand</a:t>
            </a:r>
            <a:r>
              <a:rPr lang="en-US" altLang="en-US" sz="1400" dirty="0">
                <a:latin typeface="Arial" panose="020B0604020202020204" pitchFamily="34" charset="0"/>
              </a:rPr>
              <a:t>. </a:t>
            </a:r>
            <a:r>
              <a:rPr lang="en-US" altLang="en-US" sz="1400" dirty="0">
                <a:solidFill>
                  <a:srgbClr val="000000"/>
                </a:solidFill>
                <a:latin typeface="Arial" panose="020B0604020202020204" pitchFamily="34" charset="0"/>
              </a:rPr>
              <a:t> </a:t>
            </a:r>
          </a:p>
        </p:txBody>
      </p:sp>
      <p:sp>
        <p:nvSpPr>
          <p:cNvPr id="14343" name="TextBox 9">
            <a:extLst>
              <a:ext uri="{FF2B5EF4-FFF2-40B4-BE49-F238E27FC236}">
                <a16:creationId xmlns:a16="http://schemas.microsoft.com/office/drawing/2014/main" id="{AC1A34A1-2DA8-45E0-9D52-75456C677FD2}"/>
              </a:ext>
            </a:extLst>
          </p:cNvPr>
          <p:cNvSpPr txBox="1">
            <a:spLocks noChangeArrowheads="1"/>
          </p:cNvSpPr>
          <p:nvPr/>
        </p:nvSpPr>
        <p:spPr bwMode="auto">
          <a:xfrm>
            <a:off x="1494320" y="4392547"/>
            <a:ext cx="6858000" cy="5540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n-US" altLang="en-US" sz="1400" dirty="0">
                <a:solidFill>
                  <a:srgbClr val="000000"/>
                </a:solidFill>
                <a:latin typeface="Arial" panose="020B0604020202020204" pitchFamily="34" charset="0"/>
              </a:rPr>
              <a:t>S waves are shear waves that follow the same path through the mantle as P waves.  S </a:t>
            </a:r>
            <a:r>
              <a:rPr lang="en-US" altLang="en-US" sz="1400" dirty="0">
                <a:latin typeface="Arial" panose="020B0604020202020204" pitchFamily="34" charset="0"/>
              </a:rPr>
              <a:t>waves took 24 minutes and 59 seconds </a:t>
            </a:r>
            <a:r>
              <a:rPr lang="en-US" altLang="en-US" sz="1400" dirty="0">
                <a:solidFill>
                  <a:srgbClr val="000000"/>
                </a:solidFill>
                <a:latin typeface="Arial" panose="020B0604020202020204" pitchFamily="34" charset="0"/>
              </a:rPr>
              <a:t>to travel from the earthquake to Bend.</a:t>
            </a:r>
          </a:p>
        </p:txBody>
      </p:sp>
      <p:sp>
        <p:nvSpPr>
          <p:cNvPr id="14344" name="TextBox 11">
            <a:extLst>
              <a:ext uri="{FF2B5EF4-FFF2-40B4-BE49-F238E27FC236}">
                <a16:creationId xmlns:a16="http://schemas.microsoft.com/office/drawing/2014/main" id="{E453DA30-A0F8-4448-A3D7-347C6E9AD323}"/>
              </a:ext>
            </a:extLst>
          </p:cNvPr>
          <p:cNvSpPr txBox="1">
            <a:spLocks noChangeArrowheads="1"/>
          </p:cNvSpPr>
          <p:nvPr/>
        </p:nvSpPr>
        <p:spPr bwMode="auto">
          <a:xfrm>
            <a:off x="3556472" y="1105795"/>
            <a:ext cx="338137"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S</a:t>
            </a:r>
          </a:p>
        </p:txBody>
      </p:sp>
      <p:sp>
        <p:nvSpPr>
          <p:cNvPr id="20" name="TextBox 19">
            <a:extLst>
              <a:ext uri="{FF2B5EF4-FFF2-40B4-BE49-F238E27FC236}">
                <a16:creationId xmlns:a16="http://schemas.microsoft.com/office/drawing/2014/main" id="{2F08310C-095A-0E46-A27A-7FADBF27271E}"/>
              </a:ext>
            </a:extLst>
          </p:cNvPr>
          <p:cNvSpPr txBox="1"/>
          <p:nvPr/>
        </p:nvSpPr>
        <p:spPr>
          <a:xfrm>
            <a:off x="6171889" y="996933"/>
            <a:ext cx="2152650" cy="369887"/>
          </a:xfrm>
          <a:prstGeom prst="rect">
            <a:avLst/>
          </a:prstGeom>
          <a:solidFill>
            <a:schemeClr val="bg1"/>
          </a:solidFill>
        </p:spPr>
        <p:txBody>
          <a:bodyPr>
            <a:spAutoFit/>
          </a:bodyPr>
          <a:lstStyle/>
          <a:p>
            <a:pPr eaLnBrk="1" hangingPunct="1">
              <a:defRPr/>
            </a:pPr>
            <a:r>
              <a:rPr lang="en-US" spc="200" dirty="0">
                <a:latin typeface="Arial" charset="0"/>
                <a:ea typeface="MS PGothic" charset="-128"/>
              </a:rPr>
              <a:t>Surface Waves</a:t>
            </a:r>
          </a:p>
        </p:txBody>
      </p:sp>
      <p:sp>
        <p:nvSpPr>
          <p:cNvPr id="14346" name="TextBox 5">
            <a:extLst>
              <a:ext uri="{FF2B5EF4-FFF2-40B4-BE49-F238E27FC236}">
                <a16:creationId xmlns:a16="http://schemas.microsoft.com/office/drawing/2014/main" id="{EB585CAD-3E43-4AF8-B840-0653771B5E66}"/>
              </a:ext>
            </a:extLst>
          </p:cNvPr>
          <p:cNvSpPr txBox="1">
            <a:spLocks noChangeArrowheads="1"/>
          </p:cNvSpPr>
          <p:nvPr/>
        </p:nvSpPr>
        <p:spPr bwMode="auto">
          <a:xfrm>
            <a:off x="1541152" y="3707136"/>
            <a:ext cx="6764337" cy="5371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n-US" altLang="en-US" sz="1400" dirty="0">
                <a:latin typeface="Arial" panose="020B0604020202020204" pitchFamily="34" charset="0"/>
              </a:rPr>
              <a:t>PP is a compressional wave that bounced off the surface midway between the earthquake and the recording station</a:t>
            </a:r>
            <a:r>
              <a:rPr lang="en-US" altLang="ja-JP" sz="1400" dirty="0">
                <a:latin typeface="Arial" panose="020B0604020202020204" pitchFamily="34" charset="0"/>
              </a:rPr>
              <a:t>.  PP is a prominent arrival on this seismogram.</a:t>
            </a:r>
            <a:endParaRPr lang="en-US" altLang="en-US" sz="1400" dirty="0">
              <a:latin typeface="Arial" panose="020B0604020202020204" pitchFamily="34" charset="0"/>
            </a:endParaRPr>
          </a:p>
        </p:txBody>
      </p:sp>
      <p:sp>
        <p:nvSpPr>
          <p:cNvPr id="14347" name="TextBox 4">
            <a:extLst>
              <a:ext uri="{FF2B5EF4-FFF2-40B4-BE49-F238E27FC236}">
                <a16:creationId xmlns:a16="http://schemas.microsoft.com/office/drawing/2014/main" id="{CF5CF779-49FD-4738-9703-1F56670376FA}"/>
              </a:ext>
            </a:extLst>
          </p:cNvPr>
          <p:cNvSpPr txBox="1">
            <a:spLocks noChangeArrowheads="1"/>
          </p:cNvSpPr>
          <p:nvPr/>
        </p:nvSpPr>
        <p:spPr bwMode="auto">
          <a:xfrm>
            <a:off x="2840996" y="920852"/>
            <a:ext cx="492125"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PP</a:t>
            </a:r>
          </a:p>
        </p:txBody>
      </p:sp>
      <p:sp>
        <p:nvSpPr>
          <p:cNvPr id="14348" name="TextBox 4">
            <a:extLst>
              <a:ext uri="{FF2B5EF4-FFF2-40B4-BE49-F238E27FC236}">
                <a16:creationId xmlns:a16="http://schemas.microsoft.com/office/drawing/2014/main" id="{661D66C4-2B3E-405F-9F33-6C60CBEC01DD}"/>
              </a:ext>
            </a:extLst>
          </p:cNvPr>
          <p:cNvSpPr txBox="1">
            <a:spLocks noChangeArrowheads="1"/>
          </p:cNvSpPr>
          <p:nvPr/>
        </p:nvSpPr>
        <p:spPr bwMode="auto">
          <a:xfrm>
            <a:off x="1541152" y="3022285"/>
            <a:ext cx="6764337" cy="536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n-US" altLang="en-US" sz="1400" dirty="0">
                <a:solidFill>
                  <a:srgbClr val="000000"/>
                </a:solidFill>
                <a:latin typeface="Arial" panose="020B0604020202020204" pitchFamily="34" charset="0"/>
              </a:rPr>
              <a:t>Following the earthquake, it </a:t>
            </a:r>
            <a:r>
              <a:rPr lang="en-US" altLang="en-US" sz="1400" dirty="0">
                <a:latin typeface="Arial" panose="020B0604020202020204" pitchFamily="34" charset="0"/>
              </a:rPr>
              <a:t>took 13 minutes and 34 seconds </a:t>
            </a:r>
            <a:r>
              <a:rPr lang="en-US" altLang="en-US" sz="1400" dirty="0">
                <a:solidFill>
                  <a:srgbClr val="000000"/>
                </a:solidFill>
                <a:latin typeface="Arial" panose="020B0604020202020204" pitchFamily="34" charset="0"/>
              </a:rPr>
              <a:t>for the compressional P waves to travel a curved path through the mantle to Bend, Oregon.</a:t>
            </a:r>
          </a:p>
        </p:txBody>
      </p:sp>
      <p:sp>
        <p:nvSpPr>
          <p:cNvPr id="14349" name="TextBox 4">
            <a:extLst>
              <a:ext uri="{FF2B5EF4-FFF2-40B4-BE49-F238E27FC236}">
                <a16:creationId xmlns:a16="http://schemas.microsoft.com/office/drawing/2014/main" id="{0B11F6E0-E107-4C68-90A0-8268996AEC8A}"/>
              </a:ext>
            </a:extLst>
          </p:cNvPr>
          <p:cNvSpPr txBox="1">
            <a:spLocks noChangeArrowheads="1"/>
          </p:cNvSpPr>
          <p:nvPr/>
        </p:nvSpPr>
        <p:spPr bwMode="auto">
          <a:xfrm>
            <a:off x="2135823" y="1290739"/>
            <a:ext cx="330200"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 </a:t>
            </a:r>
          </a:p>
        </p:txBody>
      </p:sp>
      <p:sp>
        <p:nvSpPr>
          <p:cNvPr id="14350" name="TextBox 4">
            <a:extLst>
              <a:ext uri="{FF2B5EF4-FFF2-40B4-BE49-F238E27FC236}">
                <a16:creationId xmlns:a16="http://schemas.microsoft.com/office/drawing/2014/main" id="{A8ED0E6E-070D-42E7-96DC-43B8AD456B09}"/>
              </a:ext>
            </a:extLst>
          </p:cNvPr>
          <p:cNvSpPr txBox="1">
            <a:spLocks noChangeArrowheads="1"/>
          </p:cNvSpPr>
          <p:nvPr/>
        </p:nvSpPr>
        <p:spPr bwMode="auto">
          <a:xfrm>
            <a:off x="2394420" y="1043171"/>
            <a:ext cx="330200"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P</a:t>
            </a:r>
          </a:p>
        </p:txBody>
      </p:sp>
      <p:sp>
        <p:nvSpPr>
          <p:cNvPr id="14341" name="TextBox 7">
            <a:extLst>
              <a:ext uri="{FF2B5EF4-FFF2-40B4-BE49-F238E27FC236}">
                <a16:creationId xmlns:a16="http://schemas.microsoft.com/office/drawing/2014/main" id="{4805EB74-3490-42B3-B3C6-482D87D27A4D}"/>
              </a:ext>
            </a:extLst>
          </p:cNvPr>
          <p:cNvSpPr txBox="1">
            <a:spLocks noChangeArrowheads="1"/>
          </p:cNvSpPr>
          <p:nvPr/>
        </p:nvSpPr>
        <p:spPr bwMode="auto">
          <a:xfrm>
            <a:off x="1625686" y="2339021"/>
            <a:ext cx="6595268" cy="53521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n-US" altLang="en-US" sz="1400" dirty="0">
                <a:solidFill>
                  <a:srgbClr val="000000"/>
                </a:solidFill>
                <a:latin typeface="Arial" panose="020B0604020202020204" pitchFamily="34" charset="0"/>
              </a:rPr>
              <a:t>The record of the M7.3 earthquake in Bend, Oregon (BNOR) is shown above. Bend is 10849 km (6742 miles, 97.9°) from the location of this earthquake. </a:t>
            </a:r>
          </a:p>
        </p:txBody>
      </p:sp>
      <p:sp>
        <p:nvSpPr>
          <p:cNvPr id="15" name="Title 1">
            <a:extLst>
              <a:ext uri="{FF2B5EF4-FFF2-40B4-BE49-F238E27FC236}">
                <a16:creationId xmlns:a16="http://schemas.microsoft.com/office/drawing/2014/main" id="{01F45550-912E-46A0-9D09-4FF3219C190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7.3 NEW ZEALAND</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Wednesday,  March 4, 2021 at 13:27:36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5E98912-EBC2-C840-88C0-733B3E93A270}"/>
              </a:ext>
            </a:extLst>
          </p:cNvPr>
          <p:cNvPicPr>
            <a:picLocks noChangeAspect="1"/>
          </p:cNvPicPr>
          <p:nvPr/>
        </p:nvPicPr>
        <p:blipFill rotWithShape="1">
          <a:blip r:embed="rId3"/>
          <a:srcRect t="15952"/>
          <a:stretch/>
        </p:blipFill>
        <p:spPr>
          <a:xfrm>
            <a:off x="685800" y="1047383"/>
            <a:ext cx="7863840" cy="5658217"/>
          </a:xfrm>
          <a:prstGeom prst="rect">
            <a:avLst/>
          </a:prstGeom>
        </p:spPr>
      </p:pic>
      <p:sp>
        <p:nvSpPr>
          <p:cNvPr id="4" name="Rectangle 3">
            <a:extLst>
              <a:ext uri="{FF2B5EF4-FFF2-40B4-BE49-F238E27FC236}">
                <a16:creationId xmlns:a16="http://schemas.microsoft.com/office/drawing/2014/main" id="{989E83BE-F1F5-E144-BD6E-7438685D6AD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n-US" altLang="en-US" sz="1800" dirty="0">
              <a:solidFill>
                <a:srgbClr val="FFFFFF"/>
              </a:solidFill>
              <a:cs typeface="Arial" panose="020B0604020202020204" pitchFamily="34" charset="0"/>
            </a:endParaRPr>
          </a:p>
        </p:txBody>
      </p:sp>
      <p:pic>
        <p:nvPicPr>
          <p:cNvPr id="14338" name="Picture 18" descr="IRIS_TMlogo.png">
            <a:extLst>
              <a:ext uri="{FF2B5EF4-FFF2-40B4-BE49-F238E27FC236}">
                <a16:creationId xmlns:a16="http://schemas.microsoft.com/office/drawing/2014/main" id="{EE15E66C-3C0A-44CC-B342-4993031869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TextBox 6">
            <a:extLst>
              <a:ext uri="{FF2B5EF4-FFF2-40B4-BE49-F238E27FC236}">
                <a16:creationId xmlns:a16="http://schemas.microsoft.com/office/drawing/2014/main" id="{926E9AA7-9EA9-4608-AABA-0C8E0240D7FF}"/>
              </a:ext>
            </a:extLst>
          </p:cNvPr>
          <p:cNvSpPr txBox="1">
            <a:spLocks noChangeArrowheads="1"/>
          </p:cNvSpPr>
          <p:nvPr/>
        </p:nvSpPr>
        <p:spPr bwMode="auto">
          <a:xfrm>
            <a:off x="2961423" y="5154747"/>
            <a:ext cx="5603875" cy="10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None/>
            </a:pPr>
            <a:r>
              <a:rPr lang="en-US" altLang="en-US" sz="1400" dirty="0">
                <a:solidFill>
                  <a:srgbClr val="000000"/>
                </a:solidFill>
                <a:latin typeface="Arial" panose="020B0604020202020204" pitchFamily="34" charset="0"/>
              </a:rPr>
              <a:t>Surface waves traveled the 9996 km (6212 miles) along the perimeter of the Earth from the earthquake to the recording station. </a:t>
            </a:r>
            <a:r>
              <a:rPr lang="en-US" altLang="en-US" sz="1400" dirty="0">
                <a:latin typeface="Arial" panose="020B0604020202020204" pitchFamily="34" charset="0"/>
              </a:rPr>
              <a:t>The surface wave began to arrive in Bend 48 minutes </a:t>
            </a:r>
            <a:r>
              <a:rPr lang="en-US" altLang="en-US" sz="1400" dirty="0">
                <a:solidFill>
                  <a:srgbClr val="000000"/>
                </a:solidFill>
                <a:latin typeface="Arial" panose="020B0604020202020204" pitchFamily="34" charset="0"/>
              </a:rPr>
              <a:t>after the earthquake occurred in the </a:t>
            </a:r>
            <a:r>
              <a:rPr lang="en-US" altLang="en-US" sz="1400" dirty="0" err="1">
                <a:solidFill>
                  <a:srgbClr val="000000"/>
                </a:solidFill>
                <a:latin typeface="Arial" panose="020B0604020202020204" pitchFamily="34" charset="0"/>
              </a:rPr>
              <a:t>Kermadec</a:t>
            </a:r>
            <a:r>
              <a:rPr lang="en-US" altLang="en-US" sz="1400" dirty="0">
                <a:solidFill>
                  <a:srgbClr val="000000"/>
                </a:solidFill>
                <a:latin typeface="Arial" panose="020B0604020202020204" pitchFamily="34" charset="0"/>
              </a:rPr>
              <a:t> Trench</a:t>
            </a:r>
            <a:r>
              <a:rPr lang="en-US" altLang="en-US" sz="1400" dirty="0">
                <a:latin typeface="Arial" panose="020B0604020202020204" pitchFamily="34" charset="0"/>
              </a:rPr>
              <a:t>. </a:t>
            </a:r>
            <a:r>
              <a:rPr lang="en-US" altLang="en-US" sz="1400" dirty="0">
                <a:solidFill>
                  <a:srgbClr val="000000"/>
                </a:solidFill>
                <a:latin typeface="Arial" panose="020B0604020202020204" pitchFamily="34" charset="0"/>
              </a:rPr>
              <a:t> </a:t>
            </a:r>
          </a:p>
        </p:txBody>
      </p:sp>
      <p:sp>
        <p:nvSpPr>
          <p:cNvPr id="14343" name="TextBox 9">
            <a:extLst>
              <a:ext uri="{FF2B5EF4-FFF2-40B4-BE49-F238E27FC236}">
                <a16:creationId xmlns:a16="http://schemas.microsoft.com/office/drawing/2014/main" id="{AC1A34A1-2DA8-45E0-9D52-75456C677FD2}"/>
              </a:ext>
            </a:extLst>
          </p:cNvPr>
          <p:cNvSpPr txBox="1">
            <a:spLocks noChangeArrowheads="1"/>
          </p:cNvSpPr>
          <p:nvPr/>
        </p:nvSpPr>
        <p:spPr bwMode="auto">
          <a:xfrm>
            <a:off x="1438275" y="4442343"/>
            <a:ext cx="6858000" cy="5540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n-US" altLang="en-US" sz="1400" dirty="0">
                <a:solidFill>
                  <a:srgbClr val="000000"/>
                </a:solidFill>
                <a:latin typeface="Arial" panose="020B0604020202020204" pitchFamily="34" charset="0"/>
              </a:rPr>
              <a:t>S waves are shear waves that follow the same path through the mantle as P waves.  S </a:t>
            </a:r>
            <a:r>
              <a:rPr lang="en-US" altLang="en-US" sz="1400" dirty="0">
                <a:latin typeface="Arial" panose="020B0604020202020204" pitchFamily="34" charset="0"/>
              </a:rPr>
              <a:t>waves took 23 minutes and 52 seconds</a:t>
            </a:r>
            <a:r>
              <a:rPr lang="en-US" altLang="en-US" sz="1400" dirty="0">
                <a:solidFill>
                  <a:srgbClr val="FF0000"/>
                </a:solidFill>
                <a:latin typeface="Arial" panose="020B0604020202020204" pitchFamily="34" charset="0"/>
              </a:rPr>
              <a:t> </a:t>
            </a:r>
            <a:r>
              <a:rPr lang="en-US" altLang="en-US" sz="1400" dirty="0">
                <a:solidFill>
                  <a:srgbClr val="000000"/>
                </a:solidFill>
                <a:latin typeface="Arial" panose="020B0604020202020204" pitchFamily="34" charset="0"/>
              </a:rPr>
              <a:t>to travel from the earthquake to Bend.</a:t>
            </a:r>
          </a:p>
        </p:txBody>
      </p:sp>
      <p:sp>
        <p:nvSpPr>
          <p:cNvPr id="14344" name="TextBox 11">
            <a:extLst>
              <a:ext uri="{FF2B5EF4-FFF2-40B4-BE49-F238E27FC236}">
                <a16:creationId xmlns:a16="http://schemas.microsoft.com/office/drawing/2014/main" id="{E453DA30-A0F8-4448-A3D7-347C6E9AD323}"/>
              </a:ext>
            </a:extLst>
          </p:cNvPr>
          <p:cNvSpPr txBox="1">
            <a:spLocks noChangeArrowheads="1"/>
          </p:cNvSpPr>
          <p:nvPr/>
        </p:nvSpPr>
        <p:spPr bwMode="auto">
          <a:xfrm>
            <a:off x="3480543" y="1345433"/>
            <a:ext cx="338137"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S</a:t>
            </a:r>
          </a:p>
        </p:txBody>
      </p:sp>
      <p:sp>
        <p:nvSpPr>
          <p:cNvPr id="20" name="TextBox 19">
            <a:extLst>
              <a:ext uri="{FF2B5EF4-FFF2-40B4-BE49-F238E27FC236}">
                <a16:creationId xmlns:a16="http://schemas.microsoft.com/office/drawing/2014/main" id="{2F08310C-095A-0E46-A27A-7FADBF27271E}"/>
              </a:ext>
            </a:extLst>
          </p:cNvPr>
          <p:cNvSpPr txBox="1"/>
          <p:nvPr/>
        </p:nvSpPr>
        <p:spPr>
          <a:xfrm>
            <a:off x="6096000" y="1316509"/>
            <a:ext cx="2152650" cy="369887"/>
          </a:xfrm>
          <a:prstGeom prst="rect">
            <a:avLst/>
          </a:prstGeom>
          <a:solidFill>
            <a:schemeClr val="bg1"/>
          </a:solidFill>
        </p:spPr>
        <p:txBody>
          <a:bodyPr>
            <a:spAutoFit/>
          </a:bodyPr>
          <a:lstStyle/>
          <a:p>
            <a:pPr eaLnBrk="1" hangingPunct="1">
              <a:defRPr/>
            </a:pPr>
            <a:r>
              <a:rPr lang="en-US" spc="200" dirty="0">
                <a:latin typeface="Arial" charset="0"/>
                <a:ea typeface="MS PGothic" charset="-128"/>
              </a:rPr>
              <a:t>Surface Waves</a:t>
            </a:r>
          </a:p>
        </p:txBody>
      </p:sp>
      <p:sp>
        <p:nvSpPr>
          <p:cNvPr id="14346" name="TextBox 5">
            <a:extLst>
              <a:ext uri="{FF2B5EF4-FFF2-40B4-BE49-F238E27FC236}">
                <a16:creationId xmlns:a16="http://schemas.microsoft.com/office/drawing/2014/main" id="{EB585CAD-3E43-4AF8-B840-0653771B5E66}"/>
              </a:ext>
            </a:extLst>
          </p:cNvPr>
          <p:cNvSpPr txBox="1">
            <a:spLocks noChangeArrowheads="1"/>
          </p:cNvSpPr>
          <p:nvPr/>
        </p:nvSpPr>
        <p:spPr bwMode="auto">
          <a:xfrm>
            <a:off x="1485107" y="3746842"/>
            <a:ext cx="6764337" cy="5371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n-US" altLang="en-US" sz="1400" dirty="0">
                <a:latin typeface="Arial" panose="020B0604020202020204" pitchFamily="34" charset="0"/>
              </a:rPr>
              <a:t>PP is a compressional wave that bounced off the surface midway between the earthquake and the recording station</a:t>
            </a:r>
            <a:r>
              <a:rPr lang="en-US" altLang="ja-JP" sz="1400" dirty="0">
                <a:latin typeface="Arial" panose="020B0604020202020204" pitchFamily="34" charset="0"/>
              </a:rPr>
              <a:t>.  PP is a prominent arrival on this seismogram.</a:t>
            </a:r>
            <a:endParaRPr lang="en-US" altLang="en-US" sz="1400" dirty="0">
              <a:latin typeface="Arial" panose="020B0604020202020204" pitchFamily="34" charset="0"/>
            </a:endParaRPr>
          </a:p>
        </p:txBody>
      </p:sp>
      <p:sp>
        <p:nvSpPr>
          <p:cNvPr id="14347" name="TextBox 4">
            <a:extLst>
              <a:ext uri="{FF2B5EF4-FFF2-40B4-BE49-F238E27FC236}">
                <a16:creationId xmlns:a16="http://schemas.microsoft.com/office/drawing/2014/main" id="{CF5CF779-49FD-4738-9703-1F56670376FA}"/>
              </a:ext>
            </a:extLst>
          </p:cNvPr>
          <p:cNvSpPr txBox="1">
            <a:spLocks noChangeArrowheads="1"/>
          </p:cNvSpPr>
          <p:nvPr/>
        </p:nvSpPr>
        <p:spPr bwMode="auto">
          <a:xfrm>
            <a:off x="2743889" y="1303887"/>
            <a:ext cx="492125"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PP</a:t>
            </a:r>
          </a:p>
        </p:txBody>
      </p:sp>
      <p:sp>
        <p:nvSpPr>
          <p:cNvPr id="14348" name="TextBox 4">
            <a:extLst>
              <a:ext uri="{FF2B5EF4-FFF2-40B4-BE49-F238E27FC236}">
                <a16:creationId xmlns:a16="http://schemas.microsoft.com/office/drawing/2014/main" id="{661D66C4-2B3E-405F-9F33-6C60CBEC01DD}"/>
              </a:ext>
            </a:extLst>
          </p:cNvPr>
          <p:cNvSpPr txBox="1">
            <a:spLocks noChangeArrowheads="1"/>
          </p:cNvSpPr>
          <p:nvPr/>
        </p:nvSpPr>
        <p:spPr bwMode="auto">
          <a:xfrm>
            <a:off x="1485107" y="3051901"/>
            <a:ext cx="6764337" cy="536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n-US" altLang="en-US" sz="1400" dirty="0">
                <a:solidFill>
                  <a:srgbClr val="000000"/>
                </a:solidFill>
                <a:latin typeface="Arial" panose="020B0604020202020204" pitchFamily="34" charset="0"/>
              </a:rPr>
              <a:t>Following the earthquake, it </a:t>
            </a:r>
            <a:r>
              <a:rPr lang="en-US" altLang="en-US" sz="1400" dirty="0">
                <a:latin typeface="Arial" panose="020B0604020202020204" pitchFamily="34" charset="0"/>
              </a:rPr>
              <a:t>took 12 minutes and 59 seconds </a:t>
            </a:r>
            <a:r>
              <a:rPr lang="en-US" altLang="en-US" sz="1400" dirty="0">
                <a:solidFill>
                  <a:srgbClr val="000000"/>
                </a:solidFill>
                <a:latin typeface="Arial" panose="020B0604020202020204" pitchFamily="34" charset="0"/>
              </a:rPr>
              <a:t>for the compressional P waves to travel a curved path through the mantle to Bend, Oregon.</a:t>
            </a:r>
          </a:p>
        </p:txBody>
      </p:sp>
      <p:sp>
        <p:nvSpPr>
          <p:cNvPr id="14349" name="TextBox 4">
            <a:extLst>
              <a:ext uri="{FF2B5EF4-FFF2-40B4-BE49-F238E27FC236}">
                <a16:creationId xmlns:a16="http://schemas.microsoft.com/office/drawing/2014/main" id="{0B11F6E0-E107-4C68-90A0-8268996AEC8A}"/>
              </a:ext>
            </a:extLst>
          </p:cNvPr>
          <p:cNvSpPr txBox="1">
            <a:spLocks noChangeArrowheads="1"/>
          </p:cNvSpPr>
          <p:nvPr/>
        </p:nvSpPr>
        <p:spPr bwMode="auto">
          <a:xfrm>
            <a:off x="1831023" y="1320355"/>
            <a:ext cx="330200"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 </a:t>
            </a:r>
          </a:p>
        </p:txBody>
      </p:sp>
      <p:sp>
        <p:nvSpPr>
          <p:cNvPr id="14350" name="TextBox 4">
            <a:extLst>
              <a:ext uri="{FF2B5EF4-FFF2-40B4-BE49-F238E27FC236}">
                <a16:creationId xmlns:a16="http://schemas.microsoft.com/office/drawing/2014/main" id="{A8ED0E6E-070D-42E7-96DC-43B8AD456B09}"/>
              </a:ext>
            </a:extLst>
          </p:cNvPr>
          <p:cNvSpPr txBox="1">
            <a:spLocks noChangeArrowheads="1"/>
          </p:cNvSpPr>
          <p:nvPr/>
        </p:nvSpPr>
        <p:spPr bwMode="auto">
          <a:xfrm>
            <a:off x="2302115" y="1364438"/>
            <a:ext cx="330200"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P</a:t>
            </a:r>
          </a:p>
        </p:txBody>
      </p:sp>
      <p:sp>
        <p:nvSpPr>
          <p:cNvPr id="14341" name="TextBox 7">
            <a:extLst>
              <a:ext uri="{FF2B5EF4-FFF2-40B4-BE49-F238E27FC236}">
                <a16:creationId xmlns:a16="http://schemas.microsoft.com/office/drawing/2014/main" id="{4805EB74-3490-42B3-B3C6-482D87D27A4D}"/>
              </a:ext>
            </a:extLst>
          </p:cNvPr>
          <p:cNvSpPr txBox="1">
            <a:spLocks noChangeArrowheads="1"/>
          </p:cNvSpPr>
          <p:nvPr/>
        </p:nvSpPr>
        <p:spPr bwMode="auto">
          <a:xfrm>
            <a:off x="1831023" y="844752"/>
            <a:ext cx="6595268" cy="53521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n-US" altLang="en-US" sz="1400" dirty="0">
                <a:solidFill>
                  <a:srgbClr val="000000"/>
                </a:solidFill>
                <a:latin typeface="Arial" panose="020B0604020202020204" pitchFamily="34" charset="0"/>
              </a:rPr>
              <a:t>The record of the M7.4 earthquake in Bend, Oregon (BNOR) is shown below. Bend is 9996 km (6212 miles, 90.2°) from the location of this earthquake. </a:t>
            </a:r>
          </a:p>
        </p:txBody>
      </p:sp>
      <p:sp>
        <p:nvSpPr>
          <p:cNvPr id="15" name="Title 1">
            <a:extLst>
              <a:ext uri="{FF2B5EF4-FFF2-40B4-BE49-F238E27FC236}">
                <a16:creationId xmlns:a16="http://schemas.microsoft.com/office/drawing/2014/main" id="{FE3410E7-7C93-4472-B343-CC29B853BEE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7.4 KERMADEC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March 4, 2021 at 17:41:25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0539373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CE1ACE0-AEB9-2E4E-87B4-6CA492CE40D9}"/>
              </a:ext>
            </a:extLst>
          </p:cNvPr>
          <p:cNvPicPr>
            <a:picLocks noChangeAspect="1"/>
          </p:cNvPicPr>
          <p:nvPr/>
        </p:nvPicPr>
        <p:blipFill rotWithShape="1">
          <a:blip r:embed="rId3"/>
          <a:srcRect t="4472"/>
          <a:stretch/>
        </p:blipFill>
        <p:spPr>
          <a:xfrm>
            <a:off x="1190775" y="1366075"/>
            <a:ext cx="7084127" cy="5415725"/>
          </a:xfrm>
          <a:prstGeom prst="rect">
            <a:avLst/>
          </a:prstGeom>
        </p:spPr>
      </p:pic>
      <p:sp>
        <p:nvSpPr>
          <p:cNvPr id="4" name="Rectangle 3">
            <a:extLst>
              <a:ext uri="{FF2B5EF4-FFF2-40B4-BE49-F238E27FC236}">
                <a16:creationId xmlns:a16="http://schemas.microsoft.com/office/drawing/2014/main" id="{989E83BE-F1F5-E144-BD6E-7438685D6AD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n-US" altLang="en-US" sz="1800" dirty="0">
              <a:solidFill>
                <a:srgbClr val="FFFFFF"/>
              </a:solidFill>
              <a:cs typeface="Arial" panose="020B0604020202020204" pitchFamily="34" charset="0"/>
            </a:endParaRPr>
          </a:p>
        </p:txBody>
      </p:sp>
      <p:pic>
        <p:nvPicPr>
          <p:cNvPr id="14338" name="Picture 18" descr="IRIS_TMlogo.png">
            <a:extLst>
              <a:ext uri="{FF2B5EF4-FFF2-40B4-BE49-F238E27FC236}">
                <a16:creationId xmlns:a16="http://schemas.microsoft.com/office/drawing/2014/main" id="{EE15E66C-3C0A-44CC-B342-4993031869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TextBox 6">
            <a:extLst>
              <a:ext uri="{FF2B5EF4-FFF2-40B4-BE49-F238E27FC236}">
                <a16:creationId xmlns:a16="http://schemas.microsoft.com/office/drawing/2014/main" id="{926E9AA7-9EA9-4608-AABA-0C8E0240D7FF}"/>
              </a:ext>
            </a:extLst>
          </p:cNvPr>
          <p:cNvSpPr txBox="1">
            <a:spLocks noChangeArrowheads="1"/>
          </p:cNvSpPr>
          <p:nvPr/>
        </p:nvSpPr>
        <p:spPr bwMode="auto">
          <a:xfrm>
            <a:off x="3092843" y="5355364"/>
            <a:ext cx="5603875" cy="1016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None/>
            </a:pPr>
            <a:r>
              <a:rPr lang="en-US" altLang="en-US" sz="1400" dirty="0">
                <a:solidFill>
                  <a:srgbClr val="000000"/>
                </a:solidFill>
                <a:latin typeface="Arial" panose="020B0604020202020204" pitchFamily="34" charset="0"/>
              </a:rPr>
              <a:t>Surface waves traveled the 9974 km (6198 miles) along the perimeter of the Earth from the earthquake to the recording station. </a:t>
            </a:r>
            <a:r>
              <a:rPr lang="en-US" altLang="en-US" sz="1400" dirty="0">
                <a:latin typeface="Arial" panose="020B0604020202020204" pitchFamily="34" charset="0"/>
              </a:rPr>
              <a:t>The surface wave began to arrive in Bend 43 minutes after </a:t>
            </a:r>
            <a:r>
              <a:rPr lang="en-US" altLang="en-US" sz="1400" dirty="0">
                <a:solidFill>
                  <a:srgbClr val="000000"/>
                </a:solidFill>
                <a:latin typeface="Arial" panose="020B0604020202020204" pitchFamily="34" charset="0"/>
              </a:rPr>
              <a:t>the earthquake occurred in the </a:t>
            </a:r>
            <a:r>
              <a:rPr lang="en-US" altLang="en-US" sz="1400" dirty="0" err="1">
                <a:solidFill>
                  <a:srgbClr val="000000"/>
                </a:solidFill>
                <a:latin typeface="Arial" panose="020B0604020202020204" pitchFamily="34" charset="0"/>
              </a:rPr>
              <a:t>Kermadec</a:t>
            </a:r>
            <a:r>
              <a:rPr lang="en-US" altLang="en-US" sz="1400" dirty="0">
                <a:solidFill>
                  <a:srgbClr val="000000"/>
                </a:solidFill>
                <a:latin typeface="Arial" panose="020B0604020202020204" pitchFamily="34" charset="0"/>
              </a:rPr>
              <a:t> Trench</a:t>
            </a:r>
            <a:r>
              <a:rPr lang="en-US" altLang="en-US" sz="1400" dirty="0">
                <a:latin typeface="Arial" panose="020B0604020202020204" pitchFamily="34" charset="0"/>
              </a:rPr>
              <a:t>. </a:t>
            </a:r>
            <a:r>
              <a:rPr lang="en-US" altLang="en-US" sz="1400" dirty="0">
                <a:solidFill>
                  <a:srgbClr val="000000"/>
                </a:solidFill>
                <a:latin typeface="Arial" panose="020B0604020202020204" pitchFamily="34" charset="0"/>
              </a:rPr>
              <a:t> </a:t>
            </a:r>
          </a:p>
        </p:txBody>
      </p:sp>
      <p:sp>
        <p:nvSpPr>
          <p:cNvPr id="14343" name="TextBox 9">
            <a:extLst>
              <a:ext uri="{FF2B5EF4-FFF2-40B4-BE49-F238E27FC236}">
                <a16:creationId xmlns:a16="http://schemas.microsoft.com/office/drawing/2014/main" id="{AC1A34A1-2DA8-45E0-9D52-75456C677FD2}"/>
              </a:ext>
            </a:extLst>
          </p:cNvPr>
          <p:cNvSpPr txBox="1">
            <a:spLocks noChangeArrowheads="1"/>
          </p:cNvSpPr>
          <p:nvPr/>
        </p:nvSpPr>
        <p:spPr bwMode="auto">
          <a:xfrm>
            <a:off x="1635977" y="4045230"/>
            <a:ext cx="6858000" cy="5540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n-US" altLang="en-US" sz="1400" dirty="0">
                <a:solidFill>
                  <a:srgbClr val="000000"/>
                </a:solidFill>
                <a:latin typeface="Arial" panose="020B0604020202020204" pitchFamily="34" charset="0"/>
              </a:rPr>
              <a:t>S waves are shear waves that follow the same path through the mantle as P waves.  S </a:t>
            </a:r>
            <a:r>
              <a:rPr lang="en-US" altLang="en-US" sz="1400" dirty="0">
                <a:latin typeface="Arial" panose="020B0604020202020204" pitchFamily="34" charset="0"/>
              </a:rPr>
              <a:t>waves took 23 minutes and 50 seconds </a:t>
            </a:r>
            <a:r>
              <a:rPr lang="en-US" altLang="en-US" sz="1400" dirty="0">
                <a:solidFill>
                  <a:srgbClr val="000000"/>
                </a:solidFill>
                <a:latin typeface="Arial" panose="020B0604020202020204" pitchFamily="34" charset="0"/>
              </a:rPr>
              <a:t>to travel from the earthquake to Bend.</a:t>
            </a:r>
          </a:p>
        </p:txBody>
      </p:sp>
      <p:sp>
        <p:nvSpPr>
          <p:cNvPr id="14344" name="TextBox 11">
            <a:extLst>
              <a:ext uri="{FF2B5EF4-FFF2-40B4-BE49-F238E27FC236}">
                <a16:creationId xmlns:a16="http://schemas.microsoft.com/office/drawing/2014/main" id="{E453DA30-A0F8-4448-A3D7-347C6E9AD323}"/>
              </a:ext>
            </a:extLst>
          </p:cNvPr>
          <p:cNvSpPr txBox="1">
            <a:spLocks noChangeArrowheads="1"/>
          </p:cNvSpPr>
          <p:nvPr/>
        </p:nvSpPr>
        <p:spPr bwMode="auto">
          <a:xfrm>
            <a:off x="4222253" y="1219380"/>
            <a:ext cx="338137"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S</a:t>
            </a:r>
          </a:p>
        </p:txBody>
      </p:sp>
      <p:sp>
        <p:nvSpPr>
          <p:cNvPr id="20" name="TextBox 19">
            <a:extLst>
              <a:ext uri="{FF2B5EF4-FFF2-40B4-BE49-F238E27FC236}">
                <a16:creationId xmlns:a16="http://schemas.microsoft.com/office/drawing/2014/main" id="{2F08310C-095A-0E46-A27A-7FADBF27271E}"/>
              </a:ext>
            </a:extLst>
          </p:cNvPr>
          <p:cNvSpPr txBox="1"/>
          <p:nvPr/>
        </p:nvSpPr>
        <p:spPr>
          <a:xfrm>
            <a:off x="6183204" y="1219381"/>
            <a:ext cx="2152650" cy="369887"/>
          </a:xfrm>
          <a:prstGeom prst="rect">
            <a:avLst/>
          </a:prstGeom>
          <a:noFill/>
        </p:spPr>
        <p:txBody>
          <a:bodyPr>
            <a:spAutoFit/>
          </a:bodyPr>
          <a:lstStyle/>
          <a:p>
            <a:pPr eaLnBrk="1" hangingPunct="1">
              <a:defRPr/>
            </a:pPr>
            <a:r>
              <a:rPr lang="en-US" spc="200" dirty="0">
                <a:latin typeface="Arial" charset="0"/>
                <a:ea typeface="MS PGothic" charset="-128"/>
              </a:rPr>
              <a:t>Surface Waves</a:t>
            </a:r>
          </a:p>
        </p:txBody>
      </p:sp>
      <p:sp>
        <p:nvSpPr>
          <p:cNvPr id="14346" name="TextBox 5">
            <a:extLst>
              <a:ext uri="{FF2B5EF4-FFF2-40B4-BE49-F238E27FC236}">
                <a16:creationId xmlns:a16="http://schemas.microsoft.com/office/drawing/2014/main" id="{EB585CAD-3E43-4AF8-B840-0653771B5E66}"/>
              </a:ext>
            </a:extLst>
          </p:cNvPr>
          <p:cNvSpPr txBox="1">
            <a:spLocks noChangeArrowheads="1"/>
          </p:cNvSpPr>
          <p:nvPr/>
        </p:nvSpPr>
        <p:spPr bwMode="auto">
          <a:xfrm>
            <a:off x="1682809" y="3391984"/>
            <a:ext cx="6764337" cy="5371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n-US" altLang="en-US" sz="1400" dirty="0">
                <a:latin typeface="Arial" panose="020B0604020202020204" pitchFamily="34" charset="0"/>
              </a:rPr>
              <a:t>PP is a compressional wave that bounced off the surface midway between the earthquake and the recording station</a:t>
            </a:r>
            <a:r>
              <a:rPr lang="en-US" altLang="ja-JP" sz="1400" dirty="0">
                <a:latin typeface="Arial" panose="020B0604020202020204" pitchFamily="34" charset="0"/>
              </a:rPr>
              <a:t>.  PP is a prominent arrival on this seismogram.</a:t>
            </a:r>
            <a:endParaRPr lang="en-US" altLang="en-US" sz="1400" dirty="0">
              <a:latin typeface="Arial" panose="020B0604020202020204" pitchFamily="34" charset="0"/>
            </a:endParaRPr>
          </a:p>
        </p:txBody>
      </p:sp>
      <p:sp>
        <p:nvSpPr>
          <p:cNvPr id="14347" name="TextBox 4">
            <a:extLst>
              <a:ext uri="{FF2B5EF4-FFF2-40B4-BE49-F238E27FC236}">
                <a16:creationId xmlns:a16="http://schemas.microsoft.com/office/drawing/2014/main" id="{CF5CF779-49FD-4738-9703-1F56670376FA}"/>
              </a:ext>
            </a:extLst>
          </p:cNvPr>
          <p:cNvSpPr txBox="1">
            <a:spLocks noChangeArrowheads="1"/>
          </p:cNvSpPr>
          <p:nvPr/>
        </p:nvSpPr>
        <p:spPr bwMode="auto">
          <a:xfrm>
            <a:off x="3379846" y="1219381"/>
            <a:ext cx="492125"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PP</a:t>
            </a:r>
          </a:p>
        </p:txBody>
      </p:sp>
      <p:sp>
        <p:nvSpPr>
          <p:cNvPr id="14348" name="TextBox 4">
            <a:extLst>
              <a:ext uri="{FF2B5EF4-FFF2-40B4-BE49-F238E27FC236}">
                <a16:creationId xmlns:a16="http://schemas.microsoft.com/office/drawing/2014/main" id="{661D66C4-2B3E-405F-9F33-6C60CBEC01DD}"/>
              </a:ext>
            </a:extLst>
          </p:cNvPr>
          <p:cNvSpPr txBox="1">
            <a:spLocks noChangeArrowheads="1"/>
          </p:cNvSpPr>
          <p:nvPr/>
        </p:nvSpPr>
        <p:spPr bwMode="auto">
          <a:xfrm>
            <a:off x="1682809" y="2739298"/>
            <a:ext cx="6764337" cy="536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n-US" altLang="en-US" sz="1400" dirty="0">
                <a:solidFill>
                  <a:srgbClr val="000000"/>
                </a:solidFill>
                <a:latin typeface="Arial" panose="020B0604020202020204" pitchFamily="34" charset="0"/>
              </a:rPr>
              <a:t>Following the earthquake, it </a:t>
            </a:r>
            <a:r>
              <a:rPr lang="en-US" altLang="en-US" sz="1400" dirty="0">
                <a:latin typeface="Arial" panose="020B0604020202020204" pitchFamily="34" charset="0"/>
              </a:rPr>
              <a:t>took 12 minutes and 58 seconds for the </a:t>
            </a:r>
            <a:r>
              <a:rPr lang="en-US" altLang="en-US" sz="1400" dirty="0">
                <a:solidFill>
                  <a:srgbClr val="000000"/>
                </a:solidFill>
                <a:latin typeface="Arial" panose="020B0604020202020204" pitchFamily="34" charset="0"/>
              </a:rPr>
              <a:t>compressional P waves to travel a curved path through the mantle to Bend, Oregon.</a:t>
            </a:r>
          </a:p>
        </p:txBody>
      </p:sp>
      <p:sp>
        <p:nvSpPr>
          <p:cNvPr id="14349" name="TextBox 4">
            <a:extLst>
              <a:ext uri="{FF2B5EF4-FFF2-40B4-BE49-F238E27FC236}">
                <a16:creationId xmlns:a16="http://schemas.microsoft.com/office/drawing/2014/main" id="{0B11F6E0-E107-4C68-90A0-8268996AEC8A}"/>
              </a:ext>
            </a:extLst>
          </p:cNvPr>
          <p:cNvSpPr txBox="1">
            <a:spLocks noChangeArrowheads="1"/>
          </p:cNvSpPr>
          <p:nvPr/>
        </p:nvSpPr>
        <p:spPr bwMode="auto">
          <a:xfrm>
            <a:off x="2028725" y="1366076"/>
            <a:ext cx="330200"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 </a:t>
            </a:r>
          </a:p>
        </p:txBody>
      </p:sp>
      <p:sp>
        <p:nvSpPr>
          <p:cNvPr id="14350" name="TextBox 4">
            <a:extLst>
              <a:ext uri="{FF2B5EF4-FFF2-40B4-BE49-F238E27FC236}">
                <a16:creationId xmlns:a16="http://schemas.microsoft.com/office/drawing/2014/main" id="{A8ED0E6E-070D-42E7-96DC-43B8AD456B09}"/>
              </a:ext>
            </a:extLst>
          </p:cNvPr>
          <p:cNvSpPr txBox="1">
            <a:spLocks noChangeArrowheads="1"/>
          </p:cNvSpPr>
          <p:nvPr/>
        </p:nvSpPr>
        <p:spPr bwMode="auto">
          <a:xfrm>
            <a:off x="2927743" y="1219381"/>
            <a:ext cx="330200"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P</a:t>
            </a:r>
          </a:p>
        </p:txBody>
      </p:sp>
      <p:sp>
        <p:nvSpPr>
          <p:cNvPr id="14341" name="TextBox 7">
            <a:extLst>
              <a:ext uri="{FF2B5EF4-FFF2-40B4-BE49-F238E27FC236}">
                <a16:creationId xmlns:a16="http://schemas.microsoft.com/office/drawing/2014/main" id="{4805EB74-3490-42B3-B3C6-482D87D27A4D}"/>
              </a:ext>
            </a:extLst>
          </p:cNvPr>
          <p:cNvSpPr txBox="1">
            <a:spLocks noChangeArrowheads="1"/>
          </p:cNvSpPr>
          <p:nvPr/>
        </p:nvSpPr>
        <p:spPr bwMode="auto">
          <a:xfrm>
            <a:off x="1898709" y="733811"/>
            <a:ext cx="6595268" cy="53521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n-US" altLang="en-US" sz="1400" dirty="0">
                <a:solidFill>
                  <a:srgbClr val="000000"/>
                </a:solidFill>
                <a:latin typeface="Arial" panose="020B0604020202020204" pitchFamily="34" charset="0"/>
              </a:rPr>
              <a:t>The record of the M8.1 earthquake in Bend, Oregon (BNOR) is shown below. Bend is 9974 km (6198 miles, 90°) from the location of this earthquake. </a:t>
            </a:r>
          </a:p>
        </p:txBody>
      </p:sp>
      <p:sp>
        <p:nvSpPr>
          <p:cNvPr id="16" name="TextBox 11">
            <a:extLst>
              <a:ext uri="{FF2B5EF4-FFF2-40B4-BE49-F238E27FC236}">
                <a16:creationId xmlns:a16="http://schemas.microsoft.com/office/drawing/2014/main" id="{9AB1AE9E-53C7-AA4E-9F99-F8CAD27269C9}"/>
              </a:ext>
            </a:extLst>
          </p:cNvPr>
          <p:cNvSpPr txBox="1">
            <a:spLocks noChangeArrowheads="1"/>
          </p:cNvSpPr>
          <p:nvPr/>
        </p:nvSpPr>
        <p:spPr bwMode="auto">
          <a:xfrm>
            <a:off x="4998200" y="1219658"/>
            <a:ext cx="492443"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SS</a:t>
            </a:r>
          </a:p>
        </p:txBody>
      </p:sp>
      <p:sp>
        <p:nvSpPr>
          <p:cNvPr id="17" name="TextBox 5">
            <a:extLst>
              <a:ext uri="{FF2B5EF4-FFF2-40B4-BE49-F238E27FC236}">
                <a16:creationId xmlns:a16="http://schemas.microsoft.com/office/drawing/2014/main" id="{ACBCF447-F780-F647-A4C5-F41FD22E09A6}"/>
              </a:ext>
            </a:extLst>
          </p:cNvPr>
          <p:cNvSpPr txBox="1">
            <a:spLocks noChangeArrowheads="1"/>
          </p:cNvSpPr>
          <p:nvPr/>
        </p:nvSpPr>
        <p:spPr bwMode="auto">
          <a:xfrm>
            <a:off x="2702777" y="4715378"/>
            <a:ext cx="4724400" cy="5238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SS is a shear wave that bounced off the surface midway between the earthquake and the recording station</a:t>
            </a:r>
            <a:r>
              <a:rPr lang="en-US" altLang="ja-JP" sz="1400" dirty="0">
                <a:solidFill>
                  <a:srgbClr val="000000"/>
                </a:solidFill>
                <a:latin typeface="Arial" panose="020B0604020202020204" pitchFamily="34" charset="0"/>
              </a:rPr>
              <a:t>.</a:t>
            </a:r>
            <a:endParaRPr lang="en-US" altLang="en-US" sz="1400" dirty="0">
              <a:solidFill>
                <a:srgbClr val="000000"/>
              </a:solidFill>
              <a:latin typeface="Arial" panose="020B0604020202020204" pitchFamily="34" charset="0"/>
            </a:endParaRPr>
          </a:p>
        </p:txBody>
      </p:sp>
      <p:sp>
        <p:nvSpPr>
          <p:cNvPr id="18" name="Title 1">
            <a:extLst>
              <a:ext uri="{FF2B5EF4-FFF2-40B4-BE49-F238E27FC236}">
                <a16:creationId xmlns:a16="http://schemas.microsoft.com/office/drawing/2014/main" id="{1AFFD53A-A8B3-4874-BFB4-43AAE1D7807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8.1 KERMADEC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March 4, 2021 at 19:28:31 UTC</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5619146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51877C-316B-6C4E-9235-5A75B0479F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59394" name="TextBox 9">
            <a:extLst>
              <a:ext uri="{FF2B5EF4-FFF2-40B4-BE49-F238E27FC236}">
                <a16:creationId xmlns:a16="http://schemas.microsoft.com/office/drawing/2014/main" id="{E4024EA3-34B6-3E4A-915C-1FC12262104D}"/>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4"/>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59395" name="Picture 1">
            <a:extLst>
              <a:ext uri="{FF2B5EF4-FFF2-40B4-BE49-F238E27FC236}">
                <a16:creationId xmlns:a16="http://schemas.microsoft.com/office/drawing/2014/main" id="{F4019DC9-3DBE-2947-BEAB-8D75B3F0D33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Picture 1">
            <a:extLst>
              <a:ext uri="{FF2B5EF4-FFF2-40B4-BE49-F238E27FC236}">
                <a16:creationId xmlns:a16="http://schemas.microsoft.com/office/drawing/2014/main" id="{4E08BFEC-9C8A-5E42-8DE0-3A009DC8196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Box 1">
            <a:extLst>
              <a:ext uri="{FF2B5EF4-FFF2-40B4-BE49-F238E27FC236}">
                <a16:creationId xmlns:a16="http://schemas.microsoft.com/office/drawing/2014/main" id="{B2A6D7CD-2ACE-A94D-A468-747765F1B3EE}"/>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59398" name="Picture 4">
            <a:extLst>
              <a:ext uri="{FF2B5EF4-FFF2-40B4-BE49-F238E27FC236}">
                <a16:creationId xmlns:a16="http://schemas.microsoft.com/office/drawing/2014/main" id="{313F3E3D-4EE0-0C49-B17E-54F964A1E96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81413" y="4997450"/>
            <a:ext cx="1887537"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22A115-711C-41DB-B59A-E4165FF8B49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1591406A-5C05-4096-8E30-9A4DD014C0F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TextBox 14">
            <a:extLst>
              <a:ext uri="{FF2B5EF4-FFF2-40B4-BE49-F238E27FC236}">
                <a16:creationId xmlns:a16="http://schemas.microsoft.com/office/drawing/2014/main" id="{53632324-FF4D-4FA4-8430-7096BFF0CB0C}"/>
              </a:ext>
            </a:extLst>
          </p:cNvPr>
          <p:cNvSpPr txBox="1">
            <a:spLocks noChangeArrowheads="1"/>
          </p:cNvSpPr>
          <p:nvPr/>
        </p:nvSpPr>
        <p:spPr bwMode="auto">
          <a:xfrm>
            <a:off x="273185" y="1495926"/>
            <a:ext cx="4087417"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n-US" altLang="en-US" sz="1800" dirty="0">
                <a:latin typeface="Arial" panose="020B0604020202020204" pitchFamily="34" charset="0"/>
              </a:rPr>
              <a:t>The </a:t>
            </a:r>
            <a:r>
              <a:rPr lang="en-US" altLang="en-US" sz="1800" dirty="0" err="1">
                <a:latin typeface="Arial" panose="020B0604020202020204" pitchFamily="34" charset="0"/>
              </a:rPr>
              <a:t>Kermadec</a:t>
            </a:r>
            <a:r>
              <a:rPr lang="en-US" altLang="en-US" sz="1800" dirty="0">
                <a:latin typeface="Arial" panose="020B0604020202020204" pitchFamily="34" charset="0"/>
              </a:rPr>
              <a:t> Islands are the tiny emergent part of a chain of submarine volcanoes that define the </a:t>
            </a:r>
            <a:r>
              <a:rPr lang="en-US" altLang="en-US" sz="1800" dirty="0" err="1">
                <a:latin typeface="Arial" panose="020B0604020202020204" pitchFamily="34" charset="0"/>
              </a:rPr>
              <a:t>Kermadec</a:t>
            </a:r>
            <a:r>
              <a:rPr lang="en-US" altLang="en-US" sz="1800" dirty="0">
                <a:latin typeface="Arial" panose="020B0604020202020204" pitchFamily="34" charset="0"/>
              </a:rPr>
              <a:t> Ridge. There are no permanent settlements on the islands.</a:t>
            </a:r>
          </a:p>
          <a:p>
            <a:pPr>
              <a:spcBef>
                <a:spcPct val="0"/>
              </a:spcBef>
              <a:buNone/>
            </a:pPr>
            <a:endParaRPr lang="en-US" altLang="en-US" sz="1800" dirty="0">
              <a:latin typeface="Arial" panose="020B0604020202020204" pitchFamily="34" charset="0"/>
            </a:endParaRPr>
          </a:p>
          <a:p>
            <a:pPr>
              <a:spcBef>
                <a:spcPct val="0"/>
              </a:spcBef>
              <a:buNone/>
            </a:pPr>
            <a:endParaRPr lang="en-US" altLang="en-US" sz="1800" dirty="0">
              <a:latin typeface="Arial" panose="020B0604020202020204" pitchFamily="34" charset="0"/>
            </a:endParaRPr>
          </a:p>
        </p:txBody>
      </p:sp>
      <p:sp>
        <p:nvSpPr>
          <p:cNvPr id="2" name="TextBox 1">
            <a:extLst>
              <a:ext uri="{FF2B5EF4-FFF2-40B4-BE49-F238E27FC236}">
                <a16:creationId xmlns:a16="http://schemas.microsoft.com/office/drawing/2014/main" id="{842E1740-456B-4D55-8A2E-3B0AB1665BD4}"/>
              </a:ext>
            </a:extLst>
          </p:cNvPr>
          <p:cNvSpPr txBox="1"/>
          <p:nvPr/>
        </p:nvSpPr>
        <p:spPr>
          <a:xfrm>
            <a:off x="609599" y="4754475"/>
            <a:ext cx="3554437" cy="2031325"/>
          </a:xfrm>
          <a:prstGeom prst="rect">
            <a:avLst/>
          </a:prstGeom>
          <a:noFill/>
        </p:spPr>
        <p:txBody>
          <a:bodyPr wrap="square" rtlCol="0">
            <a:spAutoFit/>
          </a:bodyPr>
          <a:lstStyle/>
          <a:p>
            <a:pPr algn="r"/>
            <a:r>
              <a:rPr lang="en-US" sz="1400" dirty="0"/>
              <a:t>In political terms, the </a:t>
            </a:r>
            <a:r>
              <a:rPr lang="en-US" sz="1400" dirty="0" err="1"/>
              <a:t>Kermadecs</a:t>
            </a:r>
            <a:r>
              <a:rPr lang="en-US" sz="1400" dirty="0"/>
              <a:t> are important for New Zealand as they define the northern extent of the Exclusive Economic Zone (EEZ) and the Extended Continental Shelf (ECS).</a:t>
            </a:r>
          </a:p>
          <a:p>
            <a:pPr algn="r"/>
            <a:endParaRPr lang="en-US" sz="1400" dirty="0"/>
          </a:p>
          <a:p>
            <a:pPr algn="r"/>
            <a:r>
              <a:rPr lang="en-US" sz="1400" dirty="0"/>
              <a:t>Image courtesy: Simon Nathan, '</a:t>
            </a:r>
            <a:r>
              <a:rPr lang="en-US" sz="1400" dirty="0" err="1"/>
              <a:t>Kermadec</a:t>
            </a:r>
            <a:r>
              <a:rPr lang="en-US" sz="1400" dirty="0"/>
              <a:t> Islands - Geology and climate', </a:t>
            </a:r>
            <a:r>
              <a:rPr lang="en-US" sz="1400" dirty="0" err="1"/>
              <a:t>Te</a:t>
            </a:r>
            <a:r>
              <a:rPr lang="en-US" sz="1400" dirty="0"/>
              <a:t> Ara - the Encyclopedia of New Zealand</a:t>
            </a:r>
          </a:p>
        </p:txBody>
      </p:sp>
      <p:pic>
        <p:nvPicPr>
          <p:cNvPr id="7" name="Picture 6">
            <a:extLst>
              <a:ext uri="{FF2B5EF4-FFF2-40B4-BE49-F238E27FC236}">
                <a16:creationId xmlns:a16="http://schemas.microsoft.com/office/drawing/2014/main" id="{9782F222-E27E-4BE4-A9EB-50DF15EF23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91238" y="1447800"/>
            <a:ext cx="4478931" cy="5334000"/>
          </a:xfrm>
          <a:prstGeom prst="rect">
            <a:avLst/>
          </a:prstGeom>
        </p:spPr>
      </p:pic>
      <p:sp>
        <p:nvSpPr>
          <p:cNvPr id="11" name="AutoShape 7">
            <a:extLst>
              <a:ext uri="{FF2B5EF4-FFF2-40B4-BE49-F238E27FC236}">
                <a16:creationId xmlns:a16="http://schemas.microsoft.com/office/drawing/2014/main" id="{2DE2C839-D818-42A0-99DD-C2B8B37770FB}"/>
              </a:ext>
            </a:extLst>
          </p:cNvPr>
          <p:cNvSpPr>
            <a:spLocks noChangeArrowheads="1"/>
          </p:cNvSpPr>
          <p:nvPr/>
        </p:nvSpPr>
        <p:spPr bwMode="auto">
          <a:xfrm>
            <a:off x="6567954" y="6309610"/>
            <a:ext cx="252689" cy="252689"/>
          </a:xfrm>
          <a:prstGeom prst="star5">
            <a:avLst/>
          </a:prstGeom>
          <a:solidFill>
            <a:srgbClr val="FF0000"/>
          </a:solidFill>
          <a:ln w="9525">
            <a:solidFill>
              <a:srgbClr val="FFFFFF"/>
            </a:solidFill>
            <a:miter lim="800000"/>
            <a:headEnd/>
            <a:tailEnd/>
          </a:ln>
        </p:spPr>
        <p:txBody>
          <a:bodyPr/>
          <a:lstStyle/>
          <a:p>
            <a:pPr>
              <a:defRPr/>
            </a:pPr>
            <a:endParaRPr lang="en-US">
              <a:latin typeface="Arial" charset="0"/>
              <a:cs typeface="Arial" charset="0"/>
            </a:endParaRPr>
          </a:p>
        </p:txBody>
      </p:sp>
      <p:sp>
        <p:nvSpPr>
          <p:cNvPr id="9" name="Title 1">
            <a:extLst>
              <a:ext uri="{FF2B5EF4-FFF2-40B4-BE49-F238E27FC236}">
                <a16:creationId xmlns:a16="http://schemas.microsoft.com/office/drawing/2014/main" id="{5032BA39-655E-4427-9074-39367795713E}"/>
              </a:ext>
            </a:extLst>
          </p:cNvPr>
          <p:cNvSpPr txBox="1">
            <a:spLocks/>
          </p:cNvSpPr>
          <p:nvPr/>
        </p:nvSpPr>
        <p:spPr>
          <a:xfrm>
            <a:off x="1233488" y="-152400"/>
            <a:ext cx="7899400" cy="1849384"/>
          </a:xfrm>
          <a:prstGeom prst="rect">
            <a:avLst/>
          </a:prstGeom>
        </p:spPr>
        <p:txBody>
          <a:bodyPr anchor="ctr">
            <a:normAutofit fontScale="97500"/>
          </a:bodyPr>
          <a:lstStyle/>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Magnitude 7.3 NEW ZEALAND</a:t>
            </a:r>
            <a:br>
              <a:rPr lang="en-US" sz="2100" b="1" dirty="0">
                <a:solidFill>
                  <a:schemeClr val="tx2">
                    <a:satMod val="130000"/>
                  </a:schemeClr>
                </a:solidFill>
                <a:ea typeface="+mj-ea"/>
                <a:cs typeface="Arial" panose="020B0604020202020204" pitchFamily="34" charset="0"/>
              </a:rPr>
            </a:br>
            <a:r>
              <a:rPr lang="en-US" sz="2100" b="1" dirty="0">
                <a:solidFill>
                  <a:schemeClr val="tx2">
                    <a:satMod val="130000"/>
                  </a:schemeClr>
                </a:solidFill>
                <a:ea typeface="+mj-ea"/>
                <a:cs typeface="Arial" panose="020B0604020202020204" pitchFamily="34" charset="0"/>
              </a:rPr>
              <a:t>Magnitude 7.4 KERMADEC ISLANDS</a:t>
            </a:r>
          </a:p>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Magnitude 8.1 KERMADEC ISLANDS</a:t>
            </a:r>
          </a:p>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Thursday,  March 4, 2021  </a:t>
            </a:r>
            <a:endParaRPr lang="en-US" sz="2100" dirty="0">
              <a:solidFill>
                <a:schemeClr val="tx2">
                  <a:satMod val="130000"/>
                </a:schemeClr>
              </a:solidFill>
              <a:ea typeface="+mj-ea"/>
              <a:cs typeface="Arial" pitchFamily="34" charset="0"/>
            </a:endParaRPr>
          </a:p>
        </p:txBody>
      </p:sp>
      <p:sp>
        <p:nvSpPr>
          <p:cNvPr id="10" name="AutoShape 7">
            <a:extLst>
              <a:ext uri="{FF2B5EF4-FFF2-40B4-BE49-F238E27FC236}">
                <a16:creationId xmlns:a16="http://schemas.microsoft.com/office/drawing/2014/main" id="{0613F4D8-5909-4914-B56E-583A6DBFE447}"/>
              </a:ext>
            </a:extLst>
          </p:cNvPr>
          <p:cNvSpPr>
            <a:spLocks noChangeArrowheads="1"/>
          </p:cNvSpPr>
          <p:nvPr/>
        </p:nvSpPr>
        <p:spPr bwMode="auto">
          <a:xfrm>
            <a:off x="7696200" y="2971800"/>
            <a:ext cx="252689" cy="252689"/>
          </a:xfrm>
          <a:prstGeom prst="star5">
            <a:avLst/>
          </a:prstGeom>
          <a:solidFill>
            <a:srgbClr val="FF0000"/>
          </a:solidFill>
          <a:ln w="9525">
            <a:solidFill>
              <a:srgbClr val="FFFFFF"/>
            </a:solidFill>
            <a:miter lim="800000"/>
            <a:headEnd/>
            <a:tailEnd/>
          </a:ln>
        </p:spPr>
        <p:txBody>
          <a:bodyPr/>
          <a:lstStyle/>
          <a:p>
            <a:pPr>
              <a:defRPr/>
            </a:pPr>
            <a:endParaRPr lang="en-US">
              <a:latin typeface="Arial" charset="0"/>
              <a:cs typeface="Arial" charset="0"/>
            </a:endParaRPr>
          </a:p>
        </p:txBody>
      </p:sp>
      <p:sp>
        <p:nvSpPr>
          <p:cNvPr id="12" name="AutoShape 7">
            <a:extLst>
              <a:ext uri="{FF2B5EF4-FFF2-40B4-BE49-F238E27FC236}">
                <a16:creationId xmlns:a16="http://schemas.microsoft.com/office/drawing/2014/main" id="{E0D90A40-910E-483D-9F6D-027BE5AC66A0}"/>
              </a:ext>
            </a:extLst>
          </p:cNvPr>
          <p:cNvSpPr>
            <a:spLocks noChangeArrowheads="1"/>
          </p:cNvSpPr>
          <p:nvPr/>
        </p:nvSpPr>
        <p:spPr bwMode="auto">
          <a:xfrm>
            <a:off x="7804226" y="3054647"/>
            <a:ext cx="252689" cy="252689"/>
          </a:xfrm>
          <a:prstGeom prst="star5">
            <a:avLst/>
          </a:prstGeom>
          <a:solidFill>
            <a:srgbClr val="FF0000"/>
          </a:solidFill>
          <a:ln w="9525">
            <a:solidFill>
              <a:srgbClr val="FFFFFF"/>
            </a:solidFill>
            <a:miter lim="800000"/>
            <a:headEnd/>
            <a:tailEnd/>
          </a:ln>
        </p:spPr>
        <p:txBody>
          <a:bodyPr/>
          <a:lstStyle/>
          <a:p>
            <a:pPr>
              <a:defRPr/>
            </a:pPr>
            <a:endParaRPr lang="en-US">
              <a:latin typeface="Arial" charset="0"/>
              <a:cs typeface="Arial" charset="0"/>
            </a:endParaRPr>
          </a:p>
        </p:txBody>
      </p:sp>
    </p:spTree>
    <p:extLst>
      <p:ext uri="{BB962C8B-B14F-4D97-AF65-F5344CB8AC3E}">
        <p14:creationId xmlns:p14="http://schemas.microsoft.com/office/powerpoint/2010/main" val="26356128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900342F-5378-4688-945B-366EC6994B3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9700" name="TextBox 15">
            <a:extLst>
              <a:ext uri="{FF2B5EF4-FFF2-40B4-BE49-F238E27FC236}">
                <a16:creationId xmlns:a16="http://schemas.microsoft.com/office/drawing/2014/main" id="{00744420-C97D-2741-85E6-0CB2DE7A5C93}"/>
              </a:ext>
            </a:extLst>
          </p:cNvPr>
          <p:cNvSpPr txBox="1">
            <a:spLocks noChangeArrowheads="1"/>
          </p:cNvSpPr>
          <p:nvPr/>
        </p:nvSpPr>
        <p:spPr bwMode="auto">
          <a:xfrm>
            <a:off x="4156676" y="6430930"/>
            <a:ext cx="4876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dirty="0">
                <a:latin typeface="Arial" panose="020B0604020202020204" pitchFamily="34" charset="0"/>
                <a:cs typeface="Arial" panose="020B0604020202020204" pitchFamily="34" charset="0"/>
              </a:rPr>
              <a:t>USGS Estimated shaking Intensity from M 7.3 Earthquake</a:t>
            </a:r>
          </a:p>
        </p:txBody>
      </p:sp>
      <p:sp>
        <p:nvSpPr>
          <p:cNvPr id="29701" name="TextBox 15">
            <a:extLst>
              <a:ext uri="{FF2B5EF4-FFF2-40B4-BE49-F238E27FC236}">
                <a16:creationId xmlns:a16="http://schemas.microsoft.com/office/drawing/2014/main" id="{7F72B5DA-FF56-C64D-9F48-21F402B932FC}"/>
              </a:ext>
            </a:extLst>
          </p:cNvPr>
          <p:cNvSpPr txBox="1">
            <a:spLocks noChangeArrowheads="1"/>
          </p:cNvSpPr>
          <p:nvPr/>
        </p:nvSpPr>
        <p:spPr bwMode="auto">
          <a:xfrm>
            <a:off x="252413" y="1487936"/>
            <a:ext cx="3557587"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latin typeface="Arial" panose="020B0604020202020204" pitchFamily="34" charset="0"/>
                <a:cs typeface="Arial" panose="020B0604020202020204" pitchFamily="34" charset="0"/>
              </a:rPr>
              <a:t>The Modified-Mercalli Intensity (MMI) scale is a ten-stage scale, from I to X, that indicates the severity of ground shaking. </a:t>
            </a:r>
          </a:p>
          <a:p>
            <a:pPr eaLnBrk="1" hangingPunct="1">
              <a:spcBef>
                <a:spcPct val="0"/>
              </a:spcBef>
              <a:buFontTx/>
              <a:buNone/>
            </a:pPr>
            <a:endParaRPr lang="en-US" altLang="en-US" sz="1800" dirty="0">
              <a:latin typeface="Arial" panose="020B0604020202020204" pitchFamily="34" charset="0"/>
              <a:cs typeface="Arial" panose="020B0604020202020204" pitchFamily="34" charset="0"/>
            </a:endParaRPr>
          </a:p>
          <a:p>
            <a:pPr eaLnBrk="1" hangingPunct="1">
              <a:spcBef>
                <a:spcPct val="0"/>
              </a:spcBef>
              <a:buFontTx/>
              <a:buNone/>
            </a:pPr>
            <a:r>
              <a:rPr lang="en-US" altLang="en-US" sz="1800" dirty="0">
                <a:latin typeface="Arial" panose="020B0604020202020204" pitchFamily="34" charset="0"/>
                <a:cs typeface="Arial" panose="020B0604020202020204" pitchFamily="34" charset="0"/>
              </a:rPr>
              <a:t>The M 7.3 was felt across much of New Zealand.</a:t>
            </a:r>
          </a:p>
        </p:txBody>
      </p:sp>
      <p:pic>
        <p:nvPicPr>
          <p:cNvPr id="29702" name="Picture 8" descr="IRIS_TMlogo.png">
            <a:extLst>
              <a:ext uri="{FF2B5EF4-FFF2-40B4-BE49-F238E27FC236}">
                <a16:creationId xmlns:a16="http://schemas.microsoft.com/office/drawing/2014/main" id="{9CF46DD6-070A-BF4B-B95C-9F65EAF1200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6">
            <a:extLst>
              <a:ext uri="{FF2B5EF4-FFF2-40B4-BE49-F238E27FC236}">
                <a16:creationId xmlns:a16="http://schemas.microsoft.com/office/drawing/2014/main" id="{26E27861-1A13-40DA-A7E9-8D92518BE0E0}"/>
              </a:ext>
            </a:extLst>
          </p:cNvPr>
          <p:cNvGrpSpPr/>
          <p:nvPr/>
        </p:nvGrpSpPr>
        <p:grpSpPr>
          <a:xfrm>
            <a:off x="840060" y="3703482"/>
            <a:ext cx="1978025" cy="3278188"/>
            <a:chOff x="7143750" y="2409670"/>
            <a:chExt cx="1978025" cy="3278188"/>
          </a:xfrm>
        </p:grpSpPr>
        <p:sp>
          <p:nvSpPr>
            <p:cNvPr id="29699" name="TextBox 14">
              <a:extLst>
                <a:ext uri="{FF2B5EF4-FFF2-40B4-BE49-F238E27FC236}">
                  <a16:creationId xmlns:a16="http://schemas.microsoft.com/office/drawing/2014/main" id="{648CF7C2-261F-6A48-8A1D-6075EBE6430D}"/>
                </a:ext>
              </a:extLst>
            </p:cNvPr>
            <p:cNvSpPr txBox="1">
              <a:spLocks noChangeArrowheads="1"/>
            </p:cNvSpPr>
            <p:nvPr/>
          </p:nvSpPr>
          <p:spPr bwMode="auto">
            <a:xfrm>
              <a:off x="7902575" y="2409670"/>
              <a:ext cx="1219200" cy="327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b="1" dirty="0">
                  <a:latin typeface="Arial" panose="020B0604020202020204" pitchFamily="34" charset="0"/>
                  <a:cs typeface="Arial" panose="020B0604020202020204" pitchFamily="34" charset="0"/>
                </a:rPr>
                <a:t>Perceived </a:t>
              </a:r>
            </a:p>
            <a:p>
              <a:pPr algn="ctr" eaLnBrk="1" hangingPunct="1">
                <a:spcBef>
                  <a:spcPct val="0"/>
                </a:spcBef>
                <a:spcAft>
                  <a:spcPts val="600"/>
                </a:spcAft>
                <a:buFontTx/>
                <a:buNone/>
              </a:pPr>
              <a:r>
                <a:rPr lang="en-US" altLang="en-US" sz="1400" b="1" dirty="0">
                  <a:latin typeface="Arial" panose="020B0604020202020204" pitchFamily="34" charset="0"/>
                  <a:cs typeface="Arial" panose="020B0604020202020204" pitchFamily="34" charset="0"/>
                </a:rPr>
                <a:t>  Shaking</a:t>
              </a:r>
            </a:p>
            <a:p>
              <a:pPr algn="ctr" eaLnBrk="1" hangingPunct="1">
                <a:spcBef>
                  <a:spcPct val="0"/>
                </a:spcBef>
                <a:spcAft>
                  <a:spcPts val="400"/>
                </a:spcAft>
                <a:buFontTx/>
                <a:buNone/>
              </a:pPr>
              <a:r>
                <a:rPr lang="en-US" altLang="en-US" sz="1400" b="1" dirty="0">
                  <a:solidFill>
                    <a:srgbClr val="C00000"/>
                  </a:solidFill>
                  <a:latin typeface="Arial" panose="020B0604020202020204" pitchFamily="34" charset="0"/>
                  <a:cs typeface="Arial" panose="020B0604020202020204" pitchFamily="34" charset="0"/>
                </a:rPr>
                <a:t>Extreme </a:t>
              </a:r>
            </a:p>
            <a:p>
              <a:pPr algn="ctr" eaLnBrk="1" hangingPunct="1">
                <a:spcBef>
                  <a:spcPct val="0"/>
                </a:spcBef>
                <a:spcAft>
                  <a:spcPts val="400"/>
                </a:spcAft>
                <a:buFontTx/>
                <a:buNone/>
              </a:pPr>
              <a:r>
                <a:rPr lang="en-US" altLang="en-US" sz="1400" b="1" dirty="0">
                  <a:solidFill>
                    <a:srgbClr val="FF0000"/>
                  </a:solidFill>
                  <a:latin typeface="Arial" panose="020B0604020202020204" pitchFamily="34" charset="0"/>
                  <a:cs typeface="Arial" panose="020B0604020202020204" pitchFamily="34" charset="0"/>
                </a:rPr>
                <a:t>Violent</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cs typeface="Arial" panose="020B0604020202020204" pitchFamily="34" charset="0"/>
                </a:rPr>
                <a:t>Severe</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cs typeface="Arial" panose="020B0604020202020204" pitchFamily="34" charset="0"/>
                </a:rPr>
                <a:t>Very Strong</a:t>
              </a:r>
            </a:p>
            <a:p>
              <a:pPr algn="ctr" eaLnBrk="1" hangingPunct="1">
                <a:spcBef>
                  <a:spcPct val="0"/>
                </a:spcBef>
                <a:spcAft>
                  <a:spcPts val="400"/>
                </a:spcAft>
                <a:buFontTx/>
                <a:buNone/>
              </a:pPr>
              <a:r>
                <a:rPr lang="en-US" altLang="en-US" sz="1400" b="1" dirty="0">
                  <a:solidFill>
                    <a:srgbClr val="FFFF00"/>
                  </a:solidFill>
                  <a:latin typeface="Arial" panose="020B0604020202020204" pitchFamily="34" charset="0"/>
                  <a:cs typeface="Arial" panose="020B0604020202020204" pitchFamily="34" charset="0"/>
                </a:rPr>
                <a:t>Strong</a:t>
              </a:r>
            </a:p>
            <a:p>
              <a:pPr algn="ctr" eaLnBrk="1" hangingPunct="1">
                <a:spcBef>
                  <a:spcPct val="0"/>
                </a:spcBef>
                <a:spcAft>
                  <a:spcPts val="400"/>
                </a:spcAft>
                <a:buFontTx/>
                <a:buNone/>
              </a:pPr>
              <a:r>
                <a:rPr lang="en-US" altLang="en-US" sz="1400" dirty="0">
                  <a:latin typeface="Arial" panose="020B0604020202020204" pitchFamily="34" charset="0"/>
                  <a:cs typeface="Arial" panose="020B0604020202020204" pitchFamily="34" charset="0"/>
                </a:rPr>
                <a:t>Moderate</a:t>
              </a:r>
            </a:p>
            <a:p>
              <a:pPr algn="ctr" eaLnBrk="1" hangingPunct="1">
                <a:spcBef>
                  <a:spcPct val="0"/>
                </a:spcBef>
                <a:spcAft>
                  <a:spcPts val="400"/>
                </a:spcAft>
                <a:buFontTx/>
                <a:buNone/>
              </a:pPr>
              <a:r>
                <a:rPr lang="en-US" altLang="en-US" sz="1400" dirty="0">
                  <a:latin typeface="Arial" panose="020B0604020202020204" pitchFamily="34" charset="0"/>
                  <a:cs typeface="Arial" panose="020B0604020202020204" pitchFamily="34" charset="0"/>
                </a:rPr>
                <a:t>Light</a:t>
              </a:r>
            </a:p>
            <a:p>
              <a:pPr algn="ctr" eaLnBrk="1" hangingPunct="1">
                <a:spcBef>
                  <a:spcPct val="0"/>
                </a:spcBef>
                <a:spcAft>
                  <a:spcPts val="400"/>
                </a:spcAft>
                <a:buFontTx/>
                <a:buNone/>
              </a:pPr>
              <a:r>
                <a:rPr lang="en-US" altLang="en-US" sz="1400" dirty="0">
                  <a:latin typeface="Arial" panose="020B0604020202020204" pitchFamily="34" charset="0"/>
                  <a:cs typeface="Arial" panose="020B0604020202020204" pitchFamily="34" charset="0"/>
                </a:rPr>
                <a:t>Weak</a:t>
              </a:r>
            </a:p>
            <a:p>
              <a:pPr algn="ctr" eaLnBrk="1" hangingPunct="1">
                <a:spcBef>
                  <a:spcPct val="0"/>
                </a:spcBef>
                <a:spcAft>
                  <a:spcPts val="400"/>
                </a:spcAft>
                <a:buFontTx/>
                <a:buNone/>
              </a:pPr>
              <a:r>
                <a:rPr lang="en-US" altLang="en-US" sz="1400" dirty="0">
                  <a:latin typeface="Arial" panose="020B0604020202020204" pitchFamily="34" charset="0"/>
                  <a:cs typeface="Arial" panose="020B0604020202020204" pitchFamily="34" charset="0"/>
                </a:rPr>
                <a:t>Not Felt</a:t>
              </a:r>
            </a:p>
            <a:p>
              <a:pPr eaLnBrk="1" hangingPunct="1">
                <a:spcBef>
                  <a:spcPct val="0"/>
                </a:spcBef>
                <a:buFontTx/>
                <a:buNone/>
              </a:pPr>
              <a:endParaRPr lang="en-US" altLang="en-US" sz="1800" dirty="0">
                <a:latin typeface="Arial" panose="020B0604020202020204" pitchFamily="34" charset="0"/>
                <a:cs typeface="Arial" panose="020B0604020202020204" pitchFamily="34" charset="0"/>
              </a:endParaRPr>
            </a:p>
          </p:txBody>
        </p:sp>
        <p:sp>
          <p:nvSpPr>
            <p:cNvPr id="29704" name="TextBox 13">
              <a:extLst>
                <a:ext uri="{FF2B5EF4-FFF2-40B4-BE49-F238E27FC236}">
                  <a16:creationId xmlns:a16="http://schemas.microsoft.com/office/drawing/2014/main" id="{578DB599-4B0E-3347-83A4-3D2AD9995CAC}"/>
                </a:ext>
              </a:extLst>
            </p:cNvPr>
            <p:cNvSpPr txBox="1">
              <a:spLocks noChangeArrowheads="1"/>
            </p:cNvSpPr>
            <p:nvPr/>
          </p:nvSpPr>
          <p:spPr bwMode="auto">
            <a:xfrm>
              <a:off x="7256463" y="2649383"/>
              <a:ext cx="746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b="1" dirty="0">
                  <a:latin typeface="Arial" panose="020B0604020202020204" pitchFamily="34" charset="0"/>
                  <a:cs typeface="Arial" panose="020B0604020202020204" pitchFamily="34" charset="0"/>
                </a:rPr>
                <a:t>MMI</a:t>
              </a:r>
            </a:p>
          </p:txBody>
        </p:sp>
        <p:pic>
          <p:nvPicPr>
            <p:cNvPr id="29705" name="Picture 5">
              <a:extLst>
                <a:ext uri="{FF2B5EF4-FFF2-40B4-BE49-F238E27FC236}">
                  <a16:creationId xmlns:a16="http://schemas.microsoft.com/office/drawing/2014/main" id="{39056658-5B25-FF4B-A585-99A3634066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3750" y="2992283"/>
              <a:ext cx="752475" cy="231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Title 1">
            <a:extLst>
              <a:ext uri="{FF2B5EF4-FFF2-40B4-BE49-F238E27FC236}">
                <a16:creationId xmlns:a16="http://schemas.microsoft.com/office/drawing/2014/main" id="{27B0D88B-3B13-4AC8-AA5A-B5331F05332D}"/>
              </a:ext>
            </a:extLst>
          </p:cNvPr>
          <p:cNvSpPr txBox="1">
            <a:spLocks/>
          </p:cNvSpPr>
          <p:nvPr/>
        </p:nvSpPr>
        <p:spPr>
          <a:xfrm>
            <a:off x="1233488" y="-152400"/>
            <a:ext cx="7899400" cy="1849384"/>
          </a:xfrm>
          <a:prstGeom prst="rect">
            <a:avLst/>
          </a:prstGeom>
        </p:spPr>
        <p:txBody>
          <a:bodyPr anchor="ctr">
            <a:normAutofit fontScale="97500"/>
          </a:bodyPr>
          <a:lstStyle/>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Magnitude 7.3 NEW ZEALAND</a:t>
            </a:r>
            <a:br>
              <a:rPr lang="en-US" sz="2100" b="1" dirty="0">
                <a:solidFill>
                  <a:schemeClr val="tx2">
                    <a:satMod val="130000"/>
                  </a:schemeClr>
                </a:solidFill>
                <a:ea typeface="+mj-ea"/>
                <a:cs typeface="Arial" panose="020B0604020202020204" pitchFamily="34" charset="0"/>
              </a:rPr>
            </a:br>
            <a:r>
              <a:rPr lang="en-US" sz="2100" b="1" dirty="0">
                <a:solidFill>
                  <a:schemeClr val="tx2">
                    <a:satMod val="130000"/>
                  </a:schemeClr>
                </a:solidFill>
                <a:ea typeface="+mj-ea"/>
                <a:cs typeface="Arial" panose="020B0604020202020204" pitchFamily="34" charset="0"/>
              </a:rPr>
              <a:t>Magnitude 7.4 KERMADEC ISLANDS</a:t>
            </a:r>
          </a:p>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Magnitude 8.1 KERMADEC ISLANDS</a:t>
            </a:r>
          </a:p>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Thursday,  March 4, 2021  </a:t>
            </a:r>
            <a:endParaRPr lang="en-US" sz="2100" dirty="0">
              <a:solidFill>
                <a:schemeClr val="tx2">
                  <a:satMod val="130000"/>
                </a:schemeClr>
              </a:solidFill>
              <a:ea typeface="+mj-ea"/>
              <a:cs typeface="Arial" pitchFamily="34" charset="0"/>
            </a:endParaRPr>
          </a:p>
        </p:txBody>
      </p:sp>
      <p:pic>
        <p:nvPicPr>
          <p:cNvPr id="3" name="Picture 2" descr="Background pattern&#10;&#10;Description automatically generated">
            <a:extLst>
              <a:ext uri="{FF2B5EF4-FFF2-40B4-BE49-F238E27FC236}">
                <a16:creationId xmlns:a16="http://schemas.microsoft.com/office/drawing/2014/main" id="{5596300A-C79F-43DD-96A0-D303FF7DC7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66735" y="1435429"/>
            <a:ext cx="4901811" cy="490181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C041977-FB47-4248-9C77-B2110F22B77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1748" name="Picture 8" descr="IRIS_TMlogo.png">
            <a:extLst>
              <a:ext uri="{FF2B5EF4-FFF2-40B4-BE49-F238E27FC236}">
                <a16:creationId xmlns:a16="http://schemas.microsoft.com/office/drawing/2014/main" id="{04F1BBB2-71DD-A645-A0D2-86112650FB0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Box 15">
            <a:extLst>
              <a:ext uri="{FF2B5EF4-FFF2-40B4-BE49-F238E27FC236}">
                <a16:creationId xmlns:a16="http://schemas.microsoft.com/office/drawing/2014/main" id="{BCE6B55D-5A7D-2241-BA35-B08A6A58FB52}"/>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31750" name="TextBox 20">
            <a:extLst>
              <a:ext uri="{FF2B5EF4-FFF2-40B4-BE49-F238E27FC236}">
                <a16:creationId xmlns:a16="http://schemas.microsoft.com/office/drawing/2014/main" id="{FEDB7404-5F6F-1D44-8A3B-84E5958F5FC5}"/>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The color coded contour lines outline regions of MMI intensity.  </a:t>
            </a:r>
          </a:p>
          <a:p>
            <a:pPr algn="r" eaLnBrk="1" hangingPunct="1">
              <a:spcBef>
                <a:spcPct val="0"/>
              </a:spcBef>
              <a:buFontTx/>
              <a:buNone/>
            </a:pPr>
            <a:r>
              <a:rPr lang="en-US" altLang="en-US" sz="140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sp>
        <p:nvSpPr>
          <p:cNvPr id="31751" name="TextBox 18">
            <a:extLst>
              <a:ext uri="{FF2B5EF4-FFF2-40B4-BE49-F238E27FC236}">
                <a16:creationId xmlns:a16="http://schemas.microsoft.com/office/drawing/2014/main" id="{9BE500DF-A1B2-064C-A9DF-FDC61E4FF999}"/>
              </a:ext>
            </a:extLst>
          </p:cNvPr>
          <p:cNvSpPr txBox="1">
            <a:spLocks noChangeArrowheads="1"/>
          </p:cNvSpPr>
          <p:nvPr/>
        </p:nvSpPr>
        <p:spPr bwMode="auto">
          <a:xfrm>
            <a:off x="242888" y="1455135"/>
            <a:ext cx="4710112"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800" dirty="0">
              <a:latin typeface="Arial" panose="020B0604020202020204" pitchFamily="34" charset="0"/>
            </a:endParaRPr>
          </a:p>
          <a:p>
            <a:pPr eaLnBrk="1" hangingPunct="1">
              <a:spcBef>
                <a:spcPct val="0"/>
              </a:spcBef>
              <a:buFontTx/>
              <a:buNone/>
            </a:pPr>
            <a:r>
              <a:rPr lang="en-US" altLang="en-US" sz="1800" dirty="0">
                <a:latin typeface="Arial" panose="020B0604020202020204" pitchFamily="34" charset="0"/>
              </a:rPr>
              <a:t>Approximately 41,000 people felt moderate shaking from the M7.3 earthquake.</a:t>
            </a:r>
          </a:p>
        </p:txBody>
      </p:sp>
      <p:pic>
        <p:nvPicPr>
          <p:cNvPr id="5" name="Picture 4" descr="Map&#10;&#10;Description automatically generated">
            <a:extLst>
              <a:ext uri="{FF2B5EF4-FFF2-40B4-BE49-F238E27FC236}">
                <a16:creationId xmlns:a16="http://schemas.microsoft.com/office/drawing/2014/main" id="{86F273B0-F4C9-47C8-BF07-5C9F52D689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9684" y="1249180"/>
            <a:ext cx="4197653" cy="4191657"/>
          </a:xfrm>
          <a:prstGeom prst="rect">
            <a:avLst/>
          </a:prstGeom>
        </p:spPr>
      </p:pic>
      <p:pic>
        <p:nvPicPr>
          <p:cNvPr id="7" name="Picture 6" descr="Table&#10;&#10;Description automatically generated">
            <a:extLst>
              <a:ext uri="{FF2B5EF4-FFF2-40B4-BE49-F238E27FC236}">
                <a16:creationId xmlns:a16="http://schemas.microsoft.com/office/drawing/2014/main" id="{DB2F8AF7-3204-42F3-AB5A-7E1CF82C08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5161" y="3200400"/>
            <a:ext cx="2251439" cy="3657600"/>
          </a:xfrm>
          <a:prstGeom prst="rect">
            <a:avLst/>
          </a:prstGeom>
        </p:spPr>
      </p:pic>
      <p:sp>
        <p:nvSpPr>
          <p:cNvPr id="16" name="Title 1">
            <a:extLst>
              <a:ext uri="{FF2B5EF4-FFF2-40B4-BE49-F238E27FC236}">
                <a16:creationId xmlns:a16="http://schemas.microsoft.com/office/drawing/2014/main" id="{B94F247C-553A-4848-B173-2CF9618FFFE8}"/>
              </a:ext>
            </a:extLst>
          </p:cNvPr>
          <p:cNvSpPr txBox="1">
            <a:spLocks/>
          </p:cNvSpPr>
          <p:nvPr/>
        </p:nvSpPr>
        <p:spPr>
          <a:xfrm>
            <a:off x="1233488" y="-152400"/>
            <a:ext cx="7899400" cy="1849384"/>
          </a:xfrm>
          <a:prstGeom prst="rect">
            <a:avLst/>
          </a:prstGeom>
        </p:spPr>
        <p:txBody>
          <a:bodyPr anchor="ctr">
            <a:normAutofit fontScale="97500"/>
          </a:bodyPr>
          <a:lstStyle/>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Magnitude 7.3 NEW ZEALAND</a:t>
            </a:r>
            <a:br>
              <a:rPr lang="en-US" sz="2100" b="1" dirty="0">
                <a:solidFill>
                  <a:schemeClr val="tx2">
                    <a:satMod val="130000"/>
                  </a:schemeClr>
                </a:solidFill>
                <a:ea typeface="+mj-ea"/>
                <a:cs typeface="Arial" panose="020B0604020202020204" pitchFamily="34" charset="0"/>
              </a:rPr>
            </a:br>
            <a:r>
              <a:rPr lang="en-US" sz="2100" b="1" dirty="0">
                <a:solidFill>
                  <a:schemeClr val="tx2">
                    <a:satMod val="130000"/>
                  </a:schemeClr>
                </a:solidFill>
                <a:ea typeface="+mj-ea"/>
                <a:cs typeface="Arial" panose="020B0604020202020204" pitchFamily="34" charset="0"/>
              </a:rPr>
              <a:t>Magnitude 7.4 KERMADEC ISLANDS</a:t>
            </a:r>
          </a:p>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Magnitude 8.1 KERMADEC ISLANDS</a:t>
            </a:r>
          </a:p>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Thursday,  March 4, 2021  </a:t>
            </a:r>
            <a:endParaRPr lang="en-US" sz="2100" dirty="0">
              <a:solidFill>
                <a:schemeClr val="tx2">
                  <a:satMod val="130000"/>
                </a:schemeClr>
              </a:solidFill>
              <a:ea typeface="+mj-ea"/>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900342F-5378-4688-945B-366EC6994B3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9700" name="TextBox 15">
            <a:extLst>
              <a:ext uri="{FF2B5EF4-FFF2-40B4-BE49-F238E27FC236}">
                <a16:creationId xmlns:a16="http://schemas.microsoft.com/office/drawing/2014/main" id="{00744420-C97D-2741-85E6-0CB2DE7A5C93}"/>
              </a:ext>
            </a:extLst>
          </p:cNvPr>
          <p:cNvSpPr txBox="1">
            <a:spLocks noChangeArrowheads="1"/>
          </p:cNvSpPr>
          <p:nvPr/>
        </p:nvSpPr>
        <p:spPr bwMode="auto">
          <a:xfrm>
            <a:off x="4156676" y="6430930"/>
            <a:ext cx="4876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dirty="0">
                <a:latin typeface="Arial" panose="020B0604020202020204" pitchFamily="34" charset="0"/>
                <a:cs typeface="Arial" panose="020B0604020202020204" pitchFamily="34" charset="0"/>
              </a:rPr>
              <a:t>USGS Estimated shaking Intensity from M 8.1 Earthquake</a:t>
            </a:r>
          </a:p>
        </p:txBody>
      </p:sp>
      <p:sp>
        <p:nvSpPr>
          <p:cNvPr id="29701" name="TextBox 15">
            <a:extLst>
              <a:ext uri="{FF2B5EF4-FFF2-40B4-BE49-F238E27FC236}">
                <a16:creationId xmlns:a16="http://schemas.microsoft.com/office/drawing/2014/main" id="{7F72B5DA-FF56-C64D-9F48-21F402B932FC}"/>
              </a:ext>
            </a:extLst>
          </p:cNvPr>
          <p:cNvSpPr txBox="1">
            <a:spLocks noChangeArrowheads="1"/>
          </p:cNvSpPr>
          <p:nvPr/>
        </p:nvSpPr>
        <p:spPr bwMode="auto">
          <a:xfrm>
            <a:off x="252413" y="1487936"/>
            <a:ext cx="3557587"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latin typeface="Arial" panose="020B0604020202020204" pitchFamily="34" charset="0"/>
                <a:cs typeface="Arial" panose="020B0604020202020204" pitchFamily="34" charset="0"/>
              </a:rPr>
              <a:t>The Modified-Mercalli Intensity (MMI) scale is a ten-stage scale, from I to X, that indicates the severity of ground shaking. </a:t>
            </a:r>
          </a:p>
          <a:p>
            <a:pPr eaLnBrk="1" hangingPunct="1">
              <a:spcBef>
                <a:spcPct val="0"/>
              </a:spcBef>
              <a:buFontTx/>
              <a:buNone/>
            </a:pPr>
            <a:endParaRPr lang="en-US" altLang="en-US" sz="1800" dirty="0">
              <a:latin typeface="Arial" panose="020B0604020202020204" pitchFamily="34" charset="0"/>
              <a:cs typeface="Arial" panose="020B0604020202020204" pitchFamily="34" charset="0"/>
            </a:endParaRPr>
          </a:p>
          <a:p>
            <a:pPr eaLnBrk="1" hangingPunct="1">
              <a:spcBef>
                <a:spcPct val="0"/>
              </a:spcBef>
              <a:buFontTx/>
              <a:buNone/>
            </a:pPr>
            <a:r>
              <a:rPr lang="en-US" altLang="en-US" sz="1800" dirty="0">
                <a:latin typeface="Arial" panose="020B0604020202020204" pitchFamily="34" charset="0"/>
                <a:cs typeface="Arial" panose="020B0604020202020204" pitchFamily="34" charset="0"/>
              </a:rPr>
              <a:t>Since the </a:t>
            </a:r>
            <a:r>
              <a:rPr lang="en-US" altLang="en-US" sz="1800" dirty="0" err="1">
                <a:latin typeface="Arial" panose="020B0604020202020204" pitchFamily="34" charset="0"/>
                <a:cs typeface="Arial" panose="020B0604020202020204" pitchFamily="34" charset="0"/>
              </a:rPr>
              <a:t>Kermadec</a:t>
            </a:r>
            <a:r>
              <a:rPr lang="en-US" altLang="en-US" sz="1800" dirty="0">
                <a:latin typeface="Arial" panose="020B0604020202020204" pitchFamily="34" charset="0"/>
                <a:cs typeface="Arial" panose="020B0604020202020204" pitchFamily="34" charset="0"/>
              </a:rPr>
              <a:t> Islands are uninhabited, the M 8.1 was likely not felt.</a:t>
            </a:r>
          </a:p>
        </p:txBody>
      </p:sp>
      <p:pic>
        <p:nvPicPr>
          <p:cNvPr id="29702" name="Picture 8" descr="IRIS_TMlogo.png">
            <a:extLst>
              <a:ext uri="{FF2B5EF4-FFF2-40B4-BE49-F238E27FC236}">
                <a16:creationId xmlns:a16="http://schemas.microsoft.com/office/drawing/2014/main" id="{9CF46DD6-070A-BF4B-B95C-9F65EAF1200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6">
            <a:extLst>
              <a:ext uri="{FF2B5EF4-FFF2-40B4-BE49-F238E27FC236}">
                <a16:creationId xmlns:a16="http://schemas.microsoft.com/office/drawing/2014/main" id="{26E27861-1A13-40DA-A7E9-8D92518BE0E0}"/>
              </a:ext>
            </a:extLst>
          </p:cNvPr>
          <p:cNvGrpSpPr/>
          <p:nvPr/>
        </p:nvGrpSpPr>
        <p:grpSpPr>
          <a:xfrm>
            <a:off x="840060" y="3703482"/>
            <a:ext cx="1978025" cy="3278188"/>
            <a:chOff x="7143750" y="2409670"/>
            <a:chExt cx="1978025" cy="3278188"/>
          </a:xfrm>
        </p:grpSpPr>
        <p:sp>
          <p:nvSpPr>
            <p:cNvPr id="29699" name="TextBox 14">
              <a:extLst>
                <a:ext uri="{FF2B5EF4-FFF2-40B4-BE49-F238E27FC236}">
                  <a16:creationId xmlns:a16="http://schemas.microsoft.com/office/drawing/2014/main" id="{648CF7C2-261F-6A48-8A1D-6075EBE6430D}"/>
                </a:ext>
              </a:extLst>
            </p:cNvPr>
            <p:cNvSpPr txBox="1">
              <a:spLocks noChangeArrowheads="1"/>
            </p:cNvSpPr>
            <p:nvPr/>
          </p:nvSpPr>
          <p:spPr bwMode="auto">
            <a:xfrm>
              <a:off x="7902575" y="2409670"/>
              <a:ext cx="1219200" cy="327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b="1" dirty="0">
                  <a:latin typeface="Arial" panose="020B0604020202020204" pitchFamily="34" charset="0"/>
                  <a:cs typeface="Arial" panose="020B0604020202020204" pitchFamily="34" charset="0"/>
                </a:rPr>
                <a:t>Perceived </a:t>
              </a:r>
            </a:p>
            <a:p>
              <a:pPr algn="ctr" eaLnBrk="1" hangingPunct="1">
                <a:spcBef>
                  <a:spcPct val="0"/>
                </a:spcBef>
                <a:spcAft>
                  <a:spcPts val="600"/>
                </a:spcAft>
                <a:buFontTx/>
                <a:buNone/>
              </a:pPr>
              <a:r>
                <a:rPr lang="en-US" altLang="en-US" sz="1400" b="1" dirty="0">
                  <a:latin typeface="Arial" panose="020B0604020202020204" pitchFamily="34" charset="0"/>
                  <a:cs typeface="Arial" panose="020B0604020202020204" pitchFamily="34" charset="0"/>
                </a:rPr>
                <a:t>  Shaking</a:t>
              </a:r>
            </a:p>
            <a:p>
              <a:pPr algn="ctr" eaLnBrk="1" hangingPunct="1">
                <a:spcBef>
                  <a:spcPct val="0"/>
                </a:spcBef>
                <a:spcAft>
                  <a:spcPts val="400"/>
                </a:spcAft>
                <a:buFontTx/>
                <a:buNone/>
              </a:pPr>
              <a:r>
                <a:rPr lang="en-US" altLang="en-US" sz="1400" b="1" dirty="0">
                  <a:solidFill>
                    <a:srgbClr val="C00000"/>
                  </a:solidFill>
                  <a:latin typeface="Arial" panose="020B0604020202020204" pitchFamily="34" charset="0"/>
                  <a:cs typeface="Arial" panose="020B0604020202020204" pitchFamily="34" charset="0"/>
                </a:rPr>
                <a:t>Extreme </a:t>
              </a:r>
            </a:p>
            <a:p>
              <a:pPr algn="ctr" eaLnBrk="1" hangingPunct="1">
                <a:spcBef>
                  <a:spcPct val="0"/>
                </a:spcBef>
                <a:spcAft>
                  <a:spcPts val="400"/>
                </a:spcAft>
                <a:buFontTx/>
                <a:buNone/>
              </a:pPr>
              <a:r>
                <a:rPr lang="en-US" altLang="en-US" sz="1400" b="1" dirty="0">
                  <a:solidFill>
                    <a:srgbClr val="FF0000"/>
                  </a:solidFill>
                  <a:latin typeface="Arial" panose="020B0604020202020204" pitchFamily="34" charset="0"/>
                  <a:cs typeface="Arial" panose="020B0604020202020204" pitchFamily="34" charset="0"/>
                </a:rPr>
                <a:t>Violent</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cs typeface="Arial" panose="020B0604020202020204" pitchFamily="34" charset="0"/>
                </a:rPr>
                <a:t>Severe</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cs typeface="Arial" panose="020B0604020202020204" pitchFamily="34" charset="0"/>
                </a:rPr>
                <a:t>Very Strong</a:t>
              </a:r>
            </a:p>
            <a:p>
              <a:pPr algn="ctr" eaLnBrk="1" hangingPunct="1">
                <a:spcBef>
                  <a:spcPct val="0"/>
                </a:spcBef>
                <a:spcAft>
                  <a:spcPts val="400"/>
                </a:spcAft>
                <a:buFontTx/>
                <a:buNone/>
              </a:pPr>
              <a:r>
                <a:rPr lang="en-US" altLang="en-US" sz="1400" b="1" dirty="0">
                  <a:solidFill>
                    <a:srgbClr val="FFFF00"/>
                  </a:solidFill>
                  <a:latin typeface="Arial" panose="020B0604020202020204" pitchFamily="34" charset="0"/>
                  <a:cs typeface="Arial" panose="020B0604020202020204" pitchFamily="34" charset="0"/>
                </a:rPr>
                <a:t>Strong</a:t>
              </a:r>
            </a:p>
            <a:p>
              <a:pPr algn="ctr" eaLnBrk="1" hangingPunct="1">
                <a:spcBef>
                  <a:spcPct val="0"/>
                </a:spcBef>
                <a:spcAft>
                  <a:spcPts val="400"/>
                </a:spcAft>
                <a:buFontTx/>
                <a:buNone/>
              </a:pPr>
              <a:r>
                <a:rPr lang="en-US" altLang="en-US" sz="1400" dirty="0">
                  <a:latin typeface="Arial" panose="020B0604020202020204" pitchFamily="34" charset="0"/>
                  <a:cs typeface="Arial" panose="020B0604020202020204" pitchFamily="34" charset="0"/>
                </a:rPr>
                <a:t>Moderate</a:t>
              </a:r>
            </a:p>
            <a:p>
              <a:pPr algn="ctr" eaLnBrk="1" hangingPunct="1">
                <a:spcBef>
                  <a:spcPct val="0"/>
                </a:spcBef>
                <a:spcAft>
                  <a:spcPts val="400"/>
                </a:spcAft>
                <a:buFontTx/>
                <a:buNone/>
              </a:pPr>
              <a:r>
                <a:rPr lang="en-US" altLang="en-US" sz="1400" dirty="0">
                  <a:latin typeface="Arial" panose="020B0604020202020204" pitchFamily="34" charset="0"/>
                  <a:cs typeface="Arial" panose="020B0604020202020204" pitchFamily="34" charset="0"/>
                </a:rPr>
                <a:t>Light</a:t>
              </a:r>
            </a:p>
            <a:p>
              <a:pPr algn="ctr" eaLnBrk="1" hangingPunct="1">
                <a:spcBef>
                  <a:spcPct val="0"/>
                </a:spcBef>
                <a:spcAft>
                  <a:spcPts val="400"/>
                </a:spcAft>
                <a:buFontTx/>
                <a:buNone/>
              </a:pPr>
              <a:r>
                <a:rPr lang="en-US" altLang="en-US" sz="1400" dirty="0">
                  <a:latin typeface="Arial" panose="020B0604020202020204" pitchFamily="34" charset="0"/>
                  <a:cs typeface="Arial" panose="020B0604020202020204" pitchFamily="34" charset="0"/>
                </a:rPr>
                <a:t>Weak</a:t>
              </a:r>
            </a:p>
            <a:p>
              <a:pPr algn="ctr" eaLnBrk="1" hangingPunct="1">
                <a:spcBef>
                  <a:spcPct val="0"/>
                </a:spcBef>
                <a:spcAft>
                  <a:spcPts val="400"/>
                </a:spcAft>
                <a:buFontTx/>
                <a:buNone/>
              </a:pPr>
              <a:r>
                <a:rPr lang="en-US" altLang="en-US" sz="1400" dirty="0">
                  <a:latin typeface="Arial" panose="020B0604020202020204" pitchFamily="34" charset="0"/>
                  <a:cs typeface="Arial" panose="020B0604020202020204" pitchFamily="34" charset="0"/>
                </a:rPr>
                <a:t>Not Felt</a:t>
              </a:r>
            </a:p>
            <a:p>
              <a:pPr eaLnBrk="1" hangingPunct="1">
                <a:spcBef>
                  <a:spcPct val="0"/>
                </a:spcBef>
                <a:buFontTx/>
                <a:buNone/>
              </a:pPr>
              <a:endParaRPr lang="en-US" altLang="en-US" sz="1800" dirty="0">
                <a:latin typeface="Arial" panose="020B0604020202020204" pitchFamily="34" charset="0"/>
                <a:cs typeface="Arial" panose="020B0604020202020204" pitchFamily="34" charset="0"/>
              </a:endParaRPr>
            </a:p>
          </p:txBody>
        </p:sp>
        <p:sp>
          <p:nvSpPr>
            <p:cNvPr id="29704" name="TextBox 13">
              <a:extLst>
                <a:ext uri="{FF2B5EF4-FFF2-40B4-BE49-F238E27FC236}">
                  <a16:creationId xmlns:a16="http://schemas.microsoft.com/office/drawing/2014/main" id="{578DB599-4B0E-3347-83A4-3D2AD9995CAC}"/>
                </a:ext>
              </a:extLst>
            </p:cNvPr>
            <p:cNvSpPr txBox="1">
              <a:spLocks noChangeArrowheads="1"/>
            </p:cNvSpPr>
            <p:nvPr/>
          </p:nvSpPr>
          <p:spPr bwMode="auto">
            <a:xfrm>
              <a:off x="7256463" y="2649383"/>
              <a:ext cx="746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b="1" dirty="0">
                  <a:latin typeface="Arial" panose="020B0604020202020204" pitchFamily="34" charset="0"/>
                  <a:cs typeface="Arial" panose="020B0604020202020204" pitchFamily="34" charset="0"/>
                </a:rPr>
                <a:t>MMI</a:t>
              </a:r>
            </a:p>
          </p:txBody>
        </p:sp>
        <p:pic>
          <p:nvPicPr>
            <p:cNvPr id="29705" name="Picture 5">
              <a:extLst>
                <a:ext uri="{FF2B5EF4-FFF2-40B4-BE49-F238E27FC236}">
                  <a16:creationId xmlns:a16="http://schemas.microsoft.com/office/drawing/2014/main" id="{39056658-5B25-FF4B-A585-99A3634066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3750" y="2992283"/>
              <a:ext cx="752475" cy="231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4" name="Picture 13" descr="A yellow balloon in the sky&#10;&#10;Description automatically generated with low confidence">
            <a:extLst>
              <a:ext uri="{FF2B5EF4-FFF2-40B4-BE49-F238E27FC236}">
                <a16:creationId xmlns:a16="http://schemas.microsoft.com/office/drawing/2014/main" id="{618C4AAE-E4D4-45D0-A7FA-381A9FBD3A8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66735" y="1466739"/>
            <a:ext cx="4876800" cy="4839190"/>
          </a:xfrm>
          <a:prstGeom prst="rect">
            <a:avLst/>
          </a:prstGeom>
        </p:spPr>
      </p:pic>
      <p:sp>
        <p:nvSpPr>
          <p:cNvPr id="15" name="Title 1">
            <a:extLst>
              <a:ext uri="{FF2B5EF4-FFF2-40B4-BE49-F238E27FC236}">
                <a16:creationId xmlns:a16="http://schemas.microsoft.com/office/drawing/2014/main" id="{10A16019-151A-4C86-A6AA-1D3CA52C0BAC}"/>
              </a:ext>
            </a:extLst>
          </p:cNvPr>
          <p:cNvSpPr txBox="1">
            <a:spLocks/>
          </p:cNvSpPr>
          <p:nvPr/>
        </p:nvSpPr>
        <p:spPr>
          <a:xfrm>
            <a:off x="1233488" y="-152400"/>
            <a:ext cx="7899400" cy="1849384"/>
          </a:xfrm>
          <a:prstGeom prst="rect">
            <a:avLst/>
          </a:prstGeom>
        </p:spPr>
        <p:txBody>
          <a:bodyPr anchor="ctr">
            <a:normAutofit fontScale="97500"/>
          </a:bodyPr>
          <a:lstStyle/>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Magnitude 7.3 NEW ZEALAND</a:t>
            </a:r>
            <a:br>
              <a:rPr lang="en-US" sz="2100" b="1" dirty="0">
                <a:solidFill>
                  <a:schemeClr val="tx2">
                    <a:satMod val="130000"/>
                  </a:schemeClr>
                </a:solidFill>
                <a:ea typeface="+mj-ea"/>
                <a:cs typeface="Arial" panose="020B0604020202020204" pitchFamily="34" charset="0"/>
              </a:rPr>
            </a:br>
            <a:r>
              <a:rPr lang="en-US" sz="2100" b="1" dirty="0">
                <a:solidFill>
                  <a:schemeClr val="tx2">
                    <a:satMod val="130000"/>
                  </a:schemeClr>
                </a:solidFill>
                <a:ea typeface="+mj-ea"/>
                <a:cs typeface="Arial" panose="020B0604020202020204" pitchFamily="34" charset="0"/>
              </a:rPr>
              <a:t>Magnitude 7.4 KERMADEC ISLANDS</a:t>
            </a:r>
          </a:p>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Magnitude 8.1 KERMADEC ISLANDS</a:t>
            </a:r>
          </a:p>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Thursday,  March 4, 2021  </a:t>
            </a:r>
            <a:endParaRPr lang="en-US" sz="2100" dirty="0">
              <a:solidFill>
                <a:schemeClr val="tx2">
                  <a:satMod val="130000"/>
                </a:schemeClr>
              </a:solidFill>
              <a:ea typeface="+mj-ea"/>
              <a:cs typeface="Arial" pitchFamily="34" charset="0"/>
            </a:endParaRPr>
          </a:p>
        </p:txBody>
      </p:sp>
    </p:spTree>
    <p:extLst>
      <p:ext uri="{BB962C8B-B14F-4D97-AF65-F5344CB8AC3E}">
        <p14:creationId xmlns:p14="http://schemas.microsoft.com/office/powerpoint/2010/main" val="5443693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A31FFE1-0579-8B46-A61F-D51A5D37E08A}"/>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075" name="Picture 18" descr="IRIS_TMlogo.png">
            <a:extLst>
              <a:ext uri="{FF2B5EF4-FFF2-40B4-BE49-F238E27FC236}">
                <a16:creationId xmlns:a16="http://schemas.microsoft.com/office/drawing/2014/main" id="{114E6FD1-170A-2247-81B0-EB6D6524F6E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4" name="Picture 92" descr="unavco-logo-red-black-shadow.jpg">
            <a:extLst>
              <a:ext uri="{FF2B5EF4-FFF2-40B4-BE49-F238E27FC236}">
                <a16:creationId xmlns:a16="http://schemas.microsoft.com/office/drawing/2014/main" id="{E3B7EA1C-FB38-5046-A9C7-5B87F3BA2C6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685830" y="792818"/>
            <a:ext cx="1295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28684">
            <a:extLst>
              <a:ext uri="{FF2B5EF4-FFF2-40B4-BE49-F238E27FC236}">
                <a16:creationId xmlns:a16="http://schemas.microsoft.com/office/drawing/2014/main" id="{026FBE27-8600-3E46-B854-9967E87D884F}"/>
              </a:ext>
            </a:extLst>
          </p:cNvPr>
          <p:cNvSpPr txBox="1">
            <a:spLocks noChangeArrowheads="1"/>
          </p:cNvSpPr>
          <p:nvPr/>
        </p:nvSpPr>
        <p:spPr bwMode="auto">
          <a:xfrm>
            <a:off x="244921" y="1520202"/>
            <a:ext cx="4400099"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1600" dirty="0">
                <a:ea typeface="MS PGothic" panose="020B0600070205080204" pitchFamily="34" charset="-128"/>
              </a:rPr>
              <a:t>Blue arrows on this map show the motion of the Pacific Plate with respect to the Australia Plate.  The epicenters of the three earthquakes are shown by the red stars.  </a:t>
            </a:r>
            <a:r>
              <a:rPr lang="en-US" altLang="en-US" sz="1600" dirty="0"/>
              <a:t>These earthquakes occurred along the </a:t>
            </a:r>
            <a:r>
              <a:rPr lang="en-US" altLang="en-US" sz="1600" dirty="0" err="1"/>
              <a:t>Kermadec</a:t>
            </a:r>
            <a:r>
              <a:rPr lang="en-US" altLang="en-US" sz="1600" dirty="0"/>
              <a:t> Trench where the Pacific Plate subducts beneath the Australia Plate.  </a:t>
            </a:r>
          </a:p>
          <a:p>
            <a:pPr eaLnBrk="1" hangingPunct="1"/>
            <a:endParaRPr lang="en-US" altLang="en-US" sz="1600" dirty="0"/>
          </a:p>
          <a:p>
            <a:pPr eaLnBrk="1" hangingPunct="1"/>
            <a:r>
              <a:rPr lang="en-US" altLang="en-US" sz="1600" dirty="0"/>
              <a:t>Notice how the rates of subduction of the Pacific Plate change along the </a:t>
            </a:r>
            <a:r>
              <a:rPr lang="en-US" altLang="en-US" sz="1600" dirty="0" err="1"/>
              <a:t>Kermadec</a:t>
            </a:r>
            <a:r>
              <a:rPr lang="en-US" altLang="en-US" sz="1600" dirty="0"/>
              <a:t> and Tonga trenches from less than 5 cm/</a:t>
            </a:r>
            <a:r>
              <a:rPr lang="en-US" altLang="en-US" sz="1600" dirty="0" err="1"/>
              <a:t>yr</a:t>
            </a:r>
            <a:r>
              <a:rPr lang="en-US" altLang="en-US" sz="1600" dirty="0"/>
              <a:t> in the south to more than 8 cm/</a:t>
            </a:r>
            <a:r>
              <a:rPr lang="en-US" altLang="en-US" sz="1600" dirty="0" err="1"/>
              <a:t>yr</a:t>
            </a:r>
            <a:r>
              <a:rPr lang="en-US" altLang="en-US" sz="1600" dirty="0"/>
              <a:t> in the north.  These changes in linear rates are a reminder that lithospheric plates are spherical shells, not flat plates.  Plate motions are actually relative rotations of spherical shells rather than linear motions of flat plates.  Because the Tonga – </a:t>
            </a:r>
            <a:r>
              <a:rPr lang="en-US" altLang="en-US" sz="1600" dirty="0" err="1"/>
              <a:t>Kermadec</a:t>
            </a:r>
            <a:r>
              <a:rPr lang="en-US" altLang="en-US" sz="1600" dirty="0"/>
              <a:t> convergent plate boundary is 2500 km (over 1500 miles) long, the importance of spherical geometry is quite clear in this region.</a:t>
            </a:r>
          </a:p>
        </p:txBody>
      </p:sp>
      <p:grpSp>
        <p:nvGrpSpPr>
          <p:cNvPr id="6" name="Group 5">
            <a:extLst>
              <a:ext uri="{FF2B5EF4-FFF2-40B4-BE49-F238E27FC236}">
                <a16:creationId xmlns:a16="http://schemas.microsoft.com/office/drawing/2014/main" id="{CF025B2B-5FE4-47E4-96D6-77AC1B4DEB59}"/>
              </a:ext>
            </a:extLst>
          </p:cNvPr>
          <p:cNvGrpSpPr/>
          <p:nvPr/>
        </p:nvGrpSpPr>
        <p:grpSpPr>
          <a:xfrm>
            <a:off x="4815590" y="1170480"/>
            <a:ext cx="4195924" cy="5559152"/>
            <a:chOff x="4800600" y="990600"/>
            <a:chExt cx="4195924" cy="5559152"/>
          </a:xfrm>
        </p:grpSpPr>
        <p:sp>
          <p:nvSpPr>
            <p:cNvPr id="3076" name="Text Box 3">
              <a:extLst>
                <a:ext uri="{FF2B5EF4-FFF2-40B4-BE49-F238E27FC236}">
                  <a16:creationId xmlns:a16="http://schemas.microsoft.com/office/drawing/2014/main" id="{84CE213E-D3A0-524D-8A73-DB67A89C4FD0}"/>
                </a:ext>
              </a:extLst>
            </p:cNvPr>
            <p:cNvSpPr txBox="1">
              <a:spLocks noChangeArrowheads="1"/>
            </p:cNvSpPr>
            <p:nvPr/>
          </p:nvSpPr>
          <p:spPr bwMode="auto">
            <a:xfrm>
              <a:off x="5503861" y="2751138"/>
              <a:ext cx="1028700" cy="577850"/>
            </a:xfrm>
            <a:prstGeom prst="rect">
              <a:avLst/>
            </a:prstGeom>
            <a:solidFill>
              <a:srgbClr val="000000">
                <a:alpha val="3098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1600" dirty="0">
                  <a:solidFill>
                    <a:srgbClr val="FFFF00"/>
                  </a:solidFill>
                  <a:ea typeface="ÇlÇr ñæí©"/>
                  <a:cs typeface="ÇlÇr ñæí©"/>
                </a:rPr>
                <a:t>Australia</a:t>
              </a:r>
              <a:br>
                <a:rPr lang="en-US" altLang="en-US" sz="1600" dirty="0">
                  <a:solidFill>
                    <a:srgbClr val="FFFF00"/>
                  </a:solidFill>
                  <a:ea typeface="ÇlÇr ñæí©"/>
                  <a:cs typeface="ÇlÇr ñæí©"/>
                </a:rPr>
              </a:br>
              <a:r>
                <a:rPr lang="en-US" altLang="en-US" sz="1600" dirty="0">
                  <a:solidFill>
                    <a:srgbClr val="FFFF00"/>
                  </a:solidFill>
                  <a:ea typeface="ÇlÇr ñæí©"/>
                  <a:cs typeface="ÇlÇr ñæí©"/>
                </a:rPr>
                <a:t>Plate</a:t>
              </a:r>
            </a:p>
          </p:txBody>
        </p:sp>
        <p:pic>
          <p:nvPicPr>
            <p:cNvPr id="3077" name="Picture 2" descr="JV">
              <a:extLst>
                <a:ext uri="{FF2B5EF4-FFF2-40B4-BE49-F238E27FC236}">
                  <a16:creationId xmlns:a16="http://schemas.microsoft.com/office/drawing/2014/main" id="{F4F2FAB4-F59E-3744-A8AD-B19FF732588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00600" y="990600"/>
              <a:ext cx="4113211" cy="5559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9" name="Text Box 5">
              <a:extLst>
                <a:ext uri="{FF2B5EF4-FFF2-40B4-BE49-F238E27FC236}">
                  <a16:creationId xmlns:a16="http://schemas.microsoft.com/office/drawing/2014/main" id="{18CC71BE-F84C-2846-B778-D2AE31AE6D72}"/>
                </a:ext>
              </a:extLst>
            </p:cNvPr>
            <p:cNvSpPr txBox="1">
              <a:spLocks noChangeArrowheads="1"/>
            </p:cNvSpPr>
            <p:nvPr/>
          </p:nvSpPr>
          <p:spPr bwMode="auto">
            <a:xfrm>
              <a:off x="7473721" y="3322695"/>
              <a:ext cx="1522803"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dirty="0">
                  <a:solidFill>
                    <a:srgbClr val="FFFF00"/>
                  </a:solidFill>
                  <a:ea typeface="ÇlÇr ñæí©"/>
                  <a:cs typeface="ÇlÇr ñæí©"/>
                </a:rPr>
                <a:t>Pacific Plate</a:t>
              </a:r>
              <a:endParaRPr lang="en-US" altLang="en-US" sz="2800" dirty="0">
                <a:ea typeface="MS PGothic" panose="020B0600070205080204" pitchFamily="34" charset="-128"/>
              </a:endParaRPr>
            </a:p>
          </p:txBody>
        </p:sp>
        <p:sp>
          <p:nvSpPr>
            <p:cNvPr id="28674" name="AutoShape 7">
              <a:extLst>
                <a:ext uri="{FF2B5EF4-FFF2-40B4-BE49-F238E27FC236}">
                  <a16:creationId xmlns:a16="http://schemas.microsoft.com/office/drawing/2014/main" id="{E442DCDE-7387-3D4D-B125-CD2EDF5531CD}"/>
                </a:ext>
              </a:extLst>
            </p:cNvPr>
            <p:cNvSpPr>
              <a:spLocks noChangeArrowheads="1"/>
            </p:cNvSpPr>
            <p:nvPr/>
          </p:nvSpPr>
          <p:spPr bwMode="auto">
            <a:xfrm>
              <a:off x="6499426" y="4836837"/>
              <a:ext cx="252689" cy="252689"/>
            </a:xfrm>
            <a:prstGeom prst="star5">
              <a:avLst/>
            </a:prstGeom>
            <a:solidFill>
              <a:srgbClr val="FF0000"/>
            </a:solidFill>
            <a:ln w="9525">
              <a:solidFill>
                <a:srgbClr val="FFFFFF"/>
              </a:solidFill>
              <a:miter lim="800000"/>
              <a:headEnd/>
              <a:tailEnd/>
            </a:ln>
          </p:spPr>
          <p:txBody>
            <a:bodyPr/>
            <a:lstStyle/>
            <a:p>
              <a:pPr>
                <a:defRPr/>
              </a:pPr>
              <a:endParaRPr lang="en-US">
                <a:latin typeface="Arial" charset="0"/>
                <a:cs typeface="Arial" charset="0"/>
              </a:endParaRPr>
            </a:p>
          </p:txBody>
        </p:sp>
        <p:sp>
          <p:nvSpPr>
            <p:cNvPr id="3081" name="Line 8">
              <a:extLst>
                <a:ext uri="{FF2B5EF4-FFF2-40B4-BE49-F238E27FC236}">
                  <a16:creationId xmlns:a16="http://schemas.microsoft.com/office/drawing/2014/main" id="{D52B4DDD-BC80-4D4D-B7B2-02D07B8398C6}"/>
                </a:ext>
              </a:extLst>
            </p:cNvPr>
            <p:cNvSpPr>
              <a:spLocks noChangeShapeType="1"/>
            </p:cNvSpPr>
            <p:nvPr/>
          </p:nvSpPr>
          <p:spPr bwMode="auto">
            <a:xfrm flipH="1" flipV="1">
              <a:off x="6796065" y="1955547"/>
              <a:ext cx="685800" cy="342900"/>
            </a:xfrm>
            <a:prstGeom prst="line">
              <a:avLst/>
            </a:prstGeom>
            <a:noFill/>
            <a:ln w="28575">
              <a:solidFill>
                <a:srgbClr val="FFFF00"/>
              </a:solidFill>
              <a:round/>
              <a:headEnd type="arrow" w="med" len="med"/>
              <a:tailEnd/>
            </a:ln>
            <a:extLst>
              <a:ext uri="{909E8E84-426E-40DD-AFC4-6F175D3DCCD1}">
                <a14:hiddenFill xmlns:a14="http://schemas.microsoft.com/office/drawing/2010/main">
                  <a:noFill/>
                </a14:hiddenFill>
              </a:ext>
            </a:extLst>
          </p:spPr>
          <p:txBody>
            <a:bodyPr/>
            <a:lstStyle/>
            <a:p>
              <a:endParaRPr lang="en-US"/>
            </a:p>
          </p:txBody>
        </p:sp>
        <p:sp>
          <p:nvSpPr>
            <p:cNvPr id="3082" name="Text Box 9">
              <a:extLst>
                <a:ext uri="{FF2B5EF4-FFF2-40B4-BE49-F238E27FC236}">
                  <a16:creationId xmlns:a16="http://schemas.microsoft.com/office/drawing/2014/main" id="{1F533F52-E487-0A4C-9B69-D2343C4B8309}"/>
                </a:ext>
              </a:extLst>
            </p:cNvPr>
            <p:cNvSpPr txBox="1">
              <a:spLocks noChangeAspect="1" noChangeArrowheads="1"/>
            </p:cNvSpPr>
            <p:nvPr/>
          </p:nvSpPr>
          <p:spPr bwMode="auto">
            <a:xfrm>
              <a:off x="5956762" y="1428260"/>
              <a:ext cx="105727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1600" dirty="0">
                  <a:solidFill>
                    <a:srgbClr val="FFFF00"/>
                  </a:solidFill>
                  <a:ea typeface="ÇlÇr ñæí©"/>
                  <a:cs typeface="ÇlÇr ñæí©"/>
                </a:rPr>
                <a:t>Tonga</a:t>
              </a:r>
            </a:p>
            <a:p>
              <a:pPr algn="ctr" eaLnBrk="1" hangingPunct="1"/>
              <a:r>
                <a:rPr lang="en-US" altLang="en-US" sz="1600" dirty="0">
                  <a:solidFill>
                    <a:srgbClr val="FFFF00"/>
                  </a:solidFill>
                  <a:ea typeface="ÇlÇr ñæí©"/>
                  <a:cs typeface="ÇlÇr ñæí©"/>
                </a:rPr>
                <a:t>Trench</a:t>
              </a:r>
            </a:p>
            <a:p>
              <a:pPr eaLnBrk="1" hangingPunct="1"/>
              <a:endParaRPr lang="en-US" altLang="en-US" sz="2400" dirty="0">
                <a:ea typeface="MS PGothic" panose="020B0600070205080204" pitchFamily="34" charset="-128"/>
              </a:endParaRPr>
            </a:p>
          </p:txBody>
        </p:sp>
        <p:sp>
          <p:nvSpPr>
            <p:cNvPr id="3083" name="Text Box 5">
              <a:extLst>
                <a:ext uri="{FF2B5EF4-FFF2-40B4-BE49-F238E27FC236}">
                  <a16:creationId xmlns:a16="http://schemas.microsoft.com/office/drawing/2014/main" id="{9F08A754-47BE-9441-A171-8D363A82ADB6}"/>
                </a:ext>
              </a:extLst>
            </p:cNvPr>
            <p:cNvSpPr txBox="1">
              <a:spLocks noChangeArrowheads="1"/>
            </p:cNvSpPr>
            <p:nvPr/>
          </p:nvSpPr>
          <p:spPr bwMode="auto">
            <a:xfrm>
              <a:off x="4802183" y="3048854"/>
              <a:ext cx="1688307"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dirty="0">
                  <a:solidFill>
                    <a:srgbClr val="FFFF00"/>
                  </a:solidFill>
                  <a:ea typeface="ÇlÇr ñæí©"/>
                  <a:cs typeface="ÇlÇr ñæí©"/>
                </a:rPr>
                <a:t>Australia Plate</a:t>
              </a:r>
              <a:endParaRPr lang="en-US" altLang="en-US" sz="2800" dirty="0">
                <a:ea typeface="MS PGothic" panose="020B0600070205080204" pitchFamily="34" charset="-128"/>
              </a:endParaRPr>
            </a:p>
          </p:txBody>
        </p:sp>
        <p:sp>
          <p:nvSpPr>
            <p:cNvPr id="15" name="Text Box 9">
              <a:extLst>
                <a:ext uri="{FF2B5EF4-FFF2-40B4-BE49-F238E27FC236}">
                  <a16:creationId xmlns:a16="http://schemas.microsoft.com/office/drawing/2014/main" id="{42E52B13-03AB-9949-9B1B-D73BF964C611}"/>
                </a:ext>
              </a:extLst>
            </p:cNvPr>
            <p:cNvSpPr txBox="1">
              <a:spLocks noChangeAspect="1" noChangeArrowheads="1"/>
            </p:cNvSpPr>
            <p:nvPr/>
          </p:nvSpPr>
          <p:spPr bwMode="auto">
            <a:xfrm>
              <a:off x="5012251" y="4036760"/>
              <a:ext cx="1184277"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1600" dirty="0" err="1">
                  <a:solidFill>
                    <a:srgbClr val="FFFF00"/>
                  </a:solidFill>
                  <a:ea typeface="ÇlÇr ñæí©"/>
                  <a:cs typeface="ÇlÇr ñæí©"/>
                </a:rPr>
                <a:t>Kermadec</a:t>
              </a:r>
              <a:endParaRPr lang="en-US" altLang="en-US" sz="1600" dirty="0">
                <a:solidFill>
                  <a:srgbClr val="FFFF00"/>
                </a:solidFill>
                <a:ea typeface="ÇlÇr ñæí©"/>
                <a:cs typeface="ÇlÇr ñæí©"/>
              </a:endParaRPr>
            </a:p>
            <a:p>
              <a:pPr algn="ctr" eaLnBrk="1" hangingPunct="1"/>
              <a:r>
                <a:rPr lang="en-US" altLang="en-US" sz="1600" dirty="0">
                  <a:solidFill>
                    <a:srgbClr val="FFFF00"/>
                  </a:solidFill>
                  <a:ea typeface="ÇlÇr ñæí©"/>
                  <a:cs typeface="ÇlÇr ñæí©"/>
                </a:rPr>
                <a:t>Trench</a:t>
              </a:r>
            </a:p>
            <a:p>
              <a:pPr eaLnBrk="1" hangingPunct="1"/>
              <a:endParaRPr lang="en-US" altLang="en-US" sz="2400" dirty="0">
                <a:ea typeface="MS PGothic" panose="020B0600070205080204" pitchFamily="34" charset="-128"/>
              </a:endParaRPr>
            </a:p>
          </p:txBody>
        </p:sp>
        <p:sp>
          <p:nvSpPr>
            <p:cNvPr id="16" name="Line 8">
              <a:extLst>
                <a:ext uri="{FF2B5EF4-FFF2-40B4-BE49-F238E27FC236}">
                  <a16:creationId xmlns:a16="http://schemas.microsoft.com/office/drawing/2014/main" id="{EAFFA4C2-95FE-304C-9D92-D15EDD64E3B5}"/>
                </a:ext>
              </a:extLst>
            </p:cNvPr>
            <p:cNvSpPr>
              <a:spLocks noChangeShapeType="1"/>
            </p:cNvSpPr>
            <p:nvPr/>
          </p:nvSpPr>
          <p:spPr bwMode="auto">
            <a:xfrm flipH="1" flipV="1">
              <a:off x="6044765" y="4366179"/>
              <a:ext cx="747839" cy="81874"/>
            </a:xfrm>
            <a:prstGeom prst="line">
              <a:avLst/>
            </a:prstGeom>
            <a:noFill/>
            <a:ln w="28575">
              <a:solidFill>
                <a:srgbClr val="FFFF00"/>
              </a:solidFill>
              <a:round/>
              <a:headEnd type="arrow" w="med" len="med"/>
              <a:tailEnd/>
            </a:ln>
            <a:extLst>
              <a:ext uri="{909E8E84-426E-40DD-AFC4-6F175D3DCCD1}">
                <a14:hiddenFill xmlns:a14="http://schemas.microsoft.com/office/drawing/2010/main">
                  <a:noFill/>
                </a14:hiddenFill>
              </a:ext>
            </a:extLst>
          </p:spPr>
          <p:txBody>
            <a:bodyPr/>
            <a:lstStyle/>
            <a:p>
              <a:endParaRPr lang="en-US"/>
            </a:p>
          </p:txBody>
        </p:sp>
        <p:sp>
          <p:nvSpPr>
            <p:cNvPr id="3" name="TextBox 2">
              <a:extLst>
                <a:ext uri="{FF2B5EF4-FFF2-40B4-BE49-F238E27FC236}">
                  <a16:creationId xmlns:a16="http://schemas.microsoft.com/office/drawing/2014/main" id="{702E48FD-CA25-A54E-A105-B5C8D75617C8}"/>
                </a:ext>
              </a:extLst>
            </p:cNvPr>
            <p:cNvSpPr txBox="1"/>
            <p:nvPr/>
          </p:nvSpPr>
          <p:spPr>
            <a:xfrm>
              <a:off x="6720322" y="4778515"/>
              <a:ext cx="697627" cy="369332"/>
            </a:xfrm>
            <a:prstGeom prst="rect">
              <a:avLst/>
            </a:prstGeom>
            <a:noFill/>
          </p:spPr>
          <p:txBody>
            <a:bodyPr wrap="none" rtlCol="0">
              <a:spAutoFit/>
            </a:bodyPr>
            <a:lstStyle/>
            <a:p>
              <a:r>
                <a:rPr lang="en-US" dirty="0">
                  <a:solidFill>
                    <a:srgbClr val="FF0000"/>
                  </a:solidFill>
                </a:rPr>
                <a:t>M7.3</a:t>
              </a:r>
            </a:p>
          </p:txBody>
        </p:sp>
        <p:sp>
          <p:nvSpPr>
            <p:cNvPr id="19" name="AutoShape 7">
              <a:extLst>
                <a:ext uri="{FF2B5EF4-FFF2-40B4-BE49-F238E27FC236}">
                  <a16:creationId xmlns:a16="http://schemas.microsoft.com/office/drawing/2014/main" id="{DEC467EE-EEF3-FB46-B19D-131C1950E566}"/>
                </a:ext>
              </a:extLst>
            </p:cNvPr>
            <p:cNvSpPr>
              <a:spLocks noChangeArrowheads="1"/>
            </p:cNvSpPr>
            <p:nvPr/>
          </p:nvSpPr>
          <p:spPr bwMode="auto">
            <a:xfrm>
              <a:off x="6679922" y="3802416"/>
              <a:ext cx="252689" cy="252689"/>
            </a:xfrm>
            <a:prstGeom prst="star5">
              <a:avLst/>
            </a:prstGeom>
            <a:solidFill>
              <a:srgbClr val="FF0000"/>
            </a:solidFill>
            <a:ln w="9525">
              <a:solidFill>
                <a:srgbClr val="FFFFFF"/>
              </a:solidFill>
              <a:miter lim="800000"/>
              <a:headEnd/>
              <a:tailEnd/>
            </a:ln>
          </p:spPr>
          <p:txBody>
            <a:bodyPr/>
            <a:lstStyle/>
            <a:p>
              <a:pPr>
                <a:defRPr/>
              </a:pPr>
              <a:endParaRPr lang="en-US">
                <a:latin typeface="Arial" charset="0"/>
                <a:cs typeface="Arial" charset="0"/>
              </a:endParaRPr>
            </a:p>
          </p:txBody>
        </p:sp>
        <p:sp>
          <p:nvSpPr>
            <p:cNvPr id="20" name="TextBox 19">
              <a:extLst>
                <a:ext uri="{FF2B5EF4-FFF2-40B4-BE49-F238E27FC236}">
                  <a16:creationId xmlns:a16="http://schemas.microsoft.com/office/drawing/2014/main" id="{82861687-FDB5-9940-9DDE-E8C41EAB8BBF}"/>
                </a:ext>
              </a:extLst>
            </p:cNvPr>
            <p:cNvSpPr txBox="1"/>
            <p:nvPr/>
          </p:nvSpPr>
          <p:spPr>
            <a:xfrm>
              <a:off x="6044765" y="3708156"/>
              <a:ext cx="697627" cy="369332"/>
            </a:xfrm>
            <a:prstGeom prst="rect">
              <a:avLst/>
            </a:prstGeom>
            <a:noFill/>
          </p:spPr>
          <p:txBody>
            <a:bodyPr wrap="none" rtlCol="0">
              <a:spAutoFit/>
            </a:bodyPr>
            <a:lstStyle/>
            <a:p>
              <a:r>
                <a:rPr lang="en-US" dirty="0">
                  <a:solidFill>
                    <a:srgbClr val="FF0000"/>
                  </a:solidFill>
                </a:rPr>
                <a:t>M7.4</a:t>
              </a:r>
            </a:p>
          </p:txBody>
        </p:sp>
        <p:sp>
          <p:nvSpPr>
            <p:cNvPr id="7" name="Down Arrow 6">
              <a:extLst>
                <a:ext uri="{FF2B5EF4-FFF2-40B4-BE49-F238E27FC236}">
                  <a16:creationId xmlns:a16="http://schemas.microsoft.com/office/drawing/2014/main" id="{370C2FA2-7AE7-9447-91AC-B18148F1E5A3}"/>
                </a:ext>
              </a:extLst>
            </p:cNvPr>
            <p:cNvSpPr/>
            <p:nvPr/>
          </p:nvSpPr>
          <p:spPr>
            <a:xfrm rot="5400000">
              <a:off x="6948473" y="4360353"/>
              <a:ext cx="155459" cy="439874"/>
            </a:xfrm>
            <a:prstGeom prst="downArrow">
              <a:avLst/>
            </a:prstGeom>
            <a:solidFill>
              <a:srgbClr val="25969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141BBA15-FA8A-CA44-AD68-D3F84E3DDED8}"/>
                </a:ext>
              </a:extLst>
            </p:cNvPr>
            <p:cNvSpPr txBox="1"/>
            <p:nvPr/>
          </p:nvSpPr>
          <p:spPr>
            <a:xfrm rot="21447912">
              <a:off x="7057108" y="3930950"/>
              <a:ext cx="689612" cy="276999"/>
            </a:xfrm>
            <a:prstGeom prst="rect">
              <a:avLst/>
            </a:prstGeom>
            <a:noFill/>
          </p:spPr>
          <p:txBody>
            <a:bodyPr wrap="none" rtlCol="0">
              <a:spAutoFit/>
            </a:bodyPr>
            <a:lstStyle/>
            <a:p>
              <a:r>
                <a:rPr lang="en-US" sz="1200" dirty="0">
                  <a:solidFill>
                    <a:schemeClr val="bg1"/>
                  </a:solidFill>
                </a:rPr>
                <a:t>6 cm/</a:t>
              </a:r>
              <a:r>
                <a:rPr lang="en-US" sz="1200" dirty="0" err="1">
                  <a:solidFill>
                    <a:schemeClr val="bg1"/>
                  </a:solidFill>
                </a:rPr>
                <a:t>yr</a:t>
              </a:r>
              <a:endParaRPr lang="en-US" sz="1200" dirty="0">
                <a:solidFill>
                  <a:schemeClr val="bg1"/>
                </a:solidFill>
              </a:endParaRPr>
            </a:p>
          </p:txBody>
        </p:sp>
        <p:sp>
          <p:nvSpPr>
            <p:cNvPr id="26" name="Down Arrow 25">
              <a:extLst>
                <a:ext uri="{FF2B5EF4-FFF2-40B4-BE49-F238E27FC236}">
                  <a16:creationId xmlns:a16="http://schemas.microsoft.com/office/drawing/2014/main" id="{7E16D85D-82AA-8E49-825D-769CD62D03D3}"/>
                </a:ext>
              </a:extLst>
            </p:cNvPr>
            <p:cNvSpPr/>
            <p:nvPr/>
          </p:nvSpPr>
          <p:spPr>
            <a:xfrm rot="4873983">
              <a:off x="6459900" y="5129980"/>
              <a:ext cx="155459" cy="350244"/>
            </a:xfrm>
            <a:prstGeom prst="downArrow">
              <a:avLst/>
            </a:prstGeom>
            <a:solidFill>
              <a:srgbClr val="25969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Down Arrow 28">
              <a:extLst>
                <a:ext uri="{FF2B5EF4-FFF2-40B4-BE49-F238E27FC236}">
                  <a16:creationId xmlns:a16="http://schemas.microsoft.com/office/drawing/2014/main" id="{318CF5C6-6A73-C94B-AB2F-864B3D69AA4D}"/>
                </a:ext>
              </a:extLst>
            </p:cNvPr>
            <p:cNvSpPr/>
            <p:nvPr/>
          </p:nvSpPr>
          <p:spPr>
            <a:xfrm rot="5227238">
              <a:off x="7199664" y="3739957"/>
              <a:ext cx="155459" cy="439874"/>
            </a:xfrm>
            <a:prstGeom prst="downArrow">
              <a:avLst/>
            </a:prstGeom>
            <a:solidFill>
              <a:srgbClr val="25969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Down Arrow 29">
              <a:extLst>
                <a:ext uri="{FF2B5EF4-FFF2-40B4-BE49-F238E27FC236}">
                  <a16:creationId xmlns:a16="http://schemas.microsoft.com/office/drawing/2014/main" id="{6EB1018E-D6EE-4441-8183-3191E2C55748}"/>
                </a:ext>
              </a:extLst>
            </p:cNvPr>
            <p:cNvSpPr/>
            <p:nvPr/>
          </p:nvSpPr>
          <p:spPr>
            <a:xfrm rot="5708422">
              <a:off x="7468060" y="2911078"/>
              <a:ext cx="155459" cy="624991"/>
            </a:xfrm>
            <a:prstGeom prst="downArrow">
              <a:avLst/>
            </a:prstGeom>
            <a:solidFill>
              <a:srgbClr val="25969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Down Arrow 30">
              <a:extLst>
                <a:ext uri="{FF2B5EF4-FFF2-40B4-BE49-F238E27FC236}">
                  <a16:creationId xmlns:a16="http://schemas.microsoft.com/office/drawing/2014/main" id="{856CD895-8711-884B-A0CB-95741FF0B32E}"/>
                </a:ext>
              </a:extLst>
            </p:cNvPr>
            <p:cNvSpPr/>
            <p:nvPr/>
          </p:nvSpPr>
          <p:spPr>
            <a:xfrm rot="5823592">
              <a:off x="7869196" y="1798146"/>
              <a:ext cx="155459" cy="731518"/>
            </a:xfrm>
            <a:prstGeom prst="downArrow">
              <a:avLst/>
            </a:prstGeom>
            <a:solidFill>
              <a:srgbClr val="25969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AC19631-BEA7-184C-A366-64313F9550C5}"/>
                </a:ext>
              </a:extLst>
            </p:cNvPr>
            <p:cNvSpPr txBox="1"/>
            <p:nvPr/>
          </p:nvSpPr>
          <p:spPr>
            <a:xfrm rot="20957968">
              <a:off x="6245881" y="5289514"/>
              <a:ext cx="689612" cy="276999"/>
            </a:xfrm>
            <a:prstGeom prst="rect">
              <a:avLst/>
            </a:prstGeom>
            <a:noFill/>
          </p:spPr>
          <p:txBody>
            <a:bodyPr wrap="none" rtlCol="0">
              <a:spAutoFit/>
            </a:bodyPr>
            <a:lstStyle/>
            <a:p>
              <a:r>
                <a:rPr lang="en-US" sz="1200" dirty="0">
                  <a:solidFill>
                    <a:schemeClr val="bg1"/>
                  </a:solidFill>
                </a:rPr>
                <a:t>4 cm/</a:t>
              </a:r>
              <a:r>
                <a:rPr lang="en-US" sz="1200" dirty="0" err="1">
                  <a:solidFill>
                    <a:schemeClr val="bg1"/>
                  </a:solidFill>
                </a:rPr>
                <a:t>yr</a:t>
              </a:r>
              <a:endParaRPr lang="en-US" sz="1200" dirty="0">
                <a:solidFill>
                  <a:schemeClr val="bg1"/>
                </a:solidFill>
              </a:endParaRPr>
            </a:p>
          </p:txBody>
        </p:sp>
        <p:sp>
          <p:nvSpPr>
            <p:cNvPr id="33" name="TextBox 32">
              <a:extLst>
                <a:ext uri="{FF2B5EF4-FFF2-40B4-BE49-F238E27FC236}">
                  <a16:creationId xmlns:a16="http://schemas.microsoft.com/office/drawing/2014/main" id="{44B74F36-BDE9-814B-9352-735ABB043AC9}"/>
                </a:ext>
              </a:extLst>
            </p:cNvPr>
            <p:cNvSpPr txBox="1"/>
            <p:nvPr/>
          </p:nvSpPr>
          <p:spPr>
            <a:xfrm rot="21436179">
              <a:off x="6811920" y="4559813"/>
              <a:ext cx="689612" cy="276999"/>
            </a:xfrm>
            <a:prstGeom prst="rect">
              <a:avLst/>
            </a:prstGeom>
            <a:noFill/>
          </p:spPr>
          <p:txBody>
            <a:bodyPr wrap="none" rtlCol="0">
              <a:spAutoFit/>
            </a:bodyPr>
            <a:lstStyle/>
            <a:p>
              <a:r>
                <a:rPr lang="en-US" sz="1200" dirty="0">
                  <a:solidFill>
                    <a:schemeClr val="bg1"/>
                  </a:solidFill>
                </a:rPr>
                <a:t>5 cm/</a:t>
              </a:r>
              <a:r>
                <a:rPr lang="en-US" sz="1200" dirty="0" err="1">
                  <a:solidFill>
                    <a:schemeClr val="bg1"/>
                  </a:solidFill>
                </a:rPr>
                <a:t>yr</a:t>
              </a:r>
              <a:endParaRPr lang="en-US" sz="1200" dirty="0">
                <a:solidFill>
                  <a:schemeClr val="bg1"/>
                </a:solidFill>
              </a:endParaRPr>
            </a:p>
          </p:txBody>
        </p:sp>
        <p:sp>
          <p:nvSpPr>
            <p:cNvPr id="35" name="TextBox 34">
              <a:extLst>
                <a:ext uri="{FF2B5EF4-FFF2-40B4-BE49-F238E27FC236}">
                  <a16:creationId xmlns:a16="http://schemas.microsoft.com/office/drawing/2014/main" id="{92AF018F-4FC2-6649-BD36-FDA0D91D2F1D}"/>
                </a:ext>
              </a:extLst>
            </p:cNvPr>
            <p:cNvSpPr txBox="1"/>
            <p:nvPr/>
          </p:nvSpPr>
          <p:spPr>
            <a:xfrm rot="216321">
              <a:off x="7225685" y="3204313"/>
              <a:ext cx="689612" cy="276999"/>
            </a:xfrm>
            <a:prstGeom prst="rect">
              <a:avLst/>
            </a:prstGeom>
            <a:noFill/>
          </p:spPr>
          <p:txBody>
            <a:bodyPr wrap="none" rtlCol="0">
              <a:spAutoFit/>
            </a:bodyPr>
            <a:lstStyle/>
            <a:p>
              <a:r>
                <a:rPr lang="en-US" sz="1200" dirty="0">
                  <a:solidFill>
                    <a:schemeClr val="bg1"/>
                  </a:solidFill>
                </a:rPr>
                <a:t>7 cm/</a:t>
              </a:r>
              <a:r>
                <a:rPr lang="en-US" sz="1200" dirty="0" err="1">
                  <a:solidFill>
                    <a:schemeClr val="bg1"/>
                  </a:solidFill>
                </a:rPr>
                <a:t>yr</a:t>
              </a:r>
              <a:endParaRPr lang="en-US" sz="1200" dirty="0">
                <a:solidFill>
                  <a:schemeClr val="bg1"/>
                </a:solidFill>
              </a:endParaRPr>
            </a:p>
          </p:txBody>
        </p:sp>
        <p:sp>
          <p:nvSpPr>
            <p:cNvPr id="36" name="TextBox 35">
              <a:extLst>
                <a:ext uri="{FF2B5EF4-FFF2-40B4-BE49-F238E27FC236}">
                  <a16:creationId xmlns:a16="http://schemas.microsoft.com/office/drawing/2014/main" id="{3FFC7BBF-E5B1-7C4F-8A20-39E88B758447}"/>
                </a:ext>
              </a:extLst>
            </p:cNvPr>
            <p:cNvSpPr txBox="1"/>
            <p:nvPr/>
          </p:nvSpPr>
          <p:spPr>
            <a:xfrm rot="349667">
              <a:off x="7586667" y="2144760"/>
              <a:ext cx="689612" cy="276999"/>
            </a:xfrm>
            <a:prstGeom prst="rect">
              <a:avLst/>
            </a:prstGeom>
            <a:noFill/>
          </p:spPr>
          <p:txBody>
            <a:bodyPr wrap="none" rtlCol="0">
              <a:spAutoFit/>
            </a:bodyPr>
            <a:lstStyle/>
            <a:p>
              <a:r>
                <a:rPr lang="en-US" sz="1200" dirty="0">
                  <a:solidFill>
                    <a:schemeClr val="bg1"/>
                  </a:solidFill>
                </a:rPr>
                <a:t>8 cm/</a:t>
              </a:r>
              <a:r>
                <a:rPr lang="en-US" sz="1200" dirty="0" err="1">
                  <a:solidFill>
                    <a:schemeClr val="bg1"/>
                  </a:solidFill>
                </a:rPr>
                <a:t>yr</a:t>
              </a:r>
              <a:endParaRPr lang="en-US" sz="1200" dirty="0">
                <a:solidFill>
                  <a:schemeClr val="bg1"/>
                </a:solidFill>
              </a:endParaRPr>
            </a:p>
          </p:txBody>
        </p:sp>
        <p:sp>
          <p:nvSpPr>
            <p:cNvPr id="38" name="AutoShape 7">
              <a:extLst>
                <a:ext uri="{FF2B5EF4-FFF2-40B4-BE49-F238E27FC236}">
                  <a16:creationId xmlns:a16="http://schemas.microsoft.com/office/drawing/2014/main" id="{B5BD2BF6-8020-2C44-A824-686032559DC1}"/>
                </a:ext>
              </a:extLst>
            </p:cNvPr>
            <p:cNvSpPr>
              <a:spLocks noChangeArrowheads="1"/>
            </p:cNvSpPr>
            <p:nvPr/>
          </p:nvSpPr>
          <p:spPr bwMode="auto">
            <a:xfrm>
              <a:off x="6732671" y="3894253"/>
              <a:ext cx="252689" cy="252689"/>
            </a:xfrm>
            <a:prstGeom prst="star5">
              <a:avLst/>
            </a:prstGeom>
            <a:solidFill>
              <a:srgbClr val="FF0000"/>
            </a:solidFill>
            <a:ln w="9525">
              <a:solidFill>
                <a:srgbClr val="FFFFFF"/>
              </a:solidFill>
              <a:miter lim="800000"/>
              <a:headEnd/>
              <a:tailEnd/>
            </a:ln>
          </p:spPr>
          <p:txBody>
            <a:bodyPr/>
            <a:lstStyle/>
            <a:p>
              <a:pPr>
                <a:defRPr/>
              </a:pPr>
              <a:endParaRPr lang="en-US">
                <a:latin typeface="Arial" charset="0"/>
                <a:cs typeface="Arial" charset="0"/>
              </a:endParaRPr>
            </a:p>
          </p:txBody>
        </p:sp>
        <p:sp>
          <p:nvSpPr>
            <p:cNvPr id="39" name="TextBox 38">
              <a:extLst>
                <a:ext uri="{FF2B5EF4-FFF2-40B4-BE49-F238E27FC236}">
                  <a16:creationId xmlns:a16="http://schemas.microsoft.com/office/drawing/2014/main" id="{702F5088-766C-854C-8726-95367DC60AD5}"/>
                </a:ext>
              </a:extLst>
            </p:cNvPr>
            <p:cNvSpPr txBox="1"/>
            <p:nvPr/>
          </p:nvSpPr>
          <p:spPr>
            <a:xfrm>
              <a:off x="6159047" y="3966659"/>
              <a:ext cx="697627" cy="369332"/>
            </a:xfrm>
            <a:prstGeom prst="rect">
              <a:avLst/>
            </a:prstGeom>
            <a:noFill/>
          </p:spPr>
          <p:txBody>
            <a:bodyPr wrap="none" rtlCol="0">
              <a:spAutoFit/>
            </a:bodyPr>
            <a:lstStyle/>
            <a:p>
              <a:r>
                <a:rPr lang="en-US" dirty="0">
                  <a:solidFill>
                    <a:srgbClr val="FF0000"/>
                  </a:solidFill>
                </a:rPr>
                <a:t>M8.1</a:t>
              </a:r>
            </a:p>
          </p:txBody>
        </p:sp>
      </p:grpSp>
      <p:sp>
        <p:nvSpPr>
          <p:cNvPr id="32" name="Title 1">
            <a:extLst>
              <a:ext uri="{FF2B5EF4-FFF2-40B4-BE49-F238E27FC236}">
                <a16:creationId xmlns:a16="http://schemas.microsoft.com/office/drawing/2014/main" id="{CD801B5F-20DD-44D6-9CC9-1BA1447BB587}"/>
              </a:ext>
            </a:extLst>
          </p:cNvPr>
          <p:cNvSpPr txBox="1">
            <a:spLocks/>
          </p:cNvSpPr>
          <p:nvPr/>
        </p:nvSpPr>
        <p:spPr>
          <a:xfrm>
            <a:off x="1233488" y="-152400"/>
            <a:ext cx="7899400" cy="1849384"/>
          </a:xfrm>
          <a:prstGeom prst="rect">
            <a:avLst/>
          </a:prstGeom>
        </p:spPr>
        <p:txBody>
          <a:bodyPr anchor="ctr">
            <a:normAutofit fontScale="97500"/>
          </a:bodyPr>
          <a:lstStyle/>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Magnitude 7.3 NEW ZEALAND</a:t>
            </a:r>
            <a:br>
              <a:rPr lang="en-US" sz="2100" b="1" dirty="0">
                <a:solidFill>
                  <a:schemeClr val="tx2">
                    <a:satMod val="130000"/>
                  </a:schemeClr>
                </a:solidFill>
                <a:ea typeface="+mj-ea"/>
                <a:cs typeface="Arial" panose="020B0604020202020204" pitchFamily="34" charset="0"/>
              </a:rPr>
            </a:br>
            <a:r>
              <a:rPr lang="en-US" sz="2100" b="1" dirty="0">
                <a:solidFill>
                  <a:schemeClr val="tx2">
                    <a:satMod val="130000"/>
                  </a:schemeClr>
                </a:solidFill>
                <a:ea typeface="+mj-ea"/>
                <a:cs typeface="Arial" panose="020B0604020202020204" pitchFamily="34" charset="0"/>
              </a:rPr>
              <a:t>Magnitude 7.4 KERMADEC ISLANDS</a:t>
            </a:r>
          </a:p>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Magnitude 8.1 KERMADEC ISLANDS</a:t>
            </a:r>
          </a:p>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Thursday,  March 4, 2021  </a:t>
            </a:r>
            <a:endParaRPr lang="en-US" sz="2100" dirty="0">
              <a:solidFill>
                <a:schemeClr val="tx2">
                  <a:satMod val="130000"/>
                </a:schemeClr>
              </a:solidFill>
              <a:ea typeface="+mj-ea"/>
              <a:cs typeface="Arial" pitchFamily="34" charset="0"/>
            </a:endParaRPr>
          </a:p>
        </p:txBody>
      </p:sp>
    </p:spTree>
    <p:extLst>
      <p:ext uri="{BB962C8B-B14F-4D97-AF65-F5344CB8AC3E}">
        <p14:creationId xmlns:p14="http://schemas.microsoft.com/office/powerpoint/2010/main" val="8525037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D00DF22-026B-C54E-B5BC-64D2678A344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sp>
        <p:nvSpPr>
          <p:cNvPr id="9220" name="TextBox 14">
            <a:extLst>
              <a:ext uri="{FF2B5EF4-FFF2-40B4-BE49-F238E27FC236}">
                <a16:creationId xmlns:a16="http://schemas.microsoft.com/office/drawing/2014/main" id="{248F6193-9F40-3845-B17F-80C4EB4A9193}"/>
              </a:ext>
            </a:extLst>
          </p:cNvPr>
          <p:cNvSpPr txBox="1">
            <a:spLocks noChangeArrowheads="1"/>
          </p:cNvSpPr>
          <p:nvPr/>
        </p:nvSpPr>
        <p:spPr bwMode="auto">
          <a:xfrm>
            <a:off x="241299" y="1431560"/>
            <a:ext cx="3424613" cy="5401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nSpc>
                <a:spcPts val="1800"/>
              </a:lnSpc>
              <a:spcBef>
                <a:spcPct val="0"/>
              </a:spcBef>
              <a:buFont typeface="Arial" panose="020B0604020202020204" pitchFamily="34" charset="0"/>
              <a:buNone/>
            </a:pPr>
            <a:r>
              <a:rPr lang="en-US" altLang="en-US" sz="1600" dirty="0">
                <a:latin typeface="Arial" panose="020B0604020202020204" pitchFamily="34" charset="0"/>
              </a:rPr>
              <a:t>The earthquakes are labeled on this seismicity map showing the most recent 2000 magnitude 4 or larger earthquakes in this region of convergence between the Australia and Pacific Plates.  Across the </a:t>
            </a:r>
            <a:r>
              <a:rPr lang="en-US" altLang="en-US" sz="1600" dirty="0" err="1">
                <a:latin typeface="Arial" panose="020B0604020202020204" pitchFamily="34" charset="0"/>
              </a:rPr>
              <a:t>Kermadec</a:t>
            </a:r>
            <a:r>
              <a:rPr lang="en-US" altLang="en-US" sz="1600" dirty="0">
                <a:latin typeface="Arial" panose="020B0604020202020204" pitchFamily="34" charset="0"/>
              </a:rPr>
              <a:t> and Tonga trenches, earthquake depths increase from east to west as the the Pacific Plate subducts beneath the Australia Plate.  </a:t>
            </a:r>
          </a:p>
          <a:p>
            <a:pPr>
              <a:lnSpc>
                <a:spcPts val="1800"/>
              </a:lnSpc>
              <a:spcBef>
                <a:spcPct val="0"/>
              </a:spcBef>
              <a:buFont typeface="Arial" panose="020B0604020202020204" pitchFamily="34" charset="0"/>
              <a:buNone/>
            </a:pPr>
            <a:endParaRPr lang="en-US" altLang="en-US" sz="1600" dirty="0">
              <a:latin typeface="Arial" panose="020B0604020202020204" pitchFamily="34" charset="0"/>
            </a:endParaRPr>
          </a:p>
          <a:p>
            <a:pPr>
              <a:lnSpc>
                <a:spcPts val="1800"/>
              </a:lnSpc>
              <a:spcBef>
                <a:spcPct val="0"/>
              </a:spcBef>
              <a:buNone/>
            </a:pPr>
            <a:r>
              <a:rPr lang="en-US" altLang="en-US" sz="1600" dirty="0">
                <a:latin typeface="Arial" panose="020B0604020202020204" pitchFamily="34" charset="0"/>
              </a:rPr>
              <a:t>As shown in the previous slide, the Pacific Plate subducts faster into the Tonga Trench than into the </a:t>
            </a:r>
            <a:r>
              <a:rPr lang="en-US" altLang="en-US" sz="1600" dirty="0" err="1">
                <a:latin typeface="Arial" panose="020B0604020202020204" pitchFamily="34" charset="0"/>
              </a:rPr>
              <a:t>Kermadec</a:t>
            </a:r>
            <a:r>
              <a:rPr lang="en-US" altLang="en-US" sz="1600" dirty="0">
                <a:latin typeface="Arial" panose="020B0604020202020204" pitchFamily="34" charset="0"/>
              </a:rPr>
              <a:t> Trench.  So, it remains brittle and capable of generating deeper earthquakes in the northern part of the subduction zone.  This seismicity map illustrates how the depths of the deepest earthquakes increase from south to north along the </a:t>
            </a:r>
            <a:r>
              <a:rPr lang="en-US" altLang="en-US" sz="1600" dirty="0" err="1">
                <a:latin typeface="Arial" panose="020B0604020202020204" pitchFamily="34" charset="0"/>
              </a:rPr>
              <a:t>Kermadec</a:t>
            </a:r>
            <a:r>
              <a:rPr lang="en-US" altLang="en-US" sz="1600" dirty="0">
                <a:latin typeface="Arial" panose="020B0604020202020204" pitchFamily="34" charset="0"/>
              </a:rPr>
              <a:t> and Tonga trenches.  </a:t>
            </a:r>
          </a:p>
        </p:txBody>
      </p:sp>
      <p:pic>
        <p:nvPicPr>
          <p:cNvPr id="9219" name="Picture 18" descr="IRIS_TMlogo.png">
            <a:extLst>
              <a:ext uri="{FF2B5EF4-FFF2-40B4-BE49-F238E27FC236}">
                <a16:creationId xmlns:a16="http://schemas.microsoft.com/office/drawing/2014/main" id="{A1429B73-951B-BD48-BEB2-6339AB4D922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1" name="TextBox 16">
            <a:extLst>
              <a:ext uri="{FF2B5EF4-FFF2-40B4-BE49-F238E27FC236}">
                <a16:creationId xmlns:a16="http://schemas.microsoft.com/office/drawing/2014/main" id="{5F56F704-8C7A-5049-B33E-0BC98F774ABD}"/>
              </a:ext>
            </a:extLst>
          </p:cNvPr>
          <p:cNvSpPr txBox="1">
            <a:spLocks noChangeArrowheads="1"/>
          </p:cNvSpPr>
          <p:nvPr/>
        </p:nvSpPr>
        <p:spPr bwMode="auto">
          <a:xfrm>
            <a:off x="6926835" y="809595"/>
            <a:ext cx="22060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US" altLang="en-US" sz="1400" i="1" dirty="0">
                <a:latin typeface="Arial" panose="020B0604020202020204" pitchFamily="34" charset="0"/>
              </a:rPr>
              <a:t>Map created with the </a:t>
            </a:r>
          </a:p>
          <a:p>
            <a:pPr algn="r">
              <a:spcBef>
                <a:spcPct val="0"/>
              </a:spcBef>
              <a:buFontTx/>
              <a:buNone/>
            </a:pPr>
            <a:r>
              <a:rPr lang="en-US" altLang="en-US" sz="1400" i="1" dirty="0">
                <a:latin typeface="Arial" panose="020B0604020202020204" pitchFamily="34" charset="0"/>
              </a:rPr>
              <a:t>IRIS Earthquake Browser</a:t>
            </a:r>
          </a:p>
        </p:txBody>
      </p:sp>
      <p:sp>
        <p:nvSpPr>
          <p:cNvPr id="9228" name="TextBox 30">
            <a:extLst>
              <a:ext uri="{FF2B5EF4-FFF2-40B4-BE49-F238E27FC236}">
                <a16:creationId xmlns:a16="http://schemas.microsoft.com/office/drawing/2014/main" id="{A42E645C-3638-9E4B-B05D-A40F4DB1DE01}"/>
              </a:ext>
            </a:extLst>
          </p:cNvPr>
          <p:cNvSpPr txBox="1">
            <a:spLocks noChangeArrowheads="1"/>
          </p:cNvSpPr>
          <p:nvPr/>
        </p:nvSpPr>
        <p:spPr bwMode="auto">
          <a:xfrm>
            <a:off x="3671735" y="2928452"/>
            <a:ext cx="138600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US" altLang="en-US" sz="2000" dirty="0">
                <a:solidFill>
                  <a:schemeClr val="bg1"/>
                </a:solidFill>
                <a:latin typeface="Arial" panose="020B0604020202020204" pitchFamily="34" charset="0"/>
              </a:rPr>
              <a:t>Australia</a:t>
            </a:r>
          </a:p>
          <a:p>
            <a:pPr algn="ctr">
              <a:spcBef>
                <a:spcPct val="0"/>
              </a:spcBef>
              <a:buFontTx/>
              <a:buNone/>
            </a:pPr>
            <a:r>
              <a:rPr lang="en-US" altLang="en-US" sz="2000" dirty="0">
                <a:solidFill>
                  <a:schemeClr val="bg1"/>
                </a:solidFill>
                <a:latin typeface="Arial" panose="020B0604020202020204" pitchFamily="34" charset="0"/>
              </a:rPr>
              <a:t>Plate</a:t>
            </a:r>
          </a:p>
        </p:txBody>
      </p:sp>
      <p:grpSp>
        <p:nvGrpSpPr>
          <p:cNvPr id="2" name="Group 1">
            <a:extLst>
              <a:ext uri="{FF2B5EF4-FFF2-40B4-BE49-F238E27FC236}">
                <a16:creationId xmlns:a16="http://schemas.microsoft.com/office/drawing/2014/main" id="{B6B4226E-18D5-4198-BCB7-9CB304F18C46}"/>
              </a:ext>
            </a:extLst>
          </p:cNvPr>
          <p:cNvGrpSpPr/>
          <p:nvPr/>
        </p:nvGrpSpPr>
        <p:grpSpPr>
          <a:xfrm>
            <a:off x="3834364" y="1348968"/>
            <a:ext cx="5233436" cy="5509032"/>
            <a:chOff x="3716314" y="911021"/>
            <a:chExt cx="5233436" cy="5509032"/>
          </a:xfrm>
        </p:grpSpPr>
        <p:pic>
          <p:nvPicPr>
            <p:cNvPr id="14" name="Picture 13">
              <a:extLst>
                <a:ext uri="{FF2B5EF4-FFF2-40B4-BE49-F238E27FC236}">
                  <a16:creationId xmlns:a16="http://schemas.microsoft.com/office/drawing/2014/main" id="{10FA9E22-EB4A-CD49-9170-A26BE1588280}"/>
                </a:ext>
              </a:extLst>
            </p:cNvPr>
            <p:cNvPicPr>
              <a:picLocks noChangeAspect="1"/>
            </p:cNvPicPr>
            <p:nvPr/>
          </p:nvPicPr>
          <p:blipFill rotWithShape="1">
            <a:blip r:embed="rId4"/>
            <a:srcRect b="1234"/>
            <a:stretch/>
          </p:blipFill>
          <p:spPr>
            <a:xfrm>
              <a:off x="3716314" y="911021"/>
              <a:ext cx="5233436" cy="5509032"/>
            </a:xfrm>
            <a:prstGeom prst="rect">
              <a:avLst/>
            </a:prstGeom>
          </p:spPr>
        </p:pic>
        <p:pic>
          <p:nvPicPr>
            <p:cNvPr id="9226" name="Picture 28">
              <a:extLst>
                <a:ext uri="{FF2B5EF4-FFF2-40B4-BE49-F238E27FC236}">
                  <a16:creationId xmlns:a16="http://schemas.microsoft.com/office/drawing/2014/main" id="{4FA4744E-4B72-F740-A26D-0660DA45AEA6}"/>
                </a:ext>
              </a:extLst>
            </p:cNvPr>
            <p:cNvPicPr>
              <a:picLocks noChangeAspect="1"/>
            </p:cNvPicPr>
            <p:nvPr/>
          </p:nvPicPr>
          <p:blipFill>
            <a:blip r:embed="rId5">
              <a:extLst>
                <a:ext uri="{28A0092B-C50C-407E-A947-70E740481C1C}">
                  <a14:useLocalDpi xmlns:a14="http://schemas.microsoft.com/office/drawing/2010/main" val="0"/>
                </a:ext>
              </a:extLst>
            </a:blip>
            <a:srcRect r="64600" b="18756"/>
            <a:stretch>
              <a:fillRect/>
            </a:stretch>
          </p:blipFill>
          <p:spPr bwMode="auto">
            <a:xfrm>
              <a:off x="3748075" y="3753053"/>
              <a:ext cx="550909"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7" name="TextBox 16">
              <a:extLst>
                <a:ext uri="{FF2B5EF4-FFF2-40B4-BE49-F238E27FC236}">
                  <a16:creationId xmlns:a16="http://schemas.microsoft.com/office/drawing/2014/main" id="{B868A026-EFA0-4B46-999D-A124B37DC8C0}"/>
                </a:ext>
              </a:extLst>
            </p:cNvPr>
            <p:cNvSpPr txBox="1">
              <a:spLocks noChangeArrowheads="1"/>
            </p:cNvSpPr>
            <p:nvPr/>
          </p:nvSpPr>
          <p:spPr bwMode="auto">
            <a:xfrm>
              <a:off x="7441552" y="3045028"/>
              <a:ext cx="97322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US" altLang="en-US" sz="2000" dirty="0">
                  <a:solidFill>
                    <a:schemeClr val="bg1"/>
                  </a:solidFill>
                  <a:latin typeface="Arial" panose="020B0604020202020204" pitchFamily="34" charset="0"/>
                </a:rPr>
                <a:t>Pacific</a:t>
              </a:r>
            </a:p>
            <a:p>
              <a:pPr algn="ctr">
                <a:spcBef>
                  <a:spcPct val="0"/>
                </a:spcBef>
                <a:buFontTx/>
                <a:buNone/>
              </a:pPr>
              <a:r>
                <a:rPr lang="en-US" altLang="en-US" sz="2000" dirty="0">
                  <a:solidFill>
                    <a:schemeClr val="bg1"/>
                  </a:solidFill>
                  <a:latin typeface="Arial" panose="020B0604020202020204" pitchFamily="34" charset="0"/>
                </a:rPr>
                <a:t>Plate</a:t>
              </a:r>
            </a:p>
          </p:txBody>
        </p:sp>
        <p:sp>
          <p:nvSpPr>
            <p:cNvPr id="9229" name="TextBox 33">
              <a:extLst>
                <a:ext uri="{FF2B5EF4-FFF2-40B4-BE49-F238E27FC236}">
                  <a16:creationId xmlns:a16="http://schemas.microsoft.com/office/drawing/2014/main" id="{7B937C58-60A9-B847-8708-E8DF426CC1C4}"/>
                </a:ext>
              </a:extLst>
            </p:cNvPr>
            <p:cNvSpPr txBox="1">
              <a:spLocks noChangeArrowheads="1"/>
            </p:cNvSpPr>
            <p:nvPr/>
          </p:nvSpPr>
          <p:spPr bwMode="auto">
            <a:xfrm>
              <a:off x="7805562" y="1393825"/>
              <a:ext cx="91447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600" dirty="0">
                  <a:solidFill>
                    <a:schemeClr val="bg1"/>
                  </a:solidFill>
                  <a:latin typeface="Arial" panose="020B0604020202020204" pitchFamily="34" charset="0"/>
                </a:rPr>
                <a:t>Tonga Trench</a:t>
              </a:r>
            </a:p>
          </p:txBody>
        </p:sp>
        <p:cxnSp>
          <p:nvCxnSpPr>
            <p:cNvPr id="35" name="Straight Arrow Connector 34">
              <a:extLst>
                <a:ext uri="{FF2B5EF4-FFF2-40B4-BE49-F238E27FC236}">
                  <a16:creationId xmlns:a16="http://schemas.microsoft.com/office/drawing/2014/main" id="{350FC467-C9CE-964A-BD5F-3650401ADCE2}"/>
                </a:ext>
              </a:extLst>
            </p:cNvPr>
            <p:cNvCxnSpPr>
              <a:cxnSpLocks noChangeShapeType="1"/>
            </p:cNvCxnSpPr>
            <p:nvPr/>
          </p:nvCxnSpPr>
          <p:spPr bwMode="auto">
            <a:xfrm flipH="1">
              <a:off x="7433749" y="1781916"/>
              <a:ext cx="424746" cy="265198"/>
            </a:xfrm>
            <a:prstGeom prst="straightConnector1">
              <a:avLst/>
            </a:prstGeom>
            <a:noFill/>
            <a:ln w="28575">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pic>
          <p:nvPicPr>
            <p:cNvPr id="9232" name="Picture 2">
              <a:extLst>
                <a:ext uri="{FF2B5EF4-FFF2-40B4-BE49-F238E27FC236}">
                  <a16:creationId xmlns:a16="http://schemas.microsoft.com/office/drawing/2014/main" id="{1F3EB192-1F5A-074D-8FEF-F036CA199FD0}"/>
                </a:ext>
              </a:extLst>
            </p:cNvPr>
            <p:cNvPicPr>
              <a:picLocks noChangeAspect="1"/>
            </p:cNvPicPr>
            <p:nvPr/>
          </p:nvPicPr>
          <p:blipFill>
            <a:blip r:embed="rId6">
              <a:extLst>
                <a:ext uri="{28A0092B-C50C-407E-A947-70E740481C1C}">
                  <a14:useLocalDpi xmlns:a14="http://schemas.microsoft.com/office/drawing/2010/main" val="0"/>
                </a:ext>
              </a:extLst>
            </a:blip>
            <a:srcRect r="1421" b="14381"/>
            <a:stretch>
              <a:fillRect/>
            </a:stretch>
          </p:blipFill>
          <p:spPr bwMode="auto">
            <a:xfrm>
              <a:off x="7610953" y="5927188"/>
              <a:ext cx="1107259"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3" name="TextBox 33">
              <a:extLst>
                <a:ext uri="{FF2B5EF4-FFF2-40B4-BE49-F238E27FC236}">
                  <a16:creationId xmlns:a16="http://schemas.microsoft.com/office/drawing/2014/main" id="{B1466442-18E1-9D4D-82E3-921844D13D5F}"/>
                </a:ext>
              </a:extLst>
            </p:cNvPr>
            <p:cNvSpPr txBox="1">
              <a:spLocks noChangeArrowheads="1"/>
            </p:cNvSpPr>
            <p:nvPr/>
          </p:nvSpPr>
          <p:spPr bwMode="auto">
            <a:xfrm>
              <a:off x="4623699" y="1119586"/>
              <a:ext cx="22861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US" altLang="en-US" sz="1200">
                  <a:solidFill>
                    <a:schemeClr val="bg1"/>
                  </a:solidFill>
                  <a:latin typeface="Arial" panose="020B0604020202020204" pitchFamily="34" charset="0"/>
                </a:rPr>
                <a:t>North New Hebrides Trench</a:t>
              </a:r>
            </a:p>
          </p:txBody>
        </p:sp>
        <p:cxnSp>
          <p:nvCxnSpPr>
            <p:cNvPr id="23" name="Straight Arrow Connector 22">
              <a:extLst>
                <a:ext uri="{FF2B5EF4-FFF2-40B4-BE49-F238E27FC236}">
                  <a16:creationId xmlns:a16="http://schemas.microsoft.com/office/drawing/2014/main" id="{A0C46B86-D5C2-5743-900D-CF19288D781D}"/>
                </a:ext>
              </a:extLst>
            </p:cNvPr>
            <p:cNvCxnSpPr>
              <a:cxnSpLocks noChangeShapeType="1"/>
            </p:cNvCxnSpPr>
            <p:nvPr/>
          </p:nvCxnSpPr>
          <p:spPr bwMode="auto">
            <a:xfrm flipH="1">
              <a:off x="4887402" y="1349610"/>
              <a:ext cx="439738" cy="485775"/>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9235" name="TextBox 9">
              <a:extLst>
                <a:ext uri="{FF2B5EF4-FFF2-40B4-BE49-F238E27FC236}">
                  <a16:creationId xmlns:a16="http://schemas.microsoft.com/office/drawing/2014/main" id="{B15B5D0E-0E99-9E46-ACE1-48FA0B926091}"/>
                </a:ext>
              </a:extLst>
            </p:cNvPr>
            <p:cNvSpPr txBox="1">
              <a:spLocks noChangeArrowheads="1"/>
            </p:cNvSpPr>
            <p:nvPr/>
          </p:nvSpPr>
          <p:spPr bwMode="auto">
            <a:xfrm rot="2673319">
              <a:off x="4706184" y="2390068"/>
              <a:ext cx="49058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dirty="0">
                  <a:solidFill>
                    <a:schemeClr val="bg1"/>
                  </a:solidFill>
                  <a:latin typeface="Arial" panose="020B0604020202020204" pitchFamily="34" charset="0"/>
                </a:rPr>
                <a:t>New</a:t>
              </a:r>
              <a:endParaRPr lang="en-US" altLang="en-US" sz="1200" dirty="0">
                <a:latin typeface="Arial" panose="020B0604020202020204" pitchFamily="34" charset="0"/>
              </a:endParaRPr>
            </a:p>
          </p:txBody>
        </p:sp>
        <p:sp>
          <p:nvSpPr>
            <p:cNvPr id="9236" name="TextBox 10">
              <a:extLst>
                <a:ext uri="{FF2B5EF4-FFF2-40B4-BE49-F238E27FC236}">
                  <a16:creationId xmlns:a16="http://schemas.microsoft.com/office/drawing/2014/main" id="{F75BFB74-DCAC-E341-BE34-EF164446A4E1}"/>
                </a:ext>
              </a:extLst>
            </p:cNvPr>
            <p:cNvSpPr txBox="1">
              <a:spLocks noChangeArrowheads="1"/>
            </p:cNvSpPr>
            <p:nvPr/>
          </p:nvSpPr>
          <p:spPr bwMode="auto">
            <a:xfrm rot="20726777">
              <a:off x="5069898" y="2484484"/>
              <a:ext cx="796993"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dirty="0">
                  <a:solidFill>
                    <a:schemeClr val="bg1"/>
                  </a:solidFill>
                  <a:latin typeface="Arial" panose="020B0604020202020204" pitchFamily="34" charset="0"/>
                </a:rPr>
                <a:t>Hebrides</a:t>
              </a:r>
              <a:endParaRPr lang="en-US" altLang="en-US" sz="1200" dirty="0">
                <a:latin typeface="Arial" panose="020B0604020202020204" pitchFamily="34" charset="0"/>
              </a:endParaRPr>
            </a:p>
          </p:txBody>
        </p:sp>
        <p:sp>
          <p:nvSpPr>
            <p:cNvPr id="9237" name="TextBox 11">
              <a:extLst>
                <a:ext uri="{FF2B5EF4-FFF2-40B4-BE49-F238E27FC236}">
                  <a16:creationId xmlns:a16="http://schemas.microsoft.com/office/drawing/2014/main" id="{3CAE58F3-46D0-0541-980C-9A87C60A59F2}"/>
                </a:ext>
              </a:extLst>
            </p:cNvPr>
            <p:cNvSpPr txBox="1">
              <a:spLocks noChangeArrowheads="1"/>
            </p:cNvSpPr>
            <p:nvPr/>
          </p:nvSpPr>
          <p:spPr bwMode="auto">
            <a:xfrm rot="19197281">
              <a:off x="5686201" y="2214404"/>
              <a:ext cx="65647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dirty="0">
                  <a:solidFill>
                    <a:schemeClr val="bg1"/>
                  </a:solidFill>
                  <a:latin typeface="Arial" panose="020B0604020202020204" pitchFamily="34" charset="0"/>
                </a:rPr>
                <a:t>Trench</a:t>
              </a:r>
              <a:endParaRPr lang="en-US" altLang="en-US" sz="1200" dirty="0">
                <a:latin typeface="Arial" panose="020B0604020202020204" pitchFamily="34" charset="0"/>
              </a:endParaRPr>
            </a:p>
          </p:txBody>
        </p:sp>
        <p:sp>
          <p:nvSpPr>
            <p:cNvPr id="9238" name="TextBox 33">
              <a:extLst>
                <a:ext uri="{FF2B5EF4-FFF2-40B4-BE49-F238E27FC236}">
                  <a16:creationId xmlns:a16="http://schemas.microsoft.com/office/drawing/2014/main" id="{936677C7-4ECB-5D47-856C-2AFB27CD3A70}"/>
                </a:ext>
              </a:extLst>
            </p:cNvPr>
            <p:cNvSpPr txBox="1">
              <a:spLocks noChangeArrowheads="1"/>
            </p:cNvSpPr>
            <p:nvPr/>
          </p:nvSpPr>
          <p:spPr bwMode="auto">
            <a:xfrm>
              <a:off x="7146304" y="4478364"/>
              <a:ext cx="114309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600" dirty="0" err="1">
                  <a:solidFill>
                    <a:schemeClr val="bg1"/>
                  </a:solidFill>
                  <a:latin typeface="Arial" panose="020B0604020202020204" pitchFamily="34" charset="0"/>
                </a:rPr>
                <a:t>Kermadec</a:t>
              </a:r>
              <a:r>
                <a:rPr lang="en-US" altLang="en-US" sz="1600" dirty="0">
                  <a:solidFill>
                    <a:schemeClr val="bg1"/>
                  </a:solidFill>
                  <a:latin typeface="Arial" panose="020B0604020202020204" pitchFamily="34" charset="0"/>
                </a:rPr>
                <a:t> Trench</a:t>
              </a:r>
            </a:p>
          </p:txBody>
        </p:sp>
        <p:cxnSp>
          <p:nvCxnSpPr>
            <p:cNvPr id="25" name="Straight Arrow Connector 24">
              <a:extLst>
                <a:ext uri="{FF2B5EF4-FFF2-40B4-BE49-F238E27FC236}">
                  <a16:creationId xmlns:a16="http://schemas.microsoft.com/office/drawing/2014/main" id="{C181F362-7F3D-9149-865B-64BDF795017E}"/>
                </a:ext>
              </a:extLst>
            </p:cNvPr>
            <p:cNvCxnSpPr>
              <a:cxnSpLocks noChangeShapeType="1"/>
            </p:cNvCxnSpPr>
            <p:nvPr/>
          </p:nvCxnSpPr>
          <p:spPr bwMode="auto">
            <a:xfrm flipH="1">
              <a:off x="6679561" y="4600395"/>
              <a:ext cx="419557" cy="270342"/>
            </a:xfrm>
            <a:prstGeom prst="straightConnector1">
              <a:avLst/>
            </a:prstGeom>
            <a:noFill/>
            <a:ln w="28575">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7" name="TextBox 6">
              <a:extLst>
                <a:ext uri="{FF2B5EF4-FFF2-40B4-BE49-F238E27FC236}">
                  <a16:creationId xmlns:a16="http://schemas.microsoft.com/office/drawing/2014/main" id="{B7C57EA2-DB55-1742-9CFD-E8D63427FD88}"/>
                </a:ext>
              </a:extLst>
            </p:cNvPr>
            <p:cNvSpPr txBox="1"/>
            <p:nvPr/>
          </p:nvSpPr>
          <p:spPr>
            <a:xfrm>
              <a:off x="6389737" y="5356243"/>
              <a:ext cx="1774845" cy="307777"/>
            </a:xfrm>
            <a:prstGeom prst="rect">
              <a:avLst/>
            </a:prstGeom>
            <a:noFill/>
          </p:spPr>
          <p:txBody>
            <a:bodyPr wrap="none" rtlCol="0">
              <a:spAutoFit/>
            </a:bodyPr>
            <a:lstStyle/>
            <a:p>
              <a:r>
                <a:rPr lang="en-US" sz="1400" dirty="0">
                  <a:solidFill>
                    <a:schemeClr val="bg1"/>
                  </a:solidFill>
                </a:rPr>
                <a:t>M7.3 March 4, 2021</a:t>
              </a:r>
            </a:p>
          </p:txBody>
        </p:sp>
        <p:cxnSp>
          <p:nvCxnSpPr>
            <p:cNvPr id="27" name="Straight Arrow Connector 26">
              <a:extLst>
                <a:ext uri="{FF2B5EF4-FFF2-40B4-BE49-F238E27FC236}">
                  <a16:creationId xmlns:a16="http://schemas.microsoft.com/office/drawing/2014/main" id="{7ABC2474-D2E0-744D-8F6C-C02738B7F9BA}"/>
                </a:ext>
              </a:extLst>
            </p:cNvPr>
            <p:cNvCxnSpPr>
              <a:cxnSpLocks noChangeShapeType="1"/>
            </p:cNvCxnSpPr>
            <p:nvPr/>
          </p:nvCxnSpPr>
          <p:spPr bwMode="auto">
            <a:xfrm flipH="1" flipV="1">
              <a:off x="6462317" y="5107169"/>
              <a:ext cx="217244" cy="303031"/>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31" name="TextBox 30">
              <a:extLst>
                <a:ext uri="{FF2B5EF4-FFF2-40B4-BE49-F238E27FC236}">
                  <a16:creationId xmlns:a16="http://schemas.microsoft.com/office/drawing/2014/main" id="{F17A09FD-3F58-9D43-84BA-C9301CB9657C}"/>
                </a:ext>
              </a:extLst>
            </p:cNvPr>
            <p:cNvSpPr txBox="1"/>
            <p:nvPr/>
          </p:nvSpPr>
          <p:spPr>
            <a:xfrm>
              <a:off x="4679787" y="3642079"/>
              <a:ext cx="1774845" cy="307777"/>
            </a:xfrm>
            <a:prstGeom prst="rect">
              <a:avLst/>
            </a:prstGeom>
            <a:noFill/>
          </p:spPr>
          <p:txBody>
            <a:bodyPr wrap="none" rtlCol="0">
              <a:spAutoFit/>
            </a:bodyPr>
            <a:lstStyle/>
            <a:p>
              <a:r>
                <a:rPr lang="en-US" sz="1400" dirty="0">
                  <a:solidFill>
                    <a:schemeClr val="bg1"/>
                  </a:solidFill>
                </a:rPr>
                <a:t>M7.4 March 4, 2021</a:t>
              </a:r>
            </a:p>
          </p:txBody>
        </p:sp>
        <p:cxnSp>
          <p:nvCxnSpPr>
            <p:cNvPr id="32" name="Straight Arrow Connector 31">
              <a:extLst>
                <a:ext uri="{FF2B5EF4-FFF2-40B4-BE49-F238E27FC236}">
                  <a16:creationId xmlns:a16="http://schemas.microsoft.com/office/drawing/2014/main" id="{7DE47CAB-6817-5B4F-AC23-9FAB821D4FB9}"/>
                </a:ext>
              </a:extLst>
            </p:cNvPr>
            <p:cNvCxnSpPr>
              <a:cxnSpLocks noChangeShapeType="1"/>
            </p:cNvCxnSpPr>
            <p:nvPr/>
          </p:nvCxnSpPr>
          <p:spPr bwMode="auto">
            <a:xfrm flipV="1">
              <a:off x="6354822" y="3658161"/>
              <a:ext cx="515239" cy="117393"/>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36" name="TextBox 35">
              <a:extLst>
                <a:ext uri="{FF2B5EF4-FFF2-40B4-BE49-F238E27FC236}">
                  <a16:creationId xmlns:a16="http://schemas.microsoft.com/office/drawing/2014/main" id="{FCB3E479-EE27-1C43-9A07-486EDFF7C15A}"/>
                </a:ext>
              </a:extLst>
            </p:cNvPr>
            <p:cNvSpPr txBox="1"/>
            <p:nvPr/>
          </p:nvSpPr>
          <p:spPr>
            <a:xfrm>
              <a:off x="7146304" y="3861787"/>
              <a:ext cx="1774845" cy="307777"/>
            </a:xfrm>
            <a:prstGeom prst="rect">
              <a:avLst/>
            </a:prstGeom>
            <a:noFill/>
          </p:spPr>
          <p:txBody>
            <a:bodyPr wrap="none" rtlCol="0">
              <a:spAutoFit/>
            </a:bodyPr>
            <a:lstStyle/>
            <a:p>
              <a:r>
                <a:rPr lang="en-US" sz="1400" dirty="0">
                  <a:solidFill>
                    <a:schemeClr val="bg1"/>
                  </a:solidFill>
                </a:rPr>
                <a:t>M8.1 March 4, 2021</a:t>
              </a:r>
            </a:p>
          </p:txBody>
        </p:sp>
        <p:cxnSp>
          <p:nvCxnSpPr>
            <p:cNvPr id="37" name="Straight Arrow Connector 36">
              <a:extLst>
                <a:ext uri="{FF2B5EF4-FFF2-40B4-BE49-F238E27FC236}">
                  <a16:creationId xmlns:a16="http://schemas.microsoft.com/office/drawing/2014/main" id="{F9E3947F-8452-1D4D-9B9F-46DF9E05C57B}"/>
                </a:ext>
              </a:extLst>
            </p:cNvPr>
            <p:cNvCxnSpPr>
              <a:cxnSpLocks noChangeShapeType="1"/>
            </p:cNvCxnSpPr>
            <p:nvPr/>
          </p:nvCxnSpPr>
          <p:spPr bwMode="auto">
            <a:xfrm flipH="1" flipV="1">
              <a:off x="6989664" y="3682002"/>
              <a:ext cx="212104" cy="343062"/>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grpSp>
      <p:sp>
        <p:nvSpPr>
          <p:cNvPr id="28" name="Title 1">
            <a:extLst>
              <a:ext uri="{FF2B5EF4-FFF2-40B4-BE49-F238E27FC236}">
                <a16:creationId xmlns:a16="http://schemas.microsoft.com/office/drawing/2014/main" id="{8417206C-116A-416C-845C-21FE88AF89E8}"/>
              </a:ext>
            </a:extLst>
          </p:cNvPr>
          <p:cNvSpPr txBox="1">
            <a:spLocks/>
          </p:cNvSpPr>
          <p:nvPr/>
        </p:nvSpPr>
        <p:spPr>
          <a:xfrm>
            <a:off x="1233488" y="-152400"/>
            <a:ext cx="7899400" cy="1849384"/>
          </a:xfrm>
          <a:prstGeom prst="rect">
            <a:avLst/>
          </a:prstGeom>
        </p:spPr>
        <p:txBody>
          <a:bodyPr anchor="ctr">
            <a:normAutofit fontScale="97500"/>
          </a:bodyPr>
          <a:lstStyle/>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Magnitude 7.3 NEW ZEALAND</a:t>
            </a:r>
            <a:br>
              <a:rPr lang="en-US" sz="2100" b="1" dirty="0">
                <a:solidFill>
                  <a:schemeClr val="tx2">
                    <a:satMod val="130000"/>
                  </a:schemeClr>
                </a:solidFill>
                <a:ea typeface="+mj-ea"/>
                <a:cs typeface="Arial" panose="020B0604020202020204" pitchFamily="34" charset="0"/>
              </a:rPr>
            </a:br>
            <a:r>
              <a:rPr lang="en-US" sz="2100" b="1" dirty="0">
                <a:solidFill>
                  <a:schemeClr val="tx2">
                    <a:satMod val="130000"/>
                  </a:schemeClr>
                </a:solidFill>
                <a:ea typeface="+mj-ea"/>
                <a:cs typeface="Arial" panose="020B0604020202020204" pitchFamily="34" charset="0"/>
              </a:rPr>
              <a:t>Magnitude 7.4 KERMADEC ISLANDS</a:t>
            </a:r>
          </a:p>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Magnitude 8.1 KERMADEC ISLANDS</a:t>
            </a:r>
          </a:p>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Thursday,  March 4, 2021  </a:t>
            </a:r>
            <a:endParaRPr lang="en-US" sz="2100" dirty="0">
              <a:solidFill>
                <a:schemeClr val="tx2">
                  <a:satMod val="130000"/>
                </a:schemeClr>
              </a:solidFill>
              <a:ea typeface="+mj-ea"/>
              <a:cs typeface="Arial" pitchFamily="34" charset="0"/>
            </a:endParaRPr>
          </a:p>
        </p:txBody>
      </p:sp>
    </p:spTree>
    <p:extLst>
      <p:ext uri="{BB962C8B-B14F-4D97-AF65-F5344CB8AC3E}">
        <p14:creationId xmlns:p14="http://schemas.microsoft.com/office/powerpoint/2010/main" val="38495651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17DF41F-FBF6-4441-8107-68AE225491C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31748" name="Picture 18" descr="IRIS_TMlogo.png">
            <a:extLst>
              <a:ext uri="{FF2B5EF4-FFF2-40B4-BE49-F238E27FC236}">
                <a16:creationId xmlns:a16="http://schemas.microsoft.com/office/drawing/2014/main" id="{1CDE4EA6-699F-4E44-82F5-E49F6B3062E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Box 14">
            <a:extLst>
              <a:ext uri="{FF2B5EF4-FFF2-40B4-BE49-F238E27FC236}">
                <a16:creationId xmlns:a16="http://schemas.microsoft.com/office/drawing/2014/main" id="{011B1CC7-B757-B843-9EBB-9C760C3A82AA}"/>
              </a:ext>
            </a:extLst>
          </p:cNvPr>
          <p:cNvSpPr txBox="1">
            <a:spLocks noChangeArrowheads="1"/>
          </p:cNvSpPr>
          <p:nvPr/>
        </p:nvSpPr>
        <p:spPr bwMode="auto">
          <a:xfrm>
            <a:off x="239713" y="1491034"/>
            <a:ext cx="851218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1800"/>
              </a:lnSpc>
              <a:spcBef>
                <a:spcPct val="0"/>
              </a:spcBef>
              <a:buFont typeface="Arial" panose="020B0604020202020204" pitchFamily="34" charset="0"/>
              <a:buNone/>
            </a:pPr>
            <a:r>
              <a:rPr lang="en-US" altLang="en-US" sz="1600" dirty="0">
                <a:latin typeface="Arial" panose="020B0604020202020204" pitchFamily="34" charset="0"/>
              </a:rPr>
              <a:t>Animating ten years of seismicity in the region.</a:t>
            </a:r>
          </a:p>
        </p:txBody>
      </p:sp>
      <p:sp>
        <p:nvSpPr>
          <p:cNvPr id="31754" name="TextBox 16">
            <a:extLst>
              <a:ext uri="{FF2B5EF4-FFF2-40B4-BE49-F238E27FC236}">
                <a16:creationId xmlns:a16="http://schemas.microsoft.com/office/drawing/2014/main" id="{32CB58C5-F39B-5444-9EBE-1C7CFE3E185C}"/>
              </a:ext>
            </a:extLst>
          </p:cNvPr>
          <p:cNvSpPr txBox="1">
            <a:spLocks noChangeArrowheads="1"/>
          </p:cNvSpPr>
          <p:nvPr/>
        </p:nvSpPr>
        <p:spPr bwMode="auto">
          <a:xfrm>
            <a:off x="4613428" y="6550223"/>
            <a:ext cx="436529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400" i="1" dirty="0">
                <a:solidFill>
                  <a:srgbClr val="000000"/>
                </a:solidFill>
                <a:latin typeface="Arial" panose="020B0604020202020204" pitchFamily="34" charset="0"/>
                <a:cs typeface="Arial" panose="020B0604020202020204" pitchFamily="34" charset="0"/>
              </a:rPr>
              <a:t>Animation created with the IRIS Earthquake Browser</a:t>
            </a:r>
          </a:p>
        </p:txBody>
      </p:sp>
      <p:sp>
        <p:nvSpPr>
          <p:cNvPr id="9" name="Title 1">
            <a:extLst>
              <a:ext uri="{FF2B5EF4-FFF2-40B4-BE49-F238E27FC236}">
                <a16:creationId xmlns:a16="http://schemas.microsoft.com/office/drawing/2014/main" id="{5578CFE0-2D6E-4ED9-B3AA-7C72159226F9}"/>
              </a:ext>
            </a:extLst>
          </p:cNvPr>
          <p:cNvSpPr txBox="1">
            <a:spLocks/>
          </p:cNvSpPr>
          <p:nvPr/>
        </p:nvSpPr>
        <p:spPr>
          <a:xfrm>
            <a:off x="1233488" y="-152400"/>
            <a:ext cx="7899400" cy="1849384"/>
          </a:xfrm>
          <a:prstGeom prst="rect">
            <a:avLst/>
          </a:prstGeom>
        </p:spPr>
        <p:txBody>
          <a:bodyPr anchor="ctr">
            <a:normAutofit fontScale="97500"/>
          </a:bodyPr>
          <a:lstStyle/>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Magnitude 7.3 NEW ZEALAND</a:t>
            </a:r>
            <a:br>
              <a:rPr lang="en-US" sz="2100" b="1" dirty="0">
                <a:solidFill>
                  <a:schemeClr val="tx2">
                    <a:satMod val="130000"/>
                  </a:schemeClr>
                </a:solidFill>
                <a:ea typeface="+mj-ea"/>
                <a:cs typeface="Arial" panose="020B0604020202020204" pitchFamily="34" charset="0"/>
              </a:rPr>
            </a:br>
            <a:r>
              <a:rPr lang="en-US" sz="2100" b="1" dirty="0">
                <a:solidFill>
                  <a:schemeClr val="tx2">
                    <a:satMod val="130000"/>
                  </a:schemeClr>
                </a:solidFill>
                <a:ea typeface="+mj-ea"/>
                <a:cs typeface="Arial" panose="020B0604020202020204" pitchFamily="34" charset="0"/>
              </a:rPr>
              <a:t>Magnitude 7.4 KERMADEC ISLANDS</a:t>
            </a:r>
          </a:p>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Magnitude 8.1 KERMADEC ISLANDS</a:t>
            </a:r>
          </a:p>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Thursday,  March 4, 2021  </a:t>
            </a:r>
            <a:endParaRPr lang="en-US" sz="2100" dirty="0">
              <a:solidFill>
                <a:schemeClr val="tx2">
                  <a:satMod val="130000"/>
                </a:schemeClr>
              </a:solidFill>
              <a:ea typeface="+mj-ea"/>
              <a:cs typeface="Arial" pitchFamily="34" charset="0"/>
            </a:endParaRPr>
          </a:p>
        </p:txBody>
      </p:sp>
      <p:pic>
        <p:nvPicPr>
          <p:cNvPr id="3" name="3quakesNewZealand210304">
            <a:hlinkClick r:id="" action="ppaction://media"/>
            <a:extLst>
              <a:ext uri="{FF2B5EF4-FFF2-40B4-BE49-F238E27FC236}">
                <a16:creationId xmlns:a16="http://schemas.microsoft.com/office/drawing/2014/main" id="{4F777CAB-3054-43FE-BE32-C3A44E9CE9A3}"/>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233488" y="1902394"/>
            <a:ext cx="6638925" cy="4561094"/>
          </a:xfrm>
          <a:prstGeom prst="rect">
            <a:avLst/>
          </a:prstGeom>
        </p:spPr>
      </p:pic>
    </p:spTree>
    <p:extLst>
      <p:ext uri="{BB962C8B-B14F-4D97-AF65-F5344CB8AC3E}">
        <p14:creationId xmlns:p14="http://schemas.microsoft.com/office/powerpoint/2010/main" val="2613006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776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17DF41F-FBF6-4441-8107-68AE225491C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31748" name="Picture 18" descr="IRIS_TMlogo.png">
            <a:extLst>
              <a:ext uri="{FF2B5EF4-FFF2-40B4-BE49-F238E27FC236}">
                <a16:creationId xmlns:a16="http://schemas.microsoft.com/office/drawing/2014/main" id="{1CDE4EA6-699F-4E44-82F5-E49F6B3062E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Box 14">
            <a:extLst>
              <a:ext uri="{FF2B5EF4-FFF2-40B4-BE49-F238E27FC236}">
                <a16:creationId xmlns:a16="http://schemas.microsoft.com/office/drawing/2014/main" id="{011B1CC7-B757-B843-9EBB-9C760C3A82AA}"/>
              </a:ext>
            </a:extLst>
          </p:cNvPr>
          <p:cNvSpPr txBox="1">
            <a:spLocks noChangeArrowheads="1"/>
          </p:cNvSpPr>
          <p:nvPr/>
        </p:nvSpPr>
        <p:spPr bwMode="auto">
          <a:xfrm>
            <a:off x="265770" y="1519619"/>
            <a:ext cx="3901965" cy="443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000"/>
              </a:lnSpc>
              <a:spcBef>
                <a:spcPct val="0"/>
              </a:spcBef>
              <a:buNone/>
            </a:pPr>
            <a:r>
              <a:rPr lang="en-US" altLang="en-US" sz="1500" dirty="0">
                <a:solidFill>
                  <a:srgbClr val="000000"/>
                </a:solidFill>
                <a:latin typeface="Arial" panose="020B0604020202020204" pitchFamily="34" charset="0"/>
                <a:cs typeface="Arial" panose="020B0604020202020204" pitchFamily="34" charset="0"/>
              </a:rPr>
              <a:t>The first earthquake, a M 7.3 at 13:27 UTC was followed by at least 10 aftershocks from M 4.7 - M 5.6.</a:t>
            </a:r>
          </a:p>
          <a:p>
            <a:pPr>
              <a:lnSpc>
                <a:spcPts val="2000"/>
              </a:lnSpc>
              <a:spcBef>
                <a:spcPct val="0"/>
              </a:spcBef>
              <a:buNone/>
            </a:pPr>
            <a:endParaRPr lang="en-US" altLang="en-US" sz="1500" dirty="0">
              <a:solidFill>
                <a:srgbClr val="000000"/>
              </a:solidFill>
              <a:latin typeface="Arial" panose="020B0604020202020204" pitchFamily="34" charset="0"/>
              <a:cs typeface="Arial" panose="020B0604020202020204" pitchFamily="34" charset="0"/>
            </a:endParaRPr>
          </a:p>
          <a:p>
            <a:pPr>
              <a:lnSpc>
                <a:spcPts val="2000"/>
              </a:lnSpc>
              <a:spcBef>
                <a:spcPct val="0"/>
              </a:spcBef>
              <a:buNone/>
            </a:pPr>
            <a:r>
              <a:rPr lang="en-US" altLang="en-US" sz="1500" dirty="0">
                <a:solidFill>
                  <a:srgbClr val="000000"/>
                </a:solidFill>
                <a:latin typeface="Arial" panose="020B0604020202020204" pitchFamily="34" charset="0"/>
                <a:cs typeface="Arial" panose="020B0604020202020204" pitchFamily="34" charset="0"/>
              </a:rPr>
              <a:t>While a M 7.4 occurred later the same day to the north, due to the distance, it is unlikely to have been triggered by the earlier M 7.3.  </a:t>
            </a:r>
          </a:p>
          <a:p>
            <a:pPr>
              <a:lnSpc>
                <a:spcPts val="2000"/>
              </a:lnSpc>
              <a:spcBef>
                <a:spcPct val="0"/>
              </a:spcBef>
              <a:buNone/>
            </a:pPr>
            <a:endParaRPr lang="en-US" altLang="en-US" sz="1500" dirty="0">
              <a:solidFill>
                <a:srgbClr val="000000"/>
              </a:solidFill>
              <a:latin typeface="Arial" panose="020B0604020202020204" pitchFamily="34" charset="0"/>
              <a:cs typeface="Arial" panose="020B0604020202020204" pitchFamily="34" charset="0"/>
            </a:endParaRPr>
          </a:p>
          <a:p>
            <a:pPr>
              <a:lnSpc>
                <a:spcPts val="2000"/>
              </a:lnSpc>
              <a:spcBef>
                <a:spcPct val="0"/>
              </a:spcBef>
              <a:buNone/>
            </a:pPr>
            <a:r>
              <a:rPr lang="en-US" altLang="en-US" sz="1500" dirty="0">
                <a:solidFill>
                  <a:srgbClr val="000000"/>
                </a:solidFill>
                <a:latin typeface="Arial" panose="020B0604020202020204" pitchFamily="34" charset="0"/>
                <a:cs typeface="Arial" panose="020B0604020202020204" pitchFamily="34" charset="0"/>
              </a:rPr>
              <a:t>However, the M 7.4 at 17:41 UTC turned out to be a foreshock to a M 8.1 that struck at 19:28 UTC.</a:t>
            </a:r>
          </a:p>
          <a:p>
            <a:pPr>
              <a:lnSpc>
                <a:spcPts val="2000"/>
              </a:lnSpc>
              <a:spcBef>
                <a:spcPct val="0"/>
              </a:spcBef>
              <a:buNone/>
            </a:pPr>
            <a:endParaRPr lang="en-US" altLang="en-US" sz="1500" dirty="0">
              <a:solidFill>
                <a:srgbClr val="000000"/>
              </a:solidFill>
              <a:latin typeface="Arial" panose="020B0604020202020204" pitchFamily="34" charset="0"/>
              <a:cs typeface="Arial" panose="020B0604020202020204" pitchFamily="34" charset="0"/>
            </a:endParaRPr>
          </a:p>
          <a:p>
            <a:pPr>
              <a:lnSpc>
                <a:spcPts val="2000"/>
              </a:lnSpc>
              <a:spcBef>
                <a:spcPct val="0"/>
              </a:spcBef>
              <a:buNone/>
            </a:pPr>
            <a:r>
              <a:rPr lang="en-US" altLang="en-US" sz="1500" dirty="0">
                <a:solidFill>
                  <a:srgbClr val="000000"/>
                </a:solidFill>
                <a:latin typeface="Arial" panose="020B0604020202020204" pitchFamily="34" charset="0"/>
                <a:cs typeface="Arial" panose="020B0604020202020204" pitchFamily="34" charset="0"/>
              </a:rPr>
              <a:t>The M 8.1 was followed by at least 38 aftershocks from M 4.9 – 6.2.</a:t>
            </a:r>
          </a:p>
          <a:p>
            <a:pPr>
              <a:lnSpc>
                <a:spcPts val="2000"/>
              </a:lnSpc>
              <a:spcBef>
                <a:spcPct val="0"/>
              </a:spcBef>
              <a:buNone/>
            </a:pPr>
            <a:endParaRPr lang="en-US" altLang="en-US" sz="1500" dirty="0">
              <a:solidFill>
                <a:srgbClr val="000000"/>
              </a:solidFill>
              <a:latin typeface="Arial" panose="020B0604020202020204" pitchFamily="34" charset="0"/>
              <a:cs typeface="Arial" panose="020B0604020202020204" pitchFamily="34" charset="0"/>
            </a:endParaRPr>
          </a:p>
          <a:p>
            <a:pPr>
              <a:lnSpc>
                <a:spcPts val="2000"/>
              </a:lnSpc>
              <a:spcBef>
                <a:spcPct val="0"/>
              </a:spcBef>
              <a:buNone/>
            </a:pPr>
            <a:r>
              <a:rPr lang="en-US" altLang="en-US" sz="1500" dirty="0">
                <a:solidFill>
                  <a:srgbClr val="000000"/>
                </a:solidFill>
                <a:latin typeface="Arial" panose="020B0604020202020204" pitchFamily="34" charset="0"/>
                <a:cs typeface="Arial" panose="020B0604020202020204" pitchFamily="34" charset="0"/>
              </a:rPr>
              <a:t> </a:t>
            </a:r>
          </a:p>
        </p:txBody>
      </p:sp>
      <p:sp>
        <p:nvSpPr>
          <p:cNvPr id="31754" name="TextBox 16">
            <a:extLst>
              <a:ext uri="{FF2B5EF4-FFF2-40B4-BE49-F238E27FC236}">
                <a16:creationId xmlns:a16="http://schemas.microsoft.com/office/drawing/2014/main" id="{32CB58C5-F39B-5444-9EBE-1C7CFE3E185C}"/>
              </a:ext>
            </a:extLst>
          </p:cNvPr>
          <p:cNvSpPr txBox="1">
            <a:spLocks noChangeArrowheads="1"/>
          </p:cNvSpPr>
          <p:nvPr/>
        </p:nvSpPr>
        <p:spPr bwMode="auto">
          <a:xfrm>
            <a:off x="948543" y="6518139"/>
            <a:ext cx="40062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400" i="1" dirty="0">
                <a:solidFill>
                  <a:srgbClr val="000000"/>
                </a:solidFill>
                <a:latin typeface="Arial" panose="020B0604020202020204" pitchFamily="34" charset="0"/>
                <a:cs typeface="Arial" panose="020B0604020202020204" pitchFamily="34" charset="0"/>
              </a:rPr>
              <a:t>Maps created with the IRIS Earthquake Browser</a:t>
            </a:r>
          </a:p>
        </p:txBody>
      </p:sp>
      <p:grpSp>
        <p:nvGrpSpPr>
          <p:cNvPr id="14" name="Group 13">
            <a:extLst>
              <a:ext uri="{FF2B5EF4-FFF2-40B4-BE49-F238E27FC236}">
                <a16:creationId xmlns:a16="http://schemas.microsoft.com/office/drawing/2014/main" id="{791D49CF-9796-43EF-A5F5-917E81A7E274}"/>
              </a:ext>
            </a:extLst>
          </p:cNvPr>
          <p:cNvGrpSpPr/>
          <p:nvPr/>
        </p:nvGrpSpPr>
        <p:grpSpPr>
          <a:xfrm>
            <a:off x="4965192" y="1155315"/>
            <a:ext cx="3941332" cy="2730885"/>
            <a:chOff x="4456517" y="1363210"/>
            <a:chExt cx="3991495" cy="2765642"/>
          </a:xfrm>
        </p:grpSpPr>
        <p:pic>
          <p:nvPicPr>
            <p:cNvPr id="6" name="Picture 5" descr="Map&#10;&#10;Description automatically generated">
              <a:extLst>
                <a:ext uri="{FF2B5EF4-FFF2-40B4-BE49-F238E27FC236}">
                  <a16:creationId xmlns:a16="http://schemas.microsoft.com/office/drawing/2014/main" id="{9672A4D3-C773-43C9-A1D6-B51294DEC8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6517" y="1363210"/>
              <a:ext cx="3991495" cy="2765642"/>
            </a:xfrm>
            <a:prstGeom prst="rect">
              <a:avLst/>
            </a:prstGeom>
          </p:spPr>
        </p:pic>
        <p:sp>
          <p:nvSpPr>
            <p:cNvPr id="30" name="TextBox 30">
              <a:extLst>
                <a:ext uri="{FF2B5EF4-FFF2-40B4-BE49-F238E27FC236}">
                  <a16:creationId xmlns:a16="http://schemas.microsoft.com/office/drawing/2014/main" id="{57D15410-0D5F-6147-8C1A-F6ABA3A37F2C}"/>
                </a:ext>
              </a:extLst>
            </p:cNvPr>
            <p:cNvSpPr txBox="1">
              <a:spLocks noChangeArrowheads="1"/>
            </p:cNvSpPr>
            <p:nvPr/>
          </p:nvSpPr>
          <p:spPr bwMode="auto">
            <a:xfrm>
              <a:off x="6094276" y="3551279"/>
              <a:ext cx="23537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a:spcBef>
                  <a:spcPct val="0"/>
                </a:spcBef>
                <a:buFontTx/>
                <a:buNone/>
              </a:pPr>
              <a:r>
                <a:rPr lang="en-US" altLang="en-US" sz="1400" dirty="0">
                  <a:solidFill>
                    <a:srgbClr val="FFFFFF"/>
                  </a:solidFill>
                  <a:latin typeface="Arial" panose="020B0604020202020204" pitchFamily="34" charset="0"/>
                  <a:cs typeface="Arial" panose="020B0604020202020204" pitchFamily="34" charset="0"/>
                </a:rPr>
                <a:t>M 7.3 </a:t>
              </a:r>
            </a:p>
            <a:p>
              <a:pPr algn="r">
                <a:spcBef>
                  <a:spcPct val="0"/>
                </a:spcBef>
                <a:buFontTx/>
                <a:buNone/>
              </a:pPr>
              <a:r>
                <a:rPr lang="en-US" altLang="en-US" sz="1400" dirty="0">
                  <a:solidFill>
                    <a:srgbClr val="FFFFFF"/>
                  </a:solidFill>
                  <a:latin typeface="Arial" panose="020B0604020202020204" pitchFamily="34" charset="0"/>
                  <a:cs typeface="Arial" panose="020B0604020202020204" pitchFamily="34" charset="0"/>
                </a:rPr>
                <a:t>and Aftershocks</a:t>
              </a:r>
            </a:p>
          </p:txBody>
        </p:sp>
        <p:cxnSp>
          <p:nvCxnSpPr>
            <p:cNvPr id="31" name="Straight Arrow Connector 30">
              <a:extLst>
                <a:ext uri="{FF2B5EF4-FFF2-40B4-BE49-F238E27FC236}">
                  <a16:creationId xmlns:a16="http://schemas.microsoft.com/office/drawing/2014/main" id="{9AF6F8A4-7DD0-DF48-8AE1-A5350A05AA53}"/>
                </a:ext>
              </a:extLst>
            </p:cNvPr>
            <p:cNvCxnSpPr>
              <a:cxnSpLocks noChangeShapeType="1"/>
            </p:cNvCxnSpPr>
            <p:nvPr/>
          </p:nvCxnSpPr>
          <p:spPr bwMode="auto">
            <a:xfrm>
              <a:off x="7259933" y="2042758"/>
              <a:ext cx="248215" cy="0"/>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33" name="TextBox 30">
              <a:extLst>
                <a:ext uri="{FF2B5EF4-FFF2-40B4-BE49-F238E27FC236}">
                  <a16:creationId xmlns:a16="http://schemas.microsoft.com/office/drawing/2014/main" id="{6863ACC9-4E02-E44B-9ADC-BE645508FFD8}"/>
                </a:ext>
              </a:extLst>
            </p:cNvPr>
            <p:cNvSpPr txBox="1">
              <a:spLocks noChangeArrowheads="1"/>
            </p:cNvSpPr>
            <p:nvPr/>
          </p:nvSpPr>
          <p:spPr bwMode="auto">
            <a:xfrm>
              <a:off x="6172200" y="1882973"/>
              <a:ext cx="113461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a:spcBef>
                  <a:spcPct val="0"/>
                </a:spcBef>
                <a:buFontTx/>
                <a:buNone/>
              </a:pPr>
              <a:r>
                <a:rPr lang="en-US" altLang="en-US" sz="1400" dirty="0">
                  <a:solidFill>
                    <a:srgbClr val="FFFFFF"/>
                  </a:solidFill>
                  <a:latin typeface="Arial" panose="020B0604020202020204" pitchFamily="34" charset="0"/>
                  <a:cs typeface="Arial" panose="020B0604020202020204" pitchFamily="34" charset="0"/>
                </a:rPr>
                <a:t>M7.3 </a:t>
              </a:r>
            </a:p>
          </p:txBody>
        </p:sp>
      </p:grpSp>
      <p:sp>
        <p:nvSpPr>
          <p:cNvPr id="26" name="Title 1">
            <a:extLst>
              <a:ext uri="{FF2B5EF4-FFF2-40B4-BE49-F238E27FC236}">
                <a16:creationId xmlns:a16="http://schemas.microsoft.com/office/drawing/2014/main" id="{D94422A3-78DB-4A72-909E-5352D274A220}"/>
              </a:ext>
            </a:extLst>
          </p:cNvPr>
          <p:cNvSpPr txBox="1">
            <a:spLocks/>
          </p:cNvSpPr>
          <p:nvPr/>
        </p:nvSpPr>
        <p:spPr>
          <a:xfrm>
            <a:off x="1233488" y="-152400"/>
            <a:ext cx="7899400" cy="1849384"/>
          </a:xfrm>
          <a:prstGeom prst="rect">
            <a:avLst/>
          </a:prstGeom>
        </p:spPr>
        <p:txBody>
          <a:bodyPr anchor="ctr">
            <a:normAutofit fontScale="97500"/>
          </a:bodyPr>
          <a:lstStyle/>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Magnitude 7.3 NEW ZEALAND</a:t>
            </a:r>
            <a:br>
              <a:rPr lang="en-US" sz="2100" b="1" dirty="0">
                <a:solidFill>
                  <a:schemeClr val="tx2">
                    <a:satMod val="130000"/>
                  </a:schemeClr>
                </a:solidFill>
                <a:ea typeface="+mj-ea"/>
                <a:cs typeface="Arial" panose="020B0604020202020204" pitchFamily="34" charset="0"/>
              </a:rPr>
            </a:br>
            <a:r>
              <a:rPr lang="en-US" sz="2100" b="1" dirty="0">
                <a:solidFill>
                  <a:schemeClr val="tx2">
                    <a:satMod val="130000"/>
                  </a:schemeClr>
                </a:solidFill>
                <a:ea typeface="+mj-ea"/>
                <a:cs typeface="Arial" panose="020B0604020202020204" pitchFamily="34" charset="0"/>
              </a:rPr>
              <a:t>Magnitude 7.4 KERMADEC ISLANDS</a:t>
            </a:r>
          </a:p>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Magnitude 8.1 KERMADEC ISLANDS</a:t>
            </a:r>
          </a:p>
          <a:p>
            <a:pPr eaLnBrk="1" fontAlgn="auto" hangingPunct="1">
              <a:spcAft>
                <a:spcPts val="0"/>
              </a:spcAft>
              <a:defRPr/>
            </a:pPr>
            <a:r>
              <a:rPr lang="en-US" sz="2100" b="1" dirty="0">
                <a:solidFill>
                  <a:schemeClr val="tx2">
                    <a:satMod val="130000"/>
                  </a:schemeClr>
                </a:solidFill>
                <a:ea typeface="+mj-ea"/>
                <a:cs typeface="Arial" panose="020B0604020202020204" pitchFamily="34" charset="0"/>
              </a:rPr>
              <a:t>Thursday,  March 4, 2021  </a:t>
            </a:r>
            <a:endParaRPr lang="en-US" sz="2100" dirty="0">
              <a:solidFill>
                <a:schemeClr val="tx2">
                  <a:satMod val="130000"/>
                </a:schemeClr>
              </a:solidFill>
              <a:ea typeface="+mj-ea"/>
              <a:cs typeface="Arial" pitchFamily="34" charset="0"/>
            </a:endParaRPr>
          </a:p>
        </p:txBody>
      </p:sp>
      <p:grpSp>
        <p:nvGrpSpPr>
          <p:cNvPr id="16" name="Group 15">
            <a:extLst>
              <a:ext uri="{FF2B5EF4-FFF2-40B4-BE49-F238E27FC236}">
                <a16:creationId xmlns:a16="http://schemas.microsoft.com/office/drawing/2014/main" id="{CA4CAC62-8F56-4AA1-833B-FE82DECD8055}"/>
              </a:ext>
            </a:extLst>
          </p:cNvPr>
          <p:cNvGrpSpPr/>
          <p:nvPr/>
        </p:nvGrpSpPr>
        <p:grpSpPr>
          <a:xfrm>
            <a:off x="4963878" y="3979949"/>
            <a:ext cx="3951522" cy="2801851"/>
            <a:chOff x="4452729" y="4643511"/>
            <a:chExt cx="4006225" cy="2840638"/>
          </a:xfrm>
        </p:grpSpPr>
        <p:pic>
          <p:nvPicPr>
            <p:cNvPr id="13" name="Picture 12" descr="A picture containing map&#10;&#10;Description automatically generated">
              <a:extLst>
                <a:ext uri="{FF2B5EF4-FFF2-40B4-BE49-F238E27FC236}">
                  <a16:creationId xmlns:a16="http://schemas.microsoft.com/office/drawing/2014/main" id="{044D3886-0764-486C-A39A-3107A71A8C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52729" y="4643511"/>
              <a:ext cx="4006225" cy="2840638"/>
            </a:xfrm>
            <a:prstGeom prst="rect">
              <a:avLst/>
            </a:prstGeom>
          </p:spPr>
        </p:pic>
        <p:sp>
          <p:nvSpPr>
            <p:cNvPr id="32" name="TextBox 30">
              <a:extLst>
                <a:ext uri="{FF2B5EF4-FFF2-40B4-BE49-F238E27FC236}">
                  <a16:creationId xmlns:a16="http://schemas.microsoft.com/office/drawing/2014/main" id="{72EEB9E6-B68A-49F6-916A-C588E22CEA40}"/>
                </a:ext>
              </a:extLst>
            </p:cNvPr>
            <p:cNvSpPr txBox="1">
              <a:spLocks noChangeArrowheads="1"/>
            </p:cNvSpPr>
            <p:nvPr/>
          </p:nvSpPr>
          <p:spPr bwMode="auto">
            <a:xfrm>
              <a:off x="6105218" y="6735960"/>
              <a:ext cx="235373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a:spcBef>
                  <a:spcPct val="0"/>
                </a:spcBef>
                <a:buFontTx/>
                <a:buNone/>
              </a:pPr>
              <a:r>
                <a:rPr lang="en-US" altLang="en-US" sz="1400" dirty="0">
                  <a:solidFill>
                    <a:srgbClr val="FFFFFF"/>
                  </a:solidFill>
                  <a:latin typeface="Arial" panose="020B0604020202020204" pitchFamily="34" charset="0"/>
                  <a:cs typeface="Arial" panose="020B0604020202020204" pitchFamily="34" charset="0"/>
                </a:rPr>
                <a:t>M 7.4 Foreshock</a:t>
              </a:r>
            </a:p>
            <a:p>
              <a:pPr algn="r">
                <a:spcBef>
                  <a:spcPct val="0"/>
                </a:spcBef>
                <a:buFontTx/>
                <a:buNone/>
              </a:pPr>
              <a:r>
                <a:rPr lang="en-US" altLang="en-US" sz="1400" dirty="0">
                  <a:solidFill>
                    <a:srgbClr val="FFFFFF"/>
                  </a:solidFill>
                  <a:latin typeface="Arial" panose="020B0604020202020204" pitchFamily="34" charset="0"/>
                  <a:cs typeface="Arial" panose="020B0604020202020204" pitchFamily="34" charset="0"/>
                </a:rPr>
                <a:t>M 8.1 Mainshock</a:t>
              </a:r>
            </a:p>
            <a:p>
              <a:pPr algn="r">
                <a:spcBef>
                  <a:spcPct val="0"/>
                </a:spcBef>
                <a:buFontTx/>
                <a:buNone/>
              </a:pPr>
              <a:r>
                <a:rPr lang="en-US" altLang="en-US" sz="1400" dirty="0">
                  <a:solidFill>
                    <a:srgbClr val="FFFFFF"/>
                  </a:solidFill>
                  <a:latin typeface="Arial" panose="020B0604020202020204" pitchFamily="34" charset="0"/>
                  <a:cs typeface="Arial" panose="020B0604020202020204" pitchFamily="34" charset="0"/>
                </a:rPr>
                <a:t> and Aftershocks</a:t>
              </a:r>
            </a:p>
          </p:txBody>
        </p:sp>
        <p:cxnSp>
          <p:nvCxnSpPr>
            <p:cNvPr id="34" name="Straight Arrow Connector 33">
              <a:extLst>
                <a:ext uri="{FF2B5EF4-FFF2-40B4-BE49-F238E27FC236}">
                  <a16:creationId xmlns:a16="http://schemas.microsoft.com/office/drawing/2014/main" id="{5505FA06-923A-41DA-8F3D-E4C8E79194F9}"/>
                </a:ext>
              </a:extLst>
            </p:cNvPr>
            <p:cNvCxnSpPr>
              <a:cxnSpLocks noChangeShapeType="1"/>
            </p:cNvCxnSpPr>
            <p:nvPr/>
          </p:nvCxnSpPr>
          <p:spPr bwMode="auto">
            <a:xfrm>
              <a:off x="6418485" y="5676582"/>
              <a:ext cx="248215" cy="0"/>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35" name="TextBox 30">
              <a:extLst>
                <a:ext uri="{FF2B5EF4-FFF2-40B4-BE49-F238E27FC236}">
                  <a16:creationId xmlns:a16="http://schemas.microsoft.com/office/drawing/2014/main" id="{DBE54D3F-1F8B-4F4B-A9A0-0FD6F331FB2C}"/>
                </a:ext>
              </a:extLst>
            </p:cNvPr>
            <p:cNvSpPr txBox="1">
              <a:spLocks noChangeArrowheads="1"/>
            </p:cNvSpPr>
            <p:nvPr/>
          </p:nvSpPr>
          <p:spPr bwMode="auto">
            <a:xfrm>
              <a:off x="5330747" y="5526322"/>
              <a:ext cx="113461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a:spcBef>
                  <a:spcPct val="0"/>
                </a:spcBef>
                <a:buFontTx/>
                <a:buNone/>
              </a:pPr>
              <a:r>
                <a:rPr lang="en-US" altLang="en-US" sz="1400" dirty="0">
                  <a:solidFill>
                    <a:srgbClr val="FFFFFF"/>
                  </a:solidFill>
                  <a:latin typeface="Arial" panose="020B0604020202020204" pitchFamily="34" charset="0"/>
                  <a:cs typeface="Arial" panose="020B0604020202020204" pitchFamily="34" charset="0"/>
                </a:rPr>
                <a:t>M7.4 </a:t>
              </a:r>
            </a:p>
          </p:txBody>
        </p:sp>
        <p:cxnSp>
          <p:nvCxnSpPr>
            <p:cNvPr id="39" name="Straight Arrow Connector 38">
              <a:extLst>
                <a:ext uri="{FF2B5EF4-FFF2-40B4-BE49-F238E27FC236}">
                  <a16:creationId xmlns:a16="http://schemas.microsoft.com/office/drawing/2014/main" id="{3B692AB7-BF02-47C5-BF08-ABBA257C625B}"/>
                </a:ext>
              </a:extLst>
            </p:cNvPr>
            <p:cNvCxnSpPr>
              <a:cxnSpLocks noChangeShapeType="1"/>
            </p:cNvCxnSpPr>
            <p:nvPr/>
          </p:nvCxnSpPr>
          <p:spPr bwMode="auto">
            <a:xfrm flipV="1">
              <a:off x="6706174" y="5802515"/>
              <a:ext cx="170071" cy="126662"/>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40" name="TextBox 30">
              <a:extLst>
                <a:ext uri="{FF2B5EF4-FFF2-40B4-BE49-F238E27FC236}">
                  <a16:creationId xmlns:a16="http://schemas.microsoft.com/office/drawing/2014/main" id="{5F24DBA8-88A5-4012-A440-A0D0AD372563}"/>
                </a:ext>
              </a:extLst>
            </p:cNvPr>
            <p:cNvSpPr txBox="1">
              <a:spLocks noChangeArrowheads="1"/>
            </p:cNvSpPr>
            <p:nvPr/>
          </p:nvSpPr>
          <p:spPr bwMode="auto">
            <a:xfrm>
              <a:off x="5619186" y="5811281"/>
              <a:ext cx="113461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a:spcBef>
                  <a:spcPct val="0"/>
                </a:spcBef>
                <a:buFontTx/>
                <a:buNone/>
              </a:pPr>
              <a:r>
                <a:rPr lang="en-US" altLang="en-US" sz="1400" dirty="0">
                  <a:solidFill>
                    <a:srgbClr val="FFFFFF"/>
                  </a:solidFill>
                  <a:latin typeface="Arial" panose="020B0604020202020204" pitchFamily="34" charset="0"/>
                  <a:cs typeface="Arial" panose="020B0604020202020204" pitchFamily="34" charset="0"/>
                </a:rPr>
                <a:t>M8.1 </a:t>
              </a:r>
            </a:p>
          </p:txBody>
        </p:sp>
      </p:grpSp>
    </p:spTree>
    <p:extLst>
      <p:ext uri="{BB962C8B-B14F-4D97-AF65-F5344CB8AC3E}">
        <p14:creationId xmlns:p14="http://schemas.microsoft.com/office/powerpoint/2010/main" val="5024376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11919</TotalTime>
  <Words>2815</Words>
  <Application>Microsoft Office PowerPoint</Application>
  <PresentationFormat>On-screen Show (4:3)</PresentationFormat>
  <Paragraphs>278</Paragraphs>
  <Slides>18</Slides>
  <Notes>18</Notes>
  <HiddenSlides>0</HiddenSlides>
  <MMClips>3</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18</vt:i4>
      </vt:variant>
    </vt:vector>
  </HeadingPairs>
  <TitlesOfParts>
    <vt:vector size="22" baseType="lpstr">
      <vt:lpstr>Arial</vt:lpstr>
      <vt:lpstr>Calibri</vt: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917</cp:revision>
  <cp:lastPrinted>2018-05-05T19:31:49Z</cp:lastPrinted>
  <dcterms:created xsi:type="dcterms:W3CDTF">2009-05-31T20:07:40Z</dcterms:created>
  <dcterms:modified xsi:type="dcterms:W3CDTF">2021-03-06T05:13:30Z</dcterms:modified>
</cp:coreProperties>
</file>