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21"/>
  </p:notesMasterIdLst>
  <p:sldIdLst>
    <p:sldId id="433" r:id="rId3"/>
    <p:sldId id="384" r:id="rId4"/>
    <p:sldId id="302" r:id="rId5"/>
    <p:sldId id="365" r:id="rId6"/>
    <p:sldId id="434" r:id="rId7"/>
    <p:sldId id="437" r:id="rId8"/>
    <p:sldId id="438" r:id="rId9"/>
    <p:sldId id="432" r:id="rId10"/>
    <p:sldId id="379" r:id="rId11"/>
    <p:sldId id="382" r:id="rId12"/>
    <p:sldId id="440" r:id="rId13"/>
    <p:sldId id="441" r:id="rId14"/>
    <p:sldId id="426" r:id="rId15"/>
    <p:sldId id="424" r:id="rId16"/>
    <p:sldId id="435" r:id="rId17"/>
    <p:sldId id="388" r:id="rId18"/>
    <p:sldId id="436" r:id="rId19"/>
    <p:sldId id="373" r:id="rId2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76" autoAdjust="0"/>
    <p:restoredTop sz="87040" autoAdjust="0"/>
  </p:normalViewPr>
  <p:slideViewPr>
    <p:cSldViewPr showGuides="1">
      <p:cViewPr varScale="1">
        <p:scale>
          <a:sx n="88" d="100"/>
          <a:sy n="88" d="100"/>
        </p:scale>
        <p:origin x="192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3/7/21</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7000dffl/executive"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s://earthquake.usgs.gov/earthquakes/eventpage/us7000dflf/executive" TargetMode="External"/><Relationship Id="rId4" Type="http://schemas.openxmlformats.org/officeDocument/2006/relationships/hyperlink" Target="https://earthquake.usgs.gov/earthquakes/eventpage/us7000dfk3/executive"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iris.edu/ieb"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t>Más información:</a:t>
            </a:r>
          </a:p>
          <a:p>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https://earthquake.usgs.gov/earthquakes/eventpage/us7000dffl/executive</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4"/>
              </a:rPr>
              <a:t>https://earthquake.usgs.gov/earthquakes/eventpage/us7000dfk3/executive</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5"/>
              </a:rPr>
              <a:t>https://earthquake.usgs.gov/earthquakes/eventpage/us7000dflf/executive</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s-ES_tradnl" altLang="en-US" noProof="0" dirty="0"/>
          </a:p>
          <a:p>
            <a:pPr eaLnBrk="1" hangingPunct="1">
              <a:spcBef>
                <a:spcPct val="0"/>
              </a:spcBef>
            </a:pPr>
            <a:endParaRPr lang="es-ES_tradnl" altLang="en-US" noProof="0"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820508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i="0" noProof="0" dirty="0" err="1"/>
              <a:t>Sis</a:t>
            </a:r>
            <a:r>
              <a:rPr lang="es-ES_tradnl" altLang="en-US" i="0" noProof="0" dirty="0"/>
              <a:t> Inicial – Sismo Principal – Replicas: </a:t>
            </a:r>
            <a:r>
              <a:rPr lang="es-ES_tradnl" noProof="0" dirty="0">
                <a:hlinkClick r:id="rId3"/>
              </a:rPr>
              <a:t>https://www.iris.edu/hq/inclass/animation/earthquake_foreshockmainshockaftershock</a:t>
            </a:r>
            <a:r>
              <a:rPr lang="es-ES_tradnl" noProof="0" dirty="0"/>
              <a:t> </a:t>
            </a:r>
            <a:endParaRPr lang="es-ES_tradnl" altLang="en-US" noProof="0"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99458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12</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68783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800" b="1" dirty="0">
                <a:solidFill>
                  <a:srgbClr val="393996"/>
                </a:solidFill>
                <a:ea typeface="ＭＳ Ｐゴシック" panose="020B0600070205080204" pitchFamily="34" charset="-128"/>
              </a:rPr>
              <a:t>Animación </a:t>
            </a:r>
            <a:r>
              <a:rPr lang="es-ES_tradnl" altLang="en-US" sz="800" b="1" noProof="0" dirty="0">
                <a:solidFill>
                  <a:srgbClr val="393996"/>
                </a:solidFill>
                <a:ea typeface="ＭＳ Ｐゴシック" panose="020B0600070205080204" pitchFamily="34" charset="-128"/>
              </a:rPr>
              <a:t>Relevante</a:t>
            </a:r>
            <a:r>
              <a:rPr lang="es-ES_tradnl" altLang="en-US" sz="800" b="1" dirty="0">
                <a:solidFill>
                  <a:srgbClr val="393996"/>
                </a:solidFill>
                <a:ea typeface="ＭＳ Ｐゴシック" panose="020B0600070205080204" pitchFamily="34" charset="-128"/>
              </a:rPr>
              <a:t>:</a:t>
            </a:r>
          </a:p>
          <a:p>
            <a:r>
              <a:rPr lang="es-ES_tradnl" altLang="en-US" sz="800" b="0" dirty="0">
                <a:solidFill>
                  <a:srgbClr val="393996"/>
                </a:solidFill>
                <a:ea typeface="ＭＳ Ｐゴシック" panose="020B0600070205080204" pitchFamily="34" charset="-128"/>
              </a:rPr>
              <a:t>Mecanismos focales explicados: </a:t>
            </a:r>
            <a:r>
              <a:rPr lang="es-ES" sz="1000" kern="1200" dirty="0">
                <a:solidFill>
                  <a:schemeClr val="tx1"/>
                </a:solidFill>
                <a:effectLst/>
                <a:latin typeface="+mn-lt"/>
                <a:ea typeface="ＭＳ Ｐゴシック" charset="0"/>
                <a:cs typeface="ＭＳ Ｐゴシック" panose="020B0600070205080204" pitchFamily="34" charset="-128"/>
              </a:rPr>
              <a:t> </a:t>
            </a:r>
            <a:r>
              <a:rPr lang="es-ES_tradnl" sz="1000" u="sng" kern="1200" dirty="0">
                <a:solidFill>
                  <a:schemeClr val="tx1"/>
                </a:solidFill>
                <a:effectLst/>
                <a:latin typeface="+mn-lt"/>
                <a:ea typeface="ＭＳ Ｐゴシック" charset="0"/>
                <a:cs typeface="ＭＳ Ｐゴシック" panose="020B0600070205080204" pitchFamily="34" charset="-128"/>
                <a:hlinkClick r:id="rId3"/>
              </a:rPr>
              <a:t>https://www.iris.edu/hq/inclass/animation/focal_mechanisms_explained</a:t>
            </a:r>
            <a:endParaRPr lang="en-US" sz="1000" kern="1200" dirty="0">
              <a:solidFill>
                <a:schemeClr val="tx1"/>
              </a:solidFill>
              <a:effectLst/>
              <a:latin typeface="+mn-lt"/>
              <a:ea typeface="ＭＳ Ｐゴシック" charset="0"/>
              <a:cs typeface="ＭＳ Ｐゴシック" panose="020B0600070205080204" pitchFamily="34" charset="-128"/>
            </a:endParaRPr>
          </a:p>
          <a:p>
            <a:endParaRPr lang="es-ES_tradnl" altLang="en-US" sz="1000" b="0" dirty="0">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13</a:t>
            </a:fld>
            <a:endParaRPr lang="en-US" altLang="en-US"/>
          </a:p>
        </p:txBody>
      </p:sp>
    </p:spTree>
    <p:extLst>
      <p:ext uri="{BB962C8B-B14F-4D97-AF65-F5344CB8AC3E}">
        <p14:creationId xmlns:p14="http://schemas.microsoft.com/office/powerpoint/2010/main" val="2466981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050" b="1" dirty="0">
                <a:solidFill>
                  <a:srgbClr val="393996"/>
                </a:solidFill>
                <a:ea typeface="ＭＳ Ｐゴシック" panose="020B0600070205080204" pitchFamily="34" charset="-128"/>
              </a:rPr>
              <a:t>Animación </a:t>
            </a:r>
            <a:r>
              <a:rPr lang="es-ES_tradnl" altLang="en-US" sz="1050" b="1" noProof="0" dirty="0">
                <a:solidFill>
                  <a:srgbClr val="393996"/>
                </a:solidFill>
                <a:ea typeface="ＭＳ Ｐゴシック" panose="020B0600070205080204" pitchFamily="34" charset="-128"/>
              </a:rPr>
              <a:t>Relevante</a:t>
            </a:r>
            <a:r>
              <a:rPr lang="es-ES_tradnl" altLang="en-US" sz="1050" b="1" dirty="0">
                <a:solidFill>
                  <a:srgbClr val="393996"/>
                </a:solidFill>
                <a:ea typeface="ＭＳ Ｐゴシック" panose="020B0600070205080204" pitchFamily="34" charset="-128"/>
              </a:rPr>
              <a:t>:</a:t>
            </a:r>
          </a:p>
          <a:p>
            <a:r>
              <a:rPr lang="es-ES_tradnl" altLang="en-US" sz="1050" b="0" dirty="0">
                <a:solidFill>
                  <a:srgbClr val="393996"/>
                </a:solidFill>
                <a:ea typeface="ＭＳ Ｐゴシック" panose="020B0600070205080204" pitchFamily="34" charset="-128"/>
              </a:rPr>
              <a:t>Mecanismos focales explicados: </a:t>
            </a:r>
            <a:r>
              <a:rPr lang="es-ES" sz="1200" kern="1200" dirty="0">
                <a:solidFill>
                  <a:schemeClr val="tx1"/>
                </a:solidFill>
                <a:effectLst/>
                <a:latin typeface="+mn-lt"/>
                <a:ea typeface="ＭＳ Ｐゴシック" charset="0"/>
                <a:cs typeface="ＭＳ Ｐゴシック" panose="020B0600070205080204" pitchFamily="34" charset="-128"/>
              </a:rPr>
              <a:t> </a:t>
            </a:r>
            <a:r>
              <a:rPr lang="es-ES_tradnl" sz="1200" u="sng" kern="1200" dirty="0">
                <a:solidFill>
                  <a:schemeClr val="tx1"/>
                </a:solidFill>
                <a:effectLst/>
                <a:latin typeface="+mn-lt"/>
                <a:ea typeface="ＭＳ Ｐゴシック" charset="0"/>
                <a:cs typeface="ＭＳ Ｐゴシック" panose="020B0600070205080204" pitchFamily="34" charset="-128"/>
                <a:hlinkClick r:id="rId3"/>
              </a:rPr>
              <a:t>https://www.iris.edu/hq/inclass/animation/focal_mechanisms_explained</a:t>
            </a:r>
            <a:endParaRPr lang="en-US" sz="1200" kern="1200" dirty="0">
              <a:solidFill>
                <a:schemeClr val="tx1"/>
              </a:solidFill>
              <a:effectLst/>
              <a:latin typeface="+mn-lt"/>
              <a:ea typeface="ＭＳ Ｐゴシック" charset="0"/>
              <a:cs typeface="ＭＳ Ｐゴシック" panose="020B0600070205080204" pitchFamily="34" charset="-128"/>
            </a:endParaRPr>
          </a:p>
          <a:p>
            <a:endParaRPr lang="es-ES_tradnl" altLang="en-US" sz="1200" b="0"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6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altLang="en-US" sz="1600" b="1" noProof="0" dirty="0">
                <a:solidFill>
                  <a:srgbClr val="393996"/>
                </a:solidFill>
              </a:rPr>
              <a:t>Curvas de tiempo de viaje: Cómo se crean</a:t>
            </a:r>
            <a:r>
              <a:rPr lang="es-ES_tradnl" altLang="en-US" sz="1600" b="0" noProof="0" dirty="0">
                <a:solidFill>
                  <a:srgbClr val="393996"/>
                </a:solidFill>
              </a:rPr>
              <a:t>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https://www.iris.edu/hq/inclass/animation/traveltime_curves_how_they_are_created</a:t>
            </a:r>
            <a:endParaRPr lang="es-ES_tradnl" sz="12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s-ES_tradnl" altLang="en-US" sz="1600" b="0" noProof="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15</a:t>
            </a:fld>
            <a:endParaRPr lang="en-US" altLang="en-US" dirty="0">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20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altLang="en-US" sz="2000" b="1" noProof="0" dirty="0">
                <a:solidFill>
                  <a:srgbClr val="393996"/>
                </a:solidFill>
              </a:rPr>
              <a:t>Curvas de tiempo de viaje: Cómo se crean</a:t>
            </a:r>
            <a:r>
              <a:rPr lang="es-ES_tradnl" altLang="en-US" sz="2000" b="0" noProof="0" dirty="0">
                <a:solidFill>
                  <a:srgbClr val="393996"/>
                </a:solidFill>
              </a:rPr>
              <a:t> </a:t>
            </a:r>
            <a:r>
              <a:rPr lang="es-ES_tradnl" sz="16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https://www.iris.edu/hq/inclass/animation/traveltime_curves_how_they_are_created</a:t>
            </a:r>
            <a:endParaRPr lang="es-ES_tradnl" sz="16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s-ES_tradnl" altLang="en-US" sz="2000" b="0" noProof="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16</a:t>
            </a:fld>
            <a:endParaRPr lang="en-US" altLang="en-US" dirty="0">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49989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20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altLang="en-US" sz="2000" b="1" noProof="0" dirty="0">
                <a:solidFill>
                  <a:srgbClr val="393996"/>
                </a:solidFill>
              </a:rPr>
              <a:t>Curvas de tiempo de viaje: Cómo se crean</a:t>
            </a:r>
            <a:r>
              <a:rPr lang="es-ES_tradnl" altLang="en-US" sz="2000" b="0" noProof="0" dirty="0">
                <a:solidFill>
                  <a:srgbClr val="393996"/>
                </a:solidFill>
              </a:rPr>
              <a:t> </a:t>
            </a:r>
            <a:r>
              <a:rPr lang="es-ES_tradnl" sz="16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https://www.iris.edu/hq/inclass/animation/traveltime_curves_how_they_are_created</a:t>
            </a:r>
            <a:endParaRPr lang="es-ES_tradnl" sz="16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s-ES_tradnl" altLang="en-US" sz="2000" b="0" noProof="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17</a:t>
            </a:fld>
            <a:endParaRPr lang="en-US" altLang="en-US" dirty="0">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56766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18</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2</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3</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b="1" dirty="0"/>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5</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55802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944A7A2E-80AC-F44F-822A-4816F4F89B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6F86AF6B-BA22-2840-B4CA-9AD24FC5BD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9220" name="Slide Number Placeholder 3">
            <a:extLst>
              <a:ext uri="{FF2B5EF4-FFF2-40B4-BE49-F238E27FC236}">
                <a16:creationId xmlns:a16="http://schemas.microsoft.com/office/drawing/2014/main" id="{8AA9A472-B340-F841-A0D4-02B66F908C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0797443-4307-EA49-A543-69ED5F648792}" type="slidenum">
              <a:rPr lang="en-US" altLang="en-US">
                <a:latin typeface="Calibri" panose="020F0502020204030204" pitchFamily="34" charset="0"/>
                <a:ea typeface="MS PGothic" panose="020B0600070205080204" pitchFamily="34" charset="-128"/>
              </a:rPr>
              <a:pPr eaLnBrk="1" hangingPunct="1"/>
              <a:t>6</a:t>
            </a:fld>
            <a:endParaRPr lang="en-US" altLang="en-US" dirty="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99650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3EE79072-DE2F-2644-9A1F-C844535618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E91548CD-49C8-0045-8D92-BDEC3638F4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b="0" noProof="0" dirty="0">
                <a:solidFill>
                  <a:srgbClr val="393996"/>
                </a:solidFill>
              </a:rPr>
              <a:t>Navegador interactivo de terremotos </a:t>
            </a:r>
            <a:r>
              <a:rPr lang="es-ES_tradnl" altLang="en-US" noProof="0" dirty="0"/>
              <a:t>— Mapa mundial</a:t>
            </a:r>
            <a:r>
              <a:rPr lang="es-ES_tradnl" altLang="en-US" b="0" noProof="0" dirty="0">
                <a:solidFill>
                  <a:srgbClr val="393996"/>
                </a:solidFill>
              </a:rPr>
              <a:t> o visor 3D </a:t>
            </a:r>
            <a:r>
              <a:rPr lang="es-ES_tradnl" altLang="en-US" sz="1200" noProof="0" dirty="0">
                <a:hlinkClick r:id="rId3"/>
              </a:rPr>
              <a:t>http://www.iris.edu/ieb</a:t>
            </a:r>
            <a:endParaRPr lang="es-ES_tradnl" altLang="en-US" b="1" noProof="0" dirty="0">
              <a:solidFill>
                <a:srgbClr val="393996"/>
              </a:solidFill>
            </a:endParaRPr>
          </a:p>
        </p:txBody>
      </p:sp>
      <p:sp>
        <p:nvSpPr>
          <p:cNvPr id="10244" name="Slide Number Placeholder 3">
            <a:extLst>
              <a:ext uri="{FF2B5EF4-FFF2-40B4-BE49-F238E27FC236}">
                <a16:creationId xmlns:a16="http://schemas.microsoft.com/office/drawing/2014/main" id="{A6138D26-E5C1-A240-97A0-565379E9A4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E591867-075F-214C-BF4C-A2B05C1A53C6}" type="slidenum">
              <a:rPr lang="en-US" altLang="en-US" smtClean="0">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01348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Explorando la Sismicidad:</a:t>
            </a:r>
          </a:p>
          <a:p>
            <a:r>
              <a:rPr lang="es-ES_tradnl" altLang="en-US" b="0" noProof="0" dirty="0">
                <a:solidFill>
                  <a:srgbClr val="393996"/>
                </a:solidFill>
              </a:rPr>
              <a:t>Navegador interactivo de terremotos </a:t>
            </a:r>
            <a:r>
              <a:rPr lang="es-ES_tradnl" altLang="en-US" noProof="0" dirty="0"/>
              <a:t>— Mapa mundial</a:t>
            </a:r>
            <a:r>
              <a:rPr lang="es-ES_tradnl" altLang="en-US" b="0" noProof="0" dirty="0">
                <a:solidFill>
                  <a:srgbClr val="393996"/>
                </a:solidFill>
              </a:rPr>
              <a:t> o visor 3D </a:t>
            </a:r>
            <a:r>
              <a:rPr lang="es-ES_tradnl" altLang="en-US" sz="1200" noProof="0" dirty="0">
                <a:hlinkClick r:id="rId3"/>
              </a:rPr>
              <a:t>http://www.iris.edu/ieb</a:t>
            </a:r>
            <a:endParaRPr lang="es-ES_tradnl" altLang="en-US" b="1" noProof="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8</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endParaRPr lang="en-US" sz="1200" b="1"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Sismo Inicial - Sismo Principal - Réplica: </a:t>
            </a:r>
            <a:r>
              <a:rPr lang="es-ES"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https://www.iris.edu/hq/inclass/animation/earthquake_foreshockmainshockaftershock</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 </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 sz="1200" b="1" kern="1200" dirty="0">
                <a:solidFill>
                  <a:schemeClr val="tx1"/>
                </a:solidFill>
                <a:effectLst/>
                <a:latin typeface="+mn-lt"/>
                <a:ea typeface="ＭＳ Ｐゴシック" panose="020B0600070205080204" pitchFamily="34" charset="-128"/>
                <a:cs typeface="ＭＳ Ｐゴシック" panose="020B0600070205080204" pitchFamily="34" charset="-128"/>
              </a:rPr>
              <a:t>Explorando la Sismicidad:</a:t>
            </a:r>
            <a:endParaRPr lang="en-US" sz="1200" b="1"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kern="1200" dirty="0">
                <a:solidFill>
                  <a:schemeClr val="tx1"/>
                </a:solidFill>
                <a:effectLst/>
                <a:latin typeface="+mn-lt"/>
                <a:ea typeface="ＭＳ Ｐゴシック" panose="020B0600070205080204" pitchFamily="34" charset="-128"/>
                <a:cs typeface="ＭＳ Ｐゴシック" panose="020B0600070205080204" pitchFamily="34" charset="-128"/>
              </a:rPr>
              <a:t>Navegador interactivo de terremotos — Mapa mundial o visor 3D </a:t>
            </a:r>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4"/>
              </a:rPr>
              <a:t>http://www.iris.edu/ieb</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 </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6610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3/7/21</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3/7/21</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3/7/21</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3/7/21</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3/7/21</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3/7/21</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3/7/21</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3/7/21</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3/7/21</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3/7/21</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3/7/21</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3/7/21</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3/7/21</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3/7/21</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jpe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4.png"/><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hyperlink" Target="http://www.iris.edu/hq/retm"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30.png"/><Relationship Id="rId4" Type="http://schemas.openxmlformats.org/officeDocument/2006/relationships/image" Target="../media/image29.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71081" y="1524000"/>
            <a:ext cx="4834319"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700" dirty="0">
                <a:latin typeface="Arial" panose="020B0604020202020204" pitchFamily="34" charset="0"/>
              </a:rPr>
              <a:t>Se produjeron tres grandes terremotos a lo largo de la Fosa de </a:t>
            </a:r>
            <a:r>
              <a:rPr lang="es-ES_tradnl" altLang="en-US" sz="1700" dirty="0" err="1">
                <a:latin typeface="Arial" panose="020B0604020202020204" pitchFamily="34" charset="0"/>
              </a:rPr>
              <a:t>Kermadec</a:t>
            </a:r>
            <a:r>
              <a:rPr lang="es-ES_tradnl" altLang="en-US" sz="1700" dirty="0">
                <a:latin typeface="Arial" panose="020B0604020202020204" pitchFamily="34" charset="0"/>
              </a:rPr>
              <a:t>, al norte de Nueva Zelanda. El primer terremoto ubicado más al sur (M 7,3 a las 13:27 UTC) ocurrió al noreste de </a:t>
            </a:r>
            <a:r>
              <a:rPr lang="es-ES_tradnl" altLang="en-US" sz="1700" dirty="0" err="1">
                <a:latin typeface="Arial" panose="020B0604020202020204" pitchFamily="34" charset="0"/>
              </a:rPr>
              <a:t>Gisborne</a:t>
            </a:r>
            <a:r>
              <a:rPr lang="es-ES_tradnl" altLang="en-US" sz="1700" dirty="0">
                <a:latin typeface="Arial" panose="020B0604020202020204" pitchFamily="34" charset="0"/>
              </a:rPr>
              <a:t>, Nueva Zelanda, a una profundidad de 20 km.</a:t>
            </a:r>
          </a:p>
          <a:p>
            <a:pPr>
              <a:spcBef>
                <a:spcPct val="0"/>
              </a:spcBef>
              <a:buNone/>
            </a:pPr>
            <a:endParaRPr lang="es-ES_tradnl" altLang="en-US" sz="1700" dirty="0">
              <a:latin typeface="Arial" panose="020B0604020202020204" pitchFamily="34" charset="0"/>
            </a:endParaRPr>
          </a:p>
          <a:p>
            <a:pPr>
              <a:spcBef>
                <a:spcPct val="0"/>
              </a:spcBef>
              <a:buNone/>
            </a:pPr>
            <a:r>
              <a:rPr lang="es-ES_tradnl" altLang="en-US" sz="1700" dirty="0">
                <a:latin typeface="Arial" panose="020B0604020202020204" pitchFamily="34" charset="0"/>
              </a:rPr>
              <a:t>Los terremotos M 7,4 y M 8,1 ocurrieron a las 17:41 y 19:28 UTC respectivamente cerca de las Islas </a:t>
            </a:r>
            <a:r>
              <a:rPr lang="es-ES_tradnl" altLang="en-US" sz="1700" dirty="0" err="1">
                <a:latin typeface="Arial" panose="020B0604020202020204" pitchFamily="34" charset="0"/>
              </a:rPr>
              <a:t>Kermadec</a:t>
            </a:r>
            <a:r>
              <a:rPr lang="es-ES_tradnl" altLang="en-US" sz="1700" dirty="0">
                <a:latin typeface="Arial" panose="020B0604020202020204" pitchFamily="34" charset="0"/>
              </a:rPr>
              <a:t>, Nueva Zelanda. Dada la distancia de ~ 950 km desde el M 7,3 hasta los dos terremotos más grandes, es poco probable que el M 7,3 haya desencadenado los dos eventos más grandes.</a:t>
            </a:r>
          </a:p>
          <a:p>
            <a:pPr>
              <a:spcBef>
                <a:spcPct val="0"/>
              </a:spcBef>
              <a:buNone/>
            </a:pPr>
            <a:endParaRPr lang="es-ES_tradnl" altLang="en-US" sz="1700" dirty="0">
              <a:latin typeface="Arial" panose="020B0604020202020204" pitchFamily="34" charset="0"/>
            </a:endParaRPr>
          </a:p>
          <a:p>
            <a:pPr>
              <a:spcBef>
                <a:spcPct val="0"/>
              </a:spcBef>
              <a:buNone/>
            </a:pPr>
            <a:r>
              <a:rPr lang="es-ES_tradnl" altLang="en-US" sz="1700" dirty="0">
                <a:latin typeface="Arial" panose="020B0604020202020204" pitchFamily="34" charset="0"/>
              </a:rPr>
              <a:t>NOAA emitió advertencias de tsunami para muchas islas en el suroeste del Pacífico. No hubo informes inmediatos de daños graves o víctimas antes de que se redujera la calificación de la advertencia.</a:t>
            </a:r>
          </a:p>
        </p:txBody>
      </p:sp>
      <p:pic>
        <p:nvPicPr>
          <p:cNvPr id="8" name="Picture 7" descr="Map&#10;&#10;Description automatically generated">
            <a:extLst>
              <a:ext uri="{FF2B5EF4-FFF2-40B4-BE49-F238E27FC236}">
                <a16:creationId xmlns:a16="http://schemas.microsoft.com/office/drawing/2014/main" id="{C76132FE-D2A1-4934-A083-F09275973E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2267" y="1524000"/>
            <a:ext cx="3459390" cy="5114314"/>
          </a:xfrm>
          <a:prstGeom prst="rect">
            <a:avLst/>
          </a:prstGeom>
        </p:spPr>
      </p:pic>
      <p:sp>
        <p:nvSpPr>
          <p:cNvPr id="14" name="Title 1">
            <a:extLst>
              <a:ext uri="{FF2B5EF4-FFF2-40B4-BE49-F238E27FC236}">
                <a16:creationId xmlns:a16="http://schemas.microsoft.com/office/drawing/2014/main" id="{31796704-F0A1-4DAA-BDF8-198A74EC2EE2}"/>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3306578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4015959"/>
            <a:ext cx="4286468" cy="253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00600" y="1418288"/>
            <a:ext cx="4231039" cy="2391712"/>
          </a:xfrm>
          <a:prstGeom prst="rect">
            <a:avLst/>
          </a:prstGeom>
        </p:spPr>
      </p:pic>
      <p:sp>
        <p:nvSpPr>
          <p:cNvPr id="11" name="Title 1">
            <a:extLst>
              <a:ext uri="{FF2B5EF4-FFF2-40B4-BE49-F238E27FC236}">
                <a16:creationId xmlns:a16="http://schemas.microsoft.com/office/drawing/2014/main" id="{98B9119F-6DA6-F546-B213-7AF486B3303C}"/>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
        <p:nvSpPr>
          <p:cNvPr id="12" name="TextBox 4">
            <a:extLst>
              <a:ext uri="{FF2B5EF4-FFF2-40B4-BE49-F238E27FC236}">
                <a16:creationId xmlns:a16="http://schemas.microsoft.com/office/drawing/2014/main" id="{2FED6BB7-ECFE-A04E-BFCF-5F9853A25EE0}"/>
              </a:ext>
            </a:extLst>
          </p:cNvPr>
          <p:cNvSpPr txBox="1">
            <a:spLocks noChangeArrowheads="1"/>
          </p:cNvSpPr>
          <p:nvPr/>
        </p:nvSpPr>
        <p:spPr bwMode="auto">
          <a:xfrm>
            <a:off x="304800" y="1380321"/>
            <a:ext cx="3778251"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00" dirty="0"/>
              <a:t>Un </a:t>
            </a:r>
            <a:r>
              <a:rPr lang="es-ES_tradnl" altLang="en-US" sz="1500" b="1" dirty="0"/>
              <a:t>Sismo Inicial </a:t>
            </a:r>
            <a:r>
              <a:rPr lang="es-ES_tradnl" altLang="en-US" sz="1500" dirty="0"/>
              <a:t>es un terremoto de menor magnitud que precede al sismo principal.</a:t>
            </a:r>
          </a:p>
          <a:p>
            <a:endParaRPr lang="es-ES_tradnl" altLang="en-US" sz="1500" dirty="0"/>
          </a:p>
          <a:p>
            <a:r>
              <a:rPr lang="es-ES_tradnl" altLang="en-US" sz="1500" dirty="0"/>
              <a:t>No hay características especiales de un premonitorio que nos hagan saber que es un premonitorio hasta que se produce el principal.</a:t>
            </a:r>
          </a:p>
          <a:p>
            <a:endParaRPr lang="es-ES_tradnl" altLang="en-US" sz="1500" dirty="0"/>
          </a:p>
          <a:p>
            <a:r>
              <a:rPr lang="es-ES_tradnl" altLang="en-US" sz="1500" dirty="0"/>
              <a:t>Un </a:t>
            </a:r>
            <a:r>
              <a:rPr lang="es-ES_tradnl" altLang="en-US" sz="1500" b="1" dirty="0"/>
              <a:t>Sismo Principal </a:t>
            </a:r>
            <a:r>
              <a:rPr lang="es-ES_tradnl" altLang="en-US" sz="1500" dirty="0"/>
              <a:t>es el terremoto de mayor magnitud durante una secuencia de terremotos.</a:t>
            </a:r>
          </a:p>
          <a:p>
            <a:endParaRPr lang="es-ES_tradnl" altLang="en-US" sz="1500" dirty="0"/>
          </a:p>
          <a:p>
            <a:r>
              <a:rPr lang="es-ES_tradnl" altLang="en-US" sz="1500" dirty="0"/>
              <a:t>Las </a:t>
            </a:r>
            <a:r>
              <a:rPr lang="es-ES_tradnl" altLang="en-US" sz="1500" b="1" dirty="0"/>
              <a:t>Réplicas</a:t>
            </a:r>
            <a:r>
              <a:rPr lang="es-ES_tradnl" altLang="en-US" sz="1500" dirty="0"/>
              <a:t> son terremotos más pequeños que ocurren después de un gran terremoto cuando la falla se ajusta al nuevo estado de tensión.</a:t>
            </a:r>
          </a:p>
          <a:p>
            <a:endParaRPr lang="es-ES_tradnl" altLang="en-US" sz="1500" dirty="0"/>
          </a:p>
          <a:p>
            <a:r>
              <a:rPr lang="es-ES_tradnl" altLang="en-US" sz="1500" dirty="0"/>
              <a:t>El gráfico muestra cómo el número de réplicas y la magnitud de las réplicas decaen con el aumento del tiempo desde el sismo principal. El número de réplicas también disminuye con la distancia al sismo principal.</a:t>
            </a:r>
          </a:p>
        </p:txBody>
      </p:sp>
      <p:sp>
        <p:nvSpPr>
          <p:cNvPr id="13" name="Rectangle 7">
            <a:extLst>
              <a:ext uri="{FF2B5EF4-FFF2-40B4-BE49-F238E27FC236}">
                <a16:creationId xmlns:a16="http://schemas.microsoft.com/office/drawing/2014/main" id="{DCC6E694-ACB4-A34F-A333-41598A9EB8ED}"/>
              </a:ext>
            </a:extLst>
          </p:cNvPr>
          <p:cNvSpPr>
            <a:spLocks noChangeArrowheads="1"/>
          </p:cNvSpPr>
          <p:nvPr/>
        </p:nvSpPr>
        <p:spPr bwMode="auto">
          <a:xfrm>
            <a:off x="4394078" y="6551984"/>
            <a:ext cx="46943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950D107E-C9B3-41B6-97A3-16214AD9E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1792" y="1447800"/>
            <a:ext cx="5723608" cy="4876800"/>
          </a:xfrm>
          <a:prstGeom prst="rect">
            <a:avLst/>
          </a:prstGeom>
        </p:spPr>
      </p:pic>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39714" y="1524000"/>
            <a:ext cx="303688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s-ES_tradnl" altLang="en-US" sz="1600" dirty="0">
                <a:latin typeface="Arial" panose="020B0604020202020204" pitchFamily="34" charset="0"/>
              </a:rPr>
              <a:t>La interacción entre las Placas del Pacífico y Australia crea uno de los entornos tectónicos más sísmicamente activos del mundo.</a:t>
            </a:r>
          </a:p>
          <a:p>
            <a:pPr>
              <a:lnSpc>
                <a:spcPts val="1800"/>
              </a:lnSpc>
              <a:spcBef>
                <a:spcPct val="0"/>
              </a:spcBef>
              <a:buNone/>
            </a:pPr>
            <a:endParaRPr lang="es-ES_tradnl" altLang="en-US" sz="1600" dirty="0">
              <a:latin typeface="Arial" panose="020B0604020202020204" pitchFamily="34" charset="0"/>
            </a:endParaRPr>
          </a:p>
          <a:p>
            <a:pPr>
              <a:lnSpc>
                <a:spcPts val="1800"/>
              </a:lnSpc>
              <a:spcBef>
                <a:spcPct val="0"/>
              </a:spcBef>
              <a:buNone/>
            </a:pPr>
            <a:r>
              <a:rPr lang="es-ES_tradnl" altLang="en-US" sz="1600" dirty="0">
                <a:latin typeface="Arial" panose="020B0604020202020204" pitchFamily="34" charset="0"/>
              </a:rPr>
              <a:t>Esta imagen marca notables terremotos poco profundos en la Isla Norte de Nueva Zelanda desde 1848.</a:t>
            </a:r>
          </a:p>
        </p:txBody>
      </p:sp>
      <p:sp>
        <p:nvSpPr>
          <p:cNvPr id="10" name="TextBox 16">
            <a:extLst>
              <a:ext uri="{FF2B5EF4-FFF2-40B4-BE49-F238E27FC236}">
                <a16:creationId xmlns:a16="http://schemas.microsoft.com/office/drawing/2014/main" id="{20AD60E4-C470-41C5-8BC3-EE838FCE7366}"/>
              </a:ext>
            </a:extLst>
          </p:cNvPr>
          <p:cNvSpPr txBox="1">
            <a:spLocks noChangeArrowheads="1"/>
          </p:cNvSpPr>
          <p:nvPr/>
        </p:nvSpPr>
        <p:spPr bwMode="auto">
          <a:xfrm>
            <a:off x="6021695" y="6420852"/>
            <a:ext cx="3071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i="1" dirty="0">
                <a:solidFill>
                  <a:srgbClr val="000000"/>
                </a:solidFill>
                <a:latin typeface="Arial" panose="020B0604020202020204" pitchFamily="34" charset="0"/>
                <a:cs typeface="Arial" panose="020B0604020202020204" pitchFamily="34" charset="0"/>
              </a:rPr>
              <a:t>Imagen modificada de GNS </a:t>
            </a:r>
            <a:r>
              <a:rPr lang="es-ES_tradnl" altLang="en-US" sz="1400" i="1" dirty="0" err="1">
                <a:solidFill>
                  <a:srgbClr val="000000"/>
                </a:solidFill>
                <a:latin typeface="Arial" panose="020B0604020202020204" pitchFamily="34" charset="0"/>
                <a:cs typeface="Arial" panose="020B0604020202020204" pitchFamily="34" charset="0"/>
              </a:rPr>
              <a:t>Science</a:t>
            </a:r>
            <a:endParaRPr lang="es-ES_tradnl" altLang="en-US" sz="1400" i="1" dirty="0">
              <a:solidFill>
                <a:srgbClr val="000000"/>
              </a:solidFill>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E1B613B4-22E2-C74E-8801-353E00E95A64}"/>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1329476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39714" y="1295400"/>
            <a:ext cx="3646486" cy="561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s-ES_tradnl" altLang="en-US" sz="1400" dirty="0">
                <a:latin typeface="Arial" panose="020B0604020202020204" pitchFamily="34" charset="0"/>
              </a:rPr>
              <a:t>Para ayudar a comprender el riesgo sísmico en Nueva Zelanda, GNS </a:t>
            </a:r>
            <a:r>
              <a:rPr lang="es-ES_tradnl" altLang="en-US" sz="1400" dirty="0" err="1">
                <a:latin typeface="Arial" panose="020B0604020202020204" pitchFamily="34" charset="0"/>
              </a:rPr>
              <a:t>Science</a:t>
            </a:r>
            <a:r>
              <a:rPr lang="es-ES_tradnl" altLang="en-US" sz="1400" dirty="0">
                <a:latin typeface="Arial" panose="020B0604020202020204" pitchFamily="34" charset="0"/>
              </a:rPr>
              <a:t> ha estado midiendo las posiciones de las estaciones de Sistema de Posicionamiento Global (GPS) desde principios de la década de 1990.</a:t>
            </a:r>
          </a:p>
          <a:p>
            <a:pPr>
              <a:lnSpc>
                <a:spcPts val="1800"/>
              </a:lnSpc>
              <a:spcBef>
                <a:spcPct val="0"/>
              </a:spcBef>
              <a:buNone/>
            </a:pPr>
            <a:endParaRPr lang="es-ES_tradnl" altLang="en-US" sz="1400" dirty="0">
              <a:latin typeface="Arial" panose="020B0604020202020204" pitchFamily="34" charset="0"/>
            </a:endParaRPr>
          </a:p>
          <a:p>
            <a:pPr>
              <a:lnSpc>
                <a:spcPts val="1800"/>
              </a:lnSpc>
              <a:spcBef>
                <a:spcPct val="0"/>
              </a:spcBef>
              <a:buNone/>
            </a:pPr>
            <a:r>
              <a:rPr lang="es-ES_tradnl" altLang="en-US" sz="1400" dirty="0">
                <a:latin typeface="Arial" panose="020B0604020202020204" pitchFamily="34" charset="0"/>
              </a:rPr>
              <a:t>Con el tiempo, estos registros han demostrado que la superficie del paisaje</a:t>
            </a:r>
          </a:p>
          <a:p>
            <a:pPr>
              <a:lnSpc>
                <a:spcPts val="1800"/>
              </a:lnSpc>
              <a:spcBef>
                <a:spcPct val="0"/>
              </a:spcBef>
              <a:buNone/>
            </a:pPr>
            <a:r>
              <a:rPr lang="es-ES_tradnl" altLang="en-US" sz="1400" dirty="0">
                <a:latin typeface="Arial" panose="020B0604020202020204" pitchFamily="34" charset="0"/>
              </a:rPr>
              <a:t>se está deformando por movimientos tectónicos a medida que las Placas de Australia y el Pacífico convergen lentamente.</a:t>
            </a:r>
          </a:p>
          <a:p>
            <a:pPr>
              <a:lnSpc>
                <a:spcPts val="1800"/>
              </a:lnSpc>
              <a:spcBef>
                <a:spcPct val="0"/>
              </a:spcBef>
              <a:buNone/>
            </a:pPr>
            <a:endParaRPr lang="es-ES_tradnl" altLang="en-US" sz="1400" dirty="0">
              <a:latin typeface="Arial" panose="020B0604020202020204" pitchFamily="34" charset="0"/>
            </a:endParaRPr>
          </a:p>
          <a:p>
            <a:pPr>
              <a:lnSpc>
                <a:spcPts val="1800"/>
              </a:lnSpc>
              <a:spcBef>
                <a:spcPct val="0"/>
              </a:spcBef>
              <a:buNone/>
            </a:pPr>
            <a:r>
              <a:rPr lang="es-ES_tradnl" altLang="en-US" sz="1400" dirty="0">
                <a:latin typeface="Arial" panose="020B0604020202020204" pitchFamily="34" charset="0"/>
              </a:rPr>
              <a:t>Este diagrama ilustra la velocidad de movimiento de las estaciones GPS en la Isla Norte. El extremo este de la Isla Norte está siendo empujado hacia el oeste debido al movimiento OSO de la Placa del Pacífico a través de un límite de placa convergente con alta fricción. A medida que la Isla Norte se comprime, almacena energía elástica que podría liberarse durante un futuro terremoto.</a:t>
            </a:r>
          </a:p>
        </p:txBody>
      </p:sp>
      <p:sp>
        <p:nvSpPr>
          <p:cNvPr id="10" name="TextBox 16">
            <a:extLst>
              <a:ext uri="{FF2B5EF4-FFF2-40B4-BE49-F238E27FC236}">
                <a16:creationId xmlns:a16="http://schemas.microsoft.com/office/drawing/2014/main" id="{20AD60E4-C470-41C5-8BC3-EE838FCE7366}"/>
              </a:ext>
            </a:extLst>
          </p:cNvPr>
          <p:cNvSpPr txBox="1">
            <a:spLocks noChangeArrowheads="1"/>
          </p:cNvSpPr>
          <p:nvPr/>
        </p:nvSpPr>
        <p:spPr bwMode="auto">
          <a:xfrm>
            <a:off x="6410559" y="6420852"/>
            <a:ext cx="2832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i="1" dirty="0">
                <a:solidFill>
                  <a:srgbClr val="000000"/>
                </a:solidFill>
                <a:latin typeface="Arial" panose="020B0604020202020204" pitchFamily="34" charset="0"/>
                <a:cs typeface="Arial" panose="020B0604020202020204" pitchFamily="34" charset="0"/>
              </a:rPr>
              <a:t>Imagen cortesía de GNS </a:t>
            </a:r>
            <a:r>
              <a:rPr lang="es-ES_tradnl" altLang="en-US" sz="1400" i="1" dirty="0" err="1">
                <a:solidFill>
                  <a:srgbClr val="000000"/>
                </a:solidFill>
                <a:latin typeface="Arial" panose="020B0604020202020204" pitchFamily="34" charset="0"/>
                <a:cs typeface="Arial" panose="020B0604020202020204" pitchFamily="34" charset="0"/>
              </a:rPr>
              <a:t>Science</a:t>
            </a:r>
            <a:endParaRPr lang="es-ES_tradnl" altLang="en-US" sz="1400" i="1" dirty="0">
              <a:solidFill>
                <a:srgbClr val="000000"/>
              </a:solidFill>
              <a:latin typeface="Arial" panose="020B0604020202020204" pitchFamily="34" charset="0"/>
              <a:cs typeface="Arial" panose="020B0604020202020204" pitchFamily="34" charset="0"/>
            </a:endParaRPr>
          </a:p>
        </p:txBody>
      </p:sp>
      <p:pic>
        <p:nvPicPr>
          <p:cNvPr id="3" name="Picture 2" descr="Diagram&#10;&#10;Description automatically generated">
            <a:extLst>
              <a:ext uri="{FF2B5EF4-FFF2-40B4-BE49-F238E27FC236}">
                <a16:creationId xmlns:a16="http://schemas.microsoft.com/office/drawing/2014/main" id="{BA1591AB-4CCB-4A3B-B829-3B327B91F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9210" y="1600200"/>
            <a:ext cx="5238590" cy="4677312"/>
          </a:xfrm>
          <a:prstGeom prst="rect">
            <a:avLst/>
          </a:prstGeom>
        </p:spPr>
      </p:pic>
      <p:sp>
        <p:nvSpPr>
          <p:cNvPr id="8" name="Title 1">
            <a:extLst>
              <a:ext uri="{FF2B5EF4-FFF2-40B4-BE49-F238E27FC236}">
                <a16:creationId xmlns:a16="http://schemas.microsoft.com/office/drawing/2014/main" id="{E01B0090-86FF-DC41-B2D1-7A2C021243B1}"/>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3896292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3279864" y="2949597"/>
            <a:ext cx="578644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terremoto de M 7,3 presentó formas de onda complejas sugiriendo que más de una falla estuvo involucrada.</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sismo inicial M 7,4 y el sismo principal M 8,1 tienen mecanismos focales similares que indican que estos terremotos ocurrieron como resultado de fallas de empuje sobre o cerca de la interfaz de la placa de subducción.</a:t>
            </a:r>
          </a:p>
        </p:txBody>
      </p:sp>
      <p:pic>
        <p:nvPicPr>
          <p:cNvPr id="8" name="Picture 7" descr="A picture containing text, clock, vector graphics&#10;&#10;Description automatically generated">
            <a:extLst>
              <a:ext uri="{FF2B5EF4-FFF2-40B4-BE49-F238E27FC236}">
                <a16:creationId xmlns:a16="http://schemas.microsoft.com/office/drawing/2014/main" id="{AA807E30-F48E-4D64-8F89-F598415638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600" y="2971800"/>
            <a:ext cx="1566667" cy="1752381"/>
          </a:xfrm>
          <a:prstGeom prst="rect">
            <a:avLst/>
          </a:prstGeom>
        </p:spPr>
      </p:pic>
      <p:sp>
        <p:nvSpPr>
          <p:cNvPr id="20" name="TextBox 19">
            <a:extLst>
              <a:ext uri="{FF2B5EF4-FFF2-40B4-BE49-F238E27FC236}">
                <a16:creationId xmlns:a16="http://schemas.microsoft.com/office/drawing/2014/main" id="{34A6FADB-1A11-4115-9FC2-58006582F99C}"/>
              </a:ext>
            </a:extLst>
          </p:cNvPr>
          <p:cNvSpPr txBox="1"/>
          <p:nvPr/>
        </p:nvSpPr>
        <p:spPr>
          <a:xfrm>
            <a:off x="2135370" y="3341346"/>
            <a:ext cx="1111250" cy="369332"/>
          </a:xfrm>
          <a:prstGeom prst="rect">
            <a:avLst/>
          </a:prstGeom>
          <a:noFill/>
        </p:spPr>
        <p:txBody>
          <a:bodyPr wrap="square" rtlCol="0">
            <a:spAutoFit/>
          </a:bodyPr>
          <a:lstStyle/>
          <a:p>
            <a:r>
              <a:rPr lang="en-US" dirty="0"/>
              <a:t>M 7,4</a:t>
            </a:r>
          </a:p>
        </p:txBody>
      </p:sp>
      <p:pic>
        <p:nvPicPr>
          <p:cNvPr id="10" name="Picture 9" descr="A picture containing text, clock, vector graphics&#10;&#10;Description automatically generated">
            <a:extLst>
              <a:ext uri="{FF2B5EF4-FFF2-40B4-BE49-F238E27FC236}">
                <a16:creationId xmlns:a16="http://schemas.microsoft.com/office/drawing/2014/main" id="{4C6C4BF7-4295-480A-9551-7DC20A8515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951" y="4588369"/>
            <a:ext cx="1690052" cy="1876202"/>
          </a:xfrm>
          <a:prstGeom prst="rect">
            <a:avLst/>
          </a:prstGeom>
        </p:spPr>
      </p:pic>
      <p:sp>
        <p:nvSpPr>
          <p:cNvPr id="23" name="TextBox 22">
            <a:extLst>
              <a:ext uri="{FF2B5EF4-FFF2-40B4-BE49-F238E27FC236}">
                <a16:creationId xmlns:a16="http://schemas.microsoft.com/office/drawing/2014/main" id="{890B0E11-40EF-4408-9AB1-C7AD6A29535D}"/>
              </a:ext>
            </a:extLst>
          </p:cNvPr>
          <p:cNvSpPr txBox="1"/>
          <p:nvPr/>
        </p:nvSpPr>
        <p:spPr>
          <a:xfrm>
            <a:off x="2168614" y="4981216"/>
            <a:ext cx="1111250" cy="369332"/>
          </a:xfrm>
          <a:prstGeom prst="rect">
            <a:avLst/>
          </a:prstGeom>
          <a:noFill/>
        </p:spPr>
        <p:txBody>
          <a:bodyPr wrap="square" rtlCol="0">
            <a:spAutoFit/>
          </a:bodyPr>
          <a:lstStyle/>
          <a:p>
            <a:r>
              <a:rPr lang="en-US" dirty="0"/>
              <a:t>M 8,1</a:t>
            </a:r>
          </a:p>
        </p:txBody>
      </p:sp>
      <p:sp>
        <p:nvSpPr>
          <p:cNvPr id="16" name="Title 1">
            <a:extLst>
              <a:ext uri="{FF2B5EF4-FFF2-40B4-BE49-F238E27FC236}">
                <a16:creationId xmlns:a16="http://schemas.microsoft.com/office/drawing/2014/main" id="{1484B07B-99A0-A34D-8116-0A3A98740D3B}"/>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
        <p:nvSpPr>
          <p:cNvPr id="15" name="TextBox 7">
            <a:extLst>
              <a:ext uri="{FF2B5EF4-FFF2-40B4-BE49-F238E27FC236}">
                <a16:creationId xmlns:a16="http://schemas.microsoft.com/office/drawing/2014/main" id="{21E2F962-4700-5E4F-99B2-887E6E1B55D1}"/>
              </a:ext>
            </a:extLst>
          </p:cNvPr>
          <p:cNvSpPr txBox="1">
            <a:spLocks noChangeArrowheads="1"/>
          </p:cNvSpPr>
          <p:nvPr/>
        </p:nvSpPr>
        <p:spPr bwMode="auto">
          <a:xfrm>
            <a:off x="252413" y="132594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graphicFrame>
        <p:nvGraphicFramePr>
          <p:cNvPr id="21" name="Table 6">
            <a:extLst>
              <a:ext uri="{FF2B5EF4-FFF2-40B4-BE49-F238E27FC236}">
                <a16:creationId xmlns:a16="http://schemas.microsoft.com/office/drawing/2014/main" id="{A05CBD97-47CA-CE4D-9DF5-ED23B9E40980}"/>
              </a:ext>
            </a:extLst>
          </p:cNvPr>
          <p:cNvGraphicFramePr>
            <a:graphicFrameLocks noGrp="1"/>
          </p:cNvGraphicFramePr>
          <p:nvPr>
            <p:extLst>
              <p:ext uri="{D42A27DB-BD31-4B8C-83A1-F6EECF244321}">
                <p14:modId xmlns:p14="http://schemas.microsoft.com/office/powerpoint/2010/main" val="1206097788"/>
              </p:ext>
            </p:extLst>
          </p:nvPr>
        </p:nvGraphicFramePr>
        <p:xfrm>
          <a:off x="4648200" y="6128374"/>
          <a:ext cx="4495800" cy="729626"/>
        </p:xfrm>
        <a:graphic>
          <a:graphicData uri="http://schemas.openxmlformats.org/drawingml/2006/table">
            <a:tbl>
              <a:tblPr firstRow="1" bandRow="1">
                <a:tableStyleId>{5C22544A-7EE6-4342-B048-85BDC9FD1C3A}</a:tableStyleId>
              </a:tblPr>
              <a:tblGrid>
                <a:gridCol w="1498600">
                  <a:extLst>
                    <a:ext uri="{9D8B030D-6E8A-4147-A177-3AD203B41FA5}">
                      <a16:colId xmlns:a16="http://schemas.microsoft.com/office/drawing/2014/main" val="2430598946"/>
                    </a:ext>
                  </a:extLst>
                </a:gridCol>
                <a:gridCol w="1266776">
                  <a:extLst>
                    <a:ext uri="{9D8B030D-6E8A-4147-A177-3AD203B41FA5}">
                      <a16:colId xmlns:a16="http://schemas.microsoft.com/office/drawing/2014/main" val="2658955370"/>
                    </a:ext>
                  </a:extLst>
                </a:gridCol>
                <a:gridCol w="1730424">
                  <a:extLst>
                    <a:ext uri="{9D8B030D-6E8A-4147-A177-3AD203B41FA5}">
                      <a16:colId xmlns:a16="http://schemas.microsoft.com/office/drawing/2014/main" val="4201149305"/>
                    </a:ext>
                  </a:extLst>
                </a:gridCol>
              </a:tblGrid>
              <a:tr h="72962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grpSp>
        <p:nvGrpSpPr>
          <p:cNvPr id="2" name="Group 1">
            <a:extLst>
              <a:ext uri="{FF2B5EF4-FFF2-40B4-BE49-F238E27FC236}">
                <a16:creationId xmlns:a16="http://schemas.microsoft.com/office/drawing/2014/main" id="{8AEA8E29-D945-5C4B-B3F5-87247DCBDB41}"/>
              </a:ext>
            </a:extLst>
          </p:cNvPr>
          <p:cNvGrpSpPr/>
          <p:nvPr/>
        </p:nvGrpSpPr>
        <p:grpSpPr>
          <a:xfrm>
            <a:off x="4810317" y="4724400"/>
            <a:ext cx="4333683" cy="1600201"/>
            <a:chOff x="4810317" y="4724400"/>
            <a:chExt cx="4333683" cy="1600201"/>
          </a:xfrm>
        </p:grpSpPr>
        <p:pic>
          <p:nvPicPr>
            <p:cNvPr id="18" name="Picture 10" descr="focal.png">
              <a:extLst>
                <a:ext uri="{FF2B5EF4-FFF2-40B4-BE49-F238E27FC236}">
                  <a16:creationId xmlns:a16="http://schemas.microsoft.com/office/drawing/2014/main" id="{744A52B3-C183-6040-B8F4-A54B8837354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10317" y="4819477"/>
              <a:ext cx="4333683" cy="1505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a:extLst>
                <a:ext uri="{FF2B5EF4-FFF2-40B4-BE49-F238E27FC236}">
                  <a16:creationId xmlns:a16="http://schemas.microsoft.com/office/drawing/2014/main" id="{FA787094-CCC5-CD41-8D8F-B2CD17DFA383}"/>
                </a:ext>
              </a:extLst>
            </p:cNvPr>
            <p:cNvSpPr txBox="1"/>
            <p:nvPr/>
          </p:nvSpPr>
          <p:spPr>
            <a:xfrm>
              <a:off x="5370157" y="4724400"/>
              <a:ext cx="3621443" cy="369332"/>
            </a:xfrm>
            <a:prstGeom prst="rect">
              <a:avLst/>
            </a:prstGeom>
            <a:solidFill>
              <a:schemeClr val="bg1"/>
            </a:solidFill>
          </p:spPr>
          <p:txBody>
            <a:bodyPr wrap="square" rtlCol="0">
              <a:spAutoFit/>
            </a:bodyPr>
            <a:lstStyle/>
            <a:p>
              <a:r>
                <a:rPr lang="es-ES_tradnl" b="1" dirty="0">
                  <a:cs typeface="Arial" panose="020B0604020202020204" pitchFamily="34" charset="0"/>
                </a:rPr>
                <a:t>Inversa/ Empuje/ Compresión</a:t>
              </a:r>
            </a:p>
          </p:txBody>
        </p:sp>
      </p:grpSp>
      <p:sp>
        <p:nvSpPr>
          <p:cNvPr id="22" name="TextBox 8">
            <a:extLst>
              <a:ext uri="{FF2B5EF4-FFF2-40B4-BE49-F238E27FC236}">
                <a16:creationId xmlns:a16="http://schemas.microsoft.com/office/drawing/2014/main" id="{80C07DE8-16CA-A940-A5D4-D13A015EFEF4}"/>
              </a:ext>
            </a:extLst>
          </p:cNvPr>
          <p:cNvSpPr txBox="1">
            <a:spLocks noChangeArrowheads="1"/>
          </p:cNvSpPr>
          <p:nvPr/>
        </p:nvSpPr>
        <p:spPr bwMode="auto">
          <a:xfrm>
            <a:off x="1947863" y="55737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Tree>
    <p:extLst>
      <p:ext uri="{BB962C8B-B14F-4D97-AF65-F5344CB8AC3E}">
        <p14:creationId xmlns:p14="http://schemas.microsoft.com/office/powerpoint/2010/main" val="1429435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554540"/>
            <a:ext cx="85867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explora el movimiento de una falla inversa y cómo se representan las fallas inversas en un mecanismo focal.</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Las soluciones de los mecanismos focales se estiman mediante un análisis de las formas de onda sísmica observadas, registradas después del terremoto, observando el patrón de los "primeros movimientos", es decir, si las primeras ondas P que llegan empujan hacia arriba o hacia abajo.</a:t>
            </a:r>
          </a:p>
        </p:txBody>
      </p:sp>
      <p:pic>
        <p:nvPicPr>
          <p:cNvPr id="2" name="FocalMechanism_Reverse_SHORT.mp4">
            <a:hlinkClick r:id="" action="ppaction://media"/>
            <a:extLst>
              <a:ext uri="{FF2B5EF4-FFF2-40B4-BE49-F238E27FC236}">
                <a16:creationId xmlns:a16="http://schemas.microsoft.com/office/drawing/2014/main" id="{4DE2AF0F-3699-45D4-8DB9-6A03C5FBE2C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86000" y="3276600"/>
            <a:ext cx="4572000" cy="3429000"/>
          </a:xfrm>
          <a:prstGeom prst="rect">
            <a:avLst/>
          </a:prstGeom>
        </p:spPr>
      </p:pic>
      <p:sp>
        <p:nvSpPr>
          <p:cNvPr id="7" name="Title 1">
            <a:extLst>
              <a:ext uri="{FF2B5EF4-FFF2-40B4-BE49-F238E27FC236}">
                <a16:creationId xmlns:a16="http://schemas.microsoft.com/office/drawing/2014/main" id="{EB0DFA17-C813-7940-AA48-D7A1B221B38E}"/>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E5F1BB-6F0B-A141-A240-C484BAACF474}"/>
              </a:ext>
            </a:extLst>
          </p:cNvPr>
          <p:cNvPicPr>
            <a:picLocks noChangeAspect="1"/>
          </p:cNvPicPr>
          <p:nvPr/>
        </p:nvPicPr>
        <p:blipFill rotWithShape="1">
          <a:blip r:embed="rId3"/>
          <a:srcRect t="12325"/>
          <a:stretch/>
        </p:blipFill>
        <p:spPr>
          <a:xfrm>
            <a:off x="730097" y="1065131"/>
            <a:ext cx="7863840" cy="5548630"/>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2990062" y="5094860"/>
            <a:ext cx="5772938" cy="998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altLang="en-US" sz="1400" dirty="0">
                <a:solidFill>
                  <a:srgbClr val="000000"/>
                </a:solidFill>
                <a:latin typeface="Arial" panose="020B0604020202020204" pitchFamily="34" charset="0"/>
              </a:rPr>
              <a:t>Las ondas superficiales viajaron los 10849 km (6742 millas) a lo largo del perímetro de la Tierra desde el terremoto hasta la estación de registro. La onda de superficie comenzó a llegar a Bend 52 minutos después de que ocurriera el terremoto al norte de Nueva Zelanda.</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1494320" y="4392547"/>
            <a:ext cx="6858000"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Las ondas S tardaron 24 minutos y 59 segundos en viajar desde el terremoto hasta Bend.</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3556472" y="110579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5249393" y="996933"/>
            <a:ext cx="3075146" cy="369332"/>
          </a:xfrm>
          <a:prstGeom prst="rect">
            <a:avLst/>
          </a:prstGeom>
          <a:solidFill>
            <a:schemeClr val="bg1"/>
          </a:solidFill>
        </p:spPr>
        <p:txBody>
          <a:bodyPr wrap="square">
            <a:spAutoFit/>
          </a:bodyPr>
          <a:lstStyle/>
          <a:p>
            <a:pPr eaLnBrk="1" hangingPunct="1">
              <a:defRPr/>
            </a:pPr>
            <a:r>
              <a:rPr lang="es-ES_tradnl" spc="200" dirty="0">
                <a:latin typeface="Arial" charset="0"/>
                <a:ea typeface="MS PGothic" charset="-128"/>
              </a:rPr>
              <a:t>Ondas Superficiales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1541152" y="3707136"/>
            <a:ext cx="7137315"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latin typeface="Arial" panose="020B0604020202020204" pitchFamily="34" charset="0"/>
              </a:rPr>
              <a:t>PP es una onda de compresión que rebotó en la superficie a medio camino entre el terremoto y la estación de registro. PP es un arribo prominente en este sismograma.</a:t>
            </a: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2840996" y="920852"/>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541152" y="3022285"/>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13 minutos y 34 segundos en recorrer una trayectoria curva a través del manto hasta Bend, Oregón.</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135823" y="1290739"/>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394420" y="1043171"/>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1625685" y="2339021"/>
            <a:ext cx="7137315" cy="5352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El registro del terremoto M7,3 en Bend, Oregón (BNOR) se muestra en la parte superior. Bend está a 10849 km (6742 millas, 97,9 °) de la ubicación de este terremoto.</a:t>
            </a:r>
          </a:p>
        </p:txBody>
      </p:sp>
      <p:sp>
        <p:nvSpPr>
          <p:cNvPr id="15" name="Title 1">
            <a:extLst>
              <a:ext uri="{FF2B5EF4-FFF2-40B4-BE49-F238E27FC236}">
                <a16:creationId xmlns:a16="http://schemas.microsoft.com/office/drawing/2014/main" id="{01F45550-912E-46A0-9D09-4FF3219C190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7,3 NUEVA ZELANDA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4 de Marzo, 2021 a las 13:27:36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8912-EBC2-C840-88C0-733B3E93A270}"/>
              </a:ext>
            </a:extLst>
          </p:cNvPr>
          <p:cNvPicPr>
            <a:picLocks noChangeAspect="1"/>
          </p:cNvPicPr>
          <p:nvPr/>
        </p:nvPicPr>
        <p:blipFill rotWithShape="1">
          <a:blip r:embed="rId3"/>
          <a:srcRect t="15952"/>
          <a:stretch/>
        </p:blipFill>
        <p:spPr>
          <a:xfrm>
            <a:off x="685800" y="1047383"/>
            <a:ext cx="7863840" cy="5658217"/>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2961423" y="5154747"/>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altLang="en-US" sz="1400" dirty="0">
                <a:solidFill>
                  <a:srgbClr val="000000"/>
                </a:solidFill>
                <a:latin typeface="Arial" panose="020B0604020202020204" pitchFamily="34" charset="0"/>
              </a:rPr>
              <a:t>Las ondas superficiales viajaron los 9996 km (6212 millas) a lo largo del perímetro de la Tierra desde el terremoto hasta la estación de registro. La onda superficial comenzó a llegar a Bend 48 minutos después de que ocurriera el terremoto en la Fosa de </a:t>
            </a:r>
            <a:r>
              <a:rPr lang="es-ES_tradnl" altLang="en-US" sz="1400" dirty="0" err="1">
                <a:solidFill>
                  <a:srgbClr val="000000"/>
                </a:solidFill>
                <a:latin typeface="Arial" panose="020B0604020202020204" pitchFamily="34" charset="0"/>
              </a:rPr>
              <a:t>Kermadec</a:t>
            </a:r>
            <a:r>
              <a:rPr lang="es-ES_tradnl" altLang="en-US" sz="1400" dirty="0">
                <a:solidFill>
                  <a:srgbClr val="000000"/>
                </a:solidFill>
                <a:latin typeface="Arial" panose="020B0604020202020204" pitchFamily="34" charset="0"/>
              </a:rPr>
              <a:t>.</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1438274" y="4442343"/>
            <a:ext cx="7111365"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Las ondas S tardaron 23 minutos y 52 segundos en viajar desde el terremoto hasta Bend.</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3480543" y="1345433"/>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1485107" y="3746842"/>
            <a:ext cx="6764337" cy="7679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latin typeface="Arial" panose="020B0604020202020204" pitchFamily="34" charset="0"/>
              </a:rPr>
              <a:t>PP es una onda de compresión que rebotó en la superficie a medio camino entre el terremoto y la estación de registro. PP es una llegada prominente a este sismograma.</a:t>
            </a: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2743889" y="1303887"/>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485107" y="3051901"/>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12 minutos y 59 segundos en recorrer una trayectoria curva a través del manto hasta Bend, Oregón.</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1831023" y="1320355"/>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302115" y="1364438"/>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1831023" y="844752"/>
            <a:ext cx="659526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El registro del terremoto M7,4 en Bend, Oregón (BNOR) se muestra a continuación. Bend está a 9996 km (6212 millas, 90,2 °) de la ubicación de este terremoto.</a:t>
            </a:r>
          </a:p>
        </p:txBody>
      </p:sp>
      <p:sp>
        <p:nvSpPr>
          <p:cNvPr id="15" name="Title 1">
            <a:extLst>
              <a:ext uri="{FF2B5EF4-FFF2-40B4-BE49-F238E27FC236}">
                <a16:creationId xmlns:a16="http://schemas.microsoft.com/office/drawing/2014/main" id="{FE3410E7-7C93-4472-B343-CC29B853BEE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7,4 ISLAS KERMADEC </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4 de Marzo, 2021 a las 17:41:25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0" name="TextBox 19">
            <a:extLst>
              <a:ext uri="{FF2B5EF4-FFF2-40B4-BE49-F238E27FC236}">
                <a16:creationId xmlns:a16="http://schemas.microsoft.com/office/drawing/2014/main" id="{2F08310C-095A-0E46-A27A-7FADBF27271E}"/>
              </a:ext>
            </a:extLst>
          </p:cNvPr>
          <p:cNvSpPr txBox="1"/>
          <p:nvPr/>
        </p:nvSpPr>
        <p:spPr>
          <a:xfrm>
            <a:off x="5497303" y="1316509"/>
            <a:ext cx="2751347" cy="369332"/>
          </a:xfrm>
          <a:prstGeom prst="rect">
            <a:avLst/>
          </a:prstGeom>
          <a:solidFill>
            <a:schemeClr val="bg1"/>
          </a:solidFill>
        </p:spPr>
        <p:txBody>
          <a:bodyPr wrap="square">
            <a:spAutoFit/>
          </a:bodyPr>
          <a:lstStyle/>
          <a:p>
            <a:pPr eaLnBrk="1" hangingPunct="1">
              <a:defRPr/>
            </a:pPr>
            <a:r>
              <a:rPr lang="es-ES_tradnl" spc="200" dirty="0">
                <a:latin typeface="Arial" charset="0"/>
                <a:ea typeface="MS PGothic" charset="-128"/>
              </a:rPr>
              <a:t>Ondas Superficiales</a:t>
            </a:r>
          </a:p>
        </p:txBody>
      </p:sp>
    </p:spTree>
    <p:extLst>
      <p:ext uri="{BB962C8B-B14F-4D97-AF65-F5344CB8AC3E}">
        <p14:creationId xmlns:p14="http://schemas.microsoft.com/office/powerpoint/2010/main" val="2053937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E1ACE0-AEB9-2E4E-87B4-6CA492CE40D9}"/>
              </a:ext>
            </a:extLst>
          </p:cNvPr>
          <p:cNvPicPr>
            <a:picLocks noChangeAspect="1"/>
          </p:cNvPicPr>
          <p:nvPr/>
        </p:nvPicPr>
        <p:blipFill rotWithShape="1">
          <a:blip r:embed="rId3"/>
          <a:srcRect t="4472"/>
          <a:stretch/>
        </p:blipFill>
        <p:spPr>
          <a:xfrm>
            <a:off x="1190775" y="1366075"/>
            <a:ext cx="7084127" cy="5415725"/>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3092843" y="5355364"/>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s-ES_tradnl" altLang="en-US" sz="1400" dirty="0">
                <a:solidFill>
                  <a:srgbClr val="000000"/>
                </a:solidFill>
                <a:latin typeface="Arial" panose="020B0604020202020204" pitchFamily="34" charset="0"/>
              </a:rPr>
              <a:t>Las ondas superficiales viajaron 9974 km (6198 millas) a lo largo del perímetro de la Tierra desde el terremoto hasta la estación de registro. La onda de superficie comenzó a llegar a Bend 43 minutos después de que ocurriera el terremoto en la Fosa de </a:t>
            </a:r>
            <a:r>
              <a:rPr lang="es-ES_tradnl" altLang="en-US" sz="1400" dirty="0" err="1">
                <a:solidFill>
                  <a:srgbClr val="000000"/>
                </a:solidFill>
                <a:latin typeface="Arial" panose="020B0604020202020204" pitchFamily="34" charset="0"/>
              </a:rPr>
              <a:t>Kermadec</a:t>
            </a:r>
            <a:r>
              <a:rPr lang="es-ES_tradnl" altLang="en-US" sz="1400" dirty="0">
                <a:solidFill>
                  <a:srgbClr val="000000"/>
                </a:solidFill>
                <a:latin typeface="Arial" panose="020B0604020202020204" pitchFamily="34" charset="0"/>
              </a:rPr>
              <a:t>.</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1635976" y="4045230"/>
            <a:ext cx="7203224"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del manto que las ondas P. Las ondas S tardaron 23 minutos y 50 segundos en viajar desde el terremoto hasta Bend.</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4222253" y="1219380"/>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1682809" y="3391984"/>
            <a:ext cx="6858000"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latin typeface="Arial" panose="020B0604020202020204" pitchFamily="34" charset="0"/>
              </a:rPr>
              <a:t>PP es una onda de compresión que rebotó en la superficie a medio camino entre el terremoto y la estación de registro. PP es un arribo prominente en este sismograma.</a:t>
            </a: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3379846" y="1219381"/>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682809" y="2739298"/>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Después del terremoto, las ondas P de compresión tardaron 12 minutos y 58 segundos en recorrer una trayectoria curva a través del manto hasta Bend, Oregón.</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028725" y="1366076"/>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927743" y="1219381"/>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1898709" y="733811"/>
            <a:ext cx="659526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altLang="en-US" sz="1400" dirty="0">
                <a:solidFill>
                  <a:srgbClr val="000000"/>
                </a:solidFill>
                <a:latin typeface="Arial" panose="020B0604020202020204" pitchFamily="34" charset="0"/>
              </a:rPr>
              <a:t>El registro del terremoto M8,1 en Bend, Oregón (BNOR) se muestra a continuación. Bend está a 9974 km (6198 millas, 90 °) de la ubicación de este terremoto.</a:t>
            </a:r>
          </a:p>
        </p:txBody>
      </p:sp>
      <p:sp>
        <p:nvSpPr>
          <p:cNvPr id="16" name="TextBox 11">
            <a:extLst>
              <a:ext uri="{FF2B5EF4-FFF2-40B4-BE49-F238E27FC236}">
                <a16:creationId xmlns:a16="http://schemas.microsoft.com/office/drawing/2014/main" id="{9AB1AE9E-53C7-AA4E-9F99-F8CAD27269C9}"/>
              </a:ext>
            </a:extLst>
          </p:cNvPr>
          <p:cNvSpPr txBox="1">
            <a:spLocks noChangeArrowheads="1"/>
          </p:cNvSpPr>
          <p:nvPr/>
        </p:nvSpPr>
        <p:spPr bwMode="auto">
          <a:xfrm>
            <a:off x="4998200" y="1219658"/>
            <a:ext cx="492443"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SS</a:t>
            </a:r>
          </a:p>
        </p:txBody>
      </p:sp>
      <p:sp>
        <p:nvSpPr>
          <p:cNvPr id="17" name="TextBox 5">
            <a:extLst>
              <a:ext uri="{FF2B5EF4-FFF2-40B4-BE49-F238E27FC236}">
                <a16:creationId xmlns:a16="http://schemas.microsoft.com/office/drawing/2014/main" id="{ACBCF447-F780-F647-A4C5-F41FD22E09A6}"/>
              </a:ext>
            </a:extLst>
          </p:cNvPr>
          <p:cNvSpPr txBox="1">
            <a:spLocks noChangeArrowheads="1"/>
          </p:cNvSpPr>
          <p:nvPr/>
        </p:nvSpPr>
        <p:spPr bwMode="auto">
          <a:xfrm>
            <a:off x="2702777" y="4715378"/>
            <a:ext cx="4724400"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SS es una onda cortante que rebotó en la superficie a medio camino entre el terremoto y la estación de registro.</a:t>
            </a:r>
          </a:p>
        </p:txBody>
      </p:sp>
      <p:sp>
        <p:nvSpPr>
          <p:cNvPr id="18" name="Title 1">
            <a:extLst>
              <a:ext uri="{FF2B5EF4-FFF2-40B4-BE49-F238E27FC236}">
                <a16:creationId xmlns:a16="http://schemas.microsoft.com/office/drawing/2014/main" id="{1AFFD53A-A8B3-4874-BFB4-43AAE1D7807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8,1 ISLAS KERMADEC</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4 de Marzo, 2021 a las 19:28:31 UTC</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0" name="TextBox 19">
            <a:extLst>
              <a:ext uri="{FF2B5EF4-FFF2-40B4-BE49-F238E27FC236}">
                <a16:creationId xmlns:a16="http://schemas.microsoft.com/office/drawing/2014/main" id="{2F08310C-095A-0E46-A27A-7FADBF27271E}"/>
              </a:ext>
            </a:extLst>
          </p:cNvPr>
          <p:cNvSpPr txBox="1"/>
          <p:nvPr/>
        </p:nvSpPr>
        <p:spPr>
          <a:xfrm>
            <a:off x="5524700" y="1219381"/>
            <a:ext cx="2811154" cy="369332"/>
          </a:xfrm>
          <a:prstGeom prst="rect">
            <a:avLst/>
          </a:prstGeom>
          <a:noFill/>
        </p:spPr>
        <p:txBody>
          <a:bodyPr wrap="square">
            <a:spAutoFit/>
          </a:bodyPr>
          <a:lstStyle/>
          <a:p>
            <a:pPr eaLnBrk="1" hangingPunct="1">
              <a:defRPr/>
            </a:pPr>
            <a:r>
              <a:rPr lang="es-ES_tradnl" spc="200" dirty="0">
                <a:latin typeface="Arial" charset="0"/>
                <a:ea typeface="MS PGothic" charset="-128"/>
              </a:rPr>
              <a:t>Ondas Superficiales</a:t>
            </a:r>
          </a:p>
        </p:txBody>
      </p:sp>
    </p:spTree>
    <p:extLst>
      <p:ext uri="{BB962C8B-B14F-4D97-AF65-F5344CB8AC3E}">
        <p14:creationId xmlns:p14="http://schemas.microsoft.com/office/powerpoint/2010/main" val="2561914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9181A450-4BDF-094B-9621-CF8E2B1C373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73185" y="1495926"/>
            <a:ext cx="408741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800" dirty="0">
                <a:latin typeface="Arial" panose="020B0604020202020204" pitchFamily="34" charset="0"/>
              </a:rPr>
              <a:t>Las Islas </a:t>
            </a:r>
            <a:r>
              <a:rPr lang="es-ES_tradnl" altLang="en-US" sz="1800" dirty="0" err="1">
                <a:latin typeface="Arial" panose="020B0604020202020204" pitchFamily="34" charset="0"/>
              </a:rPr>
              <a:t>Kermadec</a:t>
            </a:r>
            <a:r>
              <a:rPr lang="es-ES_tradnl" altLang="en-US" sz="1800" dirty="0">
                <a:latin typeface="Arial" panose="020B0604020202020204" pitchFamily="34" charset="0"/>
              </a:rPr>
              <a:t> son la pequeña parte emergente de una cadena de volcanes submarinos que definen la Cordillera </a:t>
            </a:r>
            <a:r>
              <a:rPr lang="es-ES_tradnl" altLang="en-US" sz="1800" dirty="0" err="1">
                <a:latin typeface="Arial" panose="020B0604020202020204" pitchFamily="34" charset="0"/>
              </a:rPr>
              <a:t>Kermadec</a:t>
            </a:r>
            <a:r>
              <a:rPr lang="es-ES_tradnl" altLang="en-US" sz="1800" dirty="0">
                <a:latin typeface="Arial" panose="020B0604020202020204" pitchFamily="34" charset="0"/>
              </a:rPr>
              <a:t>. No existen asentamientos permanentes en las islas.</a:t>
            </a:r>
          </a:p>
        </p:txBody>
      </p:sp>
      <p:sp>
        <p:nvSpPr>
          <p:cNvPr id="2" name="TextBox 1">
            <a:extLst>
              <a:ext uri="{FF2B5EF4-FFF2-40B4-BE49-F238E27FC236}">
                <a16:creationId xmlns:a16="http://schemas.microsoft.com/office/drawing/2014/main" id="{842E1740-456B-4D55-8A2E-3B0AB1665BD4}"/>
              </a:ext>
            </a:extLst>
          </p:cNvPr>
          <p:cNvSpPr txBox="1"/>
          <p:nvPr/>
        </p:nvSpPr>
        <p:spPr>
          <a:xfrm>
            <a:off x="609599" y="4754475"/>
            <a:ext cx="3554437" cy="2031325"/>
          </a:xfrm>
          <a:prstGeom prst="rect">
            <a:avLst/>
          </a:prstGeom>
          <a:noFill/>
        </p:spPr>
        <p:txBody>
          <a:bodyPr wrap="square" rtlCol="0">
            <a:spAutoFit/>
          </a:bodyPr>
          <a:lstStyle/>
          <a:p>
            <a:pPr algn="r"/>
            <a:r>
              <a:rPr lang="es-ES_tradnl" sz="1400"/>
              <a:t>En términos políticos, las Kermadec son importantes para Nueva Zelanda, ya que definen la extensión norte de la Zona Económica Exclusiva (ZEE) y la Plataforma Continental Extendida (PCE).</a:t>
            </a:r>
          </a:p>
          <a:p>
            <a:pPr algn="r"/>
            <a:endParaRPr lang="es-ES_tradnl" sz="1400"/>
          </a:p>
          <a:p>
            <a:pPr algn="r"/>
            <a:r>
              <a:rPr lang="es-ES_tradnl" sz="1400"/>
              <a:t>Imagen cortesía de Simon Nathan, 'Islas Kermadec - Geología y clima', Te Ara - la Enciclopedia de Nueva Zelanda</a:t>
            </a:r>
          </a:p>
        </p:txBody>
      </p:sp>
      <p:pic>
        <p:nvPicPr>
          <p:cNvPr id="7" name="Picture 6">
            <a:extLst>
              <a:ext uri="{FF2B5EF4-FFF2-40B4-BE49-F238E27FC236}">
                <a16:creationId xmlns:a16="http://schemas.microsoft.com/office/drawing/2014/main" id="{9782F222-E27E-4BE4-A9EB-50DF15EF2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1238" y="1447800"/>
            <a:ext cx="4478931" cy="5334000"/>
          </a:xfrm>
          <a:prstGeom prst="rect">
            <a:avLst/>
          </a:prstGeom>
        </p:spPr>
      </p:pic>
      <p:sp>
        <p:nvSpPr>
          <p:cNvPr id="11" name="AutoShape 7">
            <a:extLst>
              <a:ext uri="{FF2B5EF4-FFF2-40B4-BE49-F238E27FC236}">
                <a16:creationId xmlns:a16="http://schemas.microsoft.com/office/drawing/2014/main" id="{2DE2C839-D818-42A0-99DD-C2B8B37770FB}"/>
              </a:ext>
            </a:extLst>
          </p:cNvPr>
          <p:cNvSpPr>
            <a:spLocks noChangeArrowheads="1"/>
          </p:cNvSpPr>
          <p:nvPr/>
        </p:nvSpPr>
        <p:spPr bwMode="auto">
          <a:xfrm>
            <a:off x="6567954" y="6309610"/>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10" name="AutoShape 7">
            <a:extLst>
              <a:ext uri="{FF2B5EF4-FFF2-40B4-BE49-F238E27FC236}">
                <a16:creationId xmlns:a16="http://schemas.microsoft.com/office/drawing/2014/main" id="{0613F4D8-5909-4914-B56E-583A6DBFE447}"/>
              </a:ext>
            </a:extLst>
          </p:cNvPr>
          <p:cNvSpPr>
            <a:spLocks noChangeArrowheads="1"/>
          </p:cNvSpPr>
          <p:nvPr/>
        </p:nvSpPr>
        <p:spPr bwMode="auto">
          <a:xfrm>
            <a:off x="7696200" y="2971800"/>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12" name="AutoShape 7">
            <a:extLst>
              <a:ext uri="{FF2B5EF4-FFF2-40B4-BE49-F238E27FC236}">
                <a16:creationId xmlns:a16="http://schemas.microsoft.com/office/drawing/2014/main" id="{E0D90A40-910E-483D-9F6D-027BE5AC66A0}"/>
              </a:ext>
            </a:extLst>
          </p:cNvPr>
          <p:cNvSpPr>
            <a:spLocks noChangeArrowheads="1"/>
          </p:cNvSpPr>
          <p:nvPr/>
        </p:nvSpPr>
        <p:spPr bwMode="auto">
          <a:xfrm>
            <a:off x="7804226" y="3054647"/>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13" name="Title 1">
            <a:extLst>
              <a:ext uri="{FF2B5EF4-FFF2-40B4-BE49-F238E27FC236}">
                <a16:creationId xmlns:a16="http://schemas.microsoft.com/office/drawing/2014/main" id="{3F00101D-41E0-C548-864F-BC98ACE22B5A}"/>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2635612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487936"/>
            <a:ext cx="3557587"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700" dirty="0">
                <a:latin typeface="Arial" panose="020B0604020202020204" pitchFamily="34" charset="0"/>
              </a:rPr>
              <a:t>La escala de intensidad de Mercalli modificada (MMI) es una escala de diez niveles, numeradas del I al X, que indica la severidad de los movimientos telúricos</a:t>
            </a:r>
            <a:r>
              <a:rPr lang="es-ES_tradnl" altLang="en-US" sz="1700" dirty="0">
                <a:latin typeface="Arial" panose="020B0604020202020204" pitchFamily="34" charset="0"/>
                <a:cs typeface="Arial" panose="020B0604020202020204" pitchFamily="34" charset="0"/>
              </a:rPr>
              <a:t>. </a:t>
            </a:r>
          </a:p>
          <a:p>
            <a:pPr eaLnBrk="1" hangingPunct="1">
              <a:spcBef>
                <a:spcPct val="0"/>
              </a:spcBef>
              <a:buFontTx/>
              <a:buNone/>
            </a:pPr>
            <a:endParaRPr lang="es-ES_tradnl" altLang="en-US" sz="17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700" dirty="0">
                <a:latin typeface="Arial" panose="020B0604020202020204" pitchFamily="34" charset="0"/>
                <a:cs typeface="Arial" panose="020B0604020202020204" pitchFamily="34" charset="0"/>
              </a:rPr>
              <a:t>El M 7,3 se sintió en gran parte de Nueva Zelanda.</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060" y="4286095"/>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Background pattern&#10;&#10;Description automatically generated">
            <a:extLst>
              <a:ext uri="{FF2B5EF4-FFF2-40B4-BE49-F238E27FC236}">
                <a16:creationId xmlns:a16="http://schemas.microsoft.com/office/drawing/2014/main" id="{5596300A-C79F-43DD-96A0-D303FF7DC7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6735" y="1435429"/>
            <a:ext cx="4901811" cy="4901811"/>
          </a:xfrm>
          <a:prstGeom prst="rect">
            <a:avLst/>
          </a:prstGeom>
        </p:spPr>
      </p:pic>
      <p:sp>
        <p:nvSpPr>
          <p:cNvPr id="13" name="Title 1">
            <a:extLst>
              <a:ext uri="{FF2B5EF4-FFF2-40B4-BE49-F238E27FC236}">
                <a16:creationId xmlns:a16="http://schemas.microsoft.com/office/drawing/2014/main" id="{EE54D402-D6CF-7745-844C-CBE156FA40F0}"/>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
        <p:nvSpPr>
          <p:cNvPr id="14" name="TextBox 15">
            <a:extLst>
              <a:ext uri="{FF2B5EF4-FFF2-40B4-BE49-F238E27FC236}">
                <a16:creationId xmlns:a16="http://schemas.microsoft.com/office/drawing/2014/main" id="{6043A4B6-0151-2046-88A5-77D0F02BD91E}"/>
              </a:ext>
            </a:extLst>
          </p:cNvPr>
          <p:cNvSpPr txBox="1">
            <a:spLocks noChangeArrowheads="1"/>
          </p:cNvSpPr>
          <p:nvPr/>
        </p:nvSpPr>
        <p:spPr bwMode="auto">
          <a:xfrm>
            <a:off x="3962400" y="6300559"/>
            <a:ext cx="5410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7,3</a:t>
            </a:r>
          </a:p>
        </p:txBody>
      </p:sp>
      <p:sp>
        <p:nvSpPr>
          <p:cNvPr id="15" name="TextBox 14">
            <a:extLst>
              <a:ext uri="{FF2B5EF4-FFF2-40B4-BE49-F238E27FC236}">
                <a16:creationId xmlns:a16="http://schemas.microsoft.com/office/drawing/2014/main" id="{6EC43095-CBAA-D24A-8BBD-69C23FAF8230}"/>
              </a:ext>
            </a:extLst>
          </p:cNvPr>
          <p:cNvSpPr txBox="1">
            <a:spLocks noChangeArrowheads="1"/>
          </p:cNvSpPr>
          <p:nvPr/>
        </p:nvSpPr>
        <p:spPr bwMode="auto">
          <a:xfrm>
            <a:off x="924486" y="4286095"/>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2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2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2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Imperceptible</a:t>
            </a:r>
            <a:endParaRPr lang="en-US" altLang="en-US" sz="1200" dirty="0">
              <a:latin typeface="Arial" panose="020B0604020202020204" pitchFamily="34" charset="0"/>
            </a:endParaRPr>
          </a:p>
        </p:txBody>
      </p:sp>
      <p:sp>
        <p:nvSpPr>
          <p:cNvPr id="16" name="TextBox 10">
            <a:extLst>
              <a:ext uri="{FF2B5EF4-FFF2-40B4-BE49-F238E27FC236}">
                <a16:creationId xmlns:a16="http://schemas.microsoft.com/office/drawing/2014/main" id="{D8579F2E-EF5E-C041-BF1D-85F635C46D4C}"/>
              </a:ext>
            </a:extLst>
          </p:cNvPr>
          <p:cNvSpPr txBox="1">
            <a:spLocks noChangeArrowheads="1"/>
          </p:cNvSpPr>
          <p:nvPr/>
        </p:nvSpPr>
        <p:spPr bwMode="auto">
          <a:xfrm>
            <a:off x="768969" y="3860965"/>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455135"/>
            <a:ext cx="4526796" cy="192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7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700" dirty="0">
              <a:latin typeface="Arial" panose="020B0604020202020204" pitchFamily="34" charset="0"/>
            </a:endParaRPr>
          </a:p>
          <a:p>
            <a:pPr eaLnBrk="1" hangingPunct="1">
              <a:spcBef>
                <a:spcPct val="0"/>
              </a:spcBef>
              <a:buFontTx/>
              <a:buNone/>
            </a:pPr>
            <a:r>
              <a:rPr lang="es-ES_tradnl" altLang="en-US" sz="1700" dirty="0">
                <a:latin typeface="Arial" panose="020B0604020202020204" pitchFamily="34" charset="0"/>
              </a:rPr>
              <a:t>Aproximadamente 41.000 personas sintieron temblores moderados como consecuencia del terremoto M7,3.</a:t>
            </a:r>
          </a:p>
        </p:txBody>
      </p:sp>
      <p:pic>
        <p:nvPicPr>
          <p:cNvPr id="5" name="Picture 4" descr="Map&#10;&#10;Description automatically generated">
            <a:extLst>
              <a:ext uri="{FF2B5EF4-FFF2-40B4-BE49-F238E27FC236}">
                <a16:creationId xmlns:a16="http://schemas.microsoft.com/office/drawing/2014/main" id="{86F273B0-F4C9-47C8-BF07-5C9F52D68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9684" y="1249180"/>
            <a:ext cx="4197653" cy="4191657"/>
          </a:xfrm>
          <a:prstGeom prst="rect">
            <a:avLst/>
          </a:prstGeom>
        </p:spPr>
      </p:pic>
      <p:pic>
        <p:nvPicPr>
          <p:cNvPr id="7" name="Picture 6" descr="Table&#10;&#10;Description automatically generated">
            <a:extLst>
              <a:ext uri="{FF2B5EF4-FFF2-40B4-BE49-F238E27FC236}">
                <a16:creationId xmlns:a16="http://schemas.microsoft.com/office/drawing/2014/main" id="{DB2F8AF7-3204-42F3-AB5A-7E1CF82C08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3000" y="3391837"/>
            <a:ext cx="2133600" cy="3466163"/>
          </a:xfrm>
          <a:prstGeom prst="rect">
            <a:avLst/>
          </a:prstGeom>
        </p:spPr>
      </p:pic>
      <p:sp>
        <p:nvSpPr>
          <p:cNvPr id="10" name="Title 1">
            <a:extLst>
              <a:ext uri="{FF2B5EF4-FFF2-40B4-BE49-F238E27FC236}">
                <a16:creationId xmlns:a16="http://schemas.microsoft.com/office/drawing/2014/main" id="{B4F7A23D-883E-0B4E-9176-045B09AEE996}"/>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
        <p:nvSpPr>
          <p:cNvPr id="11" name="TextBox 20">
            <a:extLst>
              <a:ext uri="{FF2B5EF4-FFF2-40B4-BE49-F238E27FC236}">
                <a16:creationId xmlns:a16="http://schemas.microsoft.com/office/drawing/2014/main" id="{695A38D6-49A1-704E-BFDF-A4090D0FA5CD}"/>
              </a:ext>
            </a:extLst>
          </p:cNvPr>
          <p:cNvSpPr txBox="1">
            <a:spLocks noChangeArrowheads="1"/>
          </p:cNvSpPr>
          <p:nvPr/>
        </p:nvSpPr>
        <p:spPr bwMode="auto">
          <a:xfrm>
            <a:off x="3276600" y="5521325"/>
            <a:ext cx="582453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2" name="TextBox 15">
            <a:extLst>
              <a:ext uri="{FF2B5EF4-FFF2-40B4-BE49-F238E27FC236}">
                <a16:creationId xmlns:a16="http://schemas.microsoft.com/office/drawing/2014/main" id="{8FC91BCD-CFC2-D64C-B76A-26258BCFE426}"/>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487936"/>
            <a:ext cx="3557587"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700" dirty="0">
                <a:latin typeface="Arial" panose="020B0604020202020204" pitchFamily="34" charset="0"/>
              </a:rPr>
              <a:t>La escala de intensidad de Mercalli modificada (MMI) es una escala de diez niveles, numeradas del I al X, que indica la severidad de los movimientos telúricos</a:t>
            </a:r>
            <a:r>
              <a:rPr lang="es-ES_tradnl" altLang="en-US" sz="1700" dirty="0">
                <a:latin typeface="Arial" panose="020B0604020202020204" pitchFamily="34" charset="0"/>
                <a:cs typeface="Arial" panose="020B0604020202020204" pitchFamily="34" charset="0"/>
              </a:rPr>
              <a:t>. </a:t>
            </a:r>
          </a:p>
          <a:p>
            <a:pPr eaLnBrk="1" hangingPunct="1">
              <a:spcBef>
                <a:spcPct val="0"/>
              </a:spcBef>
              <a:buFontTx/>
              <a:buNone/>
            </a:pPr>
            <a:endParaRPr lang="es-ES_tradnl" altLang="en-US" sz="1700" dirty="0">
              <a:latin typeface="Arial" panose="020B0604020202020204" pitchFamily="34" charset="0"/>
              <a:cs typeface="Arial" panose="020B0604020202020204" pitchFamily="34" charset="0"/>
            </a:endParaRPr>
          </a:p>
          <a:p>
            <a:pPr eaLnBrk="1" hangingPunct="1">
              <a:spcBef>
                <a:spcPct val="0"/>
              </a:spcBef>
              <a:buFontTx/>
              <a:buNone/>
            </a:pPr>
            <a:r>
              <a:rPr lang="es-ES_tradnl" altLang="en-US" sz="1700" dirty="0">
                <a:latin typeface="Arial" panose="020B0604020202020204" pitchFamily="34" charset="0"/>
                <a:cs typeface="Arial" panose="020B0604020202020204" pitchFamily="34" charset="0"/>
              </a:rPr>
              <a:t>Dado que las islas </a:t>
            </a:r>
            <a:r>
              <a:rPr lang="es-ES_tradnl" altLang="en-US" sz="1700" dirty="0" err="1">
                <a:latin typeface="Arial" panose="020B0604020202020204" pitchFamily="34" charset="0"/>
                <a:cs typeface="Arial" panose="020B0604020202020204" pitchFamily="34" charset="0"/>
              </a:rPr>
              <a:t>Kermadec</a:t>
            </a:r>
            <a:r>
              <a:rPr lang="es-ES_tradnl" altLang="en-US" sz="1700" dirty="0">
                <a:latin typeface="Arial" panose="020B0604020202020204" pitchFamily="34" charset="0"/>
                <a:cs typeface="Arial" panose="020B0604020202020204" pitchFamily="34" charset="0"/>
              </a:rPr>
              <a:t> están deshabitadas, es probable que no se sintiera el M 8,1.</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949" y="4384185"/>
            <a:ext cx="720586" cy="2216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A yellow balloon in the sky&#10;&#10;Description automatically generated with low confidence">
            <a:extLst>
              <a:ext uri="{FF2B5EF4-FFF2-40B4-BE49-F238E27FC236}">
                <a16:creationId xmlns:a16="http://schemas.microsoft.com/office/drawing/2014/main" id="{618C4AAE-E4D4-45D0-A7FA-381A9FBD3A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6735" y="1466739"/>
            <a:ext cx="4876800" cy="4839190"/>
          </a:xfrm>
          <a:prstGeom prst="rect">
            <a:avLst/>
          </a:prstGeom>
        </p:spPr>
      </p:pic>
      <p:sp>
        <p:nvSpPr>
          <p:cNvPr id="12" name="Title 1">
            <a:extLst>
              <a:ext uri="{FF2B5EF4-FFF2-40B4-BE49-F238E27FC236}">
                <a16:creationId xmlns:a16="http://schemas.microsoft.com/office/drawing/2014/main" id="{16A4DC4E-9E00-F64A-9731-F8323797DA1D}"/>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
        <p:nvSpPr>
          <p:cNvPr id="13" name="TextBox 15">
            <a:extLst>
              <a:ext uri="{FF2B5EF4-FFF2-40B4-BE49-F238E27FC236}">
                <a16:creationId xmlns:a16="http://schemas.microsoft.com/office/drawing/2014/main" id="{520454B2-16A7-5C44-B002-775A03C37D04}"/>
              </a:ext>
            </a:extLst>
          </p:cNvPr>
          <p:cNvSpPr txBox="1">
            <a:spLocks noChangeArrowheads="1"/>
          </p:cNvSpPr>
          <p:nvPr/>
        </p:nvSpPr>
        <p:spPr bwMode="auto">
          <a:xfrm>
            <a:off x="3962400" y="6300559"/>
            <a:ext cx="5410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8,1</a:t>
            </a:r>
          </a:p>
        </p:txBody>
      </p:sp>
      <p:sp>
        <p:nvSpPr>
          <p:cNvPr id="16" name="TextBox 15">
            <a:extLst>
              <a:ext uri="{FF2B5EF4-FFF2-40B4-BE49-F238E27FC236}">
                <a16:creationId xmlns:a16="http://schemas.microsoft.com/office/drawing/2014/main" id="{4B9A2732-DD1A-8D49-92EA-68D5FC240299}"/>
              </a:ext>
            </a:extLst>
          </p:cNvPr>
          <p:cNvSpPr txBox="1">
            <a:spLocks noChangeArrowheads="1"/>
          </p:cNvSpPr>
          <p:nvPr/>
        </p:nvSpPr>
        <p:spPr bwMode="auto">
          <a:xfrm>
            <a:off x="924486" y="4286095"/>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2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2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2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Imperceptible</a:t>
            </a:r>
            <a:endParaRPr lang="en-US" altLang="en-US" sz="1200" dirty="0">
              <a:latin typeface="Arial" panose="020B0604020202020204" pitchFamily="34" charset="0"/>
            </a:endParaRPr>
          </a:p>
        </p:txBody>
      </p:sp>
      <p:sp>
        <p:nvSpPr>
          <p:cNvPr id="19" name="TextBox 18">
            <a:extLst>
              <a:ext uri="{FF2B5EF4-FFF2-40B4-BE49-F238E27FC236}">
                <a16:creationId xmlns:a16="http://schemas.microsoft.com/office/drawing/2014/main" id="{536C5B57-E0C3-D546-97C3-20B9512F7DFE}"/>
              </a:ext>
            </a:extLst>
          </p:cNvPr>
          <p:cNvSpPr txBox="1">
            <a:spLocks noChangeArrowheads="1"/>
          </p:cNvSpPr>
          <p:nvPr/>
        </p:nvSpPr>
        <p:spPr bwMode="auto">
          <a:xfrm>
            <a:off x="924486" y="4286095"/>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2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2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2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Imperceptible</a:t>
            </a:r>
            <a:endParaRPr lang="en-US" altLang="en-US" sz="1200" dirty="0">
              <a:latin typeface="Arial" panose="020B0604020202020204" pitchFamily="34" charset="0"/>
            </a:endParaRPr>
          </a:p>
        </p:txBody>
      </p:sp>
      <p:sp>
        <p:nvSpPr>
          <p:cNvPr id="20" name="TextBox 10">
            <a:extLst>
              <a:ext uri="{FF2B5EF4-FFF2-40B4-BE49-F238E27FC236}">
                <a16:creationId xmlns:a16="http://schemas.microsoft.com/office/drawing/2014/main" id="{B1AA927D-E6AD-DC4B-8C94-4D84371F978F}"/>
              </a:ext>
            </a:extLst>
          </p:cNvPr>
          <p:cNvSpPr txBox="1">
            <a:spLocks noChangeArrowheads="1"/>
          </p:cNvSpPr>
          <p:nvPr/>
        </p:nvSpPr>
        <p:spPr bwMode="auto">
          <a:xfrm>
            <a:off x="768969" y="3860965"/>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extLst>
      <p:ext uri="{BB962C8B-B14F-4D97-AF65-F5344CB8AC3E}">
        <p14:creationId xmlns:p14="http://schemas.microsoft.com/office/powerpoint/2010/main" val="544369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31FFE1-0579-8B46-A61F-D51A5D37E08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3075" name="Picture 18" descr="IRIS_TMlogo.png">
            <a:extLst>
              <a:ext uri="{FF2B5EF4-FFF2-40B4-BE49-F238E27FC236}">
                <a16:creationId xmlns:a16="http://schemas.microsoft.com/office/drawing/2014/main" id="{114E6FD1-170A-2247-81B0-EB6D6524F6E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92" descr="unavco-logo-red-black-shadow.jpg">
            <a:extLst>
              <a:ext uri="{FF2B5EF4-FFF2-40B4-BE49-F238E27FC236}">
                <a16:creationId xmlns:a16="http://schemas.microsoft.com/office/drawing/2014/main" id="{E3B7EA1C-FB38-5046-A9C7-5B87F3BA2C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5830" y="79281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28684">
            <a:extLst>
              <a:ext uri="{FF2B5EF4-FFF2-40B4-BE49-F238E27FC236}">
                <a16:creationId xmlns:a16="http://schemas.microsoft.com/office/drawing/2014/main" id="{026FBE27-8600-3E46-B854-9967E87D884F}"/>
              </a:ext>
            </a:extLst>
          </p:cNvPr>
          <p:cNvSpPr txBox="1">
            <a:spLocks noChangeArrowheads="1"/>
          </p:cNvSpPr>
          <p:nvPr/>
        </p:nvSpPr>
        <p:spPr bwMode="auto">
          <a:xfrm>
            <a:off x="244921" y="1520202"/>
            <a:ext cx="4400099"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_tradnl" altLang="en-US" sz="1500" dirty="0">
                <a:ea typeface="MS PGothic" panose="020B0600070205080204" pitchFamily="34" charset="-128"/>
              </a:rPr>
              <a:t>Las flechas azules en este mapa muestran el movimiento de la Placa del Pacífico con respecto a la Placa de Australia. Las estrellas rojas muestran los epicentros de los tres terremotos. Estos terremotos ocurrieron a lo largo de la Fosa de </a:t>
            </a:r>
            <a:r>
              <a:rPr lang="es-ES_tradnl" altLang="en-US" sz="1500" dirty="0" err="1">
                <a:ea typeface="MS PGothic" panose="020B0600070205080204" pitchFamily="34" charset="-128"/>
              </a:rPr>
              <a:t>Kermadec</a:t>
            </a:r>
            <a:r>
              <a:rPr lang="es-ES_tradnl" altLang="en-US" sz="1500" dirty="0">
                <a:ea typeface="MS PGothic" panose="020B0600070205080204" pitchFamily="34" charset="-128"/>
              </a:rPr>
              <a:t> donde la Placa del Pacífico se subduce debajo de la Placa de Australia.</a:t>
            </a:r>
          </a:p>
          <a:p>
            <a:pPr eaLnBrk="1" hangingPunct="1"/>
            <a:endParaRPr lang="es-ES_tradnl" altLang="en-US" sz="1500" dirty="0">
              <a:ea typeface="MS PGothic" panose="020B0600070205080204" pitchFamily="34" charset="-128"/>
            </a:endParaRPr>
          </a:p>
          <a:p>
            <a:pPr eaLnBrk="1" hangingPunct="1"/>
            <a:r>
              <a:rPr lang="es-ES_tradnl" altLang="en-US" sz="1500" dirty="0">
                <a:ea typeface="MS PGothic" panose="020B0600070205080204" pitchFamily="34" charset="-128"/>
              </a:rPr>
              <a:t>Observe cómo cambian las velocidades de subducción de la Placa del Pacífico a lo largo de las Fosas de </a:t>
            </a:r>
            <a:r>
              <a:rPr lang="es-ES_tradnl" altLang="en-US" sz="1500" dirty="0" err="1">
                <a:ea typeface="MS PGothic" panose="020B0600070205080204" pitchFamily="34" charset="-128"/>
              </a:rPr>
              <a:t>Kermadec</a:t>
            </a:r>
            <a:r>
              <a:rPr lang="es-ES_tradnl" altLang="en-US" sz="1500" dirty="0">
                <a:ea typeface="MS PGothic" panose="020B0600070205080204" pitchFamily="34" charset="-128"/>
              </a:rPr>
              <a:t> y Tonga desde menos de 5 cm / año en el sur a más de 8 cm / año en el norte. Estos cambios en las velocidades lineales son un recordatorio de que las placas litosféricas son capas esféricas, no placas planas. Los movimientos de las placas son en realidad rotaciones relativas de capas esféricas en lugar de movimientos lineales de placas planas. Debido a que el límite de placa convergente Tonga-</a:t>
            </a:r>
            <a:r>
              <a:rPr lang="es-ES_tradnl" altLang="en-US" sz="1500" dirty="0" err="1">
                <a:ea typeface="MS PGothic" panose="020B0600070205080204" pitchFamily="34" charset="-128"/>
              </a:rPr>
              <a:t>Kermadec</a:t>
            </a:r>
            <a:r>
              <a:rPr lang="es-ES_tradnl" altLang="en-US" sz="1500" dirty="0">
                <a:ea typeface="MS PGothic" panose="020B0600070205080204" pitchFamily="34" charset="-128"/>
              </a:rPr>
              <a:t> tiene 2500 km (más de 1500 millas) de largo, la importancia de la geometría esférica es bastante clara en esta región.</a:t>
            </a:r>
          </a:p>
        </p:txBody>
      </p:sp>
      <p:grpSp>
        <p:nvGrpSpPr>
          <p:cNvPr id="6" name="Group 5">
            <a:extLst>
              <a:ext uri="{FF2B5EF4-FFF2-40B4-BE49-F238E27FC236}">
                <a16:creationId xmlns:a16="http://schemas.microsoft.com/office/drawing/2014/main" id="{CF025B2B-5FE4-47E4-96D6-77AC1B4DEB59}"/>
              </a:ext>
            </a:extLst>
          </p:cNvPr>
          <p:cNvGrpSpPr/>
          <p:nvPr/>
        </p:nvGrpSpPr>
        <p:grpSpPr>
          <a:xfrm>
            <a:off x="4815590" y="1170480"/>
            <a:ext cx="4195924" cy="5559152"/>
            <a:chOff x="4800600" y="990600"/>
            <a:chExt cx="4195924" cy="5559152"/>
          </a:xfrm>
        </p:grpSpPr>
        <p:sp>
          <p:nvSpPr>
            <p:cNvPr id="3076" name="Text Box 3">
              <a:extLst>
                <a:ext uri="{FF2B5EF4-FFF2-40B4-BE49-F238E27FC236}">
                  <a16:creationId xmlns:a16="http://schemas.microsoft.com/office/drawing/2014/main" id="{84CE213E-D3A0-524D-8A73-DB67A89C4FD0}"/>
                </a:ext>
              </a:extLst>
            </p:cNvPr>
            <p:cNvSpPr txBox="1">
              <a:spLocks noChangeArrowheads="1"/>
            </p:cNvSpPr>
            <p:nvPr/>
          </p:nvSpPr>
          <p:spPr bwMode="auto">
            <a:xfrm>
              <a:off x="5503861" y="27511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ES_tradnl" altLang="en-US" sz="1600" dirty="0">
                  <a:solidFill>
                    <a:srgbClr val="FFFF00"/>
                  </a:solidFill>
                  <a:ea typeface="ÇlÇr ñæí©"/>
                  <a:cs typeface="ÇlÇr ñæí©"/>
                </a:rPr>
                <a:t>Australia</a:t>
              </a:r>
              <a:br>
                <a:rPr lang="es-ES_tradnl" altLang="en-US" sz="1600" dirty="0">
                  <a:solidFill>
                    <a:srgbClr val="FFFF00"/>
                  </a:solidFill>
                  <a:ea typeface="ÇlÇr ñæí©"/>
                  <a:cs typeface="ÇlÇr ñæí©"/>
                </a:rPr>
              </a:br>
              <a:r>
                <a:rPr lang="es-ES_tradnl" altLang="en-US" sz="1600" dirty="0" err="1">
                  <a:solidFill>
                    <a:srgbClr val="FFFF00"/>
                  </a:solidFill>
                  <a:ea typeface="ÇlÇr ñæí©"/>
                  <a:cs typeface="ÇlÇr ñæí©"/>
                </a:rPr>
                <a:t>Plate</a:t>
              </a:r>
              <a:endParaRPr lang="es-ES_tradnl" altLang="en-US" sz="1600" dirty="0">
                <a:solidFill>
                  <a:srgbClr val="FFFF00"/>
                </a:solidFill>
                <a:ea typeface="ÇlÇr ñæí©"/>
                <a:cs typeface="ÇlÇr ñæí©"/>
              </a:endParaRPr>
            </a:p>
          </p:txBody>
        </p:sp>
        <p:pic>
          <p:nvPicPr>
            <p:cNvPr id="3077" name="Picture 2" descr="JV">
              <a:extLst>
                <a:ext uri="{FF2B5EF4-FFF2-40B4-BE49-F238E27FC236}">
                  <a16:creationId xmlns:a16="http://schemas.microsoft.com/office/drawing/2014/main" id="{F4F2FAB4-F59E-3744-A8AD-B19FF73258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990600"/>
              <a:ext cx="4113211" cy="555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Text Box 5">
              <a:extLst>
                <a:ext uri="{FF2B5EF4-FFF2-40B4-BE49-F238E27FC236}">
                  <a16:creationId xmlns:a16="http://schemas.microsoft.com/office/drawing/2014/main" id="{18CC71BE-F84C-2846-B778-D2AE31AE6D72}"/>
                </a:ext>
              </a:extLst>
            </p:cNvPr>
            <p:cNvSpPr txBox="1">
              <a:spLocks noChangeArrowheads="1"/>
            </p:cNvSpPr>
            <p:nvPr/>
          </p:nvSpPr>
          <p:spPr bwMode="auto">
            <a:xfrm>
              <a:off x="7473721" y="3322695"/>
              <a:ext cx="152280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ES_tradnl" altLang="en-US" dirty="0">
                  <a:solidFill>
                    <a:srgbClr val="FFFF00"/>
                  </a:solidFill>
                  <a:ea typeface="ÇlÇr ñæí©"/>
                  <a:cs typeface="ÇlÇr ñæí©"/>
                </a:rPr>
                <a:t>Placa del Pacífico</a:t>
              </a:r>
              <a:endParaRPr lang="es-ES_tradnl" altLang="en-US" sz="2800" dirty="0">
                <a:ea typeface="MS PGothic" panose="020B0600070205080204" pitchFamily="34" charset="-128"/>
              </a:endParaRPr>
            </a:p>
          </p:txBody>
        </p:sp>
        <p:sp>
          <p:nvSpPr>
            <p:cNvPr id="28674" name="AutoShape 7">
              <a:extLst>
                <a:ext uri="{FF2B5EF4-FFF2-40B4-BE49-F238E27FC236}">
                  <a16:creationId xmlns:a16="http://schemas.microsoft.com/office/drawing/2014/main" id="{E442DCDE-7387-3D4D-B125-CD2EDF5531CD}"/>
                </a:ext>
              </a:extLst>
            </p:cNvPr>
            <p:cNvSpPr>
              <a:spLocks noChangeArrowheads="1"/>
            </p:cNvSpPr>
            <p:nvPr/>
          </p:nvSpPr>
          <p:spPr bwMode="auto">
            <a:xfrm>
              <a:off x="6499426" y="4836837"/>
              <a:ext cx="252689" cy="252689"/>
            </a:xfrm>
            <a:prstGeom prst="star5">
              <a:avLst/>
            </a:prstGeom>
            <a:solidFill>
              <a:srgbClr val="FF0000"/>
            </a:solidFill>
            <a:ln w="9525">
              <a:solidFill>
                <a:srgbClr val="FFFFFF"/>
              </a:solidFill>
              <a:miter lim="800000"/>
              <a:headEnd/>
              <a:tailEnd/>
            </a:ln>
          </p:spPr>
          <p:txBody>
            <a:bodyPr/>
            <a:lstStyle/>
            <a:p>
              <a:pPr>
                <a:defRPr/>
              </a:pPr>
              <a:endParaRPr lang="es-ES_tradnl" dirty="0">
                <a:latin typeface="Arial" charset="0"/>
                <a:cs typeface="Arial" charset="0"/>
              </a:endParaRPr>
            </a:p>
          </p:txBody>
        </p:sp>
        <p:sp>
          <p:nvSpPr>
            <p:cNvPr id="3081" name="Line 8">
              <a:extLst>
                <a:ext uri="{FF2B5EF4-FFF2-40B4-BE49-F238E27FC236}">
                  <a16:creationId xmlns:a16="http://schemas.microsoft.com/office/drawing/2014/main" id="{D52B4DDD-BC80-4D4D-B7B2-02D07B8398C6}"/>
                </a:ext>
              </a:extLst>
            </p:cNvPr>
            <p:cNvSpPr>
              <a:spLocks noChangeShapeType="1"/>
            </p:cNvSpPr>
            <p:nvPr/>
          </p:nvSpPr>
          <p:spPr bwMode="auto">
            <a:xfrm flipH="1" flipV="1">
              <a:off x="6796065" y="1955547"/>
              <a:ext cx="685800" cy="3429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s-ES_tradnl" dirty="0"/>
            </a:p>
          </p:txBody>
        </p:sp>
        <p:sp>
          <p:nvSpPr>
            <p:cNvPr id="3082" name="Text Box 9">
              <a:extLst>
                <a:ext uri="{FF2B5EF4-FFF2-40B4-BE49-F238E27FC236}">
                  <a16:creationId xmlns:a16="http://schemas.microsoft.com/office/drawing/2014/main" id="{1F533F52-E487-0A4C-9B69-D2343C4B8309}"/>
                </a:ext>
              </a:extLst>
            </p:cNvPr>
            <p:cNvSpPr txBox="1">
              <a:spLocks noChangeAspect="1" noChangeArrowheads="1"/>
            </p:cNvSpPr>
            <p:nvPr/>
          </p:nvSpPr>
          <p:spPr bwMode="auto">
            <a:xfrm>
              <a:off x="5956762" y="1428260"/>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ES_tradnl" altLang="en-US" sz="1600" dirty="0">
                  <a:solidFill>
                    <a:srgbClr val="FFFF00"/>
                  </a:solidFill>
                  <a:ea typeface="ÇlÇr ñæí©"/>
                  <a:cs typeface="ÇlÇr ñæí©"/>
                </a:rPr>
                <a:t>Fosa de Tonga</a:t>
              </a:r>
              <a:endParaRPr lang="es-ES_tradnl" altLang="en-US" sz="2400" dirty="0">
                <a:ea typeface="MS PGothic" panose="020B0600070205080204" pitchFamily="34" charset="-128"/>
              </a:endParaRPr>
            </a:p>
          </p:txBody>
        </p:sp>
        <p:sp>
          <p:nvSpPr>
            <p:cNvPr id="3083" name="Text Box 5">
              <a:extLst>
                <a:ext uri="{FF2B5EF4-FFF2-40B4-BE49-F238E27FC236}">
                  <a16:creationId xmlns:a16="http://schemas.microsoft.com/office/drawing/2014/main" id="{9F08A754-47BE-9441-A171-8D363A82ADB6}"/>
                </a:ext>
              </a:extLst>
            </p:cNvPr>
            <p:cNvSpPr txBox="1">
              <a:spLocks noChangeArrowheads="1"/>
            </p:cNvSpPr>
            <p:nvPr/>
          </p:nvSpPr>
          <p:spPr bwMode="auto">
            <a:xfrm>
              <a:off x="4802183" y="3048854"/>
              <a:ext cx="1688307"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ES_tradnl" altLang="en-US" dirty="0">
                  <a:solidFill>
                    <a:srgbClr val="FFFF00"/>
                  </a:solidFill>
                  <a:ea typeface="ÇlÇr ñæí©"/>
                  <a:cs typeface="ÇlÇr ñæí©"/>
                </a:rPr>
                <a:t>Placa de Australia</a:t>
              </a:r>
              <a:endParaRPr lang="es-ES_tradnl" altLang="en-US" sz="2800" dirty="0">
                <a:ea typeface="MS PGothic" panose="020B0600070205080204" pitchFamily="34" charset="-128"/>
              </a:endParaRPr>
            </a:p>
          </p:txBody>
        </p:sp>
        <p:sp>
          <p:nvSpPr>
            <p:cNvPr id="15" name="Text Box 9">
              <a:extLst>
                <a:ext uri="{FF2B5EF4-FFF2-40B4-BE49-F238E27FC236}">
                  <a16:creationId xmlns:a16="http://schemas.microsoft.com/office/drawing/2014/main" id="{42E52B13-03AB-9949-9B1B-D73BF964C611}"/>
                </a:ext>
              </a:extLst>
            </p:cNvPr>
            <p:cNvSpPr txBox="1">
              <a:spLocks noChangeAspect="1" noChangeArrowheads="1"/>
            </p:cNvSpPr>
            <p:nvPr/>
          </p:nvSpPr>
          <p:spPr bwMode="auto">
            <a:xfrm>
              <a:off x="5012251" y="4036760"/>
              <a:ext cx="118427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s-ES_tradnl" altLang="en-US" sz="1600" dirty="0">
                  <a:solidFill>
                    <a:srgbClr val="FFFF00"/>
                  </a:solidFill>
                  <a:ea typeface="ÇlÇr ñæí©"/>
                  <a:cs typeface="ÇlÇr ñæí©"/>
                </a:rPr>
                <a:t>Fosa de </a:t>
              </a:r>
              <a:r>
                <a:rPr lang="es-ES_tradnl" altLang="en-US" sz="1600" dirty="0" err="1">
                  <a:solidFill>
                    <a:srgbClr val="FFFF00"/>
                  </a:solidFill>
                  <a:ea typeface="ÇlÇr ñæí©"/>
                  <a:cs typeface="ÇlÇr ñæí©"/>
                </a:rPr>
                <a:t>Kermadec</a:t>
              </a:r>
              <a:endParaRPr lang="es-ES_tradnl" altLang="en-US" sz="1600" dirty="0">
                <a:solidFill>
                  <a:srgbClr val="FFFF00"/>
                </a:solidFill>
                <a:ea typeface="ÇlÇr ñæí©"/>
                <a:cs typeface="ÇlÇr ñæí©"/>
              </a:endParaRPr>
            </a:p>
            <a:p>
              <a:pPr eaLnBrk="1" hangingPunct="1"/>
              <a:endParaRPr lang="es-ES_tradnl" altLang="en-US" sz="2400" dirty="0">
                <a:ea typeface="MS PGothic" panose="020B0600070205080204" pitchFamily="34" charset="-128"/>
              </a:endParaRPr>
            </a:p>
          </p:txBody>
        </p:sp>
        <p:sp>
          <p:nvSpPr>
            <p:cNvPr id="16" name="Line 8">
              <a:extLst>
                <a:ext uri="{FF2B5EF4-FFF2-40B4-BE49-F238E27FC236}">
                  <a16:creationId xmlns:a16="http://schemas.microsoft.com/office/drawing/2014/main" id="{EAFFA4C2-95FE-304C-9D92-D15EDD64E3B5}"/>
                </a:ext>
              </a:extLst>
            </p:cNvPr>
            <p:cNvSpPr>
              <a:spLocks noChangeShapeType="1"/>
            </p:cNvSpPr>
            <p:nvPr/>
          </p:nvSpPr>
          <p:spPr bwMode="auto">
            <a:xfrm flipH="1" flipV="1">
              <a:off x="6044765" y="4366179"/>
              <a:ext cx="747839" cy="81874"/>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s-ES_tradnl" dirty="0"/>
            </a:p>
          </p:txBody>
        </p:sp>
        <p:sp>
          <p:nvSpPr>
            <p:cNvPr id="3" name="TextBox 2">
              <a:extLst>
                <a:ext uri="{FF2B5EF4-FFF2-40B4-BE49-F238E27FC236}">
                  <a16:creationId xmlns:a16="http://schemas.microsoft.com/office/drawing/2014/main" id="{702E48FD-CA25-A54E-A105-B5C8D75617C8}"/>
                </a:ext>
              </a:extLst>
            </p:cNvPr>
            <p:cNvSpPr txBox="1"/>
            <p:nvPr/>
          </p:nvSpPr>
          <p:spPr>
            <a:xfrm>
              <a:off x="6720322" y="4778515"/>
              <a:ext cx="697627" cy="369332"/>
            </a:xfrm>
            <a:prstGeom prst="rect">
              <a:avLst/>
            </a:prstGeom>
            <a:noFill/>
          </p:spPr>
          <p:txBody>
            <a:bodyPr wrap="none" rtlCol="0">
              <a:spAutoFit/>
            </a:bodyPr>
            <a:lstStyle/>
            <a:p>
              <a:r>
                <a:rPr lang="es-ES_tradnl" dirty="0">
                  <a:solidFill>
                    <a:srgbClr val="FF0000"/>
                  </a:solidFill>
                </a:rPr>
                <a:t>M7,3</a:t>
              </a:r>
            </a:p>
          </p:txBody>
        </p:sp>
        <p:sp>
          <p:nvSpPr>
            <p:cNvPr id="19" name="AutoShape 7">
              <a:extLst>
                <a:ext uri="{FF2B5EF4-FFF2-40B4-BE49-F238E27FC236}">
                  <a16:creationId xmlns:a16="http://schemas.microsoft.com/office/drawing/2014/main" id="{DEC467EE-EEF3-FB46-B19D-131C1950E566}"/>
                </a:ext>
              </a:extLst>
            </p:cNvPr>
            <p:cNvSpPr>
              <a:spLocks noChangeArrowheads="1"/>
            </p:cNvSpPr>
            <p:nvPr/>
          </p:nvSpPr>
          <p:spPr bwMode="auto">
            <a:xfrm>
              <a:off x="6679922" y="3802416"/>
              <a:ext cx="252689" cy="252689"/>
            </a:xfrm>
            <a:prstGeom prst="star5">
              <a:avLst/>
            </a:prstGeom>
            <a:solidFill>
              <a:srgbClr val="FF0000"/>
            </a:solidFill>
            <a:ln w="9525">
              <a:solidFill>
                <a:srgbClr val="FFFFFF"/>
              </a:solidFill>
              <a:miter lim="800000"/>
              <a:headEnd/>
              <a:tailEnd/>
            </a:ln>
          </p:spPr>
          <p:txBody>
            <a:bodyPr/>
            <a:lstStyle/>
            <a:p>
              <a:pPr>
                <a:defRPr/>
              </a:pPr>
              <a:endParaRPr lang="es-ES_tradnl" dirty="0">
                <a:latin typeface="Arial" charset="0"/>
                <a:cs typeface="Arial" charset="0"/>
              </a:endParaRPr>
            </a:p>
          </p:txBody>
        </p:sp>
        <p:sp>
          <p:nvSpPr>
            <p:cNvPr id="20" name="TextBox 19">
              <a:extLst>
                <a:ext uri="{FF2B5EF4-FFF2-40B4-BE49-F238E27FC236}">
                  <a16:creationId xmlns:a16="http://schemas.microsoft.com/office/drawing/2014/main" id="{82861687-FDB5-9940-9DDE-E8C41EAB8BBF}"/>
                </a:ext>
              </a:extLst>
            </p:cNvPr>
            <p:cNvSpPr txBox="1"/>
            <p:nvPr/>
          </p:nvSpPr>
          <p:spPr>
            <a:xfrm>
              <a:off x="6044765" y="3708156"/>
              <a:ext cx="697627" cy="369332"/>
            </a:xfrm>
            <a:prstGeom prst="rect">
              <a:avLst/>
            </a:prstGeom>
            <a:noFill/>
          </p:spPr>
          <p:txBody>
            <a:bodyPr wrap="none" rtlCol="0">
              <a:spAutoFit/>
            </a:bodyPr>
            <a:lstStyle/>
            <a:p>
              <a:r>
                <a:rPr lang="es-ES_tradnl" dirty="0">
                  <a:solidFill>
                    <a:srgbClr val="FF0000"/>
                  </a:solidFill>
                </a:rPr>
                <a:t>M7,4</a:t>
              </a:r>
            </a:p>
          </p:txBody>
        </p:sp>
        <p:sp>
          <p:nvSpPr>
            <p:cNvPr id="7" name="Down Arrow 6">
              <a:extLst>
                <a:ext uri="{FF2B5EF4-FFF2-40B4-BE49-F238E27FC236}">
                  <a16:creationId xmlns:a16="http://schemas.microsoft.com/office/drawing/2014/main" id="{370C2FA2-7AE7-9447-91AC-B18148F1E5A3}"/>
                </a:ext>
              </a:extLst>
            </p:cNvPr>
            <p:cNvSpPr/>
            <p:nvPr/>
          </p:nvSpPr>
          <p:spPr>
            <a:xfrm rot="5400000">
              <a:off x="6948473" y="4360353"/>
              <a:ext cx="155459" cy="439874"/>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4" name="TextBox 33">
              <a:extLst>
                <a:ext uri="{FF2B5EF4-FFF2-40B4-BE49-F238E27FC236}">
                  <a16:creationId xmlns:a16="http://schemas.microsoft.com/office/drawing/2014/main" id="{141BBA15-FA8A-CA44-AD68-D3F84E3DDED8}"/>
                </a:ext>
              </a:extLst>
            </p:cNvPr>
            <p:cNvSpPr txBox="1"/>
            <p:nvPr/>
          </p:nvSpPr>
          <p:spPr>
            <a:xfrm rot="21447912">
              <a:off x="6993790" y="3930950"/>
              <a:ext cx="816249" cy="276999"/>
            </a:xfrm>
            <a:prstGeom prst="rect">
              <a:avLst/>
            </a:prstGeom>
            <a:noFill/>
          </p:spPr>
          <p:txBody>
            <a:bodyPr wrap="none" rtlCol="0">
              <a:spAutoFit/>
            </a:bodyPr>
            <a:lstStyle/>
            <a:p>
              <a:r>
                <a:rPr lang="es-ES_tradnl" sz="1200" dirty="0">
                  <a:solidFill>
                    <a:schemeClr val="bg1"/>
                  </a:solidFill>
                </a:rPr>
                <a:t>6 cm/año</a:t>
              </a:r>
            </a:p>
          </p:txBody>
        </p:sp>
        <p:sp>
          <p:nvSpPr>
            <p:cNvPr id="26" name="Down Arrow 25">
              <a:extLst>
                <a:ext uri="{FF2B5EF4-FFF2-40B4-BE49-F238E27FC236}">
                  <a16:creationId xmlns:a16="http://schemas.microsoft.com/office/drawing/2014/main" id="{7E16D85D-82AA-8E49-825D-769CD62D03D3}"/>
                </a:ext>
              </a:extLst>
            </p:cNvPr>
            <p:cNvSpPr/>
            <p:nvPr/>
          </p:nvSpPr>
          <p:spPr>
            <a:xfrm rot="4873983">
              <a:off x="6459900" y="5129980"/>
              <a:ext cx="155459" cy="350244"/>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9" name="Down Arrow 28">
              <a:extLst>
                <a:ext uri="{FF2B5EF4-FFF2-40B4-BE49-F238E27FC236}">
                  <a16:creationId xmlns:a16="http://schemas.microsoft.com/office/drawing/2014/main" id="{318CF5C6-6A73-C94B-AB2F-864B3D69AA4D}"/>
                </a:ext>
              </a:extLst>
            </p:cNvPr>
            <p:cNvSpPr/>
            <p:nvPr/>
          </p:nvSpPr>
          <p:spPr>
            <a:xfrm rot="5227238">
              <a:off x="7199664" y="3739957"/>
              <a:ext cx="155459" cy="439874"/>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0" name="Down Arrow 29">
              <a:extLst>
                <a:ext uri="{FF2B5EF4-FFF2-40B4-BE49-F238E27FC236}">
                  <a16:creationId xmlns:a16="http://schemas.microsoft.com/office/drawing/2014/main" id="{6EB1018E-D6EE-4441-8183-3191E2C55748}"/>
                </a:ext>
              </a:extLst>
            </p:cNvPr>
            <p:cNvSpPr/>
            <p:nvPr/>
          </p:nvSpPr>
          <p:spPr>
            <a:xfrm rot="5708422">
              <a:off x="7468060" y="2911078"/>
              <a:ext cx="155459" cy="624991"/>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1" name="Down Arrow 30">
              <a:extLst>
                <a:ext uri="{FF2B5EF4-FFF2-40B4-BE49-F238E27FC236}">
                  <a16:creationId xmlns:a16="http://schemas.microsoft.com/office/drawing/2014/main" id="{856CD895-8711-884B-A0CB-95741FF0B32E}"/>
                </a:ext>
              </a:extLst>
            </p:cNvPr>
            <p:cNvSpPr/>
            <p:nvPr/>
          </p:nvSpPr>
          <p:spPr>
            <a:xfrm rot="5823592">
              <a:off x="7869196" y="1798146"/>
              <a:ext cx="155459" cy="731518"/>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0" name="TextBox 9">
              <a:extLst>
                <a:ext uri="{FF2B5EF4-FFF2-40B4-BE49-F238E27FC236}">
                  <a16:creationId xmlns:a16="http://schemas.microsoft.com/office/drawing/2014/main" id="{2AC19631-BEA7-184C-A366-64313F9550C5}"/>
                </a:ext>
              </a:extLst>
            </p:cNvPr>
            <p:cNvSpPr txBox="1"/>
            <p:nvPr/>
          </p:nvSpPr>
          <p:spPr>
            <a:xfrm rot="20957968">
              <a:off x="6182563" y="5289514"/>
              <a:ext cx="816249" cy="276999"/>
            </a:xfrm>
            <a:prstGeom prst="rect">
              <a:avLst/>
            </a:prstGeom>
            <a:noFill/>
          </p:spPr>
          <p:txBody>
            <a:bodyPr wrap="none" rtlCol="0">
              <a:spAutoFit/>
            </a:bodyPr>
            <a:lstStyle/>
            <a:p>
              <a:r>
                <a:rPr lang="es-ES_tradnl" sz="1200" dirty="0">
                  <a:solidFill>
                    <a:schemeClr val="bg1"/>
                  </a:solidFill>
                </a:rPr>
                <a:t>4 cm/año</a:t>
              </a:r>
            </a:p>
          </p:txBody>
        </p:sp>
        <p:sp>
          <p:nvSpPr>
            <p:cNvPr id="33" name="TextBox 32">
              <a:extLst>
                <a:ext uri="{FF2B5EF4-FFF2-40B4-BE49-F238E27FC236}">
                  <a16:creationId xmlns:a16="http://schemas.microsoft.com/office/drawing/2014/main" id="{44B74F36-BDE9-814B-9352-735ABB043AC9}"/>
                </a:ext>
              </a:extLst>
            </p:cNvPr>
            <p:cNvSpPr txBox="1"/>
            <p:nvPr/>
          </p:nvSpPr>
          <p:spPr>
            <a:xfrm rot="21436179">
              <a:off x="6748602" y="4559813"/>
              <a:ext cx="816249" cy="276999"/>
            </a:xfrm>
            <a:prstGeom prst="rect">
              <a:avLst/>
            </a:prstGeom>
            <a:noFill/>
          </p:spPr>
          <p:txBody>
            <a:bodyPr wrap="none" rtlCol="0">
              <a:spAutoFit/>
            </a:bodyPr>
            <a:lstStyle/>
            <a:p>
              <a:r>
                <a:rPr lang="es-ES_tradnl" sz="1200" dirty="0">
                  <a:solidFill>
                    <a:schemeClr val="bg1"/>
                  </a:solidFill>
                </a:rPr>
                <a:t>5 cm/año</a:t>
              </a:r>
            </a:p>
          </p:txBody>
        </p:sp>
        <p:sp>
          <p:nvSpPr>
            <p:cNvPr id="35" name="TextBox 34">
              <a:extLst>
                <a:ext uri="{FF2B5EF4-FFF2-40B4-BE49-F238E27FC236}">
                  <a16:creationId xmlns:a16="http://schemas.microsoft.com/office/drawing/2014/main" id="{92AF018F-4FC2-6649-BD36-FDA0D91D2F1D}"/>
                </a:ext>
              </a:extLst>
            </p:cNvPr>
            <p:cNvSpPr txBox="1"/>
            <p:nvPr/>
          </p:nvSpPr>
          <p:spPr>
            <a:xfrm rot="216321">
              <a:off x="7162367" y="3204313"/>
              <a:ext cx="816249" cy="276999"/>
            </a:xfrm>
            <a:prstGeom prst="rect">
              <a:avLst/>
            </a:prstGeom>
            <a:noFill/>
          </p:spPr>
          <p:txBody>
            <a:bodyPr wrap="none" rtlCol="0">
              <a:spAutoFit/>
            </a:bodyPr>
            <a:lstStyle/>
            <a:p>
              <a:r>
                <a:rPr lang="es-ES_tradnl" sz="1200" dirty="0">
                  <a:solidFill>
                    <a:schemeClr val="bg1"/>
                  </a:solidFill>
                </a:rPr>
                <a:t>7 cm/año</a:t>
              </a:r>
            </a:p>
          </p:txBody>
        </p:sp>
        <p:sp>
          <p:nvSpPr>
            <p:cNvPr id="36" name="TextBox 35">
              <a:extLst>
                <a:ext uri="{FF2B5EF4-FFF2-40B4-BE49-F238E27FC236}">
                  <a16:creationId xmlns:a16="http://schemas.microsoft.com/office/drawing/2014/main" id="{3FFC7BBF-E5B1-7C4F-8A20-39E88B758447}"/>
                </a:ext>
              </a:extLst>
            </p:cNvPr>
            <p:cNvSpPr txBox="1"/>
            <p:nvPr/>
          </p:nvSpPr>
          <p:spPr>
            <a:xfrm rot="349667">
              <a:off x="7523350" y="2144760"/>
              <a:ext cx="816249" cy="276999"/>
            </a:xfrm>
            <a:prstGeom prst="rect">
              <a:avLst/>
            </a:prstGeom>
            <a:noFill/>
          </p:spPr>
          <p:txBody>
            <a:bodyPr wrap="none" rtlCol="0">
              <a:spAutoFit/>
            </a:bodyPr>
            <a:lstStyle/>
            <a:p>
              <a:r>
                <a:rPr lang="es-ES_tradnl" sz="1200" dirty="0">
                  <a:solidFill>
                    <a:schemeClr val="bg1"/>
                  </a:solidFill>
                </a:rPr>
                <a:t>8 cm/año</a:t>
              </a:r>
            </a:p>
          </p:txBody>
        </p:sp>
        <p:sp>
          <p:nvSpPr>
            <p:cNvPr id="38" name="AutoShape 7">
              <a:extLst>
                <a:ext uri="{FF2B5EF4-FFF2-40B4-BE49-F238E27FC236}">
                  <a16:creationId xmlns:a16="http://schemas.microsoft.com/office/drawing/2014/main" id="{B5BD2BF6-8020-2C44-A824-686032559DC1}"/>
                </a:ext>
              </a:extLst>
            </p:cNvPr>
            <p:cNvSpPr>
              <a:spLocks noChangeArrowheads="1"/>
            </p:cNvSpPr>
            <p:nvPr/>
          </p:nvSpPr>
          <p:spPr bwMode="auto">
            <a:xfrm>
              <a:off x="6732671" y="3894253"/>
              <a:ext cx="252689" cy="252689"/>
            </a:xfrm>
            <a:prstGeom prst="star5">
              <a:avLst/>
            </a:prstGeom>
            <a:solidFill>
              <a:srgbClr val="FF0000"/>
            </a:solidFill>
            <a:ln w="9525">
              <a:solidFill>
                <a:srgbClr val="FFFFFF"/>
              </a:solidFill>
              <a:miter lim="800000"/>
              <a:headEnd/>
              <a:tailEnd/>
            </a:ln>
          </p:spPr>
          <p:txBody>
            <a:bodyPr/>
            <a:lstStyle/>
            <a:p>
              <a:pPr>
                <a:defRPr/>
              </a:pPr>
              <a:endParaRPr lang="es-ES_tradnl" dirty="0">
                <a:latin typeface="Arial" charset="0"/>
                <a:cs typeface="Arial" charset="0"/>
              </a:endParaRPr>
            </a:p>
          </p:txBody>
        </p:sp>
        <p:sp>
          <p:nvSpPr>
            <p:cNvPr id="39" name="TextBox 38">
              <a:extLst>
                <a:ext uri="{FF2B5EF4-FFF2-40B4-BE49-F238E27FC236}">
                  <a16:creationId xmlns:a16="http://schemas.microsoft.com/office/drawing/2014/main" id="{702F5088-766C-854C-8726-95367DC60AD5}"/>
                </a:ext>
              </a:extLst>
            </p:cNvPr>
            <p:cNvSpPr txBox="1"/>
            <p:nvPr/>
          </p:nvSpPr>
          <p:spPr>
            <a:xfrm>
              <a:off x="6159047" y="3966659"/>
              <a:ext cx="697627" cy="369332"/>
            </a:xfrm>
            <a:prstGeom prst="rect">
              <a:avLst/>
            </a:prstGeom>
            <a:noFill/>
          </p:spPr>
          <p:txBody>
            <a:bodyPr wrap="none" rtlCol="0">
              <a:spAutoFit/>
            </a:bodyPr>
            <a:lstStyle/>
            <a:p>
              <a:r>
                <a:rPr lang="es-ES_tradnl" dirty="0">
                  <a:solidFill>
                    <a:srgbClr val="FF0000"/>
                  </a:solidFill>
                </a:rPr>
                <a:t>M8,1</a:t>
              </a:r>
            </a:p>
          </p:txBody>
        </p:sp>
      </p:grpSp>
      <p:sp>
        <p:nvSpPr>
          <p:cNvPr id="37" name="Title 1">
            <a:extLst>
              <a:ext uri="{FF2B5EF4-FFF2-40B4-BE49-F238E27FC236}">
                <a16:creationId xmlns:a16="http://schemas.microsoft.com/office/drawing/2014/main" id="{6B70A812-9F05-3445-931C-01FEA6E205FC}"/>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852503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00DF22-026B-C54E-B5BC-64D2678A344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sp>
        <p:nvSpPr>
          <p:cNvPr id="9220" name="TextBox 14">
            <a:extLst>
              <a:ext uri="{FF2B5EF4-FFF2-40B4-BE49-F238E27FC236}">
                <a16:creationId xmlns:a16="http://schemas.microsoft.com/office/drawing/2014/main" id="{248F6193-9F40-3845-B17F-80C4EB4A9193}"/>
              </a:ext>
            </a:extLst>
          </p:cNvPr>
          <p:cNvSpPr txBox="1">
            <a:spLocks noChangeArrowheads="1"/>
          </p:cNvSpPr>
          <p:nvPr/>
        </p:nvSpPr>
        <p:spPr bwMode="auto">
          <a:xfrm>
            <a:off x="169807" y="1431560"/>
            <a:ext cx="3640405" cy="5386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ts val="1800"/>
              </a:lnSpc>
              <a:spcBef>
                <a:spcPct val="0"/>
              </a:spcBef>
              <a:buNone/>
            </a:pPr>
            <a:r>
              <a:rPr lang="es-ES_tradnl" altLang="en-US" sz="1450" dirty="0">
                <a:latin typeface="Arial" panose="020B0604020202020204" pitchFamily="34" charset="0"/>
              </a:rPr>
              <a:t>Los terremotos están marcados en este mapa de sismicidad que muestra los 2000 terremotos más recientes de magnitud 4 o mayores en esta región de convergencia entre las Placas de Australia y el Pacífico. A través de las fosas de </a:t>
            </a:r>
            <a:r>
              <a:rPr lang="es-ES_tradnl" altLang="en-US" sz="1450" dirty="0" err="1">
                <a:latin typeface="Arial" panose="020B0604020202020204" pitchFamily="34" charset="0"/>
              </a:rPr>
              <a:t>Kermadec</a:t>
            </a:r>
            <a:r>
              <a:rPr lang="es-ES_tradnl" altLang="en-US" sz="1450" dirty="0">
                <a:latin typeface="Arial" panose="020B0604020202020204" pitchFamily="34" charset="0"/>
              </a:rPr>
              <a:t> y Tonga, las profundidades de los terremotos aumentan de este a oeste a medida que la Placa del Pacífico se subduce debajo de la Placa de Australia.</a:t>
            </a:r>
          </a:p>
          <a:p>
            <a:pPr>
              <a:lnSpc>
                <a:spcPts val="1800"/>
              </a:lnSpc>
              <a:spcBef>
                <a:spcPct val="0"/>
              </a:spcBef>
              <a:buNone/>
            </a:pPr>
            <a:endParaRPr lang="es-ES_tradnl" altLang="en-US" sz="1450" dirty="0">
              <a:latin typeface="Arial" panose="020B0604020202020204" pitchFamily="34" charset="0"/>
            </a:endParaRPr>
          </a:p>
          <a:p>
            <a:pPr>
              <a:lnSpc>
                <a:spcPts val="1800"/>
              </a:lnSpc>
              <a:spcBef>
                <a:spcPct val="0"/>
              </a:spcBef>
              <a:buNone/>
            </a:pPr>
            <a:r>
              <a:rPr lang="es-ES_tradnl" altLang="en-US" sz="1450" dirty="0">
                <a:latin typeface="Arial" panose="020B0604020202020204" pitchFamily="34" charset="0"/>
              </a:rPr>
              <a:t>Como se muestra en la diapositiva anterior, la Placa del Pacífico se subduce más rápido en la Fosa de Tonga que en la Fosa de </a:t>
            </a:r>
            <a:r>
              <a:rPr lang="es-ES_tradnl" altLang="en-US" sz="1450" dirty="0" err="1">
                <a:latin typeface="Arial" panose="020B0604020202020204" pitchFamily="34" charset="0"/>
              </a:rPr>
              <a:t>Kermadec</a:t>
            </a:r>
            <a:r>
              <a:rPr lang="es-ES_tradnl" altLang="en-US" sz="1450" dirty="0">
                <a:latin typeface="Arial" panose="020B0604020202020204" pitchFamily="34" charset="0"/>
              </a:rPr>
              <a:t>. Por lo tanto, permanece frágil y capaz de generar terremotos más profundos en la parte norte de la zona de subducción. Este mapa de sismicidad ilustra cómo las profundidades de los terremotos más profundos aumentan de sur a norte a lo largo de las Fosas de </a:t>
            </a:r>
            <a:r>
              <a:rPr lang="es-ES_tradnl" altLang="en-US" sz="1450" dirty="0" err="1">
                <a:latin typeface="Arial" panose="020B0604020202020204" pitchFamily="34" charset="0"/>
              </a:rPr>
              <a:t>Kermadec</a:t>
            </a:r>
            <a:r>
              <a:rPr lang="es-ES_tradnl" altLang="en-US" sz="1450" dirty="0">
                <a:latin typeface="Arial" panose="020B0604020202020204" pitchFamily="34" charset="0"/>
              </a:rPr>
              <a:t> y Tonga.  </a:t>
            </a:r>
          </a:p>
        </p:txBody>
      </p:sp>
      <p:pic>
        <p:nvPicPr>
          <p:cNvPr id="9219" name="Picture 18" descr="IRIS_TMlogo.png">
            <a:extLst>
              <a:ext uri="{FF2B5EF4-FFF2-40B4-BE49-F238E27FC236}">
                <a16:creationId xmlns:a16="http://schemas.microsoft.com/office/drawing/2014/main" id="{A1429B73-951B-BD48-BEB2-6339AB4D92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Box 16">
            <a:extLst>
              <a:ext uri="{FF2B5EF4-FFF2-40B4-BE49-F238E27FC236}">
                <a16:creationId xmlns:a16="http://schemas.microsoft.com/office/drawing/2014/main" id="{5F56F704-8C7A-5049-B33E-0BC98F774ABD}"/>
              </a:ext>
            </a:extLst>
          </p:cNvPr>
          <p:cNvSpPr txBox="1">
            <a:spLocks noChangeArrowheads="1"/>
          </p:cNvSpPr>
          <p:nvPr/>
        </p:nvSpPr>
        <p:spPr bwMode="auto">
          <a:xfrm>
            <a:off x="6303267" y="809595"/>
            <a:ext cx="28296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s-ES_tradnl" altLang="en-US" sz="1400" i="1" dirty="0">
                <a:latin typeface="Arial" panose="020B0604020202020204" pitchFamily="34" charset="0"/>
              </a:rPr>
              <a:t>Mapa creado con el </a:t>
            </a:r>
          </a:p>
          <a:p>
            <a:pPr algn="r">
              <a:spcBef>
                <a:spcPct val="0"/>
              </a:spcBef>
              <a:buFontTx/>
              <a:buNone/>
            </a:pPr>
            <a:r>
              <a:rPr lang="es-ES_tradnl" altLang="en-US" sz="1400" i="1" dirty="0">
                <a:latin typeface="Arial" panose="020B0604020202020204" pitchFamily="34" charset="0"/>
              </a:rPr>
              <a:t>navegador de terremotos de IRIS</a:t>
            </a:r>
          </a:p>
        </p:txBody>
      </p:sp>
      <p:sp>
        <p:nvSpPr>
          <p:cNvPr id="9228" name="TextBox 30">
            <a:extLst>
              <a:ext uri="{FF2B5EF4-FFF2-40B4-BE49-F238E27FC236}">
                <a16:creationId xmlns:a16="http://schemas.microsoft.com/office/drawing/2014/main" id="{A42E645C-3638-9E4B-B05D-A40F4DB1DE01}"/>
              </a:ext>
            </a:extLst>
          </p:cNvPr>
          <p:cNvSpPr txBox="1">
            <a:spLocks noChangeArrowheads="1"/>
          </p:cNvSpPr>
          <p:nvPr/>
        </p:nvSpPr>
        <p:spPr bwMode="auto">
          <a:xfrm>
            <a:off x="3671735" y="2928452"/>
            <a:ext cx="138600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s-ES_tradnl" altLang="en-US" sz="2000" dirty="0">
                <a:solidFill>
                  <a:schemeClr val="bg1"/>
                </a:solidFill>
                <a:latin typeface="Arial" panose="020B0604020202020204" pitchFamily="34" charset="0"/>
              </a:rPr>
              <a:t>Australia</a:t>
            </a:r>
          </a:p>
          <a:p>
            <a:pPr algn="ctr">
              <a:spcBef>
                <a:spcPct val="0"/>
              </a:spcBef>
              <a:buFontTx/>
              <a:buNone/>
            </a:pPr>
            <a:r>
              <a:rPr lang="es-ES_tradnl" altLang="en-US" sz="2000" dirty="0" err="1">
                <a:solidFill>
                  <a:schemeClr val="bg1"/>
                </a:solidFill>
                <a:latin typeface="Arial" panose="020B0604020202020204" pitchFamily="34" charset="0"/>
              </a:rPr>
              <a:t>Plate</a:t>
            </a:r>
            <a:endParaRPr lang="es-ES_tradnl" altLang="en-US" sz="2000" dirty="0">
              <a:solidFill>
                <a:schemeClr val="bg1"/>
              </a:solidFill>
              <a:latin typeface="Arial" panose="020B0604020202020204" pitchFamily="34" charset="0"/>
            </a:endParaRPr>
          </a:p>
        </p:txBody>
      </p:sp>
      <p:grpSp>
        <p:nvGrpSpPr>
          <p:cNvPr id="2" name="Group 1">
            <a:extLst>
              <a:ext uri="{FF2B5EF4-FFF2-40B4-BE49-F238E27FC236}">
                <a16:creationId xmlns:a16="http://schemas.microsoft.com/office/drawing/2014/main" id="{B6B4226E-18D5-4198-BCB7-9CB304F18C46}"/>
              </a:ext>
            </a:extLst>
          </p:cNvPr>
          <p:cNvGrpSpPr/>
          <p:nvPr/>
        </p:nvGrpSpPr>
        <p:grpSpPr>
          <a:xfrm>
            <a:off x="3834364" y="1348968"/>
            <a:ext cx="5233436" cy="5509032"/>
            <a:chOff x="3716314" y="911021"/>
            <a:chExt cx="5233436" cy="5509032"/>
          </a:xfrm>
        </p:grpSpPr>
        <p:pic>
          <p:nvPicPr>
            <p:cNvPr id="14" name="Picture 13">
              <a:extLst>
                <a:ext uri="{FF2B5EF4-FFF2-40B4-BE49-F238E27FC236}">
                  <a16:creationId xmlns:a16="http://schemas.microsoft.com/office/drawing/2014/main" id="{10FA9E22-EB4A-CD49-9170-A26BE1588280}"/>
                </a:ext>
              </a:extLst>
            </p:cNvPr>
            <p:cNvPicPr>
              <a:picLocks noChangeAspect="1"/>
            </p:cNvPicPr>
            <p:nvPr/>
          </p:nvPicPr>
          <p:blipFill rotWithShape="1">
            <a:blip r:embed="rId4"/>
            <a:srcRect b="1234"/>
            <a:stretch/>
          </p:blipFill>
          <p:spPr>
            <a:xfrm>
              <a:off x="3716314" y="911021"/>
              <a:ext cx="5233436" cy="5509032"/>
            </a:xfrm>
            <a:prstGeom prst="rect">
              <a:avLst/>
            </a:prstGeom>
          </p:spPr>
        </p:pic>
        <p:pic>
          <p:nvPicPr>
            <p:cNvPr id="9226" name="Picture 28">
              <a:extLst>
                <a:ext uri="{FF2B5EF4-FFF2-40B4-BE49-F238E27FC236}">
                  <a16:creationId xmlns:a16="http://schemas.microsoft.com/office/drawing/2014/main" id="{4FA4744E-4B72-F740-A26D-0660DA45AEA6}"/>
                </a:ext>
              </a:extLst>
            </p:cNvPr>
            <p:cNvPicPr>
              <a:picLocks noChangeAspect="1"/>
            </p:cNvPicPr>
            <p:nvPr/>
          </p:nvPicPr>
          <p:blipFill>
            <a:blip r:embed="rId5">
              <a:extLst>
                <a:ext uri="{28A0092B-C50C-407E-A947-70E740481C1C}">
                  <a14:useLocalDpi xmlns:a14="http://schemas.microsoft.com/office/drawing/2010/main" val="0"/>
                </a:ext>
              </a:extLst>
            </a:blip>
            <a:srcRect r="64600" b="18756"/>
            <a:stretch>
              <a:fillRect/>
            </a:stretch>
          </p:blipFill>
          <p:spPr bwMode="auto">
            <a:xfrm>
              <a:off x="3748075" y="3753053"/>
              <a:ext cx="550909"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6">
              <a:extLst>
                <a:ext uri="{FF2B5EF4-FFF2-40B4-BE49-F238E27FC236}">
                  <a16:creationId xmlns:a16="http://schemas.microsoft.com/office/drawing/2014/main" id="{B868A026-EFA0-4B46-999D-A124B37DC8C0}"/>
                </a:ext>
              </a:extLst>
            </p:cNvPr>
            <p:cNvSpPr txBox="1">
              <a:spLocks noChangeArrowheads="1"/>
            </p:cNvSpPr>
            <p:nvPr/>
          </p:nvSpPr>
          <p:spPr bwMode="auto">
            <a:xfrm>
              <a:off x="7470138" y="2765235"/>
              <a:ext cx="138600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s-ES_tradnl" altLang="en-US" sz="2000" dirty="0">
                  <a:solidFill>
                    <a:schemeClr val="bg1"/>
                  </a:solidFill>
                  <a:latin typeface="Arial" panose="020B0604020202020204" pitchFamily="34" charset="0"/>
                </a:rPr>
                <a:t>Placa del Pacífico</a:t>
              </a:r>
            </a:p>
          </p:txBody>
        </p:sp>
        <p:sp>
          <p:nvSpPr>
            <p:cNvPr id="9229" name="TextBox 33">
              <a:extLst>
                <a:ext uri="{FF2B5EF4-FFF2-40B4-BE49-F238E27FC236}">
                  <a16:creationId xmlns:a16="http://schemas.microsoft.com/office/drawing/2014/main" id="{7B937C58-60A9-B847-8708-E8DF426CC1C4}"/>
                </a:ext>
              </a:extLst>
            </p:cNvPr>
            <p:cNvSpPr txBox="1">
              <a:spLocks noChangeArrowheads="1"/>
            </p:cNvSpPr>
            <p:nvPr/>
          </p:nvSpPr>
          <p:spPr bwMode="auto">
            <a:xfrm>
              <a:off x="7805562" y="1393825"/>
              <a:ext cx="914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Fosa de Tonga</a:t>
              </a:r>
            </a:p>
          </p:txBody>
        </p:sp>
        <p:cxnSp>
          <p:nvCxnSpPr>
            <p:cNvPr id="35" name="Straight Arrow Connector 34">
              <a:extLst>
                <a:ext uri="{FF2B5EF4-FFF2-40B4-BE49-F238E27FC236}">
                  <a16:creationId xmlns:a16="http://schemas.microsoft.com/office/drawing/2014/main" id="{350FC467-C9CE-964A-BD5F-3650401ADCE2}"/>
                </a:ext>
              </a:extLst>
            </p:cNvPr>
            <p:cNvCxnSpPr>
              <a:cxnSpLocks noChangeShapeType="1"/>
            </p:cNvCxnSpPr>
            <p:nvPr/>
          </p:nvCxnSpPr>
          <p:spPr bwMode="auto">
            <a:xfrm flipH="1">
              <a:off x="7433749" y="1781916"/>
              <a:ext cx="424746" cy="265198"/>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9232" name="Picture 2">
              <a:extLst>
                <a:ext uri="{FF2B5EF4-FFF2-40B4-BE49-F238E27FC236}">
                  <a16:creationId xmlns:a16="http://schemas.microsoft.com/office/drawing/2014/main" id="{1F3EB192-1F5A-074D-8FEF-F036CA199FD0}"/>
                </a:ext>
              </a:extLst>
            </p:cNvPr>
            <p:cNvPicPr>
              <a:picLocks noChangeAspect="1"/>
            </p:cNvPicPr>
            <p:nvPr/>
          </p:nvPicPr>
          <p:blipFill>
            <a:blip r:embed="rId6">
              <a:extLst>
                <a:ext uri="{28A0092B-C50C-407E-A947-70E740481C1C}">
                  <a14:useLocalDpi xmlns:a14="http://schemas.microsoft.com/office/drawing/2010/main" val="0"/>
                </a:ext>
              </a:extLst>
            </a:blip>
            <a:srcRect r="1421" b="14381"/>
            <a:stretch>
              <a:fillRect/>
            </a:stretch>
          </p:blipFill>
          <p:spPr bwMode="auto">
            <a:xfrm>
              <a:off x="7610953" y="5927188"/>
              <a:ext cx="1107259"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3" name="TextBox 33">
              <a:extLst>
                <a:ext uri="{FF2B5EF4-FFF2-40B4-BE49-F238E27FC236}">
                  <a16:creationId xmlns:a16="http://schemas.microsoft.com/office/drawing/2014/main" id="{B1466442-18E1-9D4D-82E3-921844D13D5F}"/>
                </a:ext>
              </a:extLst>
            </p:cNvPr>
            <p:cNvSpPr txBox="1">
              <a:spLocks noChangeArrowheads="1"/>
            </p:cNvSpPr>
            <p:nvPr/>
          </p:nvSpPr>
          <p:spPr bwMode="auto">
            <a:xfrm>
              <a:off x="4623699" y="1119586"/>
              <a:ext cx="22861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s-ES_tradnl" altLang="en-US" sz="1200" dirty="0">
                  <a:solidFill>
                    <a:schemeClr val="bg1"/>
                  </a:solidFill>
                  <a:latin typeface="Arial" panose="020B0604020202020204" pitchFamily="34" charset="0"/>
                </a:rPr>
                <a:t>Fosa norte de las Nuevas </a:t>
              </a:r>
              <a:r>
                <a:rPr lang="es-ES_tradnl" altLang="en-US" sz="1200" dirty="0" err="1">
                  <a:solidFill>
                    <a:schemeClr val="bg1"/>
                  </a:solidFill>
                  <a:latin typeface="Arial" panose="020B0604020202020204" pitchFamily="34" charset="0"/>
                </a:rPr>
                <a:t>Hébridas</a:t>
              </a:r>
              <a:endParaRPr lang="es-ES_tradnl" altLang="en-US" sz="1200" dirty="0">
                <a:solidFill>
                  <a:schemeClr val="bg1"/>
                </a:solidFill>
                <a:latin typeface="Arial" panose="020B0604020202020204" pitchFamily="34" charset="0"/>
              </a:endParaRPr>
            </a:p>
          </p:txBody>
        </p:sp>
        <p:cxnSp>
          <p:nvCxnSpPr>
            <p:cNvPr id="23" name="Straight Arrow Connector 22">
              <a:extLst>
                <a:ext uri="{FF2B5EF4-FFF2-40B4-BE49-F238E27FC236}">
                  <a16:creationId xmlns:a16="http://schemas.microsoft.com/office/drawing/2014/main" id="{A0C46B86-D5C2-5743-900D-CF19288D781D}"/>
                </a:ext>
              </a:extLst>
            </p:cNvPr>
            <p:cNvCxnSpPr>
              <a:cxnSpLocks noChangeShapeType="1"/>
            </p:cNvCxnSpPr>
            <p:nvPr/>
          </p:nvCxnSpPr>
          <p:spPr bwMode="auto">
            <a:xfrm flipH="1">
              <a:off x="4887402" y="1349610"/>
              <a:ext cx="439738" cy="48577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9238" name="TextBox 33">
              <a:extLst>
                <a:ext uri="{FF2B5EF4-FFF2-40B4-BE49-F238E27FC236}">
                  <a16:creationId xmlns:a16="http://schemas.microsoft.com/office/drawing/2014/main" id="{936677C7-4ECB-5D47-856C-2AFB27CD3A70}"/>
                </a:ext>
              </a:extLst>
            </p:cNvPr>
            <p:cNvSpPr txBox="1">
              <a:spLocks noChangeArrowheads="1"/>
            </p:cNvSpPr>
            <p:nvPr/>
          </p:nvSpPr>
          <p:spPr bwMode="auto">
            <a:xfrm>
              <a:off x="7146304" y="4478364"/>
              <a:ext cx="11430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Fosa de </a:t>
              </a:r>
              <a:r>
                <a:rPr lang="es-ES_tradnl" altLang="en-US" sz="1600" dirty="0" err="1">
                  <a:solidFill>
                    <a:schemeClr val="bg1"/>
                  </a:solidFill>
                  <a:latin typeface="Arial" panose="020B0604020202020204" pitchFamily="34" charset="0"/>
                </a:rPr>
                <a:t>Kermadec</a:t>
              </a:r>
              <a:endParaRPr lang="es-ES_tradnl" altLang="en-US" sz="1600" dirty="0">
                <a:solidFill>
                  <a:schemeClr val="bg1"/>
                </a:solidFill>
                <a:latin typeface="Arial" panose="020B0604020202020204" pitchFamily="34" charset="0"/>
              </a:endParaRPr>
            </a:p>
          </p:txBody>
        </p:sp>
        <p:cxnSp>
          <p:nvCxnSpPr>
            <p:cNvPr id="25" name="Straight Arrow Connector 24">
              <a:extLst>
                <a:ext uri="{FF2B5EF4-FFF2-40B4-BE49-F238E27FC236}">
                  <a16:creationId xmlns:a16="http://schemas.microsoft.com/office/drawing/2014/main" id="{C181F362-7F3D-9149-865B-64BDF795017E}"/>
                </a:ext>
              </a:extLst>
            </p:cNvPr>
            <p:cNvCxnSpPr>
              <a:cxnSpLocks noChangeShapeType="1"/>
            </p:cNvCxnSpPr>
            <p:nvPr/>
          </p:nvCxnSpPr>
          <p:spPr bwMode="auto">
            <a:xfrm flipH="1">
              <a:off x="6679561" y="4600395"/>
              <a:ext cx="419557" cy="270342"/>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B7C57EA2-DB55-1742-9CFD-E8D63427FD88}"/>
                </a:ext>
              </a:extLst>
            </p:cNvPr>
            <p:cNvSpPr txBox="1"/>
            <p:nvPr/>
          </p:nvSpPr>
          <p:spPr>
            <a:xfrm>
              <a:off x="6389737" y="5356243"/>
              <a:ext cx="1576072" cy="523220"/>
            </a:xfrm>
            <a:prstGeom prst="rect">
              <a:avLst/>
            </a:prstGeom>
            <a:noFill/>
          </p:spPr>
          <p:txBody>
            <a:bodyPr wrap="none" rtlCol="0">
              <a:spAutoFit/>
            </a:bodyPr>
            <a:lstStyle/>
            <a:p>
              <a:r>
                <a:rPr lang="es-ES_tradnl" sz="1400" dirty="0">
                  <a:solidFill>
                    <a:schemeClr val="bg1"/>
                  </a:solidFill>
                </a:rPr>
                <a:t>M7,3</a:t>
              </a:r>
            </a:p>
            <a:p>
              <a:r>
                <a:rPr lang="es-ES_tradnl" sz="1400" dirty="0">
                  <a:solidFill>
                    <a:schemeClr val="bg1"/>
                  </a:solidFill>
                </a:rPr>
                <a:t>4 de Marzo, 2021</a:t>
              </a:r>
            </a:p>
          </p:txBody>
        </p:sp>
        <p:cxnSp>
          <p:nvCxnSpPr>
            <p:cNvPr id="27" name="Straight Arrow Connector 26">
              <a:extLst>
                <a:ext uri="{FF2B5EF4-FFF2-40B4-BE49-F238E27FC236}">
                  <a16:creationId xmlns:a16="http://schemas.microsoft.com/office/drawing/2014/main" id="{7ABC2474-D2E0-744D-8F6C-C02738B7F9BA}"/>
                </a:ext>
              </a:extLst>
            </p:cNvPr>
            <p:cNvCxnSpPr>
              <a:cxnSpLocks noChangeShapeType="1"/>
            </p:cNvCxnSpPr>
            <p:nvPr/>
          </p:nvCxnSpPr>
          <p:spPr bwMode="auto">
            <a:xfrm flipH="1" flipV="1">
              <a:off x="6462317" y="5107169"/>
              <a:ext cx="217244" cy="303031"/>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 name="TextBox 30">
              <a:extLst>
                <a:ext uri="{FF2B5EF4-FFF2-40B4-BE49-F238E27FC236}">
                  <a16:creationId xmlns:a16="http://schemas.microsoft.com/office/drawing/2014/main" id="{F17A09FD-3F58-9D43-84BA-C9301CB9657C}"/>
                </a:ext>
              </a:extLst>
            </p:cNvPr>
            <p:cNvSpPr txBox="1"/>
            <p:nvPr/>
          </p:nvSpPr>
          <p:spPr>
            <a:xfrm>
              <a:off x="4606350" y="3642079"/>
              <a:ext cx="1625766" cy="523220"/>
            </a:xfrm>
            <a:prstGeom prst="rect">
              <a:avLst/>
            </a:prstGeom>
            <a:noFill/>
          </p:spPr>
          <p:txBody>
            <a:bodyPr wrap="none" rtlCol="0">
              <a:spAutoFit/>
            </a:bodyPr>
            <a:lstStyle/>
            <a:p>
              <a:r>
                <a:rPr lang="es-ES_tradnl" sz="1400" dirty="0">
                  <a:solidFill>
                    <a:schemeClr val="bg1"/>
                  </a:solidFill>
                </a:rPr>
                <a:t>M7,4</a:t>
              </a:r>
            </a:p>
            <a:p>
              <a:r>
                <a:rPr lang="es-ES_tradnl" sz="1400" dirty="0">
                  <a:solidFill>
                    <a:schemeClr val="bg1"/>
                  </a:solidFill>
                </a:rPr>
                <a:t>4 de Marzo, 2021 </a:t>
              </a:r>
            </a:p>
          </p:txBody>
        </p:sp>
        <p:cxnSp>
          <p:nvCxnSpPr>
            <p:cNvPr id="32" name="Straight Arrow Connector 31">
              <a:extLst>
                <a:ext uri="{FF2B5EF4-FFF2-40B4-BE49-F238E27FC236}">
                  <a16:creationId xmlns:a16="http://schemas.microsoft.com/office/drawing/2014/main" id="{7DE47CAB-6817-5B4F-AC23-9FAB821D4FB9}"/>
                </a:ext>
              </a:extLst>
            </p:cNvPr>
            <p:cNvCxnSpPr>
              <a:cxnSpLocks noChangeShapeType="1"/>
            </p:cNvCxnSpPr>
            <p:nvPr/>
          </p:nvCxnSpPr>
          <p:spPr bwMode="auto">
            <a:xfrm flipV="1">
              <a:off x="6354822" y="3658161"/>
              <a:ext cx="515239" cy="117393"/>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6" name="TextBox 35">
              <a:extLst>
                <a:ext uri="{FF2B5EF4-FFF2-40B4-BE49-F238E27FC236}">
                  <a16:creationId xmlns:a16="http://schemas.microsoft.com/office/drawing/2014/main" id="{FCB3E479-EE27-1C43-9A07-486EDFF7C15A}"/>
                </a:ext>
              </a:extLst>
            </p:cNvPr>
            <p:cNvSpPr txBox="1"/>
            <p:nvPr/>
          </p:nvSpPr>
          <p:spPr>
            <a:xfrm>
              <a:off x="7146304" y="3861787"/>
              <a:ext cx="1576072" cy="523220"/>
            </a:xfrm>
            <a:prstGeom prst="rect">
              <a:avLst/>
            </a:prstGeom>
            <a:noFill/>
          </p:spPr>
          <p:txBody>
            <a:bodyPr wrap="none" rtlCol="0">
              <a:spAutoFit/>
            </a:bodyPr>
            <a:lstStyle/>
            <a:p>
              <a:r>
                <a:rPr lang="es-ES_tradnl" sz="1400" dirty="0">
                  <a:solidFill>
                    <a:schemeClr val="bg1"/>
                  </a:solidFill>
                </a:rPr>
                <a:t>M8,1 </a:t>
              </a:r>
            </a:p>
            <a:p>
              <a:r>
                <a:rPr lang="es-ES_tradnl" sz="1400" dirty="0">
                  <a:solidFill>
                    <a:schemeClr val="bg1"/>
                  </a:solidFill>
                </a:rPr>
                <a:t>4 de Marzo, 2021</a:t>
              </a:r>
            </a:p>
          </p:txBody>
        </p:sp>
        <p:cxnSp>
          <p:nvCxnSpPr>
            <p:cNvPr id="37" name="Straight Arrow Connector 36">
              <a:extLst>
                <a:ext uri="{FF2B5EF4-FFF2-40B4-BE49-F238E27FC236}">
                  <a16:creationId xmlns:a16="http://schemas.microsoft.com/office/drawing/2014/main" id="{F9E3947F-8452-1D4D-9B9F-46DF9E05C57B}"/>
                </a:ext>
              </a:extLst>
            </p:cNvPr>
            <p:cNvCxnSpPr>
              <a:cxnSpLocks noChangeShapeType="1"/>
            </p:cNvCxnSpPr>
            <p:nvPr/>
          </p:nvCxnSpPr>
          <p:spPr bwMode="auto">
            <a:xfrm flipH="1" flipV="1">
              <a:off x="6989664" y="3682002"/>
              <a:ext cx="212104" cy="343062"/>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sp>
        <p:nvSpPr>
          <p:cNvPr id="29" name="Title 1">
            <a:extLst>
              <a:ext uri="{FF2B5EF4-FFF2-40B4-BE49-F238E27FC236}">
                <a16:creationId xmlns:a16="http://schemas.microsoft.com/office/drawing/2014/main" id="{F6329E08-DA51-F94B-AABD-B0831F0461E3}"/>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
        <p:nvSpPr>
          <p:cNvPr id="28" name="TextBox 9">
            <a:extLst>
              <a:ext uri="{FF2B5EF4-FFF2-40B4-BE49-F238E27FC236}">
                <a16:creationId xmlns:a16="http://schemas.microsoft.com/office/drawing/2014/main" id="{0B0492CA-8C34-824C-9CC1-3A48089324C0}"/>
              </a:ext>
            </a:extLst>
          </p:cNvPr>
          <p:cNvSpPr txBox="1">
            <a:spLocks noChangeArrowheads="1"/>
          </p:cNvSpPr>
          <p:nvPr/>
        </p:nvSpPr>
        <p:spPr bwMode="auto">
          <a:xfrm rot="2007072">
            <a:off x="4644416" y="3001015"/>
            <a:ext cx="6703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del Sur</a:t>
            </a:r>
            <a:endParaRPr lang="es-ES_tradnl" altLang="en-US" sz="1200" dirty="0">
              <a:solidFill>
                <a:prstClr val="black"/>
              </a:solidFill>
              <a:ea typeface="+mn-ea"/>
            </a:endParaRPr>
          </a:p>
        </p:txBody>
      </p:sp>
      <p:sp>
        <p:nvSpPr>
          <p:cNvPr id="30" name="TextBox 10">
            <a:extLst>
              <a:ext uri="{FF2B5EF4-FFF2-40B4-BE49-F238E27FC236}">
                <a16:creationId xmlns:a16="http://schemas.microsoft.com/office/drawing/2014/main" id="{E66D2B75-36DB-AA40-B2D5-0F009F397CE1}"/>
              </a:ext>
            </a:extLst>
          </p:cNvPr>
          <p:cNvSpPr txBox="1">
            <a:spLocks noChangeArrowheads="1"/>
          </p:cNvSpPr>
          <p:nvPr/>
        </p:nvSpPr>
        <p:spPr bwMode="auto">
          <a:xfrm rot="21089702">
            <a:off x="5261207" y="3091921"/>
            <a:ext cx="909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De Nueva </a:t>
            </a:r>
            <a:endParaRPr lang="es-ES_tradnl" altLang="en-US" sz="1200" dirty="0">
              <a:solidFill>
                <a:prstClr val="black"/>
              </a:solidFill>
              <a:ea typeface="+mn-ea"/>
            </a:endParaRPr>
          </a:p>
        </p:txBody>
      </p:sp>
      <p:sp>
        <p:nvSpPr>
          <p:cNvPr id="33" name="TextBox 11">
            <a:extLst>
              <a:ext uri="{FF2B5EF4-FFF2-40B4-BE49-F238E27FC236}">
                <a16:creationId xmlns:a16="http://schemas.microsoft.com/office/drawing/2014/main" id="{004CB545-3AC3-3744-8FF3-9DA64A5CE482}"/>
              </a:ext>
            </a:extLst>
          </p:cNvPr>
          <p:cNvSpPr txBox="1">
            <a:spLocks noChangeArrowheads="1"/>
          </p:cNvSpPr>
          <p:nvPr/>
        </p:nvSpPr>
        <p:spPr bwMode="auto">
          <a:xfrm rot="19392144">
            <a:off x="5981227" y="2821426"/>
            <a:ext cx="7970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err="1">
                <a:solidFill>
                  <a:prstClr val="white"/>
                </a:solidFill>
                <a:ea typeface="+mn-ea"/>
              </a:rPr>
              <a:t>Hébridas</a:t>
            </a:r>
            <a:endParaRPr lang="es-ES_tradnl" altLang="en-US" sz="1200" dirty="0">
              <a:solidFill>
                <a:prstClr val="black"/>
              </a:solidFill>
              <a:ea typeface="+mn-ea"/>
            </a:endParaRPr>
          </a:p>
        </p:txBody>
      </p:sp>
      <p:sp>
        <p:nvSpPr>
          <p:cNvPr id="34" name="TextBox 9">
            <a:extLst>
              <a:ext uri="{FF2B5EF4-FFF2-40B4-BE49-F238E27FC236}">
                <a16:creationId xmlns:a16="http://schemas.microsoft.com/office/drawing/2014/main" id="{682675C2-5B78-1A46-BF1C-E54AFDDCE945}"/>
              </a:ext>
            </a:extLst>
          </p:cNvPr>
          <p:cNvSpPr txBox="1">
            <a:spLocks noChangeArrowheads="1"/>
          </p:cNvSpPr>
          <p:nvPr/>
        </p:nvSpPr>
        <p:spPr bwMode="auto">
          <a:xfrm rot="3806477">
            <a:off x="4349120" y="2616478"/>
            <a:ext cx="569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s-ES_tradnl" altLang="en-US" sz="1200" dirty="0">
                <a:solidFill>
                  <a:prstClr val="white"/>
                </a:solidFill>
                <a:ea typeface="+mn-ea"/>
              </a:rPr>
              <a:t>Fosa </a:t>
            </a:r>
            <a:endParaRPr lang="es-ES_tradnl" altLang="en-US" sz="1200" dirty="0">
              <a:solidFill>
                <a:prstClr val="black"/>
              </a:solidFill>
              <a:ea typeface="+mn-ea"/>
            </a:endParaRPr>
          </a:p>
        </p:txBody>
      </p:sp>
    </p:spTree>
    <p:extLst>
      <p:ext uri="{BB962C8B-B14F-4D97-AF65-F5344CB8AC3E}">
        <p14:creationId xmlns:p14="http://schemas.microsoft.com/office/powerpoint/2010/main" val="3849565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39713" y="1491034"/>
            <a:ext cx="851218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None/>
            </a:pPr>
            <a:r>
              <a:rPr lang="es-ES_tradnl" altLang="en-US" sz="1600" dirty="0">
                <a:latin typeface="Arial" panose="020B0604020202020204" pitchFamily="34" charset="0"/>
              </a:rPr>
              <a:t>Animando diez años de sismicidad en la región.</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267200" y="6550223"/>
            <a:ext cx="48397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i="1" dirty="0">
                <a:solidFill>
                  <a:srgbClr val="000000"/>
                </a:solidFill>
                <a:latin typeface="Arial" panose="020B0604020202020204" pitchFamily="34" charset="0"/>
                <a:cs typeface="Arial" panose="020B0604020202020204" pitchFamily="34" charset="0"/>
              </a:rPr>
              <a:t>Animación creada con el navegador de terremotos de IRIS</a:t>
            </a:r>
          </a:p>
        </p:txBody>
      </p:sp>
      <p:pic>
        <p:nvPicPr>
          <p:cNvPr id="3" name="3quakesNewZealand210304">
            <a:hlinkClick r:id="" action="ppaction://media"/>
            <a:extLst>
              <a:ext uri="{FF2B5EF4-FFF2-40B4-BE49-F238E27FC236}">
                <a16:creationId xmlns:a16="http://schemas.microsoft.com/office/drawing/2014/main" id="{4F777CAB-3054-43FE-BE32-C3A44E9CE9A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33488" y="1902394"/>
            <a:ext cx="6638925" cy="4561094"/>
          </a:xfrm>
          <a:prstGeom prst="rect">
            <a:avLst/>
          </a:prstGeom>
        </p:spPr>
      </p:pic>
      <p:sp>
        <p:nvSpPr>
          <p:cNvPr id="8" name="Title 1">
            <a:extLst>
              <a:ext uri="{FF2B5EF4-FFF2-40B4-BE49-F238E27FC236}">
                <a16:creationId xmlns:a16="http://schemas.microsoft.com/office/drawing/2014/main" id="{80C298B6-4CC0-F742-9B35-49ECEED726CB}"/>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76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65770" y="1519619"/>
            <a:ext cx="3901965" cy="39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El primer terremoto, un M 7,3 a las 13:27 UTC fue seguido por al menos 10 réplicas de M 4,7 - M 5,6.</a:t>
            </a:r>
          </a:p>
          <a:p>
            <a:pPr>
              <a:lnSpc>
                <a:spcPts val="2000"/>
              </a:lnSpc>
              <a:spcBef>
                <a:spcPct val="0"/>
              </a:spcBef>
              <a:buNone/>
            </a:pPr>
            <a:endParaRPr lang="es-ES_tradnl"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Si bien un M 7,4 ocurrió más tarde el mismo día hacia el norte, debido a la distancia, es poco probable que haya sido activado por el anterior M 7,3.</a:t>
            </a:r>
          </a:p>
          <a:p>
            <a:pPr>
              <a:lnSpc>
                <a:spcPts val="2000"/>
              </a:lnSpc>
              <a:spcBef>
                <a:spcPct val="0"/>
              </a:spcBef>
              <a:buNone/>
            </a:pPr>
            <a:endParaRPr lang="es-ES_tradnl"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Sin embargo, el M 7,4 a las 17:41 UTC resultó ser un sismo inicial de un M 8,1 que se registró a las 19:28 UTC.</a:t>
            </a:r>
          </a:p>
          <a:p>
            <a:pPr>
              <a:lnSpc>
                <a:spcPts val="2000"/>
              </a:lnSpc>
              <a:spcBef>
                <a:spcPct val="0"/>
              </a:spcBef>
              <a:buNone/>
            </a:pPr>
            <a:endParaRPr lang="es-ES_tradnl"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El M 8,1 lo siguieron al menos 38 réplicas desde M 4,9 a 6,2.</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265770" y="6497834"/>
            <a:ext cx="462979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i="1" dirty="0">
                <a:solidFill>
                  <a:srgbClr val="000000"/>
                </a:solidFill>
                <a:latin typeface="Arial" panose="020B0604020202020204" pitchFamily="34" charset="0"/>
                <a:cs typeface="Arial" panose="020B0604020202020204" pitchFamily="34" charset="0"/>
              </a:rPr>
              <a:t>Mapas creados con el navegador de terremotos de IRIS</a:t>
            </a:r>
          </a:p>
        </p:txBody>
      </p:sp>
      <p:grpSp>
        <p:nvGrpSpPr>
          <p:cNvPr id="14" name="Group 13">
            <a:extLst>
              <a:ext uri="{FF2B5EF4-FFF2-40B4-BE49-F238E27FC236}">
                <a16:creationId xmlns:a16="http://schemas.microsoft.com/office/drawing/2014/main" id="{791D49CF-9796-43EF-A5F5-917E81A7E274}"/>
              </a:ext>
            </a:extLst>
          </p:cNvPr>
          <p:cNvGrpSpPr/>
          <p:nvPr/>
        </p:nvGrpSpPr>
        <p:grpSpPr>
          <a:xfrm>
            <a:off x="4965192" y="1155315"/>
            <a:ext cx="3941332" cy="2730885"/>
            <a:chOff x="4456517" y="1363210"/>
            <a:chExt cx="3991495" cy="2765642"/>
          </a:xfrm>
        </p:grpSpPr>
        <p:pic>
          <p:nvPicPr>
            <p:cNvPr id="6" name="Picture 5" descr="Map&#10;&#10;Description automatically generated">
              <a:extLst>
                <a:ext uri="{FF2B5EF4-FFF2-40B4-BE49-F238E27FC236}">
                  <a16:creationId xmlns:a16="http://schemas.microsoft.com/office/drawing/2014/main" id="{9672A4D3-C773-43C9-A1D6-B51294DEC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6517" y="1363210"/>
              <a:ext cx="3991495" cy="2765642"/>
            </a:xfrm>
            <a:prstGeom prst="rect">
              <a:avLst/>
            </a:prstGeom>
          </p:spPr>
        </p:pic>
        <p:sp>
          <p:nvSpPr>
            <p:cNvPr id="30" name="TextBox 30">
              <a:extLst>
                <a:ext uri="{FF2B5EF4-FFF2-40B4-BE49-F238E27FC236}">
                  <a16:creationId xmlns:a16="http://schemas.microsoft.com/office/drawing/2014/main" id="{57D15410-0D5F-6147-8C1A-F6ABA3A37F2C}"/>
                </a:ext>
              </a:extLst>
            </p:cNvPr>
            <p:cNvSpPr txBox="1">
              <a:spLocks noChangeArrowheads="1"/>
            </p:cNvSpPr>
            <p:nvPr/>
          </p:nvSpPr>
          <p:spPr bwMode="auto">
            <a:xfrm>
              <a:off x="6094276" y="3551279"/>
              <a:ext cx="2353736" cy="52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 7,3 </a:t>
              </a:r>
            </a:p>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Y Réplicas</a:t>
              </a:r>
            </a:p>
          </p:txBody>
        </p:sp>
        <p:cxnSp>
          <p:nvCxnSpPr>
            <p:cNvPr id="31" name="Straight Arrow Connector 30">
              <a:extLst>
                <a:ext uri="{FF2B5EF4-FFF2-40B4-BE49-F238E27FC236}">
                  <a16:creationId xmlns:a16="http://schemas.microsoft.com/office/drawing/2014/main" id="{9AF6F8A4-7DD0-DF48-8AE1-A5350A05AA53}"/>
                </a:ext>
              </a:extLst>
            </p:cNvPr>
            <p:cNvCxnSpPr>
              <a:cxnSpLocks noChangeShapeType="1"/>
            </p:cNvCxnSpPr>
            <p:nvPr/>
          </p:nvCxnSpPr>
          <p:spPr bwMode="auto">
            <a:xfrm>
              <a:off x="7259933" y="2042758"/>
              <a:ext cx="248215" cy="0"/>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3" name="TextBox 30">
              <a:extLst>
                <a:ext uri="{FF2B5EF4-FFF2-40B4-BE49-F238E27FC236}">
                  <a16:creationId xmlns:a16="http://schemas.microsoft.com/office/drawing/2014/main" id="{6863ACC9-4E02-E44B-9ADC-BE645508FFD8}"/>
                </a:ext>
              </a:extLst>
            </p:cNvPr>
            <p:cNvSpPr txBox="1">
              <a:spLocks noChangeArrowheads="1"/>
            </p:cNvSpPr>
            <p:nvPr/>
          </p:nvSpPr>
          <p:spPr bwMode="auto">
            <a:xfrm>
              <a:off x="6172200" y="1882973"/>
              <a:ext cx="1134618" cy="31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M7,3 </a:t>
              </a:r>
            </a:p>
          </p:txBody>
        </p:sp>
      </p:grpSp>
      <p:grpSp>
        <p:nvGrpSpPr>
          <p:cNvPr id="16" name="Group 15">
            <a:extLst>
              <a:ext uri="{FF2B5EF4-FFF2-40B4-BE49-F238E27FC236}">
                <a16:creationId xmlns:a16="http://schemas.microsoft.com/office/drawing/2014/main" id="{CA4CAC62-8F56-4AA1-833B-FE82DECD8055}"/>
              </a:ext>
            </a:extLst>
          </p:cNvPr>
          <p:cNvGrpSpPr/>
          <p:nvPr/>
        </p:nvGrpSpPr>
        <p:grpSpPr>
          <a:xfrm>
            <a:off x="4963878" y="3979948"/>
            <a:ext cx="3951522" cy="2802542"/>
            <a:chOff x="4452729" y="4643511"/>
            <a:chExt cx="4006225" cy="2841339"/>
          </a:xfrm>
        </p:grpSpPr>
        <p:pic>
          <p:nvPicPr>
            <p:cNvPr id="13" name="Picture 12" descr="A picture containing map&#10;&#10;Description automatically generated">
              <a:extLst>
                <a:ext uri="{FF2B5EF4-FFF2-40B4-BE49-F238E27FC236}">
                  <a16:creationId xmlns:a16="http://schemas.microsoft.com/office/drawing/2014/main" id="{044D3886-0764-486C-A39A-3107A71A8C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2729" y="4643511"/>
              <a:ext cx="4006225" cy="2840638"/>
            </a:xfrm>
            <a:prstGeom prst="rect">
              <a:avLst/>
            </a:prstGeom>
          </p:spPr>
        </p:pic>
        <p:sp>
          <p:nvSpPr>
            <p:cNvPr id="32" name="TextBox 30">
              <a:extLst>
                <a:ext uri="{FF2B5EF4-FFF2-40B4-BE49-F238E27FC236}">
                  <a16:creationId xmlns:a16="http://schemas.microsoft.com/office/drawing/2014/main" id="{72EEB9E6-B68A-49F6-916A-C588E22CEA40}"/>
                </a:ext>
              </a:extLst>
            </p:cNvPr>
            <p:cNvSpPr txBox="1">
              <a:spLocks noChangeArrowheads="1"/>
            </p:cNvSpPr>
            <p:nvPr/>
          </p:nvSpPr>
          <p:spPr bwMode="auto">
            <a:xfrm>
              <a:off x="6105218" y="6735960"/>
              <a:ext cx="2353736" cy="74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 7,4 Sismo Inicial</a:t>
              </a:r>
            </a:p>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 8,1 Sismo Principal</a:t>
              </a:r>
            </a:p>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 y Réplicas</a:t>
              </a:r>
            </a:p>
          </p:txBody>
        </p:sp>
        <p:cxnSp>
          <p:nvCxnSpPr>
            <p:cNvPr id="34" name="Straight Arrow Connector 33">
              <a:extLst>
                <a:ext uri="{FF2B5EF4-FFF2-40B4-BE49-F238E27FC236}">
                  <a16:creationId xmlns:a16="http://schemas.microsoft.com/office/drawing/2014/main" id="{5505FA06-923A-41DA-8F3D-E4C8E79194F9}"/>
                </a:ext>
              </a:extLst>
            </p:cNvPr>
            <p:cNvCxnSpPr>
              <a:cxnSpLocks noChangeShapeType="1"/>
            </p:cNvCxnSpPr>
            <p:nvPr/>
          </p:nvCxnSpPr>
          <p:spPr bwMode="auto">
            <a:xfrm>
              <a:off x="6418485" y="5676582"/>
              <a:ext cx="248215" cy="0"/>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5" name="TextBox 30">
              <a:extLst>
                <a:ext uri="{FF2B5EF4-FFF2-40B4-BE49-F238E27FC236}">
                  <a16:creationId xmlns:a16="http://schemas.microsoft.com/office/drawing/2014/main" id="{DBE54D3F-1F8B-4F4B-A9A0-0FD6F331FB2C}"/>
                </a:ext>
              </a:extLst>
            </p:cNvPr>
            <p:cNvSpPr txBox="1">
              <a:spLocks noChangeArrowheads="1"/>
            </p:cNvSpPr>
            <p:nvPr/>
          </p:nvSpPr>
          <p:spPr bwMode="auto">
            <a:xfrm>
              <a:off x="5330747" y="5526322"/>
              <a:ext cx="1134618" cy="31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M7.4 </a:t>
              </a:r>
            </a:p>
          </p:txBody>
        </p:sp>
        <p:cxnSp>
          <p:nvCxnSpPr>
            <p:cNvPr id="39" name="Straight Arrow Connector 38">
              <a:extLst>
                <a:ext uri="{FF2B5EF4-FFF2-40B4-BE49-F238E27FC236}">
                  <a16:creationId xmlns:a16="http://schemas.microsoft.com/office/drawing/2014/main" id="{3B692AB7-BF02-47C5-BF08-ABBA257C625B}"/>
                </a:ext>
              </a:extLst>
            </p:cNvPr>
            <p:cNvCxnSpPr>
              <a:cxnSpLocks noChangeShapeType="1"/>
            </p:cNvCxnSpPr>
            <p:nvPr/>
          </p:nvCxnSpPr>
          <p:spPr bwMode="auto">
            <a:xfrm flipV="1">
              <a:off x="6706174" y="5802515"/>
              <a:ext cx="170071" cy="126662"/>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40" name="TextBox 30">
              <a:extLst>
                <a:ext uri="{FF2B5EF4-FFF2-40B4-BE49-F238E27FC236}">
                  <a16:creationId xmlns:a16="http://schemas.microsoft.com/office/drawing/2014/main" id="{5F24DBA8-88A5-4012-A440-A0D0AD372563}"/>
                </a:ext>
              </a:extLst>
            </p:cNvPr>
            <p:cNvSpPr txBox="1">
              <a:spLocks noChangeArrowheads="1"/>
            </p:cNvSpPr>
            <p:nvPr/>
          </p:nvSpPr>
          <p:spPr bwMode="auto">
            <a:xfrm>
              <a:off x="5619186" y="5811281"/>
              <a:ext cx="1134618" cy="31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s-ES_tradnl" altLang="en-US" sz="1400" dirty="0">
                  <a:solidFill>
                    <a:srgbClr val="FFFFFF"/>
                  </a:solidFill>
                  <a:latin typeface="Arial" panose="020B0604020202020204" pitchFamily="34" charset="0"/>
                  <a:cs typeface="Arial" panose="020B0604020202020204" pitchFamily="34" charset="0"/>
                </a:rPr>
                <a:t>M8.1 </a:t>
              </a:r>
            </a:p>
          </p:txBody>
        </p:sp>
      </p:grpSp>
      <p:sp>
        <p:nvSpPr>
          <p:cNvPr id="19" name="Title 1">
            <a:extLst>
              <a:ext uri="{FF2B5EF4-FFF2-40B4-BE49-F238E27FC236}">
                <a16:creationId xmlns:a16="http://schemas.microsoft.com/office/drawing/2014/main" id="{D0FC20E6-53E1-274B-BEFB-B8F70BFECD7C}"/>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7,3 NUEVA ZELANDA</a:t>
            </a:r>
            <a:br>
              <a:rPr lang="es-ES_tradnl" sz="2100" b="1" dirty="0">
                <a:solidFill>
                  <a:schemeClr val="tx2">
                    <a:satMod val="130000"/>
                  </a:schemeClr>
                </a:solidFill>
                <a:ea typeface="+mj-ea"/>
                <a:cs typeface="Arial" panose="020B0604020202020204" pitchFamily="34" charset="0"/>
              </a:rPr>
            </a:br>
            <a:r>
              <a:rPr lang="es-ES_tradnl" sz="2100" b="1" dirty="0">
                <a:solidFill>
                  <a:schemeClr val="tx2">
                    <a:satMod val="130000"/>
                  </a:schemeClr>
                </a:solidFill>
                <a:ea typeface="+mj-ea"/>
                <a:cs typeface="Arial" panose="020B0604020202020204" pitchFamily="34" charset="0"/>
              </a:rPr>
              <a:t>Magnitud 7,4 ISLAS KERMADEC</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Magnitud 8,1 </a:t>
            </a:r>
            <a:r>
              <a:rPr lang="es-ES_tradnl" sz="2100" b="1" dirty="0">
                <a:solidFill>
                  <a:schemeClr val="tx2">
                    <a:satMod val="130000"/>
                  </a:schemeClr>
                </a:solidFill>
                <a:cs typeface="Arial" panose="020B0604020202020204" pitchFamily="34" charset="0"/>
              </a:rPr>
              <a:t>ISLAS KERMADEC </a:t>
            </a:r>
          </a:p>
          <a:p>
            <a:pPr eaLnBrk="1" fontAlgn="auto" hangingPunct="1">
              <a:spcAft>
                <a:spcPts val="0"/>
              </a:spcAft>
              <a:defRPr/>
            </a:pPr>
            <a:r>
              <a:rPr lang="es-ES_tradnl" sz="2100" b="1" dirty="0">
                <a:solidFill>
                  <a:schemeClr val="tx2">
                    <a:satMod val="130000"/>
                  </a:schemeClr>
                </a:solidFill>
                <a:ea typeface="+mj-ea"/>
                <a:cs typeface="Arial" panose="020B0604020202020204" pitchFamily="34" charset="0"/>
              </a:rPr>
              <a:t>Jueves, 4 de Marzo, 2021  </a:t>
            </a:r>
            <a:endParaRPr lang="es-ES_tradnl"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5024376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13801</TotalTime>
  <Words>3190</Words>
  <Application>Microsoft Macintosh PowerPoint</Application>
  <PresentationFormat>On-screen Show (4:3)</PresentationFormat>
  <Paragraphs>287</Paragraphs>
  <Slides>18</Slides>
  <Notes>18</Notes>
  <HiddenSlides>0</HiddenSlides>
  <MMClips>3</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949</cp:revision>
  <cp:lastPrinted>2018-05-05T19:31:49Z</cp:lastPrinted>
  <dcterms:created xsi:type="dcterms:W3CDTF">2009-05-31T20:07:40Z</dcterms:created>
  <dcterms:modified xsi:type="dcterms:W3CDTF">2021-03-08T03:40:20Z</dcterms:modified>
</cp:coreProperties>
</file>