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47" r:id="rId2"/>
    <p:sldId id="385" r:id="rId3"/>
    <p:sldId id="386" r:id="rId4"/>
    <p:sldId id="343" r:id="rId5"/>
    <p:sldId id="418" r:id="rId6"/>
    <p:sldId id="415" r:id="rId7"/>
    <p:sldId id="416" r:id="rId8"/>
    <p:sldId id="417" r:id="rId9"/>
    <p:sldId id="430" r:id="rId10"/>
    <p:sldId id="433" r:id="rId11"/>
    <p:sldId id="434" r:id="rId12"/>
    <p:sldId id="369"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26" autoAdjust="0"/>
    <p:restoredTop sz="80450" autoAdjust="0"/>
  </p:normalViewPr>
  <p:slideViewPr>
    <p:cSldViewPr>
      <p:cViewPr varScale="1">
        <p:scale>
          <a:sx n="58" d="100"/>
          <a:sy n="58" d="100"/>
        </p:scale>
        <p:origin x="138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3/20/2021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https://earthquake.usgs.gov/earthquakes/eventpage/us7000dl6y</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a:t>
            </a:r>
          </a:p>
          <a:p>
            <a:r>
              <a:rPr lang="en-US" altLang="en-US" sz="1000" dirty="0">
                <a:ea typeface="ＭＳ Ｐゴシック" panose="020B0600070205080204" pitchFamily="34" charset="-128"/>
              </a:rPr>
              <a:t>Focal Mechanisms Explained: </a:t>
            </a:r>
            <a:r>
              <a:rPr lang="en-US" altLang="en-US" sz="1000" dirty="0">
                <a:latin typeface="Arial" panose="020B0604020202020204" pitchFamily="34" charset="0"/>
              </a:rPr>
              <a:t>https://</a:t>
            </a:r>
            <a:r>
              <a:rPr lang="en-US" altLang="en-US" sz="1000" dirty="0" err="1">
                <a:latin typeface="Arial" panose="020B0604020202020204" pitchFamily="34" charset="0"/>
              </a:rPr>
              <a:t>www.iris.edu</a:t>
            </a:r>
            <a:r>
              <a:rPr lang="en-US" altLang="en-US" sz="1000" dirty="0">
                <a:latin typeface="Arial" panose="020B0604020202020204" pitchFamily="34" charset="0"/>
              </a:rPr>
              <a:t>/</a:t>
            </a:r>
            <a:r>
              <a:rPr lang="en-US" altLang="en-US" sz="1000" dirty="0" err="1">
                <a:latin typeface="Arial" panose="020B0604020202020204" pitchFamily="34" charset="0"/>
              </a:rPr>
              <a:t>hq</a:t>
            </a:r>
            <a:r>
              <a:rPr lang="en-US" altLang="en-US" sz="1000" dirty="0">
                <a:latin typeface="Arial" panose="020B0604020202020204" pitchFamily="34" charset="0"/>
              </a:rPr>
              <a:t>/</a:t>
            </a:r>
            <a:r>
              <a:rPr lang="en-US" altLang="en-US" sz="1000" dirty="0" err="1">
                <a:latin typeface="Arial" panose="020B0604020202020204" pitchFamily="34" charset="0"/>
              </a:rPr>
              <a:t>inclass</a:t>
            </a:r>
            <a:r>
              <a:rPr lang="en-US" altLang="en-US" sz="1000" dirty="0">
                <a:latin typeface="Arial" panose="020B0604020202020204" pitchFamily="34" charset="0"/>
              </a:rPr>
              <a:t>/animation/</a:t>
            </a:r>
            <a:r>
              <a:rPr lang="en-US" altLang="en-US" sz="1000" dirty="0" err="1">
                <a:latin typeface="Arial" panose="020B0604020202020204" pitchFamily="34" charset="0"/>
              </a:rPr>
              <a:t>focal_mechanisms_explained</a:t>
            </a:r>
            <a:endParaRPr lang="en-US" altLang="en-US" sz="1000" dirty="0">
              <a:latin typeface="Arial" panose="020B0604020202020204" pitchFamily="34" charset="0"/>
            </a:endParaRPr>
          </a:p>
          <a:p>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10</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t>https://www.iris.edu/hq/inclass/animation/traveltime_curves_how_they_are_created </a:t>
            </a: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12</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13</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45C2244-0B08-46AC-9B87-ED70DAC398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F6CDDEAA-0883-4C94-AEBB-DD25768C97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a:t>
            </a:r>
          </a:p>
          <a:p>
            <a:pPr>
              <a:defRPr/>
            </a:pPr>
            <a:r>
              <a:rPr lang="en-US" altLang="en-US" sz="1200" dirty="0">
                <a:ea typeface="ＭＳ Ｐゴシック" panose="020B0600070205080204" pitchFamily="34" charset="-128"/>
              </a:rPr>
              <a:t>IRIS Earthquake Browser:  http://ds.iris.edu/ieb/</a:t>
            </a:r>
            <a:endParaRPr lang="en-US" sz="1200"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C7C2DB2B-3C91-4857-BB63-F586DF06F31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5CD7DB3-4150-402F-83A3-3E3AA81187C8}" type="slidenum">
              <a:rPr lang="en-US" altLang="en-US">
                <a:latin typeface="Calibri" panose="020F0502020204030204" pitchFamily="34" charset="0"/>
              </a:rPr>
              <a:pPr eaLnBrk="1" hangingPunct="1"/>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BB995E3C-6ADD-4D0C-9852-D530BD251A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0F1D413F-3C0A-4CC3-B527-02E3DF28A6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dirty="0">
                <a:ea typeface="ＭＳ Ｐゴシック" panose="020B0600070205080204" pitchFamily="34" charset="-128"/>
              </a:rPr>
              <a:t>Japan's Earthquakes &amp; Tectonic Setting </a:t>
            </a:r>
          </a:p>
          <a:p>
            <a:r>
              <a:rPr lang="en-US" altLang="en-US" dirty="0">
                <a:solidFill>
                  <a:srgbClr val="393996"/>
                </a:solidFill>
              </a:rPr>
              <a:t>https://www.iris.edu/hq/inclass/animation/546</a:t>
            </a:r>
          </a:p>
          <a:p>
            <a:r>
              <a:rPr lang="en-US" altLang="en-US" dirty="0">
                <a:ea typeface="ＭＳ Ｐゴシック" panose="020B0600070205080204" pitchFamily="34" charset="-128"/>
              </a:rPr>
              <a:t>YouTube: </a:t>
            </a:r>
            <a:r>
              <a:rPr lang="en-US" altLang="en-US" dirty="0">
                <a:ea typeface="ＭＳ Ｐゴシック" panose="020B0600070205080204" pitchFamily="34" charset="-128"/>
                <a:hlinkClick r:id="rId3" tooltip="Original URL:&#10;https://youtu.be/5BHnf1wGD9w&#10;&#10;Click to follow link."/>
              </a:rPr>
              <a:t>https://youtu.be/5BHnf1wGD9w</a:t>
            </a:r>
            <a:endParaRPr lang="en-US" altLang="en-US" dirty="0">
              <a:ea typeface="ＭＳ Ｐゴシック" panose="020B0600070205080204" pitchFamily="34" charset="-128"/>
            </a:endParaRPr>
          </a:p>
          <a:p>
            <a:br>
              <a:rPr lang="en-US" altLang="en-US" dirty="0"/>
            </a:br>
            <a:endParaRPr lang="en-US" altLang="en-US" dirty="0"/>
          </a:p>
        </p:txBody>
      </p:sp>
      <p:sp>
        <p:nvSpPr>
          <p:cNvPr id="63492" name="Slide Number Placeholder 3">
            <a:extLst>
              <a:ext uri="{FF2B5EF4-FFF2-40B4-BE49-F238E27FC236}">
                <a16:creationId xmlns:a16="http://schemas.microsoft.com/office/drawing/2014/main" id="{3466D8A5-2818-4F6A-B81F-2020FAF324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CC6263-5119-4162-91E2-6A68CCCF2AE5}" type="slidenum">
              <a:rPr lang="en-US" altLang="en-US">
                <a:ea typeface="ＭＳ Ｐゴシック" panose="020B0600070205080204" pitchFamily="34" charset="-128"/>
              </a:rPr>
              <a:pPr>
                <a:spcBef>
                  <a:spcPct val="0"/>
                </a:spcBef>
              </a:pPr>
              <a:t>5</a:t>
            </a:fld>
            <a:endParaRPr lang="en-US" altLang="en-US">
              <a:ea typeface="ＭＳ Ｐゴシック" panose="020B0600070205080204" pitchFamily="34" charset="-128"/>
            </a:endParaRPr>
          </a:p>
        </p:txBody>
      </p:sp>
    </p:spTree>
    <p:extLst>
      <p:ext uri="{BB962C8B-B14F-4D97-AF65-F5344CB8AC3E}">
        <p14:creationId xmlns:p14="http://schemas.microsoft.com/office/powerpoint/2010/main" val="619114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6</a:t>
            </a:fld>
            <a:endParaRPr lang="en-US" altLang="en-US" dirty="0"/>
          </a:p>
        </p:txBody>
      </p:sp>
    </p:spTree>
    <p:extLst>
      <p:ext uri="{BB962C8B-B14F-4D97-AF65-F5344CB8AC3E}">
        <p14:creationId xmlns:p14="http://schemas.microsoft.com/office/powerpoint/2010/main" val="2558711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dirty="0"/>
          </a:p>
        </p:txBody>
      </p:sp>
    </p:spTree>
    <p:extLst>
      <p:ext uri="{BB962C8B-B14F-4D97-AF65-F5344CB8AC3E}">
        <p14:creationId xmlns:p14="http://schemas.microsoft.com/office/powerpoint/2010/main" val="2681206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8</a:t>
            </a:fld>
            <a:endParaRPr lang="en-US" altLang="en-US" dirty="0"/>
          </a:p>
        </p:txBody>
      </p:sp>
    </p:spTree>
    <p:extLst>
      <p:ext uri="{BB962C8B-B14F-4D97-AF65-F5344CB8AC3E}">
        <p14:creationId xmlns:p14="http://schemas.microsoft.com/office/powerpoint/2010/main" val="1287834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buFontTx/>
              <a:buNone/>
            </a:pPr>
            <a:r>
              <a:rPr lang="en-US" altLang="en-US" sz="1200" b="1" dirty="0">
                <a:latin typeface="Arial" panose="020B0604020202020204" pitchFamily="34" charset="0"/>
              </a:rPr>
              <a:t>Animation: </a:t>
            </a:r>
          </a:p>
          <a:p>
            <a:pPr>
              <a:spcBef>
                <a:spcPct val="0"/>
              </a:spcBef>
              <a:buFontTx/>
              <a:buNone/>
            </a:pPr>
            <a:r>
              <a:rPr lang="en-US" altLang="en-US" sz="1200" dirty="0">
                <a:latin typeface="Arial" panose="020B0604020202020204" pitchFamily="34" charset="0"/>
              </a:rPr>
              <a:t>https://</a:t>
            </a:r>
            <a:r>
              <a:rPr lang="en-US" altLang="en-US" sz="1200" dirty="0" err="1">
                <a:latin typeface="Arial" panose="020B0604020202020204" pitchFamily="34" charset="0"/>
              </a:rPr>
              <a:t>www.iris.edu</a:t>
            </a:r>
            <a:r>
              <a:rPr lang="en-US" altLang="en-US" sz="1200" dirty="0">
                <a:latin typeface="Arial" panose="020B0604020202020204" pitchFamily="34" charset="0"/>
              </a:rPr>
              <a:t>/</a:t>
            </a:r>
            <a:r>
              <a:rPr lang="en-US" altLang="en-US" sz="1200" dirty="0" err="1">
                <a:latin typeface="Arial" panose="020B0604020202020204" pitchFamily="34" charset="0"/>
              </a:rPr>
              <a:t>hq</a:t>
            </a:r>
            <a:r>
              <a:rPr lang="en-US" altLang="en-US" sz="1200" dirty="0">
                <a:latin typeface="Arial" panose="020B0604020202020204" pitchFamily="34" charset="0"/>
              </a:rPr>
              <a:t>/</a:t>
            </a:r>
            <a:r>
              <a:rPr lang="en-US" altLang="en-US" sz="1200" dirty="0" err="1">
                <a:latin typeface="Arial" panose="020B0604020202020204" pitchFamily="34" charset="0"/>
              </a:rPr>
              <a:t>inclass</a:t>
            </a:r>
            <a:r>
              <a:rPr lang="en-US" altLang="en-US" sz="1200" dirty="0">
                <a:latin typeface="Arial" panose="020B0604020202020204" pitchFamily="34" charset="0"/>
              </a:rPr>
              <a:t>/animation/japan_10th_anniversary_of_2011_earthquakelessons_learned_from_seismogeodesy</a:t>
            </a:r>
          </a:p>
          <a:p>
            <a:pPr>
              <a:spcBef>
                <a:spcPct val="0"/>
              </a:spcBef>
              <a:buFontTx/>
              <a:buNone/>
            </a:pPr>
            <a:r>
              <a:rPr lang="en-US" altLang="en-US" sz="1200" dirty="0">
                <a:latin typeface="Arial" panose="020B0604020202020204" pitchFamily="34" charset="0"/>
              </a:rPr>
              <a:t>YouTube: https://</a:t>
            </a:r>
            <a:r>
              <a:rPr lang="en-US" altLang="en-US" sz="1200" dirty="0" err="1">
                <a:latin typeface="Arial" panose="020B0604020202020204" pitchFamily="34" charset="0"/>
              </a:rPr>
              <a:t>www.youtube.com</a:t>
            </a:r>
            <a:r>
              <a:rPr lang="en-US" altLang="en-US" sz="1200" dirty="0">
                <a:latin typeface="Arial" panose="020B0604020202020204" pitchFamily="34" charset="0"/>
              </a:rPr>
              <a:t>/</a:t>
            </a:r>
            <a:r>
              <a:rPr lang="en-US" altLang="en-US" sz="1200" dirty="0" err="1">
                <a:latin typeface="Arial" panose="020B0604020202020204" pitchFamily="34" charset="0"/>
              </a:rPr>
              <a:t>watch?v</a:t>
            </a:r>
            <a:r>
              <a:rPr lang="en-US" altLang="en-US" sz="1200" dirty="0">
                <a:latin typeface="Arial" panose="020B0604020202020204" pitchFamily="34" charset="0"/>
              </a:rPr>
              <a:t>=gcSI8fBZsY0&amp;t=6s</a:t>
            </a:r>
          </a:p>
          <a:p>
            <a:pPr>
              <a:spcBef>
                <a:spcPct val="0"/>
              </a:spcBef>
              <a:buFontTx/>
              <a:buNone/>
            </a:pPr>
            <a:endParaRPr lang="en-US" altLang="en-US"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9</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08778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3/20/2021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3/20/2021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3/20/2021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3/20/2021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3/20/2021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3/20/2021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3/20/2021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3/20/2021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3/20/2021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3/20/2021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3/20/2021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3/20/2021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10456"/>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600" dirty="0">
                <a:latin typeface="Arial" panose="020B0604020202020204" pitchFamily="34" charset="0"/>
              </a:rPr>
              <a:t>38.475°N </a:t>
            </a:r>
            <a:endParaRPr lang="en-US" sz="16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600" dirty="0">
                <a:latin typeface="Arial" panose="020B0604020202020204" pitchFamily="34" charset="0"/>
              </a:rPr>
              <a:t>141.607°E </a:t>
            </a: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54.0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2753" y="1143000"/>
            <a:ext cx="3583447"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A major magnitude 7.0 earthquake struck Saturday off the coast of </a:t>
            </a:r>
            <a:r>
              <a:rPr lang="en-US" altLang="en-US" sz="1600" dirty="0" err="1">
                <a:latin typeface="Arial" panose="020B0604020202020204" pitchFamily="34" charset="0"/>
                <a:cs typeface="Arial" panose="020B0604020202020204" pitchFamily="34" charset="0"/>
              </a:rPr>
              <a:t>Ishinomaki</a:t>
            </a:r>
            <a:r>
              <a:rPr lang="en-US" altLang="en-US" sz="1600" dirty="0">
                <a:latin typeface="Arial" panose="020B0604020202020204" pitchFamily="34" charset="0"/>
                <a:cs typeface="Arial" panose="020B0604020202020204" pitchFamily="34" charset="0"/>
              </a:rPr>
              <a:t>, a city located just 65 miles (104 km) from Fukushima, Japan at a depth of 54 km (34 miles).  </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The earthquake shook buildings as far as Tokyo and triggered a tsunami advisory for a part of the northern coast. No major damage was reported, but several people had minor injuries.</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This earthquake can be considered an aftershock of the 2011 M 9.1 earthquake.</a:t>
            </a:r>
          </a:p>
        </p:txBody>
      </p:sp>
      <p:pic>
        <p:nvPicPr>
          <p:cNvPr id="6" name="Picture 5" descr="Map&#10;&#10;Description automatically generated">
            <a:extLst>
              <a:ext uri="{FF2B5EF4-FFF2-40B4-BE49-F238E27FC236}">
                <a16:creationId xmlns:a16="http://schemas.microsoft.com/office/drawing/2014/main" id="{ED3643A1-DFB3-4C68-A8CA-0F8B774CE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2400" y="1248654"/>
            <a:ext cx="4782217" cy="491558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51802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location and focal mechanism indicate it was due to thrust faulting on the plate boundary between the subducting Pacific Plate and the overriding Okhotsk Plate.</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35847" name="Picture 2">
            <a:extLst>
              <a:ext uri="{FF2B5EF4-FFF2-40B4-BE49-F238E27FC236}">
                <a16:creationId xmlns:a16="http://schemas.microsoft.com/office/drawing/2014/main" id="{DB643657-3302-4496-A860-33888EF03AE3}"/>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57398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10611" y="3763872"/>
            <a:ext cx="4518025" cy="199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a:extLst>
              <a:ext uri="{FF2B5EF4-FFF2-40B4-BE49-F238E27FC236}">
                <a16:creationId xmlns:a16="http://schemas.microsoft.com/office/drawing/2014/main" id="{E37DCC55-B847-454A-982E-06FC6F174A1D}"/>
              </a:ext>
            </a:extLst>
          </p:cNvPr>
          <p:cNvGrpSpPr/>
          <p:nvPr/>
        </p:nvGrpSpPr>
        <p:grpSpPr>
          <a:xfrm>
            <a:off x="599281" y="2484438"/>
            <a:ext cx="2286000" cy="2300379"/>
            <a:chOff x="435529" y="2439896"/>
            <a:chExt cx="2286000" cy="2300379"/>
          </a:xfrm>
        </p:grpSpPr>
        <p:pic>
          <p:nvPicPr>
            <p:cNvPr id="2" name="Picture 1">
              <a:extLst>
                <a:ext uri="{FF2B5EF4-FFF2-40B4-BE49-F238E27FC236}">
                  <a16:creationId xmlns:a16="http://schemas.microsoft.com/office/drawing/2014/main" id="{A5028B9C-CCE2-7246-9E30-7C6F73C9006D}"/>
                </a:ext>
              </a:extLst>
            </p:cNvPr>
            <p:cNvPicPr>
              <a:picLocks noChangeAspect="1"/>
            </p:cNvPicPr>
            <p:nvPr/>
          </p:nvPicPr>
          <p:blipFill>
            <a:blip r:embed="rId6"/>
            <a:stretch>
              <a:fillRect/>
            </a:stretch>
          </p:blipFill>
          <p:spPr>
            <a:xfrm>
              <a:off x="435529" y="2502766"/>
              <a:ext cx="2286000" cy="2237509"/>
            </a:xfrm>
            <a:prstGeom prst="rect">
              <a:avLst/>
            </a:prstGeom>
          </p:spPr>
        </p:pic>
        <p:sp>
          <p:nvSpPr>
            <p:cNvPr id="14" name="Rectangle 13">
              <a:extLst>
                <a:ext uri="{FF2B5EF4-FFF2-40B4-BE49-F238E27FC236}">
                  <a16:creationId xmlns:a16="http://schemas.microsoft.com/office/drawing/2014/main" id="{A1A3D194-5708-FF46-A7EB-83D919CFE89D}"/>
                </a:ext>
              </a:extLst>
            </p:cNvPr>
            <p:cNvSpPr/>
            <p:nvPr/>
          </p:nvSpPr>
          <p:spPr>
            <a:xfrm>
              <a:off x="1981199" y="2439896"/>
              <a:ext cx="533401" cy="12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6" name="Title 1">
            <a:extLst>
              <a:ext uri="{FF2B5EF4-FFF2-40B4-BE49-F238E27FC236}">
                <a16:creationId xmlns:a16="http://schemas.microsoft.com/office/drawing/2014/main" id="{E5C59091-BC38-481D-840F-87944F9D213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678098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reverse fault, and how reverse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576262"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6" name="FocalMechanism_Reverse_SHORT.mp4">
            <a:hlinkClick r:id="" action="ppaction://media"/>
            <a:extLst>
              <a:ext uri="{FF2B5EF4-FFF2-40B4-BE49-F238E27FC236}">
                <a16:creationId xmlns:a16="http://schemas.microsoft.com/office/drawing/2014/main" id="{80D78617-0EE1-435D-8A1A-32E357E360F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319587" y="1676400"/>
            <a:ext cx="4572000" cy="3429000"/>
          </a:xfrm>
          <a:prstGeom prst="rect">
            <a:avLst/>
          </a:prstGeom>
        </p:spPr>
      </p:pic>
      <p:grpSp>
        <p:nvGrpSpPr>
          <p:cNvPr id="10" name="Group 9">
            <a:extLst>
              <a:ext uri="{FF2B5EF4-FFF2-40B4-BE49-F238E27FC236}">
                <a16:creationId xmlns:a16="http://schemas.microsoft.com/office/drawing/2014/main" id="{07F6E8F5-214A-E74A-9C2B-B728A5A6EE2A}"/>
              </a:ext>
            </a:extLst>
          </p:cNvPr>
          <p:cNvGrpSpPr/>
          <p:nvPr/>
        </p:nvGrpSpPr>
        <p:grpSpPr>
          <a:xfrm>
            <a:off x="572633" y="3927021"/>
            <a:ext cx="2286000" cy="2300379"/>
            <a:chOff x="435529" y="2439896"/>
            <a:chExt cx="2286000" cy="2300379"/>
          </a:xfrm>
        </p:grpSpPr>
        <p:pic>
          <p:nvPicPr>
            <p:cNvPr id="11" name="Picture 10">
              <a:extLst>
                <a:ext uri="{FF2B5EF4-FFF2-40B4-BE49-F238E27FC236}">
                  <a16:creationId xmlns:a16="http://schemas.microsoft.com/office/drawing/2014/main" id="{79913E88-E033-2B48-8511-F082796889C6}"/>
                </a:ext>
              </a:extLst>
            </p:cNvPr>
            <p:cNvPicPr>
              <a:picLocks noChangeAspect="1"/>
            </p:cNvPicPr>
            <p:nvPr/>
          </p:nvPicPr>
          <p:blipFill>
            <a:blip r:embed="rId7"/>
            <a:stretch>
              <a:fillRect/>
            </a:stretch>
          </p:blipFill>
          <p:spPr>
            <a:xfrm>
              <a:off x="435529" y="2502766"/>
              <a:ext cx="2286000" cy="2237509"/>
            </a:xfrm>
            <a:prstGeom prst="rect">
              <a:avLst/>
            </a:prstGeom>
          </p:spPr>
        </p:pic>
        <p:sp>
          <p:nvSpPr>
            <p:cNvPr id="12" name="Rectangle 11">
              <a:extLst>
                <a:ext uri="{FF2B5EF4-FFF2-40B4-BE49-F238E27FC236}">
                  <a16:creationId xmlns:a16="http://schemas.microsoft.com/office/drawing/2014/main" id="{5B7C3B74-5CCB-0044-8E4B-BF6006C035DD}"/>
                </a:ext>
              </a:extLst>
            </p:cNvPr>
            <p:cNvSpPr/>
            <p:nvPr/>
          </p:nvSpPr>
          <p:spPr>
            <a:xfrm>
              <a:off x="1981199" y="2439896"/>
              <a:ext cx="533401" cy="122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3" name="Title 1">
            <a:extLst>
              <a:ext uri="{FF2B5EF4-FFF2-40B4-BE49-F238E27FC236}">
                <a16:creationId xmlns:a16="http://schemas.microsoft.com/office/drawing/2014/main" id="{593985DE-7061-47A3-AA8C-1C8ED96FF7B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35FA36-9183-354F-804B-75C007B9E475}"/>
              </a:ext>
            </a:extLst>
          </p:cNvPr>
          <p:cNvPicPr>
            <a:picLocks noChangeAspect="1"/>
          </p:cNvPicPr>
          <p:nvPr/>
        </p:nvPicPr>
        <p:blipFill>
          <a:blip r:embed="rId3"/>
          <a:stretch>
            <a:fillRect/>
          </a:stretch>
        </p:blipFill>
        <p:spPr>
          <a:xfrm>
            <a:off x="1193478" y="1225670"/>
            <a:ext cx="7315200" cy="5322697"/>
          </a:xfrm>
          <a:prstGeom prst="rect">
            <a:avLst/>
          </a:prstGeom>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1704996" y="2951375"/>
            <a:ext cx="6770688"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10 minutes and 56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1924865" y="907362"/>
            <a:ext cx="6330950"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7,592 km (4717 miles, 68.4°) from the location of this earthquake. </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1661340" y="3735302"/>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19 minutes and 54 seconds </a:t>
            </a:r>
            <a:r>
              <a:rPr lang="en-US" altLang="en-US" sz="1400" dirty="0">
                <a:solidFill>
                  <a:srgbClr val="000000"/>
                </a:solidFill>
                <a:latin typeface="Arial" panose="020B0604020202020204" pitchFamily="34" charset="0"/>
              </a:rPr>
              <a:t>to travel from the earthquake to Bend.</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3049640" y="1417774"/>
            <a:ext cx="3762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4345497" y="171863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6522874" y="1633516"/>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454275" y="1808375"/>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465866" y="5535547"/>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1699440" y="4519822"/>
            <a:ext cx="6781800"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400" dirty="0">
                <a:solidFill>
                  <a:srgbClr val="000000"/>
                </a:solidFill>
                <a:latin typeface="Arial" panose="020B0604020202020204" pitchFamily="34" charset="0"/>
              </a:rPr>
              <a:t>Surface waves traveled the 7,592 km (4717  miles) along the perimeter of the Earth </a:t>
            </a:r>
            <a:r>
              <a:rPr lang="en-US" altLang="en-US" sz="1400" dirty="0">
                <a:latin typeface="Arial" panose="020B0604020202020204" pitchFamily="34" charset="0"/>
              </a:rPr>
              <a:t>from the earthquake to the recording station. Notice the low amplitude of surface waves</a:t>
            </a:r>
            <a:r>
              <a:rPr lang="en-US" altLang="en-US" sz="1400" dirty="0">
                <a:solidFill>
                  <a:srgbClr val="000000"/>
                </a:solidFill>
                <a:latin typeface="Arial" panose="020B0604020202020204" pitchFamily="34" charset="0"/>
              </a:rPr>
              <a:t>.  With a hypocenter (or focus) at 54 km depth, most of the seismic energy radiated as P and S waves.   </a:t>
            </a:r>
          </a:p>
        </p:txBody>
      </p:sp>
      <p:sp>
        <p:nvSpPr>
          <p:cNvPr id="15" name="Title 1">
            <a:extLst>
              <a:ext uri="{FF2B5EF4-FFF2-40B4-BE49-F238E27FC236}">
                <a16:creationId xmlns:a16="http://schemas.microsoft.com/office/drawing/2014/main" id="{FE735F1F-6700-4CBB-8F73-7B88D8D6925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3" name="Picture 2" descr="Map&#10;&#10;Description automatically generated">
            <a:extLst>
              <a:ext uri="{FF2B5EF4-FFF2-40B4-BE49-F238E27FC236}">
                <a16:creationId xmlns:a16="http://schemas.microsoft.com/office/drawing/2014/main" id="{26900E32-DC55-4395-A51B-0600110FB9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2648" y="972375"/>
            <a:ext cx="5494932" cy="5485819"/>
          </a:xfrm>
          <a:prstGeom prst="rect">
            <a:avLst/>
          </a:prstGeom>
        </p:spPr>
      </p:pic>
      <p:sp>
        <p:nvSpPr>
          <p:cNvPr id="13" name="Title 1">
            <a:extLst>
              <a:ext uri="{FF2B5EF4-FFF2-40B4-BE49-F238E27FC236}">
                <a16:creationId xmlns:a16="http://schemas.microsoft.com/office/drawing/2014/main" id="{CD708D58-54FC-4DE4-BF8C-4EED329B9FC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8862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135,000 people felt very strong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8" name="Picture 7" descr="Map&#10;&#10;Description automatically generated">
            <a:extLst>
              <a:ext uri="{FF2B5EF4-FFF2-40B4-BE49-F238E27FC236}">
                <a16:creationId xmlns:a16="http://schemas.microsoft.com/office/drawing/2014/main" id="{93F45F5D-C934-4CFA-A6EE-DCB59A23C5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3049" y="754618"/>
            <a:ext cx="4738551" cy="4731782"/>
          </a:xfrm>
          <a:prstGeom prst="rect">
            <a:avLst/>
          </a:prstGeom>
        </p:spPr>
      </p:pic>
      <p:pic>
        <p:nvPicPr>
          <p:cNvPr id="10" name="Picture 9" descr="Table&#10;&#10;Description automatically generated">
            <a:extLst>
              <a:ext uri="{FF2B5EF4-FFF2-40B4-BE49-F238E27FC236}">
                <a16:creationId xmlns:a16="http://schemas.microsoft.com/office/drawing/2014/main" id="{C099D6CC-BFC5-4E75-8832-183C18ACA1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107" y="2974643"/>
            <a:ext cx="2438400" cy="3848100"/>
          </a:xfrm>
          <a:prstGeom prst="rect">
            <a:avLst/>
          </a:prstGeom>
        </p:spPr>
      </p:pic>
      <p:sp>
        <p:nvSpPr>
          <p:cNvPr id="16" name="Title 1">
            <a:extLst>
              <a:ext uri="{FF2B5EF4-FFF2-40B4-BE49-F238E27FC236}">
                <a16:creationId xmlns:a16="http://schemas.microsoft.com/office/drawing/2014/main" id="{3217AACE-73AD-4BCB-95BC-EC5253C39D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 scatter chart&#10;&#10;Description automatically generated">
            <a:extLst>
              <a:ext uri="{FF2B5EF4-FFF2-40B4-BE49-F238E27FC236}">
                <a16:creationId xmlns:a16="http://schemas.microsoft.com/office/drawing/2014/main" id="{6CAA6A94-0182-46F8-9B38-266271E52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2501" y="710077"/>
            <a:ext cx="4572000" cy="5758962"/>
          </a:xfrm>
          <a:prstGeom prst="rect">
            <a:avLst/>
          </a:prstGeom>
        </p:spPr>
      </p:pic>
      <p:sp>
        <p:nvSpPr>
          <p:cNvPr id="4" name="Rectangle 3">
            <a:extLst>
              <a:ext uri="{FF2B5EF4-FFF2-40B4-BE49-F238E27FC236}">
                <a16:creationId xmlns:a16="http://schemas.microsoft.com/office/drawing/2014/main" id="{83B077D2-EDC2-4611-AC09-3D2A96BA2F1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291" name="Picture 18" descr="IRIS_TMlogo.png">
            <a:extLst>
              <a:ext uri="{FF2B5EF4-FFF2-40B4-BE49-F238E27FC236}">
                <a16:creationId xmlns:a16="http://schemas.microsoft.com/office/drawing/2014/main" id="{A9DF8C84-5F6C-4E26-A252-C845B1EA37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7">
            <a:extLst>
              <a:ext uri="{FF2B5EF4-FFF2-40B4-BE49-F238E27FC236}">
                <a16:creationId xmlns:a16="http://schemas.microsoft.com/office/drawing/2014/main" id="{0D5826E3-8EBD-485B-B05E-6AD4AB5FB82F}"/>
              </a:ext>
            </a:extLst>
          </p:cNvPr>
          <p:cNvSpPr txBox="1">
            <a:spLocks noChangeArrowheads="1"/>
          </p:cNvSpPr>
          <p:nvPr/>
        </p:nvSpPr>
        <p:spPr bwMode="auto">
          <a:xfrm>
            <a:off x="228599" y="1070883"/>
            <a:ext cx="419390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The map on the right shows the most recent 1000 earthquakes near the epicenter. </a:t>
            </a:r>
          </a:p>
          <a:p>
            <a:pPr eaLnBrk="1" hangingPunct="1"/>
            <a:endParaRPr lang="en-US" altLang="en-US" sz="1600" dirty="0"/>
          </a:p>
          <a:p>
            <a:pPr eaLnBrk="1" hangingPunct="1"/>
            <a:r>
              <a:rPr lang="en-US" altLang="en-US" sz="1600" dirty="0"/>
              <a:t>As shown on the cross section below, earthquakes are shallow (purple dots) </a:t>
            </a:r>
          </a:p>
          <a:p>
            <a:pPr eaLnBrk="1" hangingPunct="1"/>
            <a:r>
              <a:rPr lang="en-US" altLang="en-US" sz="1600" dirty="0"/>
              <a:t>at the Japan Trench and increase to 600 km depth (red dots) towards the west as the Pacific Plate dives deeper beneath Japan.</a:t>
            </a:r>
          </a:p>
          <a:p>
            <a:pPr eaLnBrk="1" hangingPunct="1"/>
            <a:endParaRPr lang="en-US" altLang="en-US" sz="1600" dirty="0"/>
          </a:p>
          <a:p>
            <a:pPr eaLnBrk="1" hangingPunct="1"/>
            <a:r>
              <a:rPr lang="en-US" altLang="en-US" sz="1600" dirty="0"/>
              <a:t>This earthquake hypocenter was 54 km deep, in the blue range of the scale.</a:t>
            </a:r>
          </a:p>
        </p:txBody>
      </p:sp>
      <p:sp>
        <p:nvSpPr>
          <p:cNvPr id="12293" name="TextBox 11">
            <a:extLst>
              <a:ext uri="{FF2B5EF4-FFF2-40B4-BE49-F238E27FC236}">
                <a16:creationId xmlns:a16="http://schemas.microsoft.com/office/drawing/2014/main" id="{53DDEB0A-2D28-4155-B37F-CF695B308DB9}"/>
              </a:ext>
            </a:extLst>
          </p:cNvPr>
          <p:cNvSpPr txBox="1">
            <a:spLocks noChangeArrowheads="1"/>
          </p:cNvSpPr>
          <p:nvPr/>
        </p:nvSpPr>
        <p:spPr bwMode="auto">
          <a:xfrm>
            <a:off x="5087256" y="6477000"/>
            <a:ext cx="4114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dirty="0"/>
              <a:t>Images created by the IRIS Earthquake Browser</a:t>
            </a:r>
          </a:p>
        </p:txBody>
      </p:sp>
      <p:sp>
        <p:nvSpPr>
          <p:cNvPr id="12297" name="TextBox 12">
            <a:extLst>
              <a:ext uri="{FF2B5EF4-FFF2-40B4-BE49-F238E27FC236}">
                <a16:creationId xmlns:a16="http://schemas.microsoft.com/office/drawing/2014/main" id="{9ACF08A9-B366-4172-9719-AE6D244AE40C}"/>
              </a:ext>
            </a:extLst>
          </p:cNvPr>
          <p:cNvSpPr txBox="1">
            <a:spLocks noChangeArrowheads="1"/>
          </p:cNvSpPr>
          <p:nvPr/>
        </p:nvSpPr>
        <p:spPr bwMode="auto">
          <a:xfrm>
            <a:off x="261258" y="5992810"/>
            <a:ext cx="4114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dirty="0"/>
              <a:t>Seismicity Cross Section across the subduction zone showing the relationship between color and earthquake depth.</a:t>
            </a:r>
          </a:p>
        </p:txBody>
      </p:sp>
      <p:pic>
        <p:nvPicPr>
          <p:cNvPr id="11" name="Picture 10" descr="Diagram&#10;&#10;Description automatically generated">
            <a:extLst>
              <a:ext uri="{FF2B5EF4-FFF2-40B4-BE49-F238E27FC236}">
                <a16:creationId xmlns:a16="http://schemas.microsoft.com/office/drawing/2014/main" id="{5D368634-400E-4AC9-A36C-521FB2B1BD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8359" y="4066037"/>
            <a:ext cx="455600" cy="2295867"/>
          </a:xfrm>
          <a:prstGeom prst="rect">
            <a:avLst/>
          </a:prstGeom>
        </p:spPr>
      </p:pic>
      <p:pic>
        <p:nvPicPr>
          <p:cNvPr id="7" name="Picture 6">
            <a:extLst>
              <a:ext uri="{FF2B5EF4-FFF2-40B4-BE49-F238E27FC236}">
                <a16:creationId xmlns:a16="http://schemas.microsoft.com/office/drawing/2014/main" id="{E638A5B5-90B5-447C-B3CB-3466FCEE65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585" y="4016321"/>
            <a:ext cx="3987427" cy="1851079"/>
          </a:xfrm>
          <a:prstGeom prst="rect">
            <a:avLst/>
          </a:prstGeom>
        </p:spPr>
      </p:pic>
      <p:sp>
        <p:nvSpPr>
          <p:cNvPr id="20" name="TextBox 19">
            <a:extLst>
              <a:ext uri="{FF2B5EF4-FFF2-40B4-BE49-F238E27FC236}">
                <a16:creationId xmlns:a16="http://schemas.microsoft.com/office/drawing/2014/main" id="{CFAAC174-4A49-4F49-8B01-7A51059781F6}"/>
              </a:ext>
            </a:extLst>
          </p:cNvPr>
          <p:cNvSpPr txBox="1"/>
          <p:nvPr/>
        </p:nvSpPr>
        <p:spPr>
          <a:xfrm>
            <a:off x="5785631" y="2332766"/>
            <a:ext cx="631904" cy="307777"/>
          </a:xfrm>
          <a:prstGeom prst="rect">
            <a:avLst/>
          </a:prstGeom>
          <a:noFill/>
        </p:spPr>
        <p:txBody>
          <a:bodyPr wrap="none" rtlCol="0">
            <a:spAutoFit/>
          </a:bodyPr>
          <a:lstStyle/>
          <a:p>
            <a:pPr algn="ctr"/>
            <a:r>
              <a:rPr lang="en-US" altLang="en-US" sz="1400" b="1" dirty="0">
                <a:solidFill>
                  <a:srgbClr val="FF0000"/>
                </a:solidFill>
              </a:rPr>
              <a:t>M 7.0</a:t>
            </a:r>
            <a:endParaRPr lang="en-US" sz="1400" b="1" dirty="0">
              <a:solidFill>
                <a:srgbClr val="FF0000"/>
              </a:solidFill>
            </a:endParaRPr>
          </a:p>
        </p:txBody>
      </p:sp>
      <p:cxnSp>
        <p:nvCxnSpPr>
          <p:cNvPr id="25" name="Straight Arrow Connector 24">
            <a:extLst>
              <a:ext uri="{FF2B5EF4-FFF2-40B4-BE49-F238E27FC236}">
                <a16:creationId xmlns:a16="http://schemas.microsoft.com/office/drawing/2014/main" id="{2521E436-BCCF-4089-A061-735282F72CA2}"/>
              </a:ext>
            </a:extLst>
          </p:cNvPr>
          <p:cNvCxnSpPr>
            <a:cxnSpLocks noChangeShapeType="1"/>
          </p:cNvCxnSpPr>
          <p:nvPr/>
        </p:nvCxnSpPr>
        <p:spPr bwMode="auto">
          <a:xfrm>
            <a:off x="6386276" y="2514600"/>
            <a:ext cx="340652" cy="57235"/>
          </a:xfrm>
          <a:prstGeom prst="straightConnector1">
            <a:avLst/>
          </a:prstGeom>
          <a:noFill/>
          <a:ln w="3810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6" name="Title 1">
            <a:extLst>
              <a:ext uri="{FF2B5EF4-FFF2-40B4-BE49-F238E27FC236}">
                <a16:creationId xmlns:a16="http://schemas.microsoft.com/office/drawing/2014/main" id="{5CC8E331-F707-46DD-8BE5-9449D4FE8E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91354C5-3EAE-45B4-9D4F-D050DFE1DE1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dirty="0">
              <a:solidFill>
                <a:srgbClr val="FFFFFF"/>
              </a:solidFill>
              <a:ea typeface="ＭＳ Ｐゴシック" panose="020B0600070205080204" pitchFamily="34" charset="-128"/>
            </a:endParaRPr>
          </a:p>
        </p:txBody>
      </p:sp>
      <p:pic>
        <p:nvPicPr>
          <p:cNvPr id="62467" name="Picture 18" descr="IRIS_TMlogo.png">
            <a:extLst>
              <a:ext uri="{FF2B5EF4-FFF2-40B4-BE49-F238E27FC236}">
                <a16:creationId xmlns:a16="http://schemas.microsoft.com/office/drawing/2014/main" id="{9B0F3A46-1C40-456C-9205-88590D3A13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Box 7">
            <a:extLst>
              <a:ext uri="{FF2B5EF4-FFF2-40B4-BE49-F238E27FC236}">
                <a16:creationId xmlns:a16="http://schemas.microsoft.com/office/drawing/2014/main" id="{3B11D2E0-1EF9-4B20-B055-D84841870430}"/>
              </a:ext>
            </a:extLst>
          </p:cNvPr>
          <p:cNvSpPr txBox="1">
            <a:spLocks noChangeArrowheads="1"/>
          </p:cNvSpPr>
          <p:nvPr/>
        </p:nvSpPr>
        <p:spPr bwMode="auto">
          <a:xfrm>
            <a:off x="793750" y="6067425"/>
            <a:ext cx="7927975" cy="587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600" dirty="0">
                <a:solidFill>
                  <a:srgbClr val="000000"/>
                </a:solidFill>
                <a:latin typeface="Arial" panose="020B0604020202020204" pitchFamily="34" charset="0"/>
                <a:ea typeface="ＭＳ Ｐゴシック" panose="020B0600070205080204" pitchFamily="34" charset="-128"/>
              </a:rPr>
              <a:t>In Northern Honshu, the Pacific Plate subducts beneath the Okhotsk Plate at a rate of 8.3 cm/year.  The epicenter of this magnitude 7.0 earthquake is shown by the red star.</a:t>
            </a:r>
          </a:p>
        </p:txBody>
      </p:sp>
      <p:grpSp>
        <p:nvGrpSpPr>
          <p:cNvPr id="62469" name="Group 1">
            <a:extLst>
              <a:ext uri="{FF2B5EF4-FFF2-40B4-BE49-F238E27FC236}">
                <a16:creationId xmlns:a16="http://schemas.microsoft.com/office/drawing/2014/main" id="{2D1F8541-C1E2-485F-8F62-B4E7928222A0}"/>
              </a:ext>
            </a:extLst>
          </p:cNvPr>
          <p:cNvGrpSpPr>
            <a:grpSpLocks/>
          </p:cNvGrpSpPr>
          <p:nvPr/>
        </p:nvGrpSpPr>
        <p:grpSpPr bwMode="auto">
          <a:xfrm>
            <a:off x="855663" y="1076325"/>
            <a:ext cx="7772400" cy="4859338"/>
            <a:chOff x="1145110" y="1076802"/>
            <a:chExt cx="7772400" cy="4858611"/>
          </a:xfrm>
        </p:grpSpPr>
        <p:pic>
          <p:nvPicPr>
            <p:cNvPr id="62471" name="Picture 4">
              <a:extLst>
                <a:ext uri="{FF2B5EF4-FFF2-40B4-BE49-F238E27FC236}">
                  <a16:creationId xmlns:a16="http://schemas.microsoft.com/office/drawing/2014/main" id="{B24F42C8-EFD6-4780-83E5-AFE50A8357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110" y="1076802"/>
              <a:ext cx="7772400" cy="4858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5-Point Star 8">
              <a:extLst>
                <a:ext uri="{FF2B5EF4-FFF2-40B4-BE49-F238E27FC236}">
                  <a16:creationId xmlns:a16="http://schemas.microsoft.com/office/drawing/2014/main" id="{C09698EB-4B11-4C1A-ADB5-A47364440296}"/>
                </a:ext>
              </a:extLst>
            </p:cNvPr>
            <p:cNvSpPr>
              <a:spLocks noChangeAspect="1"/>
            </p:cNvSpPr>
            <p:nvPr/>
          </p:nvSpPr>
          <p:spPr>
            <a:xfrm>
              <a:off x="4099447" y="2787871"/>
              <a:ext cx="182562" cy="184122"/>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sp>
        <p:nvSpPr>
          <p:cNvPr id="11" name="Title 1">
            <a:extLst>
              <a:ext uri="{FF2B5EF4-FFF2-40B4-BE49-F238E27FC236}">
                <a16:creationId xmlns:a16="http://schemas.microsoft.com/office/drawing/2014/main" id="{AC97080D-297D-4FBE-9401-113E7DCD1BB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544811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756E4324-5C80-7740-99E7-A2C899CAEF80}"/>
              </a:ext>
            </a:extLst>
          </p:cNvPr>
          <p:cNvSpPr txBox="1">
            <a:spLocks noChangeArrowheads="1"/>
          </p:cNvSpPr>
          <p:nvPr/>
        </p:nvSpPr>
        <p:spPr bwMode="auto">
          <a:xfrm>
            <a:off x="457200" y="5922952"/>
            <a:ext cx="8534400" cy="844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600" dirty="0">
                <a:solidFill>
                  <a:srgbClr val="000000"/>
                </a:solidFill>
                <a:latin typeface="Arial" panose="020B0604020202020204" pitchFamily="34" charset="0"/>
              </a:rPr>
              <a:t>On this map, the year, magnitude, and rupture area are shown for magnitude 7.4 and larger earthquakes on the Pacific – Okhotsk subduction plate boundary from 1896 to 2010, just prior to the March 11, 2011 magnitude 9.1 great earthquake.  </a:t>
            </a:r>
          </a:p>
        </p:txBody>
      </p:sp>
      <p:grpSp>
        <p:nvGrpSpPr>
          <p:cNvPr id="2" name="Group 1">
            <a:extLst>
              <a:ext uri="{FF2B5EF4-FFF2-40B4-BE49-F238E27FC236}">
                <a16:creationId xmlns:a16="http://schemas.microsoft.com/office/drawing/2014/main" id="{81AA15FF-28B8-47DF-A5EC-B644085830B3}"/>
              </a:ext>
            </a:extLst>
          </p:cNvPr>
          <p:cNvGrpSpPr/>
          <p:nvPr/>
        </p:nvGrpSpPr>
        <p:grpSpPr>
          <a:xfrm>
            <a:off x="838200" y="1020312"/>
            <a:ext cx="7772400" cy="4817376"/>
            <a:chOff x="1219200" y="990600"/>
            <a:chExt cx="7772400" cy="4817376"/>
          </a:xfrm>
        </p:grpSpPr>
        <p:pic>
          <p:nvPicPr>
            <p:cNvPr id="3" name="Picture 2">
              <a:extLst>
                <a:ext uri="{FF2B5EF4-FFF2-40B4-BE49-F238E27FC236}">
                  <a16:creationId xmlns:a16="http://schemas.microsoft.com/office/drawing/2014/main" id="{BBDD4862-37F8-3749-AE13-3BB4467A0A1B}"/>
                </a:ext>
              </a:extLst>
            </p:cNvPr>
            <p:cNvPicPr>
              <a:picLocks noChangeAspect="1"/>
            </p:cNvPicPr>
            <p:nvPr/>
          </p:nvPicPr>
          <p:blipFill>
            <a:blip r:embed="rId4"/>
            <a:stretch>
              <a:fillRect/>
            </a:stretch>
          </p:blipFill>
          <p:spPr>
            <a:xfrm>
              <a:off x="1219200" y="990600"/>
              <a:ext cx="7772400" cy="4817376"/>
            </a:xfrm>
            <a:prstGeom prst="rect">
              <a:avLst/>
            </a:prstGeom>
          </p:spPr>
        </p:pic>
        <p:sp>
          <p:nvSpPr>
            <p:cNvPr id="8" name="TextBox 7">
              <a:extLst>
                <a:ext uri="{FF2B5EF4-FFF2-40B4-BE49-F238E27FC236}">
                  <a16:creationId xmlns:a16="http://schemas.microsoft.com/office/drawing/2014/main" id="{63CF8F1B-7A18-F04D-BD0F-4A9AE34DBBEA}"/>
                </a:ext>
              </a:extLst>
            </p:cNvPr>
            <p:cNvSpPr txBox="1"/>
            <p:nvPr/>
          </p:nvSpPr>
          <p:spPr>
            <a:xfrm>
              <a:off x="2819400" y="2651013"/>
              <a:ext cx="1031051" cy="646331"/>
            </a:xfrm>
            <a:prstGeom prst="rect">
              <a:avLst/>
            </a:prstGeom>
            <a:noFill/>
          </p:spPr>
          <p:txBody>
            <a:bodyPr wrap="none" rtlCol="0">
              <a:spAutoFit/>
            </a:bodyPr>
            <a:lstStyle/>
            <a:p>
              <a:pPr algn="ctr"/>
              <a:r>
                <a:rPr lang="en-US" dirty="0">
                  <a:solidFill>
                    <a:schemeClr val="bg1"/>
                  </a:solidFill>
                </a:rPr>
                <a:t>Okhotsk</a:t>
              </a:r>
            </a:p>
            <a:p>
              <a:pPr algn="ctr"/>
              <a:r>
                <a:rPr lang="en-US" dirty="0">
                  <a:solidFill>
                    <a:schemeClr val="bg1"/>
                  </a:solidFill>
                </a:rPr>
                <a:t>Plate</a:t>
              </a:r>
            </a:p>
          </p:txBody>
        </p:sp>
        <p:sp>
          <p:nvSpPr>
            <p:cNvPr id="9" name="TextBox 8">
              <a:extLst>
                <a:ext uri="{FF2B5EF4-FFF2-40B4-BE49-F238E27FC236}">
                  <a16:creationId xmlns:a16="http://schemas.microsoft.com/office/drawing/2014/main" id="{49B53193-6075-AE45-975D-70950BD1E491}"/>
                </a:ext>
              </a:extLst>
            </p:cNvPr>
            <p:cNvSpPr txBox="1"/>
            <p:nvPr/>
          </p:nvSpPr>
          <p:spPr>
            <a:xfrm>
              <a:off x="7628171" y="3810000"/>
              <a:ext cx="864339" cy="646331"/>
            </a:xfrm>
            <a:prstGeom prst="rect">
              <a:avLst/>
            </a:prstGeom>
            <a:noFill/>
          </p:spPr>
          <p:txBody>
            <a:bodyPr wrap="none" rtlCol="0">
              <a:spAutoFit/>
            </a:bodyPr>
            <a:lstStyle/>
            <a:p>
              <a:pPr algn="ctr"/>
              <a:r>
                <a:rPr lang="en-US" dirty="0">
                  <a:solidFill>
                    <a:schemeClr val="bg1"/>
                  </a:solidFill>
                </a:rPr>
                <a:t>Pacific</a:t>
              </a:r>
            </a:p>
            <a:p>
              <a:pPr algn="ctr"/>
              <a:r>
                <a:rPr lang="en-US" dirty="0">
                  <a:solidFill>
                    <a:schemeClr val="bg1"/>
                  </a:solidFill>
                </a:rPr>
                <a:t>Plate</a:t>
              </a:r>
            </a:p>
          </p:txBody>
        </p:sp>
        <p:grpSp>
          <p:nvGrpSpPr>
            <p:cNvPr id="10" name="Group 9">
              <a:extLst>
                <a:ext uri="{FF2B5EF4-FFF2-40B4-BE49-F238E27FC236}">
                  <a16:creationId xmlns:a16="http://schemas.microsoft.com/office/drawing/2014/main" id="{27F7ED1E-4FCC-BC44-AD44-8BCB5DCCDAEC}"/>
                </a:ext>
              </a:extLst>
            </p:cNvPr>
            <p:cNvGrpSpPr/>
            <p:nvPr/>
          </p:nvGrpSpPr>
          <p:grpSpPr>
            <a:xfrm>
              <a:off x="6019800" y="4435900"/>
              <a:ext cx="1160462" cy="546365"/>
              <a:chOff x="4599009" y="4008749"/>
              <a:chExt cx="1160462" cy="546365"/>
            </a:xfrm>
          </p:grpSpPr>
          <p:sp>
            <p:nvSpPr>
              <p:cNvPr id="11" name="Down Arrow 10">
                <a:extLst>
                  <a:ext uri="{FF2B5EF4-FFF2-40B4-BE49-F238E27FC236}">
                    <a16:creationId xmlns:a16="http://schemas.microsoft.com/office/drawing/2014/main" id="{AEA9703D-3593-1345-9381-91BE25FCBCCB}"/>
                  </a:ext>
                </a:extLst>
              </p:cNvPr>
              <p:cNvSpPr/>
              <p:nvPr/>
            </p:nvSpPr>
            <p:spPr>
              <a:xfrm rot="6899998">
                <a:off x="4867583" y="3740175"/>
                <a:ext cx="546365" cy="1083513"/>
              </a:xfrm>
              <a:prstGeom prst="downArrow">
                <a:avLst>
                  <a:gd name="adj1" fmla="val 53882"/>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38F6EEF-6722-9E4B-AFA1-B1A70D3EF9DE}"/>
                  </a:ext>
                </a:extLst>
              </p:cNvPr>
              <p:cNvSpPr txBox="1"/>
              <p:nvPr/>
            </p:nvSpPr>
            <p:spPr>
              <a:xfrm rot="1407110">
                <a:off x="4625827" y="4097264"/>
                <a:ext cx="1133644" cy="369332"/>
              </a:xfrm>
              <a:prstGeom prst="rect">
                <a:avLst/>
              </a:prstGeom>
              <a:noFill/>
            </p:spPr>
            <p:txBody>
              <a:bodyPr wrap="none" rtlCol="0">
                <a:spAutoFit/>
              </a:bodyPr>
              <a:lstStyle/>
              <a:p>
                <a:r>
                  <a:rPr lang="en-US" dirty="0"/>
                  <a:t>8.3 cm/yr</a:t>
                </a:r>
              </a:p>
            </p:txBody>
          </p:sp>
        </p:grpSp>
      </p:grpSp>
      <p:sp>
        <p:nvSpPr>
          <p:cNvPr id="13" name="Title 1">
            <a:extLst>
              <a:ext uri="{FF2B5EF4-FFF2-40B4-BE49-F238E27FC236}">
                <a16:creationId xmlns:a16="http://schemas.microsoft.com/office/drawing/2014/main" id="{94C91684-ACA5-4FB0-BAB6-97B78F67AB3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844830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8C9A91E-8232-2A4D-B7AC-F76B48719DED}"/>
              </a:ext>
            </a:extLst>
          </p:cNvPr>
          <p:cNvSpPr txBox="1"/>
          <p:nvPr/>
        </p:nvSpPr>
        <p:spPr>
          <a:xfrm>
            <a:off x="5257799" y="4261101"/>
            <a:ext cx="3886201" cy="923330"/>
          </a:xfrm>
          <a:prstGeom prst="rect">
            <a:avLst/>
          </a:prstGeom>
          <a:noFill/>
        </p:spPr>
        <p:txBody>
          <a:bodyPr wrap="square" rtlCol="0">
            <a:spAutoFit/>
          </a:bodyPr>
          <a:lstStyle/>
          <a:p>
            <a:pPr algn="ctr"/>
            <a:r>
              <a:rPr lang="en-US" dirty="0">
                <a:solidFill>
                  <a:schemeClr val="bg1"/>
                </a:solidFill>
              </a:rPr>
              <a:t>Rupture area for March 11, 2011</a:t>
            </a:r>
          </a:p>
          <a:p>
            <a:pPr algn="ctr"/>
            <a:r>
              <a:rPr lang="en-US" dirty="0">
                <a:solidFill>
                  <a:schemeClr val="bg1"/>
                </a:solidFill>
              </a:rPr>
              <a:t>Magnitude 9.0</a:t>
            </a:r>
          </a:p>
          <a:p>
            <a:pPr algn="ctr"/>
            <a:r>
              <a:rPr lang="en-US" dirty="0">
                <a:solidFill>
                  <a:schemeClr val="bg1"/>
                </a:solidFill>
              </a:rPr>
              <a:t>Tohoku-oki Earthquake </a:t>
            </a:r>
          </a:p>
        </p:txBody>
      </p:sp>
      <p:grpSp>
        <p:nvGrpSpPr>
          <p:cNvPr id="3" name="Group 2">
            <a:extLst>
              <a:ext uri="{FF2B5EF4-FFF2-40B4-BE49-F238E27FC236}">
                <a16:creationId xmlns:a16="http://schemas.microsoft.com/office/drawing/2014/main" id="{FEB8B3A3-30FB-4B68-8B9B-49752D4C7143}"/>
              </a:ext>
            </a:extLst>
          </p:cNvPr>
          <p:cNvGrpSpPr/>
          <p:nvPr/>
        </p:nvGrpSpPr>
        <p:grpSpPr>
          <a:xfrm>
            <a:off x="609600" y="1005114"/>
            <a:ext cx="7848601" cy="4720293"/>
            <a:chOff x="609600" y="1070907"/>
            <a:chExt cx="7848601" cy="4720293"/>
          </a:xfrm>
        </p:grpSpPr>
        <p:grpSp>
          <p:nvGrpSpPr>
            <p:cNvPr id="8" name="Group 7">
              <a:extLst>
                <a:ext uri="{FF2B5EF4-FFF2-40B4-BE49-F238E27FC236}">
                  <a16:creationId xmlns:a16="http://schemas.microsoft.com/office/drawing/2014/main" id="{7F7D30D3-C83D-46BC-9FC5-9458DBCFEE1B}"/>
                </a:ext>
              </a:extLst>
            </p:cNvPr>
            <p:cNvGrpSpPr/>
            <p:nvPr/>
          </p:nvGrpSpPr>
          <p:grpSpPr>
            <a:xfrm>
              <a:off x="609600" y="1070907"/>
              <a:ext cx="7772400" cy="4720293"/>
              <a:chOff x="1295400" y="838200"/>
              <a:chExt cx="7772400" cy="4720293"/>
            </a:xfrm>
          </p:grpSpPr>
          <p:pic>
            <p:nvPicPr>
              <p:cNvPr id="2" name="Picture 1">
                <a:extLst>
                  <a:ext uri="{FF2B5EF4-FFF2-40B4-BE49-F238E27FC236}">
                    <a16:creationId xmlns:a16="http://schemas.microsoft.com/office/drawing/2014/main" id="{13D26E41-4C43-254F-96FB-B14AD6DC0EA3}"/>
                  </a:ext>
                </a:extLst>
              </p:cNvPr>
              <p:cNvPicPr>
                <a:picLocks noChangeAspect="1"/>
              </p:cNvPicPr>
              <p:nvPr/>
            </p:nvPicPr>
            <p:blipFill>
              <a:blip r:embed="rId4"/>
              <a:stretch>
                <a:fillRect/>
              </a:stretch>
            </p:blipFill>
            <p:spPr>
              <a:xfrm>
                <a:off x="1295400" y="838200"/>
                <a:ext cx="7772400" cy="4720293"/>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419600" y="2728686"/>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Down Arrow 11">
                <a:extLst>
                  <a:ext uri="{FF2B5EF4-FFF2-40B4-BE49-F238E27FC236}">
                    <a16:creationId xmlns:a16="http://schemas.microsoft.com/office/drawing/2014/main" id="{310BF863-1B66-1142-A729-8C17CB0ED96F}"/>
                  </a:ext>
                </a:extLst>
              </p:cNvPr>
              <p:cNvSpPr/>
              <p:nvPr/>
            </p:nvSpPr>
            <p:spPr>
              <a:xfrm rot="7663797">
                <a:off x="5739923" y="3530458"/>
                <a:ext cx="420479" cy="847409"/>
              </a:xfrm>
              <a:prstGeom prst="downArrow">
                <a:avLst>
                  <a:gd name="adj1" fmla="val 55273"/>
                  <a:gd name="adj2" fmla="val 50000"/>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C82AE105-28FF-8443-9334-60F44DD0E261}"/>
                  </a:ext>
                </a:extLst>
              </p:cNvPr>
              <p:cNvSpPr txBox="1"/>
              <p:nvPr/>
            </p:nvSpPr>
            <p:spPr>
              <a:xfrm>
                <a:off x="2262268" y="3270501"/>
                <a:ext cx="1787670" cy="646331"/>
              </a:xfrm>
              <a:prstGeom prst="rect">
                <a:avLst/>
              </a:prstGeom>
              <a:noFill/>
            </p:spPr>
            <p:txBody>
              <a:bodyPr wrap="none" rtlCol="0">
                <a:spAutoFit/>
              </a:bodyPr>
              <a:lstStyle/>
              <a:p>
                <a:pPr algn="ctr"/>
                <a:r>
                  <a:rPr lang="en-US" altLang="en-US" dirty="0">
                    <a:solidFill>
                      <a:schemeClr val="bg1"/>
                    </a:solidFill>
                  </a:rPr>
                  <a:t>March 20, 2021</a:t>
                </a:r>
              </a:p>
              <a:p>
                <a:pPr algn="ctr"/>
                <a:r>
                  <a:rPr lang="en-US" altLang="en-US" dirty="0">
                    <a:solidFill>
                      <a:schemeClr val="bg1"/>
                    </a:solidFill>
                  </a:rPr>
                  <a:t>Magnitude 7.0 </a:t>
                </a:r>
                <a:endParaRPr lang="en-US" dirty="0">
                  <a:solidFill>
                    <a:schemeClr val="bg1"/>
                  </a:solidFill>
                </a:endParaRPr>
              </a:p>
            </p:txBody>
          </p:sp>
          <p:cxnSp>
            <p:nvCxnSpPr>
              <p:cNvPr id="15" name="Straight Arrow Connector 14">
                <a:extLst>
                  <a:ext uri="{FF2B5EF4-FFF2-40B4-BE49-F238E27FC236}">
                    <a16:creationId xmlns:a16="http://schemas.microsoft.com/office/drawing/2014/main" id="{AB472F9F-7D97-1F43-827F-408B266CE04E}"/>
                  </a:ext>
                </a:extLst>
              </p:cNvPr>
              <p:cNvCxnSpPr>
                <a:cxnSpLocks noChangeShapeType="1"/>
              </p:cNvCxnSpPr>
              <p:nvPr/>
            </p:nvCxnSpPr>
            <p:spPr bwMode="auto">
              <a:xfrm flipV="1">
                <a:off x="4191000" y="2884185"/>
                <a:ext cx="234157" cy="280034"/>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8" name="Straight Connector 17">
                <a:extLst>
                  <a:ext uri="{FF2B5EF4-FFF2-40B4-BE49-F238E27FC236}">
                    <a16:creationId xmlns:a16="http://schemas.microsoft.com/office/drawing/2014/main" id="{71B3E2ED-C1C5-E246-A311-79F29994603B}"/>
                  </a:ext>
                </a:extLst>
              </p:cNvPr>
              <p:cNvCxnSpPr>
                <a:cxnSpLocks/>
              </p:cNvCxnSpPr>
              <p:nvPr/>
            </p:nvCxnSpPr>
            <p:spPr>
              <a:xfrm>
                <a:off x="3505200" y="2596899"/>
                <a:ext cx="3124200" cy="371633"/>
              </a:xfrm>
              <a:prstGeom prst="line">
                <a:avLst/>
              </a:prstGeom>
              <a:ln w="317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6AB9D25F-752E-4AF7-9CB2-AEB7E1988721}"/>
                </a:ext>
              </a:extLst>
            </p:cNvPr>
            <p:cNvSpPr txBox="1"/>
            <p:nvPr/>
          </p:nvSpPr>
          <p:spPr>
            <a:xfrm>
              <a:off x="4572000" y="4563070"/>
              <a:ext cx="3886201" cy="923330"/>
            </a:xfrm>
            <a:prstGeom prst="rect">
              <a:avLst/>
            </a:prstGeom>
            <a:noFill/>
          </p:spPr>
          <p:txBody>
            <a:bodyPr wrap="square" rtlCol="0">
              <a:spAutoFit/>
            </a:bodyPr>
            <a:lstStyle/>
            <a:p>
              <a:pPr algn="ctr"/>
              <a:r>
                <a:rPr lang="en-US" dirty="0">
                  <a:solidFill>
                    <a:schemeClr val="bg1"/>
                  </a:solidFill>
                </a:rPr>
                <a:t>Rupture area for March 11, 2011</a:t>
              </a:r>
            </a:p>
            <a:p>
              <a:pPr algn="ctr"/>
              <a:r>
                <a:rPr lang="en-US" dirty="0">
                  <a:solidFill>
                    <a:schemeClr val="bg1"/>
                  </a:solidFill>
                </a:rPr>
                <a:t>Magnitude 9.1</a:t>
              </a:r>
            </a:p>
            <a:p>
              <a:pPr algn="ctr"/>
              <a:r>
                <a:rPr lang="en-US" dirty="0">
                  <a:solidFill>
                    <a:schemeClr val="bg1"/>
                  </a:solidFill>
                </a:rPr>
                <a:t>Tohoku-oki Earthquake </a:t>
              </a:r>
            </a:p>
          </p:txBody>
        </p:sp>
      </p:grpSp>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315913" y="5486400"/>
            <a:ext cx="8675687" cy="1351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cs typeface="Arial" panose="020B0604020202020204" pitchFamily="34" charset="0"/>
              </a:rPr>
              <a:t>On March 11, 2011, the M 9.1 Tohoku-oki earthquake ruptured </a:t>
            </a:r>
            <a:r>
              <a:rPr lang="en-US" sz="1400" dirty="0">
                <a:latin typeface="Arial" panose="020B0604020202020204" pitchFamily="34" charset="0"/>
                <a:cs typeface="Arial" panose="020B0604020202020204" pitchFamily="34" charset="0"/>
              </a:rPr>
              <a:t>a 500-km-long by 200-km-wide area of the Pacific – Okhotsk </a:t>
            </a:r>
            <a:r>
              <a:rPr lang="en-US" altLang="en-US" sz="1400" dirty="0">
                <a:solidFill>
                  <a:srgbClr val="000000"/>
                </a:solidFill>
                <a:latin typeface="Arial" panose="020B0604020202020204" pitchFamily="34" charset="0"/>
                <a:cs typeface="Arial" panose="020B0604020202020204" pitchFamily="34" charset="0"/>
              </a:rPr>
              <a:t>megathrust plate boundary.  Fault slip reached over 60 meters near the Japan Trench.  </a:t>
            </a:r>
            <a:r>
              <a:rPr lang="en-US" sz="1400" dirty="0">
                <a:latin typeface="Arial" panose="020B0604020202020204" pitchFamily="34" charset="0"/>
                <a:cs typeface="Arial" panose="020B0604020202020204" pitchFamily="34" charset="0"/>
              </a:rPr>
              <a:t>This great earthquake, the largest in Japan’s history, and the resulting tsunami took almost 20,000 lives and caused approximately $200 billion damage.  Today’s M 7.0 earthquake is located near the western edge of the </a:t>
            </a:r>
            <a:r>
              <a:rPr lang="en-US" altLang="en-US" sz="1400" dirty="0">
                <a:solidFill>
                  <a:srgbClr val="000000"/>
                </a:solidFill>
                <a:latin typeface="Arial" panose="020B0604020202020204" pitchFamily="34" charset="0"/>
                <a:cs typeface="Arial" panose="020B0604020202020204" pitchFamily="34" charset="0"/>
              </a:rPr>
              <a:t>Tohoku-oki rupture zone.  A cross section along the dashed line is shown on the next slide.</a:t>
            </a:r>
          </a:p>
        </p:txBody>
      </p:sp>
      <p:sp>
        <p:nvSpPr>
          <p:cNvPr id="17" name="Title 1">
            <a:extLst>
              <a:ext uri="{FF2B5EF4-FFF2-40B4-BE49-F238E27FC236}">
                <a16:creationId xmlns:a16="http://schemas.microsoft.com/office/drawing/2014/main" id="{790A59B3-0C04-447E-8797-9605E7C4118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616724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EA053DA1-54C2-014B-8E4C-F8EFE33BAC3E}"/>
              </a:ext>
            </a:extLst>
          </p:cNvPr>
          <p:cNvSpPr txBox="1">
            <a:spLocks noChangeArrowheads="1"/>
          </p:cNvSpPr>
          <p:nvPr/>
        </p:nvSpPr>
        <p:spPr bwMode="auto">
          <a:xfrm>
            <a:off x="239712" y="5665989"/>
            <a:ext cx="8904287"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Fault slip during the M 9.1 Tohoku-oki earthquake is shown on this cross section through the hypocenter at ~25 km depth.  Fault slip was 40 meters at the hypocenter and increased to over 60 meters at the Japan Trench.  Fault slip decreased downdip from the hypocenter to about 1 meter at ~50 km depth.  The hypocenter of today’s M 7.0 earthquake projects into this cross section at the downdip limit of the 2011 rupture. </a:t>
            </a:r>
          </a:p>
        </p:txBody>
      </p:sp>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dirty="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7A741B69-7D87-C84E-90EA-1AE28E3F45D5}"/>
              </a:ext>
            </a:extLst>
          </p:cNvPr>
          <p:cNvPicPr>
            <a:picLocks noChangeAspect="1"/>
          </p:cNvPicPr>
          <p:nvPr/>
        </p:nvPicPr>
        <p:blipFill>
          <a:blip r:embed="rId4"/>
          <a:stretch>
            <a:fillRect/>
          </a:stretch>
        </p:blipFill>
        <p:spPr>
          <a:xfrm>
            <a:off x="1314828" y="914400"/>
            <a:ext cx="7772400" cy="4789873"/>
          </a:xfrm>
          <a:prstGeom prst="rect">
            <a:avLst/>
          </a:prstGeom>
        </p:spPr>
      </p:pic>
      <p:sp>
        <p:nvSpPr>
          <p:cNvPr id="9" name="5-Point Star 8">
            <a:extLst>
              <a:ext uri="{FF2B5EF4-FFF2-40B4-BE49-F238E27FC236}">
                <a16:creationId xmlns:a16="http://schemas.microsoft.com/office/drawing/2014/main" id="{BABA2B39-D119-474B-B60C-12441999B570}"/>
              </a:ext>
            </a:extLst>
          </p:cNvPr>
          <p:cNvSpPr>
            <a:spLocks noChangeAspect="1"/>
          </p:cNvSpPr>
          <p:nvPr/>
        </p:nvSpPr>
        <p:spPr>
          <a:xfrm>
            <a:off x="4246683" y="3721100"/>
            <a:ext cx="274320" cy="27432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5-Point Star 9">
            <a:extLst>
              <a:ext uri="{FF2B5EF4-FFF2-40B4-BE49-F238E27FC236}">
                <a16:creationId xmlns:a16="http://schemas.microsoft.com/office/drawing/2014/main" id="{DC12DD5F-2501-7F47-A989-1362416E3E39}"/>
              </a:ext>
            </a:extLst>
          </p:cNvPr>
          <p:cNvSpPr>
            <a:spLocks noChangeAspect="1"/>
          </p:cNvSpPr>
          <p:nvPr/>
        </p:nvSpPr>
        <p:spPr>
          <a:xfrm>
            <a:off x="2422103" y="4743764"/>
            <a:ext cx="182880" cy="18288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1" name="Rectangle 10">
            <a:extLst>
              <a:ext uri="{FF2B5EF4-FFF2-40B4-BE49-F238E27FC236}">
                <a16:creationId xmlns:a16="http://schemas.microsoft.com/office/drawing/2014/main" id="{0603FE13-E000-194C-B8A5-214C1BE323BD}"/>
              </a:ext>
            </a:extLst>
          </p:cNvPr>
          <p:cNvSpPr/>
          <p:nvPr/>
        </p:nvSpPr>
        <p:spPr>
          <a:xfrm>
            <a:off x="4246683" y="1816100"/>
            <a:ext cx="2362200" cy="609600"/>
          </a:xfrm>
          <a:prstGeom prst="rect">
            <a:avLst/>
          </a:prstGeom>
          <a:solidFill>
            <a:srgbClr val="73B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TextBox 5">
            <a:extLst>
              <a:ext uri="{FF2B5EF4-FFF2-40B4-BE49-F238E27FC236}">
                <a16:creationId xmlns:a16="http://schemas.microsoft.com/office/drawing/2014/main" id="{3FD1BD68-B038-2940-8273-D7A903C895BB}"/>
              </a:ext>
            </a:extLst>
          </p:cNvPr>
          <p:cNvSpPr txBox="1"/>
          <p:nvPr/>
        </p:nvSpPr>
        <p:spPr>
          <a:xfrm>
            <a:off x="1336399" y="1581656"/>
            <a:ext cx="2537169" cy="523220"/>
          </a:xfrm>
          <a:prstGeom prst="rect">
            <a:avLst/>
          </a:prstGeom>
          <a:noFill/>
        </p:spPr>
        <p:txBody>
          <a:bodyPr wrap="none" rtlCol="0">
            <a:spAutoFit/>
          </a:bodyPr>
          <a:lstStyle/>
          <a:p>
            <a:r>
              <a:rPr lang="en-US" sz="1400" dirty="0"/>
              <a:t>Motion of GPS station during</a:t>
            </a:r>
          </a:p>
          <a:p>
            <a:r>
              <a:rPr lang="en-US" sz="1400" dirty="0"/>
              <a:t>M 9.1 Tohoku-oki earthquake </a:t>
            </a:r>
          </a:p>
        </p:txBody>
      </p:sp>
      <p:sp>
        <p:nvSpPr>
          <p:cNvPr id="13" name="TextBox 12">
            <a:extLst>
              <a:ext uri="{FF2B5EF4-FFF2-40B4-BE49-F238E27FC236}">
                <a16:creationId xmlns:a16="http://schemas.microsoft.com/office/drawing/2014/main" id="{32707C10-ABED-C245-9B32-BBB916530989}"/>
              </a:ext>
            </a:extLst>
          </p:cNvPr>
          <p:cNvSpPr txBox="1"/>
          <p:nvPr/>
        </p:nvSpPr>
        <p:spPr>
          <a:xfrm>
            <a:off x="4088513" y="4330700"/>
            <a:ext cx="2316339" cy="830997"/>
          </a:xfrm>
          <a:prstGeom prst="rect">
            <a:avLst/>
          </a:prstGeom>
          <a:noFill/>
        </p:spPr>
        <p:txBody>
          <a:bodyPr wrap="none" rtlCol="0">
            <a:spAutoFit/>
          </a:bodyPr>
          <a:lstStyle/>
          <a:p>
            <a:pPr algn="ctr"/>
            <a:r>
              <a:rPr lang="en-US" sz="1600" dirty="0">
                <a:solidFill>
                  <a:schemeClr val="bg1"/>
                </a:solidFill>
              </a:rPr>
              <a:t>Hypocenter of M 9.1 </a:t>
            </a:r>
          </a:p>
          <a:p>
            <a:pPr algn="ctr"/>
            <a:r>
              <a:rPr lang="en-US" sz="1600" dirty="0">
                <a:solidFill>
                  <a:schemeClr val="bg1"/>
                </a:solidFill>
              </a:rPr>
              <a:t>March 11, 2011</a:t>
            </a:r>
          </a:p>
          <a:p>
            <a:pPr algn="ctr"/>
            <a:r>
              <a:rPr lang="en-US" sz="1600" dirty="0">
                <a:solidFill>
                  <a:schemeClr val="bg1"/>
                </a:solidFill>
              </a:rPr>
              <a:t>Tohoku-oki earthquake </a:t>
            </a:r>
          </a:p>
        </p:txBody>
      </p:sp>
      <p:cxnSp>
        <p:nvCxnSpPr>
          <p:cNvPr id="14" name="Straight Arrow Connector 13">
            <a:extLst>
              <a:ext uri="{FF2B5EF4-FFF2-40B4-BE49-F238E27FC236}">
                <a16:creationId xmlns:a16="http://schemas.microsoft.com/office/drawing/2014/main" id="{924785C2-8643-214C-94DD-F802964E8B5C}"/>
              </a:ext>
            </a:extLst>
          </p:cNvPr>
          <p:cNvCxnSpPr>
            <a:cxnSpLocks noChangeShapeType="1"/>
          </p:cNvCxnSpPr>
          <p:nvPr/>
        </p:nvCxnSpPr>
        <p:spPr bwMode="auto">
          <a:xfrm flipH="1" flipV="1">
            <a:off x="4383843" y="4001547"/>
            <a:ext cx="81975" cy="35680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8" name="TextBox 17">
            <a:extLst>
              <a:ext uri="{FF2B5EF4-FFF2-40B4-BE49-F238E27FC236}">
                <a16:creationId xmlns:a16="http://schemas.microsoft.com/office/drawing/2014/main" id="{65DB7AE4-17E4-C347-B3E1-2E0DEDEFD030}"/>
              </a:ext>
            </a:extLst>
          </p:cNvPr>
          <p:cNvSpPr txBox="1"/>
          <p:nvPr/>
        </p:nvSpPr>
        <p:spPr>
          <a:xfrm>
            <a:off x="1330221" y="3408475"/>
            <a:ext cx="2034531" cy="830997"/>
          </a:xfrm>
          <a:prstGeom prst="rect">
            <a:avLst/>
          </a:prstGeom>
          <a:noFill/>
        </p:spPr>
        <p:txBody>
          <a:bodyPr wrap="none" rtlCol="0">
            <a:spAutoFit/>
          </a:bodyPr>
          <a:lstStyle/>
          <a:p>
            <a:pPr algn="ctr"/>
            <a:r>
              <a:rPr lang="en-US" sz="1600" dirty="0">
                <a:solidFill>
                  <a:schemeClr val="bg1"/>
                </a:solidFill>
              </a:rPr>
              <a:t>Hypocenter of M7.0 </a:t>
            </a:r>
          </a:p>
          <a:p>
            <a:pPr algn="ctr"/>
            <a:r>
              <a:rPr lang="en-US" sz="1600" dirty="0">
                <a:solidFill>
                  <a:schemeClr val="bg1"/>
                </a:solidFill>
              </a:rPr>
              <a:t>earthquake on </a:t>
            </a:r>
          </a:p>
          <a:p>
            <a:pPr algn="ctr"/>
            <a:r>
              <a:rPr lang="en-US" sz="1600" dirty="0">
                <a:solidFill>
                  <a:schemeClr val="bg1"/>
                </a:solidFill>
              </a:rPr>
              <a:t>March 20, 2021</a:t>
            </a:r>
          </a:p>
        </p:txBody>
      </p:sp>
      <p:cxnSp>
        <p:nvCxnSpPr>
          <p:cNvPr id="19" name="Straight Arrow Connector 18">
            <a:extLst>
              <a:ext uri="{FF2B5EF4-FFF2-40B4-BE49-F238E27FC236}">
                <a16:creationId xmlns:a16="http://schemas.microsoft.com/office/drawing/2014/main" id="{1F0C8133-D010-194C-8CED-694E53AB370D}"/>
              </a:ext>
            </a:extLst>
          </p:cNvPr>
          <p:cNvCxnSpPr>
            <a:cxnSpLocks noChangeShapeType="1"/>
          </p:cNvCxnSpPr>
          <p:nvPr/>
        </p:nvCxnSpPr>
        <p:spPr bwMode="auto">
          <a:xfrm flipH="1">
            <a:off x="2570283" y="4233670"/>
            <a:ext cx="96717" cy="510094"/>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2" name="Straight Arrow Connector 21">
            <a:extLst>
              <a:ext uri="{FF2B5EF4-FFF2-40B4-BE49-F238E27FC236}">
                <a16:creationId xmlns:a16="http://schemas.microsoft.com/office/drawing/2014/main" id="{660D6563-77FD-B545-83BE-7215186C2B66}"/>
              </a:ext>
            </a:extLst>
          </p:cNvPr>
          <p:cNvCxnSpPr>
            <a:cxnSpLocks/>
          </p:cNvCxnSpPr>
          <p:nvPr/>
        </p:nvCxnSpPr>
        <p:spPr>
          <a:xfrm flipH="1">
            <a:off x="2798883" y="2529747"/>
            <a:ext cx="182880" cy="367080"/>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B716F0E-692B-CA40-BB12-341B2BF2DD5E}"/>
              </a:ext>
            </a:extLst>
          </p:cNvPr>
          <p:cNvSpPr txBox="1"/>
          <p:nvPr/>
        </p:nvSpPr>
        <p:spPr>
          <a:xfrm>
            <a:off x="2798883" y="2203509"/>
            <a:ext cx="1267885" cy="369332"/>
          </a:xfrm>
          <a:prstGeom prst="rect">
            <a:avLst/>
          </a:prstGeom>
          <a:noFill/>
        </p:spPr>
        <p:txBody>
          <a:bodyPr wrap="square" rtlCol="0">
            <a:spAutoFit/>
          </a:bodyPr>
          <a:lstStyle/>
          <a:p>
            <a:r>
              <a:rPr lang="en-US" dirty="0"/>
              <a:t>Coastline</a:t>
            </a:r>
          </a:p>
        </p:txBody>
      </p:sp>
      <p:cxnSp>
        <p:nvCxnSpPr>
          <p:cNvPr id="25" name="Straight Arrow Connector 24">
            <a:extLst>
              <a:ext uri="{FF2B5EF4-FFF2-40B4-BE49-F238E27FC236}">
                <a16:creationId xmlns:a16="http://schemas.microsoft.com/office/drawing/2014/main" id="{9C5B8A11-4816-2245-9B71-82444512A7C2}"/>
              </a:ext>
            </a:extLst>
          </p:cNvPr>
          <p:cNvCxnSpPr>
            <a:cxnSpLocks/>
          </p:cNvCxnSpPr>
          <p:nvPr/>
        </p:nvCxnSpPr>
        <p:spPr>
          <a:xfrm flipH="1">
            <a:off x="6685083" y="2713287"/>
            <a:ext cx="228600" cy="507264"/>
          </a:xfrm>
          <a:prstGeom prst="straightConnector1">
            <a:avLst/>
          </a:prstGeom>
          <a:ln w="41275">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3811428-986B-6143-9AC0-621C410E5EC9}"/>
              </a:ext>
            </a:extLst>
          </p:cNvPr>
          <p:cNvSpPr txBox="1"/>
          <p:nvPr/>
        </p:nvSpPr>
        <p:spPr>
          <a:xfrm>
            <a:off x="6068065" y="2343955"/>
            <a:ext cx="1691235" cy="369332"/>
          </a:xfrm>
          <a:prstGeom prst="rect">
            <a:avLst/>
          </a:prstGeom>
          <a:noFill/>
        </p:spPr>
        <p:txBody>
          <a:bodyPr wrap="square" rtlCol="0">
            <a:spAutoFit/>
          </a:bodyPr>
          <a:lstStyle/>
          <a:p>
            <a:r>
              <a:rPr lang="en-US" dirty="0"/>
              <a:t>Japan Trench</a:t>
            </a:r>
          </a:p>
        </p:txBody>
      </p:sp>
      <p:sp>
        <p:nvSpPr>
          <p:cNvPr id="26" name="TextBox 25">
            <a:extLst>
              <a:ext uri="{FF2B5EF4-FFF2-40B4-BE49-F238E27FC236}">
                <a16:creationId xmlns:a16="http://schemas.microsoft.com/office/drawing/2014/main" id="{2CA881EA-6DC6-D940-B130-685A76A4648E}"/>
              </a:ext>
            </a:extLst>
          </p:cNvPr>
          <p:cNvSpPr txBox="1"/>
          <p:nvPr/>
        </p:nvSpPr>
        <p:spPr>
          <a:xfrm>
            <a:off x="1274883" y="944156"/>
            <a:ext cx="7945317" cy="338554"/>
          </a:xfrm>
          <a:prstGeom prst="rect">
            <a:avLst/>
          </a:prstGeom>
          <a:noFill/>
        </p:spPr>
        <p:txBody>
          <a:bodyPr wrap="none" rtlCol="0">
            <a:spAutoFit/>
          </a:bodyPr>
          <a:lstStyle/>
          <a:p>
            <a:r>
              <a:rPr lang="en-US" sz="1600" b="1" dirty="0"/>
              <a:t>Cross section through hypocenter of the March 11, 2011 Tohoku-oki earthquake</a:t>
            </a:r>
          </a:p>
        </p:txBody>
      </p:sp>
      <p:sp>
        <p:nvSpPr>
          <p:cNvPr id="30" name="Rectangle 29">
            <a:extLst>
              <a:ext uri="{FF2B5EF4-FFF2-40B4-BE49-F238E27FC236}">
                <a16:creationId xmlns:a16="http://schemas.microsoft.com/office/drawing/2014/main" id="{4164F209-41B8-A041-BD84-6118387FFDE5}"/>
              </a:ext>
            </a:extLst>
          </p:cNvPr>
          <p:cNvSpPr/>
          <p:nvPr/>
        </p:nvSpPr>
        <p:spPr>
          <a:xfrm rot="515319">
            <a:off x="6202072" y="3383227"/>
            <a:ext cx="346840" cy="829193"/>
          </a:xfrm>
          <a:prstGeom prst="rect">
            <a:avLst/>
          </a:prstGeom>
          <a:solidFill>
            <a:srgbClr val="A994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Title 1">
            <a:extLst>
              <a:ext uri="{FF2B5EF4-FFF2-40B4-BE49-F238E27FC236}">
                <a16:creationId xmlns:a16="http://schemas.microsoft.com/office/drawing/2014/main" id="{9101FF9C-893D-45C2-A3A9-DF5B8322B09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800168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84DF85F-F6ED-8B48-9A6D-D025D1A25304}"/>
              </a:ext>
            </a:extLst>
          </p:cNvPr>
          <p:cNvSpPr>
            <a:spLocks noChangeArrowheads="1"/>
          </p:cNvSpPr>
          <p:nvPr/>
        </p:nvSpPr>
        <p:spPr bwMode="auto">
          <a:xfrm>
            <a:off x="318053" y="974035"/>
            <a:ext cx="88391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An animation prepared for the 10</a:t>
            </a:r>
            <a:r>
              <a:rPr lang="en-US" altLang="en-US" sz="1800" baseline="30000" dirty="0">
                <a:latin typeface="Arial" panose="020B0604020202020204" pitchFamily="34" charset="0"/>
              </a:rPr>
              <a:t>th</a:t>
            </a:r>
            <a:r>
              <a:rPr lang="en-US" altLang="en-US" sz="1800" dirty="0">
                <a:latin typeface="Arial" panose="020B0604020202020204" pitchFamily="34" charset="0"/>
              </a:rPr>
              <a:t> Anniversary of the March 11, 2011 M9.1 Japan earthquake and tsunami featuring lessons learned from that natural disaster.  </a:t>
            </a:r>
          </a:p>
        </p:txBody>
      </p:sp>
      <p:sp>
        <p:nvSpPr>
          <p:cNvPr id="8" name="Title 1">
            <a:extLst>
              <a:ext uri="{FF2B5EF4-FFF2-40B4-BE49-F238E27FC236}">
                <a16:creationId xmlns:a16="http://schemas.microsoft.com/office/drawing/2014/main" id="{07D4CB6B-5036-4D12-822B-9C0C929204F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JAPAN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March 20, 2021 at 09:09:45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A_007_JapanTohoku10thAnniversary">
            <a:hlinkClick r:id="" action="ppaction://media"/>
            <a:extLst>
              <a:ext uri="{FF2B5EF4-FFF2-40B4-BE49-F238E27FC236}">
                <a16:creationId xmlns:a16="http://schemas.microsoft.com/office/drawing/2014/main" id="{6204C29E-45B7-4EA4-95A2-7EA28A2F496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10490" y="1812401"/>
            <a:ext cx="7543800" cy="4865489"/>
          </a:xfrm>
          <a:prstGeom prst="rect">
            <a:avLst/>
          </a:prstGeom>
        </p:spPr>
      </p:pic>
    </p:spTree>
    <p:extLst>
      <p:ext uri="{BB962C8B-B14F-4D97-AF65-F5344CB8AC3E}">
        <p14:creationId xmlns:p14="http://schemas.microsoft.com/office/powerpoint/2010/main" val="295398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071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7995</TotalTime>
  <Words>1644</Words>
  <Application>Microsoft Office PowerPoint</Application>
  <PresentationFormat>On-screen Show (4:3)</PresentationFormat>
  <Paragraphs>139</Paragraphs>
  <Slides>13</Slides>
  <Notes>13</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802</cp:revision>
  <dcterms:created xsi:type="dcterms:W3CDTF">2009-05-31T20:07:40Z</dcterms:created>
  <dcterms:modified xsi:type="dcterms:W3CDTF">2021-03-20T18:41:06Z</dcterms:modified>
</cp:coreProperties>
</file>