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347" r:id="rId2"/>
    <p:sldId id="385" r:id="rId3"/>
    <p:sldId id="386" r:id="rId4"/>
    <p:sldId id="343" r:id="rId5"/>
    <p:sldId id="418" r:id="rId6"/>
    <p:sldId id="415" r:id="rId7"/>
    <p:sldId id="416" r:id="rId8"/>
    <p:sldId id="417" r:id="rId9"/>
    <p:sldId id="430" r:id="rId10"/>
    <p:sldId id="433" r:id="rId11"/>
    <p:sldId id="434" r:id="rId12"/>
    <p:sldId id="369" r:id="rId13"/>
    <p:sldId id="373"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527" autoAdjust="0"/>
    <p:restoredTop sz="91026" autoAdjust="0"/>
  </p:normalViewPr>
  <p:slideViewPr>
    <p:cSldViewPr>
      <p:cViewPr>
        <p:scale>
          <a:sx n="120" d="100"/>
          <a:sy n="120" d="100"/>
        </p:scale>
        <p:origin x="152" y="-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3/20/21</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arthquake.usgs.gov/earthquakes/eventpage/us7000dl6y"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iris.edu/hq/inclass/animation/earthquake_intensity"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ris.edu/hq/inclass/animation/546"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youtu.be/5BHnf1wGD9w"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ris.edu/hq/inclass/animation/japan_10th_anniversary_of_2011_earthquakelessons_learned_from_seismogeodesy"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www.youtube.com/watch?v=gcSI8fBZsY0&amp;t=6s"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_tradnl" sz="1200" kern="1200" noProof="0" dirty="0">
                <a:solidFill>
                  <a:schemeClr val="tx1"/>
                </a:solidFill>
                <a:effectLst/>
                <a:latin typeface="+mn-lt"/>
                <a:ea typeface="ＭＳ Ｐゴシック" charset="0"/>
                <a:cs typeface="+mn-cs"/>
              </a:rPr>
              <a:t>Para obtener más detalles, visite USGS: </a:t>
            </a:r>
            <a:r>
              <a:rPr lang="es-ES" sz="1200" u="sng" kern="1200" dirty="0">
                <a:solidFill>
                  <a:schemeClr val="tx1"/>
                </a:solidFill>
                <a:effectLst/>
                <a:latin typeface="+mn-lt"/>
                <a:ea typeface="ＭＳ Ｐゴシック" charset="0"/>
                <a:cs typeface="+mn-cs"/>
                <a:hlinkClick r:id="rId3"/>
              </a:rPr>
              <a:t>https://earthquake.usgs.gov/earthquakes/eventpage/us7000dl6y</a:t>
            </a:r>
            <a:endParaRPr lang="en-US" sz="1200" kern="1200" dirty="0">
              <a:solidFill>
                <a:schemeClr val="tx1"/>
              </a:solidFill>
              <a:effectLst/>
              <a:latin typeface="+mn-lt"/>
              <a:ea typeface="ＭＳ Ｐゴシック" charset="0"/>
              <a:cs typeface="+mn-cs"/>
            </a:endParaRPr>
          </a:p>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dirty="0">
                <a:solidFill>
                  <a:srgbClr val="393996"/>
                </a:solidFill>
                <a:latin typeface="Arial" panose="020B0604020202020204" pitchFamily="34" charset="0"/>
              </a:rPr>
              <a:t>Relevant Animation:</a:t>
            </a:r>
          </a:p>
          <a:p>
            <a:r>
              <a:rPr lang="en-US" altLang="en-US" sz="1000" dirty="0">
                <a:ea typeface="ＭＳ Ｐゴシック" panose="020B0600070205080204" pitchFamily="34" charset="-128"/>
              </a:rPr>
              <a:t>Focal Mechanisms Explained: </a:t>
            </a:r>
            <a:r>
              <a:rPr lang="en-US" altLang="en-US" sz="1000" dirty="0">
                <a:latin typeface="Arial" panose="020B0604020202020204" pitchFamily="34" charset="0"/>
              </a:rPr>
              <a:t>https://</a:t>
            </a:r>
            <a:r>
              <a:rPr lang="en-US" altLang="en-US" sz="1000" dirty="0" err="1">
                <a:latin typeface="Arial" panose="020B0604020202020204" pitchFamily="34" charset="0"/>
              </a:rPr>
              <a:t>www.iris.edu</a:t>
            </a:r>
            <a:r>
              <a:rPr lang="en-US" altLang="en-US" sz="1000" dirty="0">
                <a:latin typeface="Arial" panose="020B0604020202020204" pitchFamily="34" charset="0"/>
              </a:rPr>
              <a:t>/</a:t>
            </a:r>
            <a:r>
              <a:rPr lang="en-US" altLang="en-US" sz="1000" dirty="0" err="1">
                <a:latin typeface="Arial" panose="020B0604020202020204" pitchFamily="34" charset="0"/>
              </a:rPr>
              <a:t>hq</a:t>
            </a:r>
            <a:r>
              <a:rPr lang="en-US" altLang="en-US" sz="1000" dirty="0">
                <a:latin typeface="Arial" panose="020B0604020202020204" pitchFamily="34" charset="0"/>
              </a:rPr>
              <a:t>/</a:t>
            </a:r>
            <a:r>
              <a:rPr lang="en-US" altLang="en-US" sz="1000" dirty="0" err="1">
                <a:latin typeface="Arial" panose="020B0604020202020204" pitchFamily="34" charset="0"/>
              </a:rPr>
              <a:t>inclass</a:t>
            </a:r>
            <a:r>
              <a:rPr lang="en-US" altLang="en-US" sz="1000" dirty="0">
                <a:latin typeface="Arial" panose="020B0604020202020204" pitchFamily="34" charset="0"/>
              </a:rPr>
              <a:t>/animation/</a:t>
            </a:r>
            <a:r>
              <a:rPr lang="en-US" altLang="en-US" sz="1000" dirty="0" err="1">
                <a:latin typeface="Arial" panose="020B0604020202020204" pitchFamily="34" charset="0"/>
              </a:rPr>
              <a:t>focal_mechanisms_explained</a:t>
            </a:r>
            <a:endParaRPr lang="en-US" altLang="en-US" sz="1000" dirty="0">
              <a:latin typeface="Arial" panose="020B0604020202020204" pitchFamily="34" charset="0"/>
            </a:endParaRPr>
          </a:p>
          <a:p>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10</a:t>
            </a:fld>
            <a:endParaRPr lang="en-US" altLang="en-US"/>
          </a:p>
        </p:txBody>
      </p:sp>
    </p:spTree>
    <p:extLst>
      <p:ext uri="{BB962C8B-B14F-4D97-AF65-F5344CB8AC3E}">
        <p14:creationId xmlns:p14="http://schemas.microsoft.com/office/powerpoint/2010/main" val="28693731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2A8D377-6315-466A-9D76-03FC2CDAA8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3668D6C-3BBA-4CB8-9679-708493CEA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sz="1200" b="1" kern="1200" dirty="0">
                <a:solidFill>
                  <a:schemeClr val="tx1"/>
                </a:solidFill>
                <a:effectLst/>
                <a:latin typeface="+mn-lt"/>
                <a:ea typeface="ＭＳ Ｐゴシック" charset="0"/>
                <a:cs typeface="+mn-cs"/>
              </a:rPr>
              <a:t>Animación Relevante: </a:t>
            </a:r>
            <a:endParaRPr lang="en-US" sz="1200" kern="1200" dirty="0">
              <a:solidFill>
                <a:schemeClr val="tx1"/>
              </a:solidFill>
              <a:effectLst/>
              <a:latin typeface="+mn-lt"/>
              <a:ea typeface="ＭＳ Ｐゴシック" charset="0"/>
              <a:cs typeface="+mn-cs"/>
            </a:endParaRPr>
          </a:p>
          <a:p>
            <a:r>
              <a:rPr lang="es-ES_tradnl" sz="1200" kern="1200" dirty="0">
                <a:solidFill>
                  <a:schemeClr val="tx1"/>
                </a:solidFill>
                <a:effectLst/>
                <a:latin typeface="+mn-lt"/>
                <a:ea typeface="ＭＳ Ｐゴシック" charset="0"/>
                <a:cs typeface="+mn-cs"/>
              </a:rPr>
              <a:t>Mecanismos focales explicados: </a:t>
            </a:r>
            <a:r>
              <a:rPr lang="es-ES_tradnl" sz="1200" u="sng" kern="1200" dirty="0">
                <a:solidFill>
                  <a:schemeClr val="tx1"/>
                </a:solidFill>
                <a:effectLst/>
                <a:latin typeface="+mn-lt"/>
                <a:ea typeface="ＭＳ Ｐゴシック" charset="0"/>
                <a:cs typeface="+mn-cs"/>
                <a:hlinkClick r:id="rId3"/>
              </a:rPr>
              <a:t>https://www.iris.edu/hq/inclass/animation/focal_mechanisms_explained</a:t>
            </a:r>
            <a:endParaRPr lang="en-US" sz="1200" kern="1200" dirty="0">
              <a:solidFill>
                <a:schemeClr val="tx1"/>
              </a:solidFill>
              <a:effectLst/>
              <a:latin typeface="+mn-lt"/>
              <a:ea typeface="ＭＳ Ｐゴシック" charset="0"/>
              <a:cs typeface="+mn-cs"/>
            </a:endParaRPr>
          </a:p>
          <a:p>
            <a:pPr eaLnBrk="1" hangingPunct="1">
              <a:spcBef>
                <a:spcPct val="0"/>
              </a:spcBef>
            </a:pPr>
            <a:endParaRPr lang="en-US" altLang="en-US"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6F1146D9-0704-43B2-9FA1-81D5EEB756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93043E-4B9B-4BB4-834F-2A464ED2E1A8}" type="slidenum">
              <a:rPr lang="en-US" altLang="en-US" smtClean="0"/>
              <a:pPr>
                <a:spcBef>
                  <a:spcPct val="0"/>
                </a:spcBef>
              </a:pPr>
              <a:t>11</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28409D32-2520-4C96-90B8-AF67069BBB0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EE7DB521-9860-4C0E-B178-69BD6F3B9C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400" b="1" noProof="0" dirty="0">
                <a:ea typeface="ＭＳ Ｐゴシック" panose="020B0600070205080204" pitchFamily="34" charset="-128"/>
              </a:rPr>
              <a:t>Animación Relevante:</a:t>
            </a:r>
          </a:p>
          <a:p>
            <a:r>
              <a:rPr lang="es-ES_tradnl" altLang="en-US" sz="1400" noProof="0" dirty="0">
                <a:ea typeface="ＭＳ Ｐゴシック" panose="020B0600070205080204" pitchFamily="34" charset="-128"/>
              </a:rPr>
              <a:t>¿De dónde vienen las curvas de tiempo de viaje? </a:t>
            </a:r>
            <a:r>
              <a:rPr lang="es-ES_tradnl" sz="1200" u="sng" kern="1200" dirty="0">
                <a:solidFill>
                  <a:schemeClr val="tx1"/>
                </a:solidFill>
                <a:effectLst/>
                <a:latin typeface="+mn-lt"/>
                <a:ea typeface="ＭＳ Ｐゴシック" charset="0"/>
                <a:cs typeface="+mn-cs"/>
                <a:hlinkClick r:id="rId3"/>
              </a:rPr>
              <a:t>https://www.iris.edu/hq/inclass/animation/traveltime_curves_how_they_are_created</a:t>
            </a:r>
            <a:endParaRPr lang="en-US" sz="1200" kern="1200" dirty="0">
              <a:solidFill>
                <a:schemeClr val="tx1"/>
              </a:solidFill>
              <a:effectLst/>
              <a:latin typeface="+mn-lt"/>
              <a:ea typeface="ＭＳ Ｐゴシック" charset="0"/>
              <a:cs typeface="+mn-cs"/>
            </a:endParaRPr>
          </a:p>
        </p:txBody>
      </p:sp>
      <p:sp>
        <p:nvSpPr>
          <p:cNvPr id="16387" name="Slide Number Placeholder 3">
            <a:extLst>
              <a:ext uri="{FF2B5EF4-FFF2-40B4-BE49-F238E27FC236}">
                <a16:creationId xmlns:a16="http://schemas.microsoft.com/office/drawing/2014/main" id="{1279E71C-D08F-4064-8483-4B9CC6687D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62B6E27-9EC4-40E0-9BD0-2B7AE47A3968}" type="slidenum">
              <a:rPr lang="en-US" altLang="en-US">
                <a:solidFill>
                  <a:srgbClr val="000000"/>
                </a:solidFill>
                <a:latin typeface="Calibri" panose="020F0502020204030204" pitchFamily="34" charset="0"/>
              </a:rPr>
              <a:pPr/>
              <a:t>12</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13</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modificación de la escala de intensidad de  </a:t>
            </a:r>
            <a:r>
              <a:rPr lang="es-ES" altLang="en-US" dirty="0" err="1">
                <a:ea typeface="ＭＳ Ｐゴシック" panose="020B0600070205080204" pitchFamily="34" charset="-128"/>
              </a:rPr>
              <a:t>Marcelli</a:t>
            </a:r>
            <a:r>
              <a:rPr lang="es-ES" altLang="en-US" dirty="0">
                <a:ea typeface="ＭＳ Ｐゴシック" panose="020B0600070205080204" pitchFamily="34" charset="-128"/>
              </a:rPr>
              <a:t> es una escala de diez niveles, numeradas del  I al X. Los números bajos representan los niveles de movimientos imperceptibles, X representa destrucción total.</a:t>
            </a: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a:p>
            <a:r>
              <a:rPr lang="es-ES_tradnl" altLang="en-US" b="1" dirty="0">
                <a:ea typeface="ＭＳ Ｐゴシック" panose="020B0600070205080204" pitchFamily="34" charset="-128"/>
              </a:rPr>
              <a:t>Animación Relevante: </a:t>
            </a:r>
            <a:endParaRPr lang="en-US" altLang="en-US" dirty="0">
              <a:ea typeface="ＭＳ Ｐゴシック" panose="020B0600070205080204" pitchFamily="34" charset="-128"/>
            </a:endParaRPr>
          </a:p>
          <a:p>
            <a:r>
              <a:rPr lang="es-ES_tradnl" altLang="en-US" dirty="0">
                <a:ea typeface="ＭＳ Ｐゴシック" panose="020B0600070205080204" pitchFamily="34" charset="-128"/>
              </a:rPr>
              <a:t>Intensidad de Terremotos:  </a:t>
            </a:r>
            <a:r>
              <a:rPr lang="es-ES_tradnl" altLang="en-US" u="sng" dirty="0">
                <a:ea typeface="ＭＳ Ｐゴシック" panose="020B0600070205080204" pitchFamily="34" charset="-128"/>
                <a:hlinkClick r:id="rId3"/>
              </a:rPr>
              <a:t>https://www.iris.edu/hq/inclass/animation/earthquake_intensity</a:t>
            </a: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45C2244-0B08-46AC-9B87-ED70DAC3989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F6CDDEAA-0883-4C94-AEBB-DD25768C97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s-ES_tradnl" altLang="en-US" sz="1200" b="1" dirty="0">
                <a:solidFill>
                  <a:srgbClr val="393996"/>
                </a:solidFill>
                <a:latin typeface="Arial" panose="020B0604020202020204" pitchFamily="34" charset="0"/>
                <a:cs typeface="Arial" panose="020B0604020202020204" pitchFamily="34" charset="0"/>
              </a:rPr>
              <a:t>Explorando la Sismología:</a:t>
            </a:r>
          </a:p>
          <a:p>
            <a:pPr>
              <a:defRPr/>
            </a:pPr>
            <a:r>
              <a:rPr lang="es-ES_tradnl" altLang="en-US" sz="1200" dirty="0">
                <a:latin typeface="Arial" panose="020B0604020202020204" pitchFamily="34" charset="0"/>
                <a:cs typeface="Arial" panose="020B0604020202020204" pitchFamily="34" charset="0"/>
              </a:rPr>
              <a:t>Navegador Interactivo de Terremotos  </a:t>
            </a:r>
            <a:r>
              <a:rPr lang="es-ES_tradnl" altLang="en-US" sz="1100" dirty="0">
                <a:latin typeface="Arial" panose="020B0604020202020204" pitchFamily="34" charset="0"/>
                <a:cs typeface="Arial" panose="020B0604020202020204" pitchFamily="34" charset="0"/>
                <a:hlinkClick r:id="rId3"/>
              </a:rPr>
              <a:t>http://www.iris.edu/ieb</a:t>
            </a:r>
            <a:endParaRPr lang="es-ES_tradnl" altLang="en-US" sz="1400" dirty="0">
              <a:latin typeface="Arial" panose="020B0604020202020204" pitchFamily="34" charset="0"/>
              <a:cs typeface="Arial" panose="020B0604020202020204" pitchFamily="34" charset="0"/>
            </a:endParaRPr>
          </a:p>
        </p:txBody>
      </p:sp>
      <p:sp>
        <p:nvSpPr>
          <p:cNvPr id="4100" name="Slide Number Placeholder 3">
            <a:extLst>
              <a:ext uri="{FF2B5EF4-FFF2-40B4-BE49-F238E27FC236}">
                <a16:creationId xmlns:a16="http://schemas.microsoft.com/office/drawing/2014/main" id="{C7C2DB2B-3C91-4857-BB63-F586DF06F31F}"/>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5CD7DB3-4150-402F-83A3-3E3AA81187C8}" type="slidenum">
              <a:rPr lang="en-US" altLang="en-US">
                <a:latin typeface="Calibri" panose="020F0502020204030204" pitchFamily="34" charset="0"/>
              </a:rPr>
              <a:pPr eaLnBrk="1" hangingPunct="1"/>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BB995E3C-6ADD-4D0C-9852-D530BD251A5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id="{0F1D413F-3C0A-4CC3-B527-02E3DF28A6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b="1" kern="1200" dirty="0">
                <a:solidFill>
                  <a:schemeClr val="tx1"/>
                </a:solidFill>
                <a:effectLst/>
                <a:latin typeface="+mn-lt"/>
                <a:ea typeface="ＭＳ Ｐゴシック" charset="0"/>
                <a:cs typeface="+mn-cs"/>
              </a:rPr>
              <a:t>Animación relevante:</a:t>
            </a:r>
            <a:endParaRPr lang="en-US" sz="1200" kern="1200" dirty="0">
              <a:solidFill>
                <a:schemeClr val="tx1"/>
              </a:solidFill>
              <a:effectLst/>
              <a:latin typeface="+mn-lt"/>
              <a:ea typeface="ＭＳ Ｐゴシック" charset="0"/>
              <a:cs typeface="+mn-cs"/>
            </a:endParaRPr>
          </a:p>
          <a:p>
            <a:r>
              <a:rPr lang="es-ES" sz="1200" kern="1200" dirty="0">
                <a:solidFill>
                  <a:schemeClr val="tx1"/>
                </a:solidFill>
                <a:effectLst/>
                <a:latin typeface="+mn-lt"/>
                <a:ea typeface="ＭＳ Ｐゴシック" charset="0"/>
                <a:cs typeface="+mn-cs"/>
              </a:rPr>
              <a:t>Terremotos de Japón y Configuración tectónica </a:t>
            </a:r>
            <a:r>
              <a:rPr lang="es-ES" sz="1200" u="sng" kern="1200" dirty="0">
                <a:solidFill>
                  <a:schemeClr val="tx1"/>
                </a:solidFill>
                <a:effectLst/>
                <a:latin typeface="+mn-lt"/>
                <a:ea typeface="ＭＳ Ｐゴシック" charset="0"/>
                <a:cs typeface="+mn-cs"/>
                <a:hlinkClick r:id="rId3"/>
              </a:rPr>
              <a:t>https://www.iris.edu/hq/inclass/animation/546</a:t>
            </a:r>
            <a:endParaRPr lang="en-US" sz="1200" kern="1200" dirty="0">
              <a:solidFill>
                <a:schemeClr val="tx1"/>
              </a:solidFill>
              <a:effectLst/>
              <a:latin typeface="+mn-lt"/>
              <a:ea typeface="ＭＳ Ｐゴシック" charset="0"/>
              <a:cs typeface="+mn-cs"/>
            </a:endParaRPr>
          </a:p>
          <a:p>
            <a:r>
              <a:rPr lang="es-ES" sz="1200" kern="1200" dirty="0">
                <a:solidFill>
                  <a:schemeClr val="tx1"/>
                </a:solidFill>
                <a:effectLst/>
                <a:latin typeface="+mn-lt"/>
                <a:ea typeface="ＭＳ Ｐゴシック" charset="0"/>
                <a:cs typeface="+mn-cs"/>
              </a:rPr>
              <a:t>YouTube: </a:t>
            </a:r>
            <a:r>
              <a:rPr lang="es-ES" sz="1200" u="sng" kern="1200" dirty="0">
                <a:solidFill>
                  <a:schemeClr val="tx1"/>
                </a:solidFill>
                <a:effectLst/>
                <a:latin typeface="+mn-lt"/>
                <a:ea typeface="ＭＳ Ｐゴシック" charset="0"/>
                <a:cs typeface="+mn-cs"/>
                <a:hlinkClick r:id="rId4"/>
              </a:rPr>
              <a:t>https://youtu.be/5BHnf1wGD9w</a:t>
            </a:r>
            <a:endParaRPr lang="en-US" sz="1200" kern="1200" dirty="0">
              <a:solidFill>
                <a:schemeClr val="tx1"/>
              </a:solidFill>
              <a:effectLst/>
              <a:latin typeface="+mn-lt"/>
              <a:ea typeface="ＭＳ Ｐゴシック" charset="0"/>
              <a:cs typeface="+mn-cs"/>
            </a:endParaRPr>
          </a:p>
        </p:txBody>
      </p:sp>
      <p:sp>
        <p:nvSpPr>
          <p:cNvPr id="63492" name="Slide Number Placeholder 3">
            <a:extLst>
              <a:ext uri="{FF2B5EF4-FFF2-40B4-BE49-F238E27FC236}">
                <a16:creationId xmlns:a16="http://schemas.microsoft.com/office/drawing/2014/main" id="{3466D8A5-2818-4F6A-B81F-2020FAF324A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6CC6263-5119-4162-91E2-6A68CCCF2AE5}" type="slidenum">
              <a:rPr lang="en-US" altLang="en-US">
                <a:ea typeface="ＭＳ Ｐゴシック" panose="020B0600070205080204" pitchFamily="34" charset="-128"/>
              </a:rPr>
              <a:pPr>
                <a:spcBef>
                  <a:spcPct val="0"/>
                </a:spcBef>
              </a:pPr>
              <a:t>5</a:t>
            </a:fld>
            <a:endParaRPr lang="en-US" altLang="en-US">
              <a:ea typeface="ＭＳ Ｐゴシック" panose="020B0600070205080204" pitchFamily="34" charset="-128"/>
            </a:endParaRPr>
          </a:p>
        </p:txBody>
      </p:sp>
    </p:spTree>
    <p:extLst>
      <p:ext uri="{BB962C8B-B14F-4D97-AF65-F5344CB8AC3E}">
        <p14:creationId xmlns:p14="http://schemas.microsoft.com/office/powerpoint/2010/main" val="619114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6</a:t>
            </a:fld>
            <a:endParaRPr lang="en-US" altLang="en-US" dirty="0"/>
          </a:p>
        </p:txBody>
      </p:sp>
    </p:spTree>
    <p:extLst>
      <p:ext uri="{BB962C8B-B14F-4D97-AF65-F5344CB8AC3E}">
        <p14:creationId xmlns:p14="http://schemas.microsoft.com/office/powerpoint/2010/main" val="2558711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7</a:t>
            </a:fld>
            <a:endParaRPr lang="en-US" altLang="en-US" dirty="0"/>
          </a:p>
        </p:txBody>
      </p:sp>
    </p:spTree>
    <p:extLst>
      <p:ext uri="{BB962C8B-B14F-4D97-AF65-F5344CB8AC3E}">
        <p14:creationId xmlns:p14="http://schemas.microsoft.com/office/powerpoint/2010/main" val="2681206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8</a:t>
            </a:fld>
            <a:endParaRPr lang="en-US" altLang="en-US" dirty="0"/>
          </a:p>
        </p:txBody>
      </p:sp>
    </p:spTree>
    <p:extLst>
      <p:ext uri="{BB962C8B-B14F-4D97-AF65-F5344CB8AC3E}">
        <p14:creationId xmlns:p14="http://schemas.microsoft.com/office/powerpoint/2010/main" val="1287834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F6F2B82D-401D-F24C-A430-04101341B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F05A43C8-C270-CA46-B03C-0B8A3923E5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sz="1200" b="1" kern="1200" noProof="0" dirty="0">
                <a:solidFill>
                  <a:schemeClr val="tx1"/>
                </a:solidFill>
                <a:effectLst/>
                <a:latin typeface="+mn-lt"/>
                <a:ea typeface="ＭＳ Ｐゴシック" charset="0"/>
                <a:cs typeface="+mn-cs"/>
              </a:rPr>
              <a:t>Animación:</a:t>
            </a:r>
            <a:endParaRPr lang="es-ES_tradnl" sz="1200" kern="1200" noProof="0" dirty="0">
              <a:solidFill>
                <a:schemeClr val="tx1"/>
              </a:solidFill>
              <a:effectLst/>
              <a:latin typeface="+mn-lt"/>
              <a:ea typeface="ＭＳ Ｐゴシック" charset="0"/>
              <a:cs typeface="+mn-cs"/>
            </a:endParaRPr>
          </a:p>
          <a:p>
            <a:r>
              <a:rPr lang="es-ES_tradnl" sz="1200" u="sng" kern="1200" noProof="0" dirty="0">
                <a:solidFill>
                  <a:schemeClr val="tx1"/>
                </a:solidFill>
                <a:effectLst/>
                <a:latin typeface="+mn-lt"/>
                <a:ea typeface="ＭＳ Ｐゴシック" charset="0"/>
                <a:cs typeface="+mn-cs"/>
                <a:hlinkClick r:id="rId3"/>
              </a:rPr>
              <a:t>https://www.iris.edu/hq/inclass/animation/japan_10th_anniversary_of_2011_earthquakelessons_learned_from_seismogeodesy</a:t>
            </a:r>
            <a:endParaRPr lang="es-ES_tradnl" sz="1200" kern="1200" noProof="0" dirty="0">
              <a:solidFill>
                <a:schemeClr val="tx1"/>
              </a:solidFill>
              <a:effectLst/>
              <a:latin typeface="+mn-lt"/>
              <a:ea typeface="ＭＳ Ｐゴシック" charset="0"/>
              <a:cs typeface="+mn-cs"/>
            </a:endParaRPr>
          </a:p>
          <a:p>
            <a:r>
              <a:rPr lang="es-ES_tradnl" sz="1200" kern="1200" noProof="0" dirty="0">
                <a:solidFill>
                  <a:schemeClr val="tx1"/>
                </a:solidFill>
                <a:effectLst/>
                <a:latin typeface="+mn-lt"/>
                <a:ea typeface="ＭＳ Ｐゴシック" charset="0"/>
                <a:cs typeface="+mn-cs"/>
              </a:rPr>
              <a:t>YouTube: </a:t>
            </a:r>
            <a:r>
              <a:rPr lang="es-ES_tradnl" sz="1200" u="sng" kern="1200" noProof="0" dirty="0">
                <a:solidFill>
                  <a:schemeClr val="tx1"/>
                </a:solidFill>
                <a:effectLst/>
                <a:latin typeface="+mn-lt"/>
                <a:ea typeface="ＭＳ Ｐゴシック" charset="0"/>
                <a:cs typeface="+mn-cs"/>
                <a:hlinkClick r:id="rId4"/>
              </a:rPr>
              <a:t>https://www.youtube.com/watch?v=gcSI8fBZsY0&amp;t=6s</a:t>
            </a:r>
            <a:endParaRPr lang="es-ES_tradnl" sz="1200" kern="1200" noProof="0" dirty="0">
              <a:solidFill>
                <a:schemeClr val="tx1"/>
              </a:solidFill>
              <a:effectLst/>
              <a:latin typeface="+mn-lt"/>
              <a:ea typeface="ＭＳ Ｐゴシック" charset="0"/>
              <a:cs typeface="+mn-cs"/>
            </a:endParaRPr>
          </a:p>
          <a:p>
            <a:pPr>
              <a:spcBef>
                <a:spcPct val="0"/>
              </a:spcBef>
              <a:buFontTx/>
              <a:buNone/>
            </a:pPr>
            <a:endParaRPr lang="es-ES_tradnl" altLang="en-US" noProof="0" dirty="0"/>
          </a:p>
        </p:txBody>
      </p:sp>
      <p:sp>
        <p:nvSpPr>
          <p:cNvPr id="21507" name="Slide Number Placeholder 3">
            <a:extLst>
              <a:ext uri="{FF2B5EF4-FFF2-40B4-BE49-F238E27FC236}">
                <a16:creationId xmlns:a16="http://schemas.microsoft.com/office/drawing/2014/main" id="{2BEADCF3-4382-1140-82FE-E7C4A5A711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71626D5-E47D-CB46-9EE9-BE94290D6D00}" type="slidenum">
              <a:rPr lang="en-US" altLang="en-US" sz="1200">
                <a:latin typeface="Calibri" panose="020F0502020204030204" pitchFamily="34" charset="0"/>
                <a:cs typeface="Arial" panose="020B0604020202020204" pitchFamily="34" charset="0"/>
              </a:rPr>
              <a:pPr/>
              <a:t>9</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08778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3/20/21</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3/20/21</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3/20/21</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3/20/21</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3/20/21</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3/20/21</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3/20/21</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3/20/21</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3/20/21</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3/20/21</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3/20/21</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3/20/21</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5.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7.png"/><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hyperlink" Target="http://www.iris.edu/hq/retm"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hyperlink" Target="mailto:tkb@iris.edu" TargetMode="External"/><Relationship Id="rId5" Type="http://schemas.openxmlformats.org/officeDocument/2006/relationships/image" Target="../media/image21.png"/><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20 de Marzo, 2021 a las 09:09:45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15">
            <a:extLst>
              <a:ext uri="{FF2B5EF4-FFF2-40B4-BE49-F238E27FC236}">
                <a16:creationId xmlns:a16="http://schemas.microsoft.com/office/drawing/2014/main" id="{7225891E-86F4-4E55-AA89-E4DD64DDB71C}"/>
              </a:ext>
            </a:extLst>
          </p:cNvPr>
          <p:cNvSpPr txBox="1"/>
          <p:nvPr/>
        </p:nvSpPr>
        <p:spPr>
          <a:xfrm>
            <a:off x="6632575" y="210456"/>
            <a:ext cx="2590800" cy="1107996"/>
          </a:xfrm>
          <a:prstGeom prst="rect">
            <a:avLst/>
          </a:prstGeom>
          <a:noFill/>
        </p:spPr>
        <p:txBody>
          <a:bodyPr>
            <a:spAutoFit/>
          </a:bodyPr>
          <a:lstStyle/>
          <a:p>
            <a:pPr eaLnBrk="1" hangingPunct="1">
              <a:defRPr/>
            </a:pPr>
            <a:r>
              <a:rPr lang="es-ES_tradnl" sz="1600" b="1">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 </a:t>
            </a:r>
            <a:r>
              <a:rPr lang="es-ES_tradnl" altLang="en-US" sz="1600">
                <a:latin typeface="Arial" panose="020B0604020202020204" pitchFamily="34" charset="0"/>
              </a:rPr>
              <a:t>38,475°N </a:t>
            </a:r>
            <a:endParaRPr lang="es-ES_tradnl" sz="1600" b="1">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s-ES_tradnl" sz="1600" b="1">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 </a:t>
            </a:r>
            <a:r>
              <a:rPr lang="es-ES_tradnl" altLang="en-US" sz="1600">
                <a:latin typeface="Arial" panose="020B0604020202020204" pitchFamily="34" charset="0"/>
              </a:rPr>
              <a:t>141,607°E </a:t>
            </a:r>
            <a:r>
              <a:rPr lang="es-ES_tradnl" altLang="en-US" sz="1600" b="1">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Profundidad </a:t>
            </a:r>
            <a:r>
              <a:rPr lang="es-ES_tradnl" sz="1600" b="1">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 </a:t>
            </a:r>
            <a:r>
              <a:rPr lang="es-ES_tradnl" sz="1600">
                <a:effectLst>
                  <a:outerShdw blurRad="38100" dist="38100" dir="2700000" algn="tl">
                    <a:srgbClr val="C0C0C0"/>
                  </a:outerShdw>
                </a:effectLst>
                <a:latin typeface="Arial" charset="0"/>
                <a:ea typeface="ＭＳ Ｐゴシック" pitchFamily="-109" charset="-128"/>
                <a:cs typeface="Arial" pitchFamily="34" charset="0"/>
              </a:rPr>
              <a:t>54,0 km</a:t>
            </a:r>
            <a:endParaRPr lang="es-ES_tradnl" sz="1600">
              <a:latin typeface="Arial" charset="0"/>
              <a:ea typeface="ＭＳ Ｐゴシック" pitchFamily="-109" charset="-128"/>
              <a:cs typeface="Arial" pitchFamily="34" charset="0"/>
            </a:endParaRPr>
          </a:p>
          <a:p>
            <a:pPr eaLnBrk="1" hangingPunct="1">
              <a:defRPr/>
            </a:pPr>
            <a:endParaRPr lang="es-ES_tradnl">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2753" y="1143000"/>
            <a:ext cx="3583447"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cs typeface="Arial" panose="020B0604020202020204" pitchFamily="34" charset="0"/>
              </a:rPr>
              <a:t>Un gran terremoto de magnitud 7,0 fue registrado el sábado frente a la costa de </a:t>
            </a:r>
            <a:r>
              <a:rPr lang="es-ES_tradnl" altLang="en-US" sz="1600" dirty="0" err="1">
                <a:latin typeface="Arial" panose="020B0604020202020204" pitchFamily="34" charset="0"/>
                <a:cs typeface="Arial" panose="020B0604020202020204" pitchFamily="34" charset="0"/>
              </a:rPr>
              <a:t>Ishinomaki</a:t>
            </a:r>
            <a:r>
              <a:rPr lang="es-ES_tradnl" altLang="en-US" sz="1600" dirty="0">
                <a:latin typeface="Arial" panose="020B0604020202020204" pitchFamily="34" charset="0"/>
                <a:cs typeface="Arial" panose="020B0604020202020204" pitchFamily="34" charset="0"/>
              </a:rPr>
              <a:t>, una ciudad ubicada a solo 65 millas (104 km) de Fukushima, Japón, a una profundidad de 54 km (34 millas).</a:t>
            </a:r>
          </a:p>
          <a:p>
            <a:pPr eaLnBrk="1" hangingPunct="1">
              <a:spcBef>
                <a:spcPct val="0"/>
              </a:spcBef>
              <a:buFontTx/>
              <a:buNone/>
            </a:pPr>
            <a:endParaRPr lang="es-ES_tradnl" altLang="en-US" sz="1600" dirty="0">
              <a:latin typeface="Arial" panose="020B0604020202020204" pitchFamily="34" charset="0"/>
              <a:cs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cs typeface="Arial" panose="020B0604020202020204" pitchFamily="34" charset="0"/>
              </a:rPr>
              <a:t>El terremoto sacudió edificios tan lejos como Tokio y provocó una advertencia de tsunami para una parte de la costa norte. No se informó de daños importantes, pero varias personas sufrieron heridas leves.</a:t>
            </a:r>
          </a:p>
          <a:p>
            <a:pPr eaLnBrk="1" hangingPunct="1">
              <a:spcBef>
                <a:spcPct val="0"/>
              </a:spcBef>
              <a:buFontTx/>
              <a:buNone/>
            </a:pPr>
            <a:endParaRPr lang="es-ES_tradnl" altLang="en-US" sz="1600" dirty="0">
              <a:latin typeface="Arial" panose="020B0604020202020204" pitchFamily="34" charset="0"/>
              <a:cs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cs typeface="Arial" panose="020B0604020202020204" pitchFamily="34" charset="0"/>
              </a:rPr>
              <a:t>Este terremoto puede considerarse una réplica del terremoto M 9,1 de 2011.</a:t>
            </a:r>
          </a:p>
        </p:txBody>
      </p:sp>
      <p:pic>
        <p:nvPicPr>
          <p:cNvPr id="6" name="Picture 5" descr="Map&#10;&#10;Description automatically generated">
            <a:extLst>
              <a:ext uri="{FF2B5EF4-FFF2-40B4-BE49-F238E27FC236}">
                <a16:creationId xmlns:a16="http://schemas.microsoft.com/office/drawing/2014/main" id="{ED3643A1-DFB3-4C68-A8CA-0F8B774CEA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62400" y="1248654"/>
            <a:ext cx="4782217" cy="491558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a:extLst>
              <a:ext uri="{FF2B5EF4-FFF2-40B4-BE49-F238E27FC236}">
                <a16:creationId xmlns:a16="http://schemas.microsoft.com/office/drawing/2014/main" id="{E37DCC55-B847-454A-982E-06FC6F174A1D}"/>
              </a:ext>
            </a:extLst>
          </p:cNvPr>
          <p:cNvGrpSpPr/>
          <p:nvPr/>
        </p:nvGrpSpPr>
        <p:grpSpPr>
          <a:xfrm>
            <a:off x="599281" y="2484438"/>
            <a:ext cx="2286000" cy="2300379"/>
            <a:chOff x="435529" y="2439896"/>
            <a:chExt cx="2286000" cy="2300379"/>
          </a:xfrm>
        </p:grpSpPr>
        <p:pic>
          <p:nvPicPr>
            <p:cNvPr id="2" name="Picture 1">
              <a:extLst>
                <a:ext uri="{FF2B5EF4-FFF2-40B4-BE49-F238E27FC236}">
                  <a16:creationId xmlns:a16="http://schemas.microsoft.com/office/drawing/2014/main" id="{A5028B9C-CCE2-7246-9E30-7C6F73C9006D}"/>
                </a:ext>
              </a:extLst>
            </p:cNvPr>
            <p:cNvPicPr>
              <a:picLocks noChangeAspect="1"/>
            </p:cNvPicPr>
            <p:nvPr/>
          </p:nvPicPr>
          <p:blipFill>
            <a:blip r:embed="rId4"/>
            <a:stretch>
              <a:fillRect/>
            </a:stretch>
          </p:blipFill>
          <p:spPr>
            <a:xfrm>
              <a:off x="435529" y="2502766"/>
              <a:ext cx="2286000" cy="2237509"/>
            </a:xfrm>
            <a:prstGeom prst="rect">
              <a:avLst/>
            </a:prstGeom>
          </p:spPr>
        </p:pic>
        <p:sp>
          <p:nvSpPr>
            <p:cNvPr id="14" name="Rectangle 13">
              <a:extLst>
                <a:ext uri="{FF2B5EF4-FFF2-40B4-BE49-F238E27FC236}">
                  <a16:creationId xmlns:a16="http://schemas.microsoft.com/office/drawing/2014/main" id="{A1A3D194-5708-FF46-A7EB-83D919CFE89D}"/>
                </a:ext>
              </a:extLst>
            </p:cNvPr>
            <p:cNvSpPr/>
            <p:nvPr/>
          </p:nvSpPr>
          <p:spPr>
            <a:xfrm>
              <a:off x="1981199" y="2439896"/>
              <a:ext cx="533401" cy="122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17" name="Title 1">
            <a:extLst>
              <a:ext uri="{FF2B5EF4-FFF2-40B4-BE49-F238E27FC236}">
                <a16:creationId xmlns:a16="http://schemas.microsoft.com/office/drawing/2014/main" id="{60D387F0-9FFA-8443-A96B-8541600586F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20 de Marzo, 2021 a las 09:09:45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8" name="TextBox 11">
            <a:extLst>
              <a:ext uri="{FF2B5EF4-FFF2-40B4-BE49-F238E27FC236}">
                <a16:creationId xmlns:a16="http://schemas.microsoft.com/office/drawing/2014/main" id="{BED8E1EB-3FC3-5344-AD9F-BA88A617A2EE}"/>
              </a:ext>
            </a:extLst>
          </p:cNvPr>
          <p:cNvSpPr txBox="1">
            <a:spLocks noChangeArrowheads="1"/>
          </p:cNvSpPr>
          <p:nvPr/>
        </p:nvSpPr>
        <p:spPr bwMode="auto">
          <a:xfrm>
            <a:off x="3886200" y="2562761"/>
            <a:ext cx="4518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_tradnl" altLang="en-US" sz="1600" dirty="0">
                <a:latin typeface="Arial" panose="020B0604020202020204" pitchFamily="34" charset="0"/>
              </a:rPr>
              <a:t>En este caso, la ubicación del terremoto y el mecanismo focal indican que se debió a una falla de empuje en el límite de placa entre la Placa del Pacífico en subducción y la Placa de Ojotsk predominante.</a:t>
            </a:r>
          </a:p>
        </p:txBody>
      </p:sp>
      <p:sp>
        <p:nvSpPr>
          <p:cNvPr id="19" name="TextBox 7">
            <a:extLst>
              <a:ext uri="{FF2B5EF4-FFF2-40B4-BE49-F238E27FC236}">
                <a16:creationId xmlns:a16="http://schemas.microsoft.com/office/drawing/2014/main" id="{53B82AA0-31EE-3242-AA92-68348DB492B9}"/>
              </a:ext>
            </a:extLst>
          </p:cNvPr>
          <p:cNvSpPr txBox="1">
            <a:spLocks noChangeArrowheads="1"/>
          </p:cNvSpPr>
          <p:nvPr/>
        </p:nvSpPr>
        <p:spPr bwMode="auto">
          <a:xfrm>
            <a:off x="252413" y="990600"/>
            <a:ext cx="843438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El mecanismo focal es cómo los sismólogos trazan las orientaciones de esfuerzos tridimensionales de un terremoto. Debido a que un terremoto ocurre como deslizamiento en una falla, genera ondas primarias (P) en cuadrantes donde el primer pulso es </a:t>
            </a:r>
            <a:r>
              <a:rPr lang="es-ES_tradnl" altLang="en-US" sz="1600" dirty="0" err="1">
                <a:latin typeface="Arial" panose="020B0604020202020204" pitchFamily="34" charset="0"/>
              </a:rPr>
              <a:t>compresional</a:t>
            </a:r>
            <a:r>
              <a:rPr lang="es-ES_tradnl" altLang="en-US" sz="1600" dirty="0">
                <a:latin typeface="Arial" panose="020B0604020202020204" pitchFamily="34" charset="0"/>
              </a:rPr>
              <a:t> (sombreado) y cuadrantes donde el primer pulso es extensional (blanco). La orientación de estos cuadrantes determinada a partir de ondas sísmicas registradas determina el tipo de falla que produjo el terremoto.</a:t>
            </a:r>
          </a:p>
        </p:txBody>
      </p:sp>
      <p:grpSp>
        <p:nvGrpSpPr>
          <p:cNvPr id="20" name="Group 19">
            <a:extLst>
              <a:ext uri="{FF2B5EF4-FFF2-40B4-BE49-F238E27FC236}">
                <a16:creationId xmlns:a16="http://schemas.microsoft.com/office/drawing/2014/main" id="{FB79816B-B2E4-B041-A0F0-F5B0C49AFEBB}"/>
              </a:ext>
            </a:extLst>
          </p:cNvPr>
          <p:cNvGrpSpPr/>
          <p:nvPr/>
        </p:nvGrpSpPr>
        <p:grpSpPr>
          <a:xfrm>
            <a:off x="3710611" y="4068672"/>
            <a:ext cx="4518025" cy="1997132"/>
            <a:chOff x="3710611" y="4068672"/>
            <a:chExt cx="4518025" cy="1997132"/>
          </a:xfrm>
        </p:grpSpPr>
        <p:pic>
          <p:nvPicPr>
            <p:cNvPr id="21" name="Picture 10" descr="focal.png">
              <a:extLst>
                <a:ext uri="{FF2B5EF4-FFF2-40B4-BE49-F238E27FC236}">
                  <a16:creationId xmlns:a16="http://schemas.microsoft.com/office/drawing/2014/main" id="{964B6778-5C7A-844B-90BF-47479AFD04F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10611" y="4068672"/>
              <a:ext cx="4518025" cy="199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1">
              <a:extLst>
                <a:ext uri="{FF2B5EF4-FFF2-40B4-BE49-F238E27FC236}">
                  <a16:creationId xmlns:a16="http://schemas.microsoft.com/office/drawing/2014/main" id="{7BB04480-DEA8-C94D-8D07-1E070D43DEF1}"/>
                </a:ext>
              </a:extLst>
            </p:cNvPr>
            <p:cNvSpPr txBox="1"/>
            <p:nvPr/>
          </p:nvSpPr>
          <p:spPr>
            <a:xfrm>
              <a:off x="4572000" y="4073344"/>
              <a:ext cx="3440906" cy="369332"/>
            </a:xfrm>
            <a:prstGeom prst="rect">
              <a:avLst/>
            </a:prstGeom>
            <a:solidFill>
              <a:schemeClr val="bg1"/>
            </a:solidFill>
          </p:spPr>
          <p:txBody>
            <a:bodyPr wrap="square" rtlCol="0">
              <a:spAutoFit/>
            </a:bodyPr>
            <a:lstStyle/>
            <a:p>
              <a:r>
                <a:rPr lang="es-ES_tradnl" b="1" dirty="0">
                  <a:cs typeface="Arial" panose="020B0604020202020204" pitchFamily="34" charset="0"/>
                </a:rPr>
                <a:t>Inversa/ Empuje/ Compresión</a:t>
              </a:r>
            </a:p>
          </p:txBody>
        </p:sp>
      </p:grpSp>
      <p:graphicFrame>
        <p:nvGraphicFramePr>
          <p:cNvPr id="23" name="Table 6">
            <a:extLst>
              <a:ext uri="{FF2B5EF4-FFF2-40B4-BE49-F238E27FC236}">
                <a16:creationId xmlns:a16="http://schemas.microsoft.com/office/drawing/2014/main" id="{83A1154C-65C5-8740-96BE-D839A981D5C1}"/>
              </a:ext>
            </a:extLst>
          </p:cNvPr>
          <p:cNvGraphicFramePr>
            <a:graphicFrameLocks noGrp="1"/>
          </p:cNvGraphicFramePr>
          <p:nvPr>
            <p:extLst>
              <p:ext uri="{D42A27DB-BD31-4B8C-83A1-F6EECF244321}">
                <p14:modId xmlns:p14="http://schemas.microsoft.com/office/powerpoint/2010/main" val="125093508"/>
              </p:ext>
            </p:extLst>
          </p:nvPr>
        </p:nvGraphicFramePr>
        <p:xfrm>
          <a:off x="3733800" y="5936456"/>
          <a:ext cx="4751388" cy="584716"/>
        </p:xfrm>
        <a:graphic>
          <a:graphicData uri="http://schemas.openxmlformats.org/drawingml/2006/table">
            <a:tbl>
              <a:tblPr firstRow="1" bandRow="1">
                <a:tableStyleId>{5C22544A-7EE6-4342-B048-85BDC9FD1C3A}</a:tableStyleId>
              </a:tblPr>
              <a:tblGrid>
                <a:gridCol w="1583796">
                  <a:extLst>
                    <a:ext uri="{9D8B030D-6E8A-4147-A177-3AD203B41FA5}">
                      <a16:colId xmlns:a16="http://schemas.microsoft.com/office/drawing/2014/main" val="2430598946"/>
                    </a:ext>
                  </a:extLst>
                </a:gridCol>
                <a:gridCol w="1338792">
                  <a:extLst>
                    <a:ext uri="{9D8B030D-6E8A-4147-A177-3AD203B41FA5}">
                      <a16:colId xmlns:a16="http://schemas.microsoft.com/office/drawing/2014/main" val="2658955370"/>
                    </a:ext>
                  </a:extLst>
                </a:gridCol>
                <a:gridCol w="1828800">
                  <a:extLst>
                    <a:ext uri="{9D8B030D-6E8A-4147-A177-3AD203B41FA5}">
                      <a16:colId xmlns:a16="http://schemas.microsoft.com/office/drawing/2014/main" val="4201149305"/>
                    </a:ext>
                  </a:extLst>
                </a:gridCol>
              </a:tblGrid>
              <a:tr h="584716">
                <a:tc>
                  <a:txBody>
                    <a:bodyPr/>
                    <a:lstStyle/>
                    <a:p>
                      <a:pPr algn="ctr"/>
                      <a:r>
                        <a:rPr lang="es-ES_tradnl" sz="1600" noProof="0" dirty="0">
                          <a:solidFill>
                            <a:schemeClr val="tx1"/>
                          </a:solidFill>
                        </a:rPr>
                        <a:t>Modelo de bloque</a:t>
                      </a:r>
                    </a:p>
                  </a:txBody>
                  <a:tcPr>
                    <a:noFill/>
                  </a:tcPr>
                </a:tc>
                <a:tc>
                  <a:txBody>
                    <a:bodyPr/>
                    <a:lstStyle/>
                    <a:p>
                      <a:pPr algn="ctr"/>
                      <a:r>
                        <a:rPr lang="es-ES_tradnl" sz="1600" noProof="0" dirty="0">
                          <a:solidFill>
                            <a:schemeClr val="tx1"/>
                          </a:solidFill>
                        </a:rPr>
                        <a:t>Esfera Focal</a:t>
                      </a:r>
                    </a:p>
                  </a:txBody>
                  <a:tcPr>
                    <a:noFill/>
                  </a:tcPr>
                </a:tc>
                <a:tc>
                  <a:txBody>
                    <a:bodyPr/>
                    <a:lstStyle/>
                    <a:p>
                      <a:pPr algn="ctr"/>
                      <a:r>
                        <a:rPr lang="es-ES_tradnl" sz="1600" noProof="0" dirty="0">
                          <a:solidFill>
                            <a:schemeClr val="tx1"/>
                          </a:solidFill>
                        </a:rPr>
                        <a:t>Proyección de la Esfera Focal en 2D</a:t>
                      </a:r>
                    </a:p>
                  </a:txBody>
                  <a:tcPr>
                    <a:noFill/>
                  </a:tcPr>
                </a:tc>
                <a:extLst>
                  <a:ext uri="{0D108BD9-81ED-4DB2-BD59-A6C34878D82A}">
                    <a16:rowId xmlns:a16="http://schemas.microsoft.com/office/drawing/2014/main" val="2896319844"/>
                  </a:ext>
                </a:extLst>
              </a:tr>
            </a:tbl>
          </a:graphicData>
        </a:graphic>
      </p:graphicFrame>
      <p:sp>
        <p:nvSpPr>
          <p:cNvPr id="24" name="TextBox 8">
            <a:extLst>
              <a:ext uri="{FF2B5EF4-FFF2-40B4-BE49-F238E27FC236}">
                <a16:creationId xmlns:a16="http://schemas.microsoft.com/office/drawing/2014/main" id="{84717704-27FC-AA4D-8684-A5EB663C11C1}"/>
              </a:ext>
            </a:extLst>
          </p:cNvPr>
          <p:cNvSpPr txBox="1">
            <a:spLocks noChangeArrowheads="1"/>
          </p:cNvSpPr>
          <p:nvPr/>
        </p:nvSpPr>
        <p:spPr bwMode="auto">
          <a:xfrm>
            <a:off x="522288" y="5573713"/>
            <a:ext cx="30051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El eje de tensión (T) refleja la dirección de tensión de compresión mínima. El eje de presión (P) refleja la máxima dirección de esfuerzo de compresión. </a:t>
            </a:r>
          </a:p>
        </p:txBody>
      </p:sp>
      <p:sp>
        <p:nvSpPr>
          <p:cNvPr id="25" name="TextBox 11">
            <a:extLst>
              <a:ext uri="{FF2B5EF4-FFF2-40B4-BE49-F238E27FC236}">
                <a16:creationId xmlns:a16="http://schemas.microsoft.com/office/drawing/2014/main" id="{47C4F464-682A-9447-A7A8-3FBF25E101A3}"/>
              </a:ext>
            </a:extLst>
          </p:cNvPr>
          <p:cNvSpPr txBox="1">
            <a:spLocks noChangeArrowheads="1"/>
          </p:cNvSpPr>
          <p:nvPr/>
        </p:nvSpPr>
        <p:spPr bwMode="auto">
          <a:xfrm>
            <a:off x="434975" y="5181470"/>
            <a:ext cx="3375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Solución Tensor  Momento Sísmico </a:t>
            </a:r>
            <a:r>
              <a:rPr lang="es-ES_tradnl" altLang="es-MX" sz="1200" dirty="0" err="1">
                <a:latin typeface="Arial" panose="020B0604020202020204" pitchFamily="34" charset="0"/>
                <a:cs typeface="Arial" panose="020B0604020202020204" pitchFamily="34" charset="0"/>
              </a:rPr>
              <a:t>Centroide</a:t>
            </a:r>
            <a:r>
              <a:rPr lang="es-ES_tradnl" altLang="es-MX" sz="1200" dirty="0">
                <a:latin typeface="Arial" panose="020B0604020202020204" pitchFamily="34" charset="0"/>
                <a:cs typeface="Arial" panose="020B0604020202020204" pitchFamily="34" charset="0"/>
              </a:rPr>
              <a:t>  </a:t>
            </a:r>
          </a:p>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Fase W , USGS​</a:t>
            </a:r>
            <a:endParaRPr lang="es-ES_tradnl"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80988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4FFB4D-C088-4089-9050-E0E0C392C3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9459" name="Picture 18" descr="IRIS_TMlogo.png">
            <a:extLst>
              <a:ext uri="{FF2B5EF4-FFF2-40B4-BE49-F238E27FC236}">
                <a16:creationId xmlns:a16="http://schemas.microsoft.com/office/drawing/2014/main" id="{E629F336-FD28-4A78-96DB-41263BC87A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FocalMechanism_Reverse_SHORT.mp4">
            <a:hlinkClick r:id="" action="ppaction://media"/>
            <a:extLst>
              <a:ext uri="{FF2B5EF4-FFF2-40B4-BE49-F238E27FC236}">
                <a16:creationId xmlns:a16="http://schemas.microsoft.com/office/drawing/2014/main" id="{80D78617-0EE1-435D-8A1A-32E357E360F4}"/>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319587" y="1676400"/>
            <a:ext cx="4572000" cy="3429000"/>
          </a:xfrm>
          <a:prstGeom prst="rect">
            <a:avLst/>
          </a:prstGeom>
        </p:spPr>
      </p:pic>
      <p:grpSp>
        <p:nvGrpSpPr>
          <p:cNvPr id="10" name="Group 9">
            <a:extLst>
              <a:ext uri="{FF2B5EF4-FFF2-40B4-BE49-F238E27FC236}">
                <a16:creationId xmlns:a16="http://schemas.microsoft.com/office/drawing/2014/main" id="{07F6E8F5-214A-E74A-9C2B-B728A5A6EE2A}"/>
              </a:ext>
            </a:extLst>
          </p:cNvPr>
          <p:cNvGrpSpPr/>
          <p:nvPr/>
        </p:nvGrpSpPr>
        <p:grpSpPr>
          <a:xfrm>
            <a:off x="572633" y="3927021"/>
            <a:ext cx="2286000" cy="2300379"/>
            <a:chOff x="435529" y="2439896"/>
            <a:chExt cx="2286000" cy="2300379"/>
          </a:xfrm>
        </p:grpSpPr>
        <p:pic>
          <p:nvPicPr>
            <p:cNvPr id="11" name="Picture 10">
              <a:extLst>
                <a:ext uri="{FF2B5EF4-FFF2-40B4-BE49-F238E27FC236}">
                  <a16:creationId xmlns:a16="http://schemas.microsoft.com/office/drawing/2014/main" id="{79913E88-E033-2B48-8511-F082796889C6}"/>
                </a:ext>
              </a:extLst>
            </p:cNvPr>
            <p:cNvPicPr>
              <a:picLocks noChangeAspect="1"/>
            </p:cNvPicPr>
            <p:nvPr/>
          </p:nvPicPr>
          <p:blipFill>
            <a:blip r:embed="rId7"/>
            <a:stretch>
              <a:fillRect/>
            </a:stretch>
          </p:blipFill>
          <p:spPr>
            <a:xfrm>
              <a:off x="435529" y="2502766"/>
              <a:ext cx="2286000" cy="2237509"/>
            </a:xfrm>
            <a:prstGeom prst="rect">
              <a:avLst/>
            </a:prstGeom>
          </p:spPr>
        </p:pic>
        <p:sp>
          <p:nvSpPr>
            <p:cNvPr id="12" name="Rectangle 11">
              <a:extLst>
                <a:ext uri="{FF2B5EF4-FFF2-40B4-BE49-F238E27FC236}">
                  <a16:creationId xmlns:a16="http://schemas.microsoft.com/office/drawing/2014/main" id="{5B7C3B74-5CCB-0044-8E4B-BF6006C035DD}"/>
                </a:ext>
              </a:extLst>
            </p:cNvPr>
            <p:cNvSpPr/>
            <p:nvPr/>
          </p:nvSpPr>
          <p:spPr>
            <a:xfrm>
              <a:off x="1981199" y="2439896"/>
              <a:ext cx="533401" cy="122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14" name="Title 1">
            <a:extLst>
              <a:ext uri="{FF2B5EF4-FFF2-40B4-BE49-F238E27FC236}">
                <a16:creationId xmlns:a16="http://schemas.microsoft.com/office/drawing/2014/main" id="{5199FB50-33C0-A34A-BCF0-A2EDC8BA599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20 de Marzo, 2021 a las 09:09:45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5" name="TextBox 7">
            <a:extLst>
              <a:ext uri="{FF2B5EF4-FFF2-40B4-BE49-F238E27FC236}">
                <a16:creationId xmlns:a16="http://schemas.microsoft.com/office/drawing/2014/main" id="{570FC059-8257-CA44-A08E-A57C45A28D3A}"/>
              </a:ext>
            </a:extLst>
          </p:cNvPr>
          <p:cNvSpPr txBox="1">
            <a:spLocks noChangeArrowheads="1"/>
          </p:cNvSpPr>
          <p:nvPr/>
        </p:nvSpPr>
        <p:spPr bwMode="auto">
          <a:xfrm>
            <a:off x="252413" y="990600"/>
            <a:ext cx="401478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Esta animación explora el movimiento de una falla inversa y cómo se representan las fallas inversas en un mecanismo focal.</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Recuerde, esta fue la solución del mecanismo focal para este terremoto. Se estimó mediante un análisis de las formas de onda sísmica observadas, registradas después del terremoto, observando el patrón de los "primeros movimientos", es decir, si las primeras ondas P que llegan empujan hacia arriba o hacia abajo.</a:t>
            </a:r>
          </a:p>
        </p:txBody>
      </p:sp>
      <p:sp>
        <p:nvSpPr>
          <p:cNvPr id="16" name="TextBox 11">
            <a:extLst>
              <a:ext uri="{FF2B5EF4-FFF2-40B4-BE49-F238E27FC236}">
                <a16:creationId xmlns:a16="http://schemas.microsoft.com/office/drawing/2014/main" id="{058FCCB6-4965-A74D-AC4A-BEC98E5E8AA0}"/>
              </a:ext>
            </a:extLst>
          </p:cNvPr>
          <p:cNvSpPr txBox="1">
            <a:spLocks noChangeArrowheads="1"/>
          </p:cNvSpPr>
          <p:nvPr/>
        </p:nvSpPr>
        <p:spPr bwMode="auto">
          <a:xfrm>
            <a:off x="323237" y="6396335"/>
            <a:ext cx="3743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Solución Tensor  Momento Sísmico </a:t>
            </a:r>
            <a:r>
              <a:rPr lang="es-ES_tradnl" altLang="es-MX" sz="1200" dirty="0" err="1">
                <a:latin typeface="Arial" panose="020B0604020202020204" pitchFamily="34" charset="0"/>
                <a:cs typeface="Arial" panose="020B0604020202020204" pitchFamily="34" charset="0"/>
              </a:rPr>
              <a:t>Centroide</a:t>
            </a:r>
            <a:r>
              <a:rPr lang="es-ES_tradnl" altLang="es-MX" sz="1200" dirty="0">
                <a:latin typeface="Arial" panose="020B0604020202020204" pitchFamily="34" charset="0"/>
                <a:cs typeface="Arial" panose="020B0604020202020204" pitchFamily="34" charset="0"/>
              </a:rPr>
              <a:t>  </a:t>
            </a:r>
          </a:p>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Fase W , USGS​</a:t>
            </a:r>
            <a:endParaRPr lang="es-ES_tradnl" altLang="en-US" sz="12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33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035FA36-9183-354F-804B-75C007B9E475}"/>
              </a:ext>
            </a:extLst>
          </p:cNvPr>
          <p:cNvPicPr>
            <a:picLocks noChangeAspect="1"/>
          </p:cNvPicPr>
          <p:nvPr/>
        </p:nvPicPr>
        <p:blipFill>
          <a:blip r:embed="rId3"/>
          <a:stretch>
            <a:fillRect/>
          </a:stretch>
        </p:blipFill>
        <p:spPr>
          <a:xfrm>
            <a:off x="1193478" y="1225670"/>
            <a:ext cx="7315200" cy="5322697"/>
          </a:xfrm>
          <a:prstGeom prst="rect">
            <a:avLst/>
          </a:prstGeom>
        </p:spPr>
      </p:pic>
      <p:sp>
        <p:nvSpPr>
          <p:cNvPr id="4" name="Rectangle 3">
            <a:extLst>
              <a:ext uri="{FF2B5EF4-FFF2-40B4-BE49-F238E27FC236}">
                <a16:creationId xmlns:a16="http://schemas.microsoft.com/office/drawing/2014/main" id="{D913408F-646C-436D-BB63-52329B01EE0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029026CB-2007-4634-A625-F4E98269656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4">
            <a:extLst>
              <a:ext uri="{FF2B5EF4-FFF2-40B4-BE49-F238E27FC236}">
                <a16:creationId xmlns:a16="http://schemas.microsoft.com/office/drawing/2014/main" id="{73D31C01-B2DB-41E2-A2E6-9917614A9016}"/>
              </a:ext>
            </a:extLst>
          </p:cNvPr>
          <p:cNvSpPr txBox="1">
            <a:spLocks noChangeArrowheads="1"/>
          </p:cNvSpPr>
          <p:nvPr/>
        </p:nvSpPr>
        <p:spPr bwMode="auto">
          <a:xfrm>
            <a:off x="1704996" y="2951375"/>
            <a:ext cx="6770688" cy="5820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s-ES_tradnl" altLang="en-US" sz="1400" dirty="0">
                <a:solidFill>
                  <a:srgbClr val="000000"/>
                </a:solidFill>
                <a:latin typeface="Arial" panose="020B0604020202020204" pitchFamily="34" charset="0"/>
              </a:rPr>
              <a:t>Después del terremoto, las ondas P de compresión tardaron 10 minutos y 56 segundos en recorrer una trayectoria curva a través del manto hasta Bend, Oregón.</a:t>
            </a:r>
          </a:p>
        </p:txBody>
      </p:sp>
      <p:sp>
        <p:nvSpPr>
          <p:cNvPr id="15365" name="TextBox 7">
            <a:extLst>
              <a:ext uri="{FF2B5EF4-FFF2-40B4-BE49-F238E27FC236}">
                <a16:creationId xmlns:a16="http://schemas.microsoft.com/office/drawing/2014/main" id="{940C654A-0F1E-4F4C-B4BA-F70E095249A7}"/>
              </a:ext>
            </a:extLst>
          </p:cNvPr>
          <p:cNvSpPr txBox="1">
            <a:spLocks noChangeArrowheads="1"/>
          </p:cNvSpPr>
          <p:nvPr/>
        </p:nvSpPr>
        <p:spPr bwMode="auto">
          <a:xfrm>
            <a:off x="1924865" y="907362"/>
            <a:ext cx="6330950" cy="8384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s-ES_tradnl" altLang="en-US" sz="1400" dirty="0">
                <a:solidFill>
                  <a:srgbClr val="000000"/>
                </a:solidFill>
                <a:latin typeface="Arial" panose="020B0604020202020204" pitchFamily="34" charset="0"/>
              </a:rPr>
              <a:t>El registro del terremoto en Bend, Oregón (BNOR) se ilustra a continuación. Bend está a 7.592 km (4717 millas, 68,4 °) de la ubicación de este terremoto.</a:t>
            </a:r>
          </a:p>
        </p:txBody>
      </p:sp>
      <p:sp>
        <p:nvSpPr>
          <p:cNvPr id="15367" name="TextBox 9">
            <a:extLst>
              <a:ext uri="{FF2B5EF4-FFF2-40B4-BE49-F238E27FC236}">
                <a16:creationId xmlns:a16="http://schemas.microsoft.com/office/drawing/2014/main" id="{EBA190DD-8E51-4A32-BA50-A50C6668281A}"/>
              </a:ext>
            </a:extLst>
          </p:cNvPr>
          <p:cNvSpPr txBox="1">
            <a:spLocks noChangeArrowheads="1"/>
          </p:cNvSpPr>
          <p:nvPr/>
        </p:nvSpPr>
        <p:spPr bwMode="auto">
          <a:xfrm>
            <a:off x="1661340" y="3735302"/>
            <a:ext cx="6858000" cy="8384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s-ES_tradnl" altLang="en-US" sz="1400" dirty="0">
                <a:solidFill>
                  <a:srgbClr val="000000"/>
                </a:solidFill>
                <a:latin typeface="Arial" panose="020B0604020202020204" pitchFamily="34" charset="0"/>
              </a:rPr>
              <a:t>Las ondas S son ondas de corte que siguen la misma trayectoria a través del manto que las ondas P. Las ondas S tardaron 19 minutos y 54 segundos en viajar desde el terremoto hasta Bend.</a:t>
            </a:r>
          </a:p>
        </p:txBody>
      </p:sp>
      <p:sp>
        <p:nvSpPr>
          <p:cNvPr id="15368" name="TextBox 4">
            <a:extLst>
              <a:ext uri="{FF2B5EF4-FFF2-40B4-BE49-F238E27FC236}">
                <a16:creationId xmlns:a16="http://schemas.microsoft.com/office/drawing/2014/main" id="{196DF4DE-6542-4539-8C8D-D360341DBD70}"/>
              </a:ext>
            </a:extLst>
          </p:cNvPr>
          <p:cNvSpPr txBox="1">
            <a:spLocks noChangeArrowheads="1"/>
          </p:cNvSpPr>
          <p:nvPr/>
        </p:nvSpPr>
        <p:spPr bwMode="auto">
          <a:xfrm>
            <a:off x="3049640" y="1417774"/>
            <a:ext cx="3762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9B6B8D3B-E53C-4FD6-8794-405ABFBAA02A}"/>
              </a:ext>
            </a:extLst>
          </p:cNvPr>
          <p:cNvSpPr txBox="1">
            <a:spLocks noChangeArrowheads="1"/>
          </p:cNvSpPr>
          <p:nvPr/>
        </p:nvSpPr>
        <p:spPr bwMode="auto">
          <a:xfrm>
            <a:off x="4345497" y="1718635"/>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dirty="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0559803B-2012-4649-85F9-FB5E43A55199}"/>
              </a:ext>
            </a:extLst>
          </p:cNvPr>
          <p:cNvSpPr txBox="1"/>
          <p:nvPr/>
        </p:nvSpPr>
        <p:spPr>
          <a:xfrm>
            <a:off x="5486400" y="1633516"/>
            <a:ext cx="3189124" cy="369332"/>
          </a:xfrm>
          <a:prstGeom prst="rect">
            <a:avLst/>
          </a:prstGeom>
          <a:solidFill>
            <a:schemeClr val="bg1"/>
          </a:solidFill>
        </p:spPr>
        <p:txBody>
          <a:bodyPr wrap="square">
            <a:spAutoFit/>
          </a:bodyPr>
          <a:lstStyle/>
          <a:p>
            <a:pPr eaLnBrk="1" hangingPunct="1">
              <a:defRPr/>
            </a:pPr>
            <a:r>
              <a:rPr lang="es-ES_tradnl" spc="200" dirty="0">
                <a:solidFill>
                  <a:prstClr val="black"/>
                </a:solidFill>
                <a:latin typeface="Arial" charset="0"/>
                <a:ea typeface="MS PGothic" charset="-128"/>
                <a:cs typeface="Arial" panose="020B0604020202020204" pitchFamily="34" charset="0"/>
              </a:rPr>
              <a:t>Ondas Superficiales</a:t>
            </a:r>
          </a:p>
        </p:txBody>
      </p:sp>
      <p:sp>
        <p:nvSpPr>
          <p:cNvPr id="15371" name="TextBox 4">
            <a:extLst>
              <a:ext uri="{FF2B5EF4-FFF2-40B4-BE49-F238E27FC236}">
                <a16:creationId xmlns:a16="http://schemas.microsoft.com/office/drawing/2014/main" id="{CE06A0C3-0F80-435F-B3BE-4BA484C9D89C}"/>
              </a:ext>
            </a:extLst>
          </p:cNvPr>
          <p:cNvSpPr txBox="1">
            <a:spLocks noChangeArrowheads="1"/>
          </p:cNvSpPr>
          <p:nvPr/>
        </p:nvSpPr>
        <p:spPr bwMode="auto">
          <a:xfrm>
            <a:off x="2454275" y="1808375"/>
            <a:ext cx="247650"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dirty="0">
                <a:solidFill>
                  <a:srgbClr val="000000"/>
                </a:solidFill>
                <a:latin typeface="Arial" panose="020B0604020202020204" pitchFamily="34" charset="0"/>
              </a:rPr>
              <a:t> </a:t>
            </a:r>
          </a:p>
        </p:txBody>
      </p:sp>
      <p:sp>
        <p:nvSpPr>
          <p:cNvPr id="3" name="Rectangle 2">
            <a:extLst>
              <a:ext uri="{FF2B5EF4-FFF2-40B4-BE49-F238E27FC236}">
                <a16:creationId xmlns:a16="http://schemas.microsoft.com/office/drawing/2014/main" id="{4365F2C6-D391-46DE-B9AB-A02ED9AC101A}"/>
              </a:ext>
            </a:extLst>
          </p:cNvPr>
          <p:cNvSpPr/>
          <p:nvPr/>
        </p:nvSpPr>
        <p:spPr>
          <a:xfrm>
            <a:off x="6465866" y="5535547"/>
            <a:ext cx="1957388"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solidFill>
                <a:srgbClr val="FF0000"/>
              </a:solidFill>
            </a:endParaRPr>
          </a:p>
        </p:txBody>
      </p:sp>
      <p:sp>
        <p:nvSpPr>
          <p:cNvPr id="15366" name="TextBox 6">
            <a:extLst>
              <a:ext uri="{FF2B5EF4-FFF2-40B4-BE49-F238E27FC236}">
                <a16:creationId xmlns:a16="http://schemas.microsoft.com/office/drawing/2014/main" id="{32EF10D9-E8CE-402B-91E9-9F228746C3E1}"/>
              </a:ext>
            </a:extLst>
          </p:cNvPr>
          <p:cNvSpPr txBox="1">
            <a:spLocks noChangeArrowheads="1"/>
          </p:cNvSpPr>
          <p:nvPr/>
        </p:nvSpPr>
        <p:spPr bwMode="auto">
          <a:xfrm>
            <a:off x="1699440" y="4668340"/>
            <a:ext cx="6781800" cy="13514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None/>
            </a:pPr>
            <a:r>
              <a:rPr lang="es-ES_tradnl" altLang="en-US" sz="1400" dirty="0">
                <a:solidFill>
                  <a:srgbClr val="000000"/>
                </a:solidFill>
                <a:latin typeface="Arial" panose="020B0604020202020204" pitchFamily="34" charset="0"/>
              </a:rPr>
              <a:t>Las ondas superficiales viajaron los 7.592 km (4717 millas) a lo largo del perímetro de la Tierra desde el terremoto hasta la estación de registro. Observe la baja amplitud de las ondas superficiales. Con un hipocentro (o foco) a 54 km de profundidad, la mayor parte de la energía sísmica se irradiaba en forma de ondas P y S.</a:t>
            </a:r>
          </a:p>
        </p:txBody>
      </p:sp>
      <p:sp>
        <p:nvSpPr>
          <p:cNvPr id="16" name="Title 1">
            <a:extLst>
              <a:ext uri="{FF2B5EF4-FFF2-40B4-BE49-F238E27FC236}">
                <a16:creationId xmlns:a16="http://schemas.microsoft.com/office/drawing/2014/main" id="{41E2A1B2-07D1-9944-81D0-2B5667FA998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20 de Marzo, 2021 a las 09:09:45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7E61D37C-2287-454D-99EF-EE71EC72A5B4}"/>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3053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Map&#10;&#10;Description automatically generated">
            <a:extLst>
              <a:ext uri="{FF2B5EF4-FFF2-40B4-BE49-F238E27FC236}">
                <a16:creationId xmlns:a16="http://schemas.microsoft.com/office/drawing/2014/main" id="{26900E32-DC55-4395-A51B-0600110FB9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2648" y="972375"/>
            <a:ext cx="5494932" cy="5485819"/>
          </a:xfrm>
          <a:prstGeom prst="rect">
            <a:avLst/>
          </a:prstGeom>
        </p:spPr>
      </p:pic>
      <p:sp>
        <p:nvSpPr>
          <p:cNvPr id="11" name="Title 1">
            <a:extLst>
              <a:ext uri="{FF2B5EF4-FFF2-40B4-BE49-F238E27FC236}">
                <a16:creationId xmlns:a16="http://schemas.microsoft.com/office/drawing/2014/main" id="{062FE0F1-6CC1-1647-BD91-03A26DAF696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20 de Marzo, 2021 a las 09:09:45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15">
            <a:extLst>
              <a:ext uri="{FF2B5EF4-FFF2-40B4-BE49-F238E27FC236}">
                <a16:creationId xmlns:a16="http://schemas.microsoft.com/office/drawing/2014/main" id="{6A3AD31B-94AA-D542-9ED4-02094463798E}"/>
              </a:ext>
            </a:extLst>
          </p:cNvPr>
          <p:cNvSpPr txBox="1">
            <a:spLocks noChangeArrowheads="1"/>
          </p:cNvSpPr>
          <p:nvPr/>
        </p:nvSpPr>
        <p:spPr bwMode="auto">
          <a:xfrm>
            <a:off x="3816930" y="6458194"/>
            <a:ext cx="552664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7,0</a:t>
            </a:r>
          </a:p>
        </p:txBody>
      </p:sp>
      <p:sp>
        <p:nvSpPr>
          <p:cNvPr id="14" name="TextBox 15">
            <a:extLst>
              <a:ext uri="{FF2B5EF4-FFF2-40B4-BE49-F238E27FC236}">
                <a16:creationId xmlns:a16="http://schemas.microsoft.com/office/drawing/2014/main" id="{93D1C040-F5AD-884C-8ED4-B2180D428892}"/>
              </a:ext>
            </a:extLst>
          </p:cNvPr>
          <p:cNvSpPr txBox="1">
            <a:spLocks noChangeArrowheads="1"/>
          </p:cNvSpPr>
          <p:nvPr/>
        </p:nvSpPr>
        <p:spPr bwMode="auto">
          <a:xfrm>
            <a:off x="273050" y="1067812"/>
            <a:ext cx="3135313"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La escala de intensidad de Mercalli modificada (MMI) es una escala de doce niveles, numeradas del  I al X, que indica la severidad de los movimientos telúricos. La intensidad se basa en los efectos observados y es variable en el área afectada por un terremoto. La intensidad depende del tamaño, la profundidad, la distancia y las condiciones locales del terremoto.</a:t>
            </a:r>
          </a:p>
        </p:txBody>
      </p:sp>
      <p:sp>
        <p:nvSpPr>
          <p:cNvPr id="15" name="TextBox 14">
            <a:extLst>
              <a:ext uri="{FF2B5EF4-FFF2-40B4-BE49-F238E27FC236}">
                <a16:creationId xmlns:a16="http://schemas.microsoft.com/office/drawing/2014/main" id="{563F3575-6D3E-6B4C-9352-2E0B5A597E25}"/>
              </a:ext>
            </a:extLst>
          </p:cNvPr>
          <p:cNvSpPr txBox="1">
            <a:spLocks noChangeArrowheads="1"/>
          </p:cNvSpPr>
          <p:nvPr/>
        </p:nvSpPr>
        <p:spPr bwMode="auto">
          <a:xfrm>
            <a:off x="914400" y="4326205"/>
            <a:ext cx="2570743" cy="2303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s-ES_tradnl" altLang="en-US" sz="1300" b="1" dirty="0">
                <a:solidFill>
                  <a:srgbClr val="C00000"/>
                </a:solidFill>
                <a:latin typeface="Arial" panose="020B0604020202020204" pitchFamily="34" charset="0"/>
                <a:cs typeface="Arial" panose="020B0604020202020204" pitchFamily="34" charset="0"/>
              </a:rPr>
              <a:t>Extremo </a:t>
            </a:r>
          </a:p>
          <a:p>
            <a:pPr algn="ctr" eaLnBrk="1" hangingPunct="1">
              <a:spcBef>
                <a:spcPct val="0"/>
              </a:spcBef>
              <a:spcAft>
                <a:spcPts val="400"/>
              </a:spcAft>
              <a:buFontTx/>
              <a:buNone/>
            </a:pPr>
            <a:r>
              <a:rPr lang="es-ES_tradnl" altLang="en-US" sz="1300" b="1" dirty="0">
                <a:solidFill>
                  <a:srgbClr val="FF0000"/>
                </a:solidFill>
                <a:latin typeface="Arial" panose="020B0604020202020204" pitchFamily="34" charset="0"/>
                <a:cs typeface="Arial" panose="020B0604020202020204" pitchFamily="34" charset="0"/>
              </a:rPr>
              <a:t>Violento</a:t>
            </a:r>
          </a:p>
          <a:p>
            <a:pPr algn="ctr" eaLnBrk="1" hangingPunct="1">
              <a:spcBef>
                <a:spcPct val="0"/>
              </a:spcBef>
              <a:spcAft>
                <a:spcPts val="400"/>
              </a:spcAft>
              <a:buFontTx/>
              <a:buNone/>
            </a:pPr>
            <a:r>
              <a:rPr lang="es-ES_tradnl" altLang="en-US" sz="1300" b="1" dirty="0">
                <a:solidFill>
                  <a:srgbClr val="FFC000"/>
                </a:solidFill>
                <a:latin typeface="Arial" panose="020B0604020202020204" pitchFamily="34" charset="0"/>
                <a:cs typeface="Arial" panose="020B0604020202020204" pitchFamily="34" charset="0"/>
              </a:rPr>
              <a:t>Severo</a:t>
            </a:r>
          </a:p>
          <a:p>
            <a:pPr algn="ctr" eaLnBrk="1" hangingPunct="1">
              <a:spcBef>
                <a:spcPct val="0"/>
              </a:spcBef>
              <a:spcAft>
                <a:spcPts val="400"/>
              </a:spcAft>
              <a:buFontTx/>
              <a:buNone/>
            </a:pPr>
            <a:r>
              <a:rPr lang="es-ES_tradnl" altLang="en-US" sz="1300" b="1" dirty="0">
                <a:solidFill>
                  <a:srgbClr val="FFC000"/>
                </a:solidFill>
                <a:latin typeface="Arial" panose="020B0604020202020204" pitchFamily="34" charset="0"/>
                <a:cs typeface="Arial" panose="020B0604020202020204" pitchFamily="34" charset="0"/>
              </a:rPr>
              <a:t>Muy Fuerte</a:t>
            </a:r>
          </a:p>
          <a:p>
            <a:pPr algn="ctr" eaLnBrk="1" hangingPunct="1">
              <a:spcBef>
                <a:spcPct val="0"/>
              </a:spcBef>
              <a:spcAft>
                <a:spcPts val="400"/>
              </a:spcAft>
              <a:buFontTx/>
              <a:buNone/>
            </a:pPr>
            <a:r>
              <a:rPr lang="es-ES_tradnl" altLang="en-US" sz="1300" b="1" dirty="0">
                <a:solidFill>
                  <a:srgbClr val="FFFF00"/>
                </a:solidFill>
                <a:latin typeface="Arial" panose="020B0604020202020204" pitchFamily="34" charset="0"/>
                <a:cs typeface="Arial" panose="020B0604020202020204" pitchFamily="34" charset="0"/>
              </a:rPr>
              <a:t>Fuerte</a:t>
            </a:r>
          </a:p>
          <a:p>
            <a:pPr algn="ctr" eaLnBrk="1" hangingPunct="1">
              <a:spcBef>
                <a:spcPct val="0"/>
              </a:spcBef>
              <a:spcAft>
                <a:spcPts val="400"/>
              </a:spcAft>
              <a:buFontTx/>
              <a:buNone/>
            </a:pPr>
            <a:r>
              <a:rPr lang="es-ES_tradnl" altLang="en-US" sz="1300" dirty="0">
                <a:latin typeface="Arial" panose="020B0604020202020204" pitchFamily="34" charset="0"/>
                <a:cs typeface="Arial" panose="020B0604020202020204" pitchFamily="34" charset="0"/>
              </a:rPr>
              <a:t>Moderado</a:t>
            </a:r>
          </a:p>
          <a:p>
            <a:pPr algn="ctr" eaLnBrk="1" hangingPunct="1">
              <a:spcBef>
                <a:spcPct val="0"/>
              </a:spcBef>
              <a:spcAft>
                <a:spcPts val="400"/>
              </a:spcAft>
              <a:buFontTx/>
              <a:buNone/>
            </a:pPr>
            <a:r>
              <a:rPr lang="es-ES_tradnl" altLang="en-US" sz="1300" dirty="0">
                <a:latin typeface="Arial" panose="020B0604020202020204" pitchFamily="34" charset="0"/>
                <a:cs typeface="Arial" panose="020B0604020202020204" pitchFamily="34" charset="0"/>
              </a:rPr>
              <a:t>Ligero</a:t>
            </a:r>
          </a:p>
          <a:p>
            <a:pPr algn="ctr" eaLnBrk="1" hangingPunct="1">
              <a:spcBef>
                <a:spcPct val="0"/>
              </a:spcBef>
              <a:spcAft>
                <a:spcPts val="400"/>
              </a:spcAft>
              <a:buFontTx/>
              <a:buNone/>
            </a:pPr>
            <a:r>
              <a:rPr lang="es-ES_tradnl" altLang="en-US" sz="1300" dirty="0">
                <a:latin typeface="Arial" panose="020B0604020202020204" pitchFamily="34" charset="0"/>
                <a:cs typeface="Arial" panose="020B0604020202020204" pitchFamily="34" charset="0"/>
              </a:rPr>
              <a:t>Débil</a:t>
            </a:r>
          </a:p>
          <a:p>
            <a:pPr algn="ctr" eaLnBrk="1" hangingPunct="1">
              <a:spcBef>
                <a:spcPct val="0"/>
              </a:spcBef>
              <a:spcAft>
                <a:spcPts val="400"/>
              </a:spcAft>
              <a:buFontTx/>
              <a:buNone/>
            </a:pPr>
            <a:r>
              <a:rPr lang="es-ES_tradnl" altLang="en-US" sz="1300" dirty="0">
                <a:latin typeface="Arial" panose="020B0604020202020204" pitchFamily="34" charset="0"/>
                <a:cs typeface="Arial" panose="020B0604020202020204" pitchFamily="34" charset="0"/>
              </a:rPr>
              <a:t>Imperceptible</a:t>
            </a:r>
            <a:endParaRPr lang="en-US" altLang="en-US" sz="1300" dirty="0">
              <a:latin typeface="Arial" panose="020B0604020202020204" pitchFamily="34" charset="0"/>
            </a:endParaRPr>
          </a:p>
        </p:txBody>
      </p:sp>
      <p:sp>
        <p:nvSpPr>
          <p:cNvPr id="16" name="TextBox 10">
            <a:extLst>
              <a:ext uri="{FF2B5EF4-FFF2-40B4-BE49-F238E27FC236}">
                <a16:creationId xmlns:a16="http://schemas.microsoft.com/office/drawing/2014/main" id="{200D39DB-5063-7B47-8BFB-ED5EB16B9146}"/>
              </a:ext>
            </a:extLst>
          </p:cNvPr>
          <p:cNvSpPr txBox="1">
            <a:spLocks noChangeArrowheads="1"/>
          </p:cNvSpPr>
          <p:nvPr/>
        </p:nvSpPr>
        <p:spPr bwMode="auto">
          <a:xfrm>
            <a:off x="668495" y="3886200"/>
            <a:ext cx="23634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VE" altLang="en-US" sz="1400" b="1" dirty="0">
                <a:latin typeface="Arial" panose="020B0604020202020204" pitchFamily="34" charset="0"/>
              </a:rPr>
              <a:t>MMI     Temblor Percibido</a:t>
            </a:r>
          </a:p>
          <a:p>
            <a:pPr eaLnBrk="1" hangingPunct="1">
              <a:spcBef>
                <a:spcPct val="0"/>
              </a:spcBef>
              <a:buFontTx/>
              <a:buNone/>
            </a:pPr>
            <a:endParaRPr lang="es-VE" altLang="en-US" sz="1400" dirty="0">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Map&#10;&#10;Description automatically generated">
            <a:extLst>
              <a:ext uri="{FF2B5EF4-FFF2-40B4-BE49-F238E27FC236}">
                <a16:creationId xmlns:a16="http://schemas.microsoft.com/office/drawing/2014/main" id="{93F45F5D-C934-4CFA-A6EE-DCB59A23C5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53049" y="754618"/>
            <a:ext cx="4738551" cy="4731782"/>
          </a:xfrm>
          <a:prstGeom prst="rect">
            <a:avLst/>
          </a:prstGeom>
        </p:spPr>
      </p:pic>
      <p:sp>
        <p:nvSpPr>
          <p:cNvPr id="11" name="Title 1">
            <a:extLst>
              <a:ext uri="{FF2B5EF4-FFF2-40B4-BE49-F238E27FC236}">
                <a16:creationId xmlns:a16="http://schemas.microsoft.com/office/drawing/2014/main" id="{F34C53A0-7F37-8C49-A7AD-25C331A8B9C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20 de Marzo, 2021 a las 09:09:45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18">
            <a:extLst>
              <a:ext uri="{FF2B5EF4-FFF2-40B4-BE49-F238E27FC236}">
                <a16:creationId xmlns:a16="http://schemas.microsoft.com/office/drawing/2014/main" id="{B97AC13F-A36D-474B-A8BC-E0A40E8DB296}"/>
              </a:ext>
            </a:extLst>
          </p:cNvPr>
          <p:cNvSpPr txBox="1">
            <a:spLocks noChangeArrowheads="1"/>
          </p:cNvSpPr>
          <p:nvPr/>
        </p:nvSpPr>
        <p:spPr bwMode="auto">
          <a:xfrm>
            <a:off x="304800" y="1123950"/>
            <a:ext cx="40386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buNone/>
            </a:pPr>
            <a:r>
              <a:rPr lang="es-ES_tradnl" altLang="en-US" sz="160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a:p>
            <a:pPr eaLnBrk="1" hangingPunct="1">
              <a:spcBef>
                <a:spcPct val="0"/>
              </a:spcBef>
              <a:buFontTx/>
              <a:buNone/>
            </a:pPr>
            <a:r>
              <a:rPr lang="es-ES" altLang="en-US" sz="1600" dirty="0">
                <a:latin typeface="Arial" panose="020B0604020202020204" pitchFamily="34" charset="0"/>
                <a:cs typeface="Arial" panose="020B0604020202020204" pitchFamily="34" charset="0"/>
              </a:rPr>
              <a:t>El Servicio Geológico de los EE.UU. estima que 135.000 personas sintieron fuertes sacudidas como consecuencia de este terremoto.</a:t>
            </a:r>
            <a:r>
              <a:rPr lang="en-US" altLang="en-US" sz="1600" dirty="0">
                <a:latin typeface="Arial" panose="020B0604020202020204" pitchFamily="34" charset="0"/>
                <a:cs typeface="Arial" panose="020B0604020202020204" pitchFamily="34" charset="0"/>
              </a:rPr>
              <a:t> </a:t>
            </a:r>
          </a:p>
        </p:txBody>
      </p:sp>
      <p:sp>
        <p:nvSpPr>
          <p:cNvPr id="13" name="TextBox 20">
            <a:extLst>
              <a:ext uri="{FF2B5EF4-FFF2-40B4-BE49-F238E27FC236}">
                <a16:creationId xmlns:a16="http://schemas.microsoft.com/office/drawing/2014/main" id="{A1825923-6EC0-C14B-A1A3-462E134B7E2F}"/>
              </a:ext>
            </a:extLst>
          </p:cNvPr>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4" name="TextBox 15">
            <a:extLst>
              <a:ext uri="{FF2B5EF4-FFF2-40B4-BE49-F238E27FC236}">
                <a16:creationId xmlns:a16="http://schemas.microsoft.com/office/drawing/2014/main" id="{FB51D19A-CE35-4145-810B-96F791CFF600}"/>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pic>
        <p:nvPicPr>
          <p:cNvPr id="5" name="Picture 4">
            <a:extLst>
              <a:ext uri="{FF2B5EF4-FFF2-40B4-BE49-F238E27FC236}">
                <a16:creationId xmlns:a16="http://schemas.microsoft.com/office/drawing/2014/main" id="{4C9B68E8-62D2-494E-89B0-6F98840F894B}"/>
              </a:ext>
            </a:extLst>
          </p:cNvPr>
          <p:cNvPicPr>
            <a:picLocks noChangeAspect="1"/>
          </p:cNvPicPr>
          <p:nvPr/>
        </p:nvPicPr>
        <p:blipFill>
          <a:blip r:embed="rId5"/>
          <a:stretch>
            <a:fillRect/>
          </a:stretch>
        </p:blipFill>
        <p:spPr>
          <a:xfrm>
            <a:off x="691356" y="3305544"/>
            <a:ext cx="2501607" cy="313854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p, scatter chart&#10;&#10;Description automatically generated">
            <a:extLst>
              <a:ext uri="{FF2B5EF4-FFF2-40B4-BE49-F238E27FC236}">
                <a16:creationId xmlns:a16="http://schemas.microsoft.com/office/drawing/2014/main" id="{6CAA6A94-0182-46F8-9B38-266271E520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2501" y="710077"/>
            <a:ext cx="4572000" cy="5758962"/>
          </a:xfrm>
          <a:prstGeom prst="rect">
            <a:avLst/>
          </a:prstGeom>
        </p:spPr>
      </p:pic>
      <p:sp>
        <p:nvSpPr>
          <p:cNvPr id="4" name="Rectangle 3">
            <a:extLst>
              <a:ext uri="{FF2B5EF4-FFF2-40B4-BE49-F238E27FC236}">
                <a16:creationId xmlns:a16="http://schemas.microsoft.com/office/drawing/2014/main" id="{83B077D2-EDC2-4611-AC09-3D2A96BA2F1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2291" name="Picture 18" descr="IRIS_TMlogo.png">
            <a:extLst>
              <a:ext uri="{FF2B5EF4-FFF2-40B4-BE49-F238E27FC236}">
                <a16:creationId xmlns:a16="http://schemas.microsoft.com/office/drawing/2014/main" id="{A9DF8C84-5F6C-4E26-A252-C845B1EA375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TextBox 11">
            <a:extLst>
              <a:ext uri="{FF2B5EF4-FFF2-40B4-BE49-F238E27FC236}">
                <a16:creationId xmlns:a16="http://schemas.microsoft.com/office/drawing/2014/main" id="{53DDEB0A-2D28-4155-B37F-CF695B308DB9}"/>
              </a:ext>
            </a:extLst>
          </p:cNvPr>
          <p:cNvSpPr txBox="1">
            <a:spLocks noChangeArrowheads="1"/>
          </p:cNvSpPr>
          <p:nvPr/>
        </p:nvSpPr>
        <p:spPr bwMode="auto">
          <a:xfrm>
            <a:off x="5087256" y="6477000"/>
            <a:ext cx="41148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_tradnl" altLang="en-US" sz="1200" i="1" dirty="0"/>
              <a:t>Imagen creada con el </a:t>
            </a:r>
            <a:r>
              <a:rPr lang="es-ES_tradnl" altLang="en-US" sz="1200" dirty="0"/>
              <a:t>Navegador  de Terremotos de IRIS </a:t>
            </a:r>
            <a:endParaRPr lang="es-ES_tradnl" altLang="en-US" sz="1200" i="1" dirty="0"/>
          </a:p>
        </p:txBody>
      </p:sp>
      <p:pic>
        <p:nvPicPr>
          <p:cNvPr id="11" name="Picture 10" descr="Diagram&#10;&#10;Description automatically generated">
            <a:extLst>
              <a:ext uri="{FF2B5EF4-FFF2-40B4-BE49-F238E27FC236}">
                <a16:creationId xmlns:a16="http://schemas.microsoft.com/office/drawing/2014/main" id="{5D368634-400E-4AC9-A36C-521FB2B1BD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18359" y="4066037"/>
            <a:ext cx="455600" cy="2295867"/>
          </a:xfrm>
          <a:prstGeom prst="rect">
            <a:avLst/>
          </a:prstGeom>
        </p:spPr>
      </p:pic>
      <p:pic>
        <p:nvPicPr>
          <p:cNvPr id="7" name="Picture 6">
            <a:extLst>
              <a:ext uri="{FF2B5EF4-FFF2-40B4-BE49-F238E27FC236}">
                <a16:creationId xmlns:a16="http://schemas.microsoft.com/office/drawing/2014/main" id="{E638A5B5-90B5-447C-B3CB-3466FCEE654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5585" y="4016321"/>
            <a:ext cx="3987427" cy="1851079"/>
          </a:xfrm>
          <a:prstGeom prst="rect">
            <a:avLst/>
          </a:prstGeom>
        </p:spPr>
      </p:pic>
      <p:sp>
        <p:nvSpPr>
          <p:cNvPr id="20" name="TextBox 19">
            <a:extLst>
              <a:ext uri="{FF2B5EF4-FFF2-40B4-BE49-F238E27FC236}">
                <a16:creationId xmlns:a16="http://schemas.microsoft.com/office/drawing/2014/main" id="{CFAAC174-4A49-4F49-8B01-7A51059781F6}"/>
              </a:ext>
            </a:extLst>
          </p:cNvPr>
          <p:cNvSpPr txBox="1"/>
          <p:nvPr/>
        </p:nvSpPr>
        <p:spPr>
          <a:xfrm>
            <a:off x="5785631" y="2332766"/>
            <a:ext cx="631904" cy="307777"/>
          </a:xfrm>
          <a:prstGeom prst="rect">
            <a:avLst/>
          </a:prstGeom>
          <a:noFill/>
        </p:spPr>
        <p:txBody>
          <a:bodyPr wrap="none" rtlCol="0">
            <a:spAutoFit/>
          </a:bodyPr>
          <a:lstStyle/>
          <a:p>
            <a:pPr algn="ctr"/>
            <a:r>
              <a:rPr lang="en-US" altLang="en-US" sz="1400" b="1" dirty="0">
                <a:solidFill>
                  <a:srgbClr val="FF0000"/>
                </a:solidFill>
              </a:rPr>
              <a:t>M 7,0</a:t>
            </a:r>
            <a:endParaRPr lang="en-US" sz="1400" b="1" dirty="0">
              <a:solidFill>
                <a:srgbClr val="FF0000"/>
              </a:solidFill>
            </a:endParaRPr>
          </a:p>
        </p:txBody>
      </p:sp>
      <p:cxnSp>
        <p:nvCxnSpPr>
          <p:cNvPr id="25" name="Straight Arrow Connector 24">
            <a:extLst>
              <a:ext uri="{FF2B5EF4-FFF2-40B4-BE49-F238E27FC236}">
                <a16:creationId xmlns:a16="http://schemas.microsoft.com/office/drawing/2014/main" id="{2521E436-BCCF-4089-A061-735282F72CA2}"/>
              </a:ext>
            </a:extLst>
          </p:cNvPr>
          <p:cNvCxnSpPr>
            <a:cxnSpLocks noChangeShapeType="1"/>
          </p:cNvCxnSpPr>
          <p:nvPr/>
        </p:nvCxnSpPr>
        <p:spPr bwMode="auto">
          <a:xfrm>
            <a:off x="6386276" y="2514600"/>
            <a:ext cx="340652" cy="57235"/>
          </a:xfrm>
          <a:prstGeom prst="straightConnector1">
            <a:avLst/>
          </a:prstGeom>
          <a:noFill/>
          <a:ln w="38100">
            <a:solidFill>
              <a:srgbClr val="FF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3" name="Title 1">
            <a:extLst>
              <a:ext uri="{FF2B5EF4-FFF2-40B4-BE49-F238E27FC236}">
                <a16:creationId xmlns:a16="http://schemas.microsoft.com/office/drawing/2014/main" id="{0BA969BD-FABF-5141-AA36-68B9C287C4E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20 de Marzo, 2021 a las 09:09:45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4" name="TextBox 7">
            <a:extLst>
              <a:ext uri="{FF2B5EF4-FFF2-40B4-BE49-F238E27FC236}">
                <a16:creationId xmlns:a16="http://schemas.microsoft.com/office/drawing/2014/main" id="{9AB4036E-25D2-FF43-8BE5-D36E8A9F9123}"/>
              </a:ext>
            </a:extLst>
          </p:cNvPr>
          <p:cNvSpPr txBox="1">
            <a:spLocks noChangeArrowheads="1"/>
          </p:cNvSpPr>
          <p:nvPr/>
        </p:nvSpPr>
        <p:spPr bwMode="auto">
          <a:xfrm>
            <a:off x="228600" y="914400"/>
            <a:ext cx="4092308" cy="309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_tradnl" altLang="en-US" sz="1500" dirty="0"/>
              <a:t>El mapa de la derecha muestra los 1000 terremotos más recientes cerca del epicentro.</a:t>
            </a:r>
          </a:p>
          <a:p>
            <a:pPr eaLnBrk="1" hangingPunct="1"/>
            <a:endParaRPr lang="es-ES_tradnl" altLang="en-US" sz="1500" dirty="0"/>
          </a:p>
          <a:p>
            <a:pPr eaLnBrk="1" hangingPunct="1"/>
            <a:r>
              <a:rPr lang="es-ES_tradnl" altLang="en-US" sz="1500" dirty="0"/>
              <a:t>Como se muestra en la sección transversal a continuación, los terremotos son poco profundos (puntos morados) en la Fosa de Japón y aumentan a 600 km de profundidad (puntos rojos) hacia el oeste a medida que la Placa del Pacífico se sumerge más profundamente debajo de Japón.</a:t>
            </a:r>
          </a:p>
          <a:p>
            <a:pPr eaLnBrk="1" hangingPunct="1"/>
            <a:endParaRPr lang="es-ES_tradnl" altLang="en-US" sz="1500" dirty="0"/>
          </a:p>
          <a:p>
            <a:pPr eaLnBrk="1" hangingPunct="1"/>
            <a:r>
              <a:rPr lang="es-ES_tradnl" altLang="en-US" sz="1500" dirty="0"/>
              <a:t>Este hipocentro del terremoto tenía 54 km de profundidad, en el rango azul de la escala.</a:t>
            </a:r>
          </a:p>
        </p:txBody>
      </p:sp>
      <p:sp>
        <p:nvSpPr>
          <p:cNvPr id="16" name="TextBox 12">
            <a:extLst>
              <a:ext uri="{FF2B5EF4-FFF2-40B4-BE49-F238E27FC236}">
                <a16:creationId xmlns:a16="http://schemas.microsoft.com/office/drawing/2014/main" id="{5235DFA3-ADED-E140-8B3E-FCC569834CA2}"/>
              </a:ext>
            </a:extLst>
          </p:cNvPr>
          <p:cNvSpPr txBox="1">
            <a:spLocks noChangeArrowheads="1"/>
          </p:cNvSpPr>
          <p:nvPr/>
        </p:nvSpPr>
        <p:spPr bwMode="auto">
          <a:xfrm>
            <a:off x="261258" y="5992810"/>
            <a:ext cx="41148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_tradnl" altLang="en-US" sz="1400" i="1" dirty="0"/>
              <a:t>La sismicidad en la sección transversal a través de la zona de subducción mostrando la relación entre el color y la profundidad del terremoto.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91354C5-3EAE-45B4-9D4F-D050DFE1DE1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dirty="0">
              <a:solidFill>
                <a:srgbClr val="FFFFFF"/>
              </a:solidFill>
              <a:ea typeface="ＭＳ Ｐゴシック" panose="020B0600070205080204" pitchFamily="34" charset="-128"/>
            </a:endParaRPr>
          </a:p>
        </p:txBody>
      </p:sp>
      <p:pic>
        <p:nvPicPr>
          <p:cNvPr id="62467" name="Picture 18" descr="IRIS_TMlogo.png">
            <a:extLst>
              <a:ext uri="{FF2B5EF4-FFF2-40B4-BE49-F238E27FC236}">
                <a16:creationId xmlns:a16="http://schemas.microsoft.com/office/drawing/2014/main" id="{9B0F3A46-1C40-456C-9205-88590D3A13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8" name="TextBox 7">
            <a:extLst>
              <a:ext uri="{FF2B5EF4-FFF2-40B4-BE49-F238E27FC236}">
                <a16:creationId xmlns:a16="http://schemas.microsoft.com/office/drawing/2014/main" id="{3B11D2E0-1EF9-4B20-B055-D84841870430}"/>
              </a:ext>
            </a:extLst>
          </p:cNvPr>
          <p:cNvSpPr txBox="1">
            <a:spLocks noChangeArrowheads="1"/>
          </p:cNvSpPr>
          <p:nvPr/>
        </p:nvSpPr>
        <p:spPr bwMode="auto">
          <a:xfrm>
            <a:off x="793750" y="6067425"/>
            <a:ext cx="7927975" cy="84433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000"/>
              </a:lnSpc>
              <a:spcBef>
                <a:spcPct val="0"/>
              </a:spcBef>
              <a:buFontTx/>
              <a:buNone/>
            </a:pPr>
            <a:r>
              <a:rPr lang="es-ES_tradnl" altLang="en-US" sz="1600" dirty="0">
                <a:solidFill>
                  <a:srgbClr val="000000"/>
                </a:solidFill>
                <a:latin typeface="Arial" panose="020B0604020202020204" pitchFamily="34" charset="0"/>
              </a:rPr>
              <a:t>En el norte de </a:t>
            </a:r>
            <a:r>
              <a:rPr lang="es-ES_tradnl" altLang="en-US" sz="1600" dirty="0" err="1">
                <a:solidFill>
                  <a:srgbClr val="000000"/>
                </a:solidFill>
                <a:latin typeface="Arial" panose="020B0604020202020204" pitchFamily="34" charset="0"/>
              </a:rPr>
              <a:t>Honshu</a:t>
            </a:r>
            <a:r>
              <a:rPr lang="es-ES_tradnl" altLang="en-US" sz="1600" dirty="0">
                <a:solidFill>
                  <a:srgbClr val="000000"/>
                </a:solidFill>
                <a:latin typeface="Arial" panose="020B0604020202020204" pitchFamily="34" charset="0"/>
              </a:rPr>
              <a:t>, la Placa del Pacífico se subduce por debajo de la Placa de Ojotsk a una velocidad de 8,3 cm / año. El epicentro de este terremoto de magnitud 7,0 es mostrado por la estrella roja.</a:t>
            </a:r>
          </a:p>
        </p:txBody>
      </p:sp>
      <p:pic>
        <p:nvPicPr>
          <p:cNvPr id="62471" name="Picture 4">
            <a:extLst>
              <a:ext uri="{FF2B5EF4-FFF2-40B4-BE49-F238E27FC236}">
                <a16:creationId xmlns:a16="http://schemas.microsoft.com/office/drawing/2014/main" id="{B24F42C8-EFD6-4780-83E5-AFE50A8357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5663" y="1076325"/>
            <a:ext cx="7772400" cy="485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a:extLst>
              <a:ext uri="{FF2B5EF4-FFF2-40B4-BE49-F238E27FC236}">
                <a16:creationId xmlns:a16="http://schemas.microsoft.com/office/drawing/2014/main" id="{1C3DC845-2E93-C848-9622-30E0278380E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20 de Marzo, 2021 a las 09:09:45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11">
            <a:extLst>
              <a:ext uri="{FF2B5EF4-FFF2-40B4-BE49-F238E27FC236}">
                <a16:creationId xmlns:a16="http://schemas.microsoft.com/office/drawing/2014/main" id="{87687DE2-7406-4341-B8FE-A8152022F6D5}"/>
              </a:ext>
            </a:extLst>
          </p:cNvPr>
          <p:cNvSpPr txBox="1"/>
          <p:nvPr/>
        </p:nvSpPr>
        <p:spPr>
          <a:xfrm>
            <a:off x="894444" y="3293929"/>
            <a:ext cx="1024778" cy="461665"/>
          </a:xfrm>
          <a:prstGeom prst="rect">
            <a:avLst/>
          </a:prstGeom>
          <a:solidFill>
            <a:srgbClr val="516CAA"/>
          </a:solidFill>
          <a:ln>
            <a:solidFill>
              <a:srgbClr val="393996"/>
            </a:solidFill>
          </a:ln>
        </p:spPr>
        <p:txBody>
          <a:bodyPr wrap="square" rtlCol="0">
            <a:spAutoFit/>
          </a:bodyPr>
          <a:lstStyle/>
          <a:p>
            <a:r>
              <a:rPr lang="es-ES_tradnl" sz="1200" dirty="0">
                <a:solidFill>
                  <a:schemeClr val="bg1"/>
                </a:solidFill>
              </a:rPr>
              <a:t>Placa Euroasiática</a:t>
            </a:r>
          </a:p>
        </p:txBody>
      </p:sp>
      <p:sp>
        <p:nvSpPr>
          <p:cNvPr id="13" name="TextBox 12">
            <a:extLst>
              <a:ext uri="{FF2B5EF4-FFF2-40B4-BE49-F238E27FC236}">
                <a16:creationId xmlns:a16="http://schemas.microsoft.com/office/drawing/2014/main" id="{8FE493CF-1074-2447-B4DF-E19534A43D05}"/>
              </a:ext>
            </a:extLst>
          </p:cNvPr>
          <p:cNvSpPr txBox="1"/>
          <p:nvPr/>
        </p:nvSpPr>
        <p:spPr>
          <a:xfrm>
            <a:off x="3200400" y="2374024"/>
            <a:ext cx="940660" cy="523220"/>
          </a:xfrm>
          <a:prstGeom prst="rect">
            <a:avLst/>
          </a:prstGeom>
          <a:solidFill>
            <a:srgbClr val="536FAD"/>
          </a:solidFill>
        </p:spPr>
        <p:txBody>
          <a:bodyPr wrap="square" rtlCol="0">
            <a:spAutoFit/>
          </a:bodyPr>
          <a:lstStyle/>
          <a:p>
            <a:r>
              <a:rPr lang="es-ES_tradnl" sz="1400" dirty="0">
                <a:solidFill>
                  <a:schemeClr val="bg1"/>
                </a:solidFill>
              </a:rPr>
              <a:t>Placa de Okhotsk</a:t>
            </a:r>
          </a:p>
        </p:txBody>
      </p:sp>
      <p:sp>
        <p:nvSpPr>
          <p:cNvPr id="14" name="5-Point Star 13">
            <a:extLst>
              <a:ext uri="{FF2B5EF4-FFF2-40B4-BE49-F238E27FC236}">
                <a16:creationId xmlns:a16="http://schemas.microsoft.com/office/drawing/2014/main" id="{4F8DC988-FF3F-2A4B-A6B5-128C84BA8EFD}"/>
              </a:ext>
            </a:extLst>
          </p:cNvPr>
          <p:cNvSpPr>
            <a:spLocks noChangeAspect="1"/>
          </p:cNvSpPr>
          <p:nvPr/>
        </p:nvSpPr>
        <p:spPr bwMode="auto">
          <a:xfrm>
            <a:off x="3848986" y="2785998"/>
            <a:ext cx="182562" cy="18415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15" name="TextBox 14">
            <a:extLst>
              <a:ext uri="{FF2B5EF4-FFF2-40B4-BE49-F238E27FC236}">
                <a16:creationId xmlns:a16="http://schemas.microsoft.com/office/drawing/2014/main" id="{EB823111-DEAD-F246-B246-093A3024A811}"/>
              </a:ext>
            </a:extLst>
          </p:cNvPr>
          <p:cNvSpPr txBox="1"/>
          <p:nvPr/>
        </p:nvSpPr>
        <p:spPr>
          <a:xfrm>
            <a:off x="4734627" y="2682156"/>
            <a:ext cx="1326412" cy="276999"/>
          </a:xfrm>
          <a:prstGeom prst="rect">
            <a:avLst/>
          </a:prstGeom>
          <a:solidFill>
            <a:srgbClr val="061C48"/>
          </a:solidFill>
        </p:spPr>
        <p:txBody>
          <a:bodyPr wrap="square" rtlCol="0">
            <a:spAutoFit/>
          </a:bodyPr>
          <a:lstStyle/>
          <a:p>
            <a:r>
              <a:rPr lang="es-ES_tradnl" sz="1200" dirty="0">
                <a:solidFill>
                  <a:schemeClr val="bg1"/>
                </a:solidFill>
              </a:rPr>
              <a:t>Fosa de Japón</a:t>
            </a:r>
          </a:p>
        </p:txBody>
      </p:sp>
      <p:sp>
        <p:nvSpPr>
          <p:cNvPr id="17" name="TextBox 16">
            <a:extLst>
              <a:ext uri="{FF2B5EF4-FFF2-40B4-BE49-F238E27FC236}">
                <a16:creationId xmlns:a16="http://schemas.microsoft.com/office/drawing/2014/main" id="{28D46889-397F-D749-BA0E-E2CDCBC8B167}"/>
              </a:ext>
            </a:extLst>
          </p:cNvPr>
          <p:cNvSpPr txBox="1"/>
          <p:nvPr/>
        </p:nvSpPr>
        <p:spPr>
          <a:xfrm rot="1764620">
            <a:off x="4877792" y="3676478"/>
            <a:ext cx="1040083" cy="276999"/>
          </a:xfrm>
          <a:prstGeom prst="rect">
            <a:avLst/>
          </a:prstGeom>
          <a:solidFill>
            <a:srgbClr val="061C48"/>
          </a:solidFill>
        </p:spPr>
        <p:txBody>
          <a:bodyPr wrap="square" rtlCol="0">
            <a:spAutoFit/>
          </a:bodyPr>
          <a:lstStyle/>
          <a:p>
            <a:r>
              <a:rPr lang="es-ES_tradnl" sz="1200" dirty="0">
                <a:solidFill>
                  <a:schemeClr val="bg1"/>
                </a:solidFill>
              </a:rPr>
              <a:t>8,3 cm/año</a:t>
            </a:r>
          </a:p>
        </p:txBody>
      </p:sp>
      <p:sp>
        <p:nvSpPr>
          <p:cNvPr id="18" name="TextBox 17">
            <a:extLst>
              <a:ext uri="{FF2B5EF4-FFF2-40B4-BE49-F238E27FC236}">
                <a16:creationId xmlns:a16="http://schemas.microsoft.com/office/drawing/2014/main" id="{958A4D82-7A4A-C641-B13D-960C06AD9394}"/>
              </a:ext>
            </a:extLst>
          </p:cNvPr>
          <p:cNvSpPr txBox="1"/>
          <p:nvPr/>
        </p:nvSpPr>
        <p:spPr>
          <a:xfrm>
            <a:off x="6413500" y="4075838"/>
            <a:ext cx="1524000" cy="276999"/>
          </a:xfrm>
          <a:prstGeom prst="rect">
            <a:avLst/>
          </a:prstGeom>
          <a:solidFill>
            <a:srgbClr val="061C48"/>
          </a:solidFill>
        </p:spPr>
        <p:txBody>
          <a:bodyPr wrap="square" rtlCol="0">
            <a:spAutoFit/>
          </a:bodyPr>
          <a:lstStyle/>
          <a:p>
            <a:r>
              <a:rPr lang="es-ES_tradnl" sz="1200" dirty="0">
                <a:solidFill>
                  <a:schemeClr val="bg1"/>
                </a:solidFill>
              </a:rPr>
              <a:t>Placa del Pacífico</a:t>
            </a:r>
          </a:p>
        </p:txBody>
      </p:sp>
      <p:sp>
        <p:nvSpPr>
          <p:cNvPr id="19" name="TextBox 18">
            <a:extLst>
              <a:ext uri="{FF2B5EF4-FFF2-40B4-BE49-F238E27FC236}">
                <a16:creationId xmlns:a16="http://schemas.microsoft.com/office/drawing/2014/main" id="{62DF28DD-2B91-BA46-BFB8-33FE759F0E8F}"/>
              </a:ext>
            </a:extLst>
          </p:cNvPr>
          <p:cNvSpPr txBox="1"/>
          <p:nvPr/>
        </p:nvSpPr>
        <p:spPr>
          <a:xfrm>
            <a:off x="6916056" y="1616794"/>
            <a:ext cx="1371600" cy="276999"/>
          </a:xfrm>
          <a:prstGeom prst="rect">
            <a:avLst/>
          </a:prstGeom>
          <a:solidFill>
            <a:schemeClr val="tx1"/>
          </a:solidFill>
        </p:spPr>
        <p:txBody>
          <a:bodyPr wrap="square" rtlCol="0">
            <a:spAutoFit/>
          </a:bodyPr>
          <a:lstStyle/>
          <a:p>
            <a:r>
              <a:rPr lang="es-ES_tradnl" sz="1200" dirty="0">
                <a:solidFill>
                  <a:schemeClr val="bg1"/>
                </a:solidFill>
              </a:rPr>
              <a:t>Limite de Placa</a:t>
            </a:r>
          </a:p>
        </p:txBody>
      </p:sp>
      <p:sp>
        <p:nvSpPr>
          <p:cNvPr id="20" name="TextBox 19">
            <a:extLst>
              <a:ext uri="{FF2B5EF4-FFF2-40B4-BE49-F238E27FC236}">
                <a16:creationId xmlns:a16="http://schemas.microsoft.com/office/drawing/2014/main" id="{C6CA02D5-B9BC-364A-B616-0630A6B42EBC}"/>
              </a:ext>
            </a:extLst>
          </p:cNvPr>
          <p:cNvSpPr txBox="1"/>
          <p:nvPr/>
        </p:nvSpPr>
        <p:spPr>
          <a:xfrm>
            <a:off x="7315200" y="1905000"/>
            <a:ext cx="1219200" cy="600164"/>
          </a:xfrm>
          <a:prstGeom prst="rect">
            <a:avLst/>
          </a:prstGeom>
          <a:solidFill>
            <a:schemeClr val="tx1"/>
          </a:solidFill>
        </p:spPr>
        <p:txBody>
          <a:bodyPr wrap="square" rtlCol="0">
            <a:spAutoFit/>
          </a:bodyPr>
          <a:lstStyle/>
          <a:p>
            <a:r>
              <a:rPr lang="es-ES_tradnl" sz="1100" dirty="0">
                <a:solidFill>
                  <a:schemeClr val="bg1"/>
                </a:solidFill>
              </a:rPr>
              <a:t>Subducción</a:t>
            </a:r>
          </a:p>
          <a:p>
            <a:r>
              <a:rPr lang="es-ES_tradnl" sz="1100" dirty="0">
                <a:solidFill>
                  <a:schemeClr val="bg1"/>
                </a:solidFill>
              </a:rPr>
              <a:t>Transformante</a:t>
            </a:r>
          </a:p>
          <a:p>
            <a:r>
              <a:rPr lang="es-ES_tradnl" sz="1100" dirty="0">
                <a:solidFill>
                  <a:schemeClr val="bg1"/>
                </a:solidFill>
              </a:rPr>
              <a:t>Dorsal Oceánica</a:t>
            </a:r>
          </a:p>
        </p:txBody>
      </p:sp>
      <p:sp>
        <p:nvSpPr>
          <p:cNvPr id="21" name="TextBox 20">
            <a:extLst>
              <a:ext uri="{FF2B5EF4-FFF2-40B4-BE49-F238E27FC236}">
                <a16:creationId xmlns:a16="http://schemas.microsoft.com/office/drawing/2014/main" id="{7A27978B-916D-2549-B046-0013EF5ABBCC}"/>
              </a:ext>
            </a:extLst>
          </p:cNvPr>
          <p:cNvSpPr txBox="1"/>
          <p:nvPr/>
        </p:nvSpPr>
        <p:spPr>
          <a:xfrm>
            <a:off x="6858000" y="2514600"/>
            <a:ext cx="1524000" cy="246221"/>
          </a:xfrm>
          <a:prstGeom prst="rect">
            <a:avLst/>
          </a:prstGeom>
          <a:solidFill>
            <a:schemeClr val="tx1"/>
          </a:solidFill>
        </p:spPr>
        <p:txBody>
          <a:bodyPr wrap="square" rtlCol="0">
            <a:spAutoFit/>
          </a:bodyPr>
          <a:lstStyle/>
          <a:p>
            <a:r>
              <a:rPr lang="es-ES_tradnl" sz="1000" dirty="0">
                <a:solidFill>
                  <a:schemeClr val="bg1"/>
                </a:solidFill>
              </a:rPr>
              <a:t>Terremotos    Volcanes</a:t>
            </a:r>
          </a:p>
        </p:txBody>
      </p:sp>
    </p:spTree>
    <p:extLst>
      <p:ext uri="{BB962C8B-B14F-4D97-AF65-F5344CB8AC3E}">
        <p14:creationId xmlns:p14="http://schemas.microsoft.com/office/powerpoint/2010/main" val="3544811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dirty="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itle 1">
            <a:extLst>
              <a:ext uri="{FF2B5EF4-FFF2-40B4-BE49-F238E27FC236}">
                <a16:creationId xmlns:a16="http://schemas.microsoft.com/office/drawing/2014/main" id="{B78AA927-6E27-494A-B41D-C66217F18D4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20 de Marzo, 2021 a las 09:09:45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pSp>
        <p:nvGrpSpPr>
          <p:cNvPr id="15" name="Group 14">
            <a:extLst>
              <a:ext uri="{FF2B5EF4-FFF2-40B4-BE49-F238E27FC236}">
                <a16:creationId xmlns:a16="http://schemas.microsoft.com/office/drawing/2014/main" id="{28E70D1B-0C7F-7F4A-8154-14193B2FFE29}"/>
              </a:ext>
            </a:extLst>
          </p:cNvPr>
          <p:cNvGrpSpPr/>
          <p:nvPr/>
        </p:nvGrpSpPr>
        <p:grpSpPr>
          <a:xfrm>
            <a:off x="838200" y="1020312"/>
            <a:ext cx="7772400" cy="4817376"/>
            <a:chOff x="838200" y="1020312"/>
            <a:chExt cx="7772400" cy="4817376"/>
          </a:xfrm>
        </p:grpSpPr>
        <p:grpSp>
          <p:nvGrpSpPr>
            <p:cNvPr id="16" name="Group 15">
              <a:extLst>
                <a:ext uri="{FF2B5EF4-FFF2-40B4-BE49-F238E27FC236}">
                  <a16:creationId xmlns:a16="http://schemas.microsoft.com/office/drawing/2014/main" id="{DB38485C-4561-E942-A9F4-C7632CC55372}"/>
                </a:ext>
              </a:extLst>
            </p:cNvPr>
            <p:cNvGrpSpPr/>
            <p:nvPr/>
          </p:nvGrpSpPr>
          <p:grpSpPr>
            <a:xfrm>
              <a:off x="838200" y="1020312"/>
              <a:ext cx="7772400" cy="4817376"/>
              <a:chOff x="1219200" y="990600"/>
              <a:chExt cx="7772400" cy="4817376"/>
            </a:xfrm>
          </p:grpSpPr>
          <p:pic>
            <p:nvPicPr>
              <p:cNvPr id="19" name="Picture 18">
                <a:extLst>
                  <a:ext uri="{FF2B5EF4-FFF2-40B4-BE49-F238E27FC236}">
                    <a16:creationId xmlns:a16="http://schemas.microsoft.com/office/drawing/2014/main" id="{3380A33D-CB1F-8249-A393-CB774C388FD5}"/>
                  </a:ext>
                </a:extLst>
              </p:cNvPr>
              <p:cNvPicPr>
                <a:picLocks noChangeAspect="1"/>
              </p:cNvPicPr>
              <p:nvPr/>
            </p:nvPicPr>
            <p:blipFill>
              <a:blip r:embed="rId4"/>
              <a:stretch>
                <a:fillRect/>
              </a:stretch>
            </p:blipFill>
            <p:spPr>
              <a:xfrm>
                <a:off x="1219200" y="990600"/>
                <a:ext cx="7772400" cy="4817376"/>
              </a:xfrm>
              <a:prstGeom prst="rect">
                <a:avLst/>
              </a:prstGeom>
            </p:spPr>
          </p:pic>
          <p:sp>
            <p:nvSpPr>
              <p:cNvPr id="20" name="TextBox 19">
                <a:extLst>
                  <a:ext uri="{FF2B5EF4-FFF2-40B4-BE49-F238E27FC236}">
                    <a16:creationId xmlns:a16="http://schemas.microsoft.com/office/drawing/2014/main" id="{5501A7AE-1ECF-384C-9328-9BA79E5C3299}"/>
                  </a:ext>
                </a:extLst>
              </p:cNvPr>
              <p:cNvSpPr txBox="1"/>
              <p:nvPr/>
            </p:nvSpPr>
            <p:spPr>
              <a:xfrm>
                <a:off x="2761692" y="2651013"/>
                <a:ext cx="1146468" cy="646331"/>
              </a:xfrm>
              <a:prstGeom prst="rect">
                <a:avLst/>
              </a:prstGeom>
              <a:noFill/>
            </p:spPr>
            <p:txBody>
              <a:bodyPr wrap="none" rtlCol="0">
                <a:spAutoFit/>
              </a:bodyPr>
              <a:lstStyle/>
              <a:p>
                <a:pPr algn="ctr"/>
                <a:r>
                  <a:rPr lang="es-ES_tradnl" dirty="0">
                    <a:solidFill>
                      <a:schemeClr val="bg1"/>
                    </a:solidFill>
                  </a:rPr>
                  <a:t>Placa de </a:t>
                </a:r>
              </a:p>
              <a:p>
                <a:pPr algn="ctr"/>
                <a:r>
                  <a:rPr lang="es-ES_tradnl" dirty="0">
                    <a:solidFill>
                      <a:schemeClr val="bg1"/>
                    </a:solidFill>
                  </a:rPr>
                  <a:t>Okhotsk</a:t>
                </a:r>
              </a:p>
            </p:txBody>
          </p:sp>
          <p:sp>
            <p:nvSpPr>
              <p:cNvPr id="21" name="TextBox 20">
                <a:extLst>
                  <a:ext uri="{FF2B5EF4-FFF2-40B4-BE49-F238E27FC236}">
                    <a16:creationId xmlns:a16="http://schemas.microsoft.com/office/drawing/2014/main" id="{ED249786-07C3-CB4E-82FC-FC9EF423BAE4}"/>
                  </a:ext>
                </a:extLst>
              </p:cNvPr>
              <p:cNvSpPr txBox="1"/>
              <p:nvPr/>
            </p:nvSpPr>
            <p:spPr>
              <a:xfrm>
                <a:off x="7461461" y="3810000"/>
                <a:ext cx="1197764" cy="646331"/>
              </a:xfrm>
              <a:prstGeom prst="rect">
                <a:avLst/>
              </a:prstGeom>
              <a:noFill/>
            </p:spPr>
            <p:txBody>
              <a:bodyPr wrap="none" rtlCol="0">
                <a:spAutoFit/>
              </a:bodyPr>
              <a:lstStyle/>
              <a:p>
                <a:pPr algn="ctr"/>
                <a:r>
                  <a:rPr lang="es-ES_tradnl" dirty="0">
                    <a:solidFill>
                      <a:schemeClr val="bg1"/>
                    </a:solidFill>
                  </a:rPr>
                  <a:t>Placa del </a:t>
                </a:r>
              </a:p>
              <a:p>
                <a:pPr algn="ctr"/>
                <a:r>
                  <a:rPr lang="es-ES_tradnl" dirty="0">
                    <a:solidFill>
                      <a:schemeClr val="bg1"/>
                    </a:solidFill>
                  </a:rPr>
                  <a:t>Pacífico</a:t>
                </a:r>
              </a:p>
            </p:txBody>
          </p:sp>
          <p:grpSp>
            <p:nvGrpSpPr>
              <p:cNvPr id="22" name="Group 21">
                <a:extLst>
                  <a:ext uri="{FF2B5EF4-FFF2-40B4-BE49-F238E27FC236}">
                    <a16:creationId xmlns:a16="http://schemas.microsoft.com/office/drawing/2014/main" id="{660C5326-4EDA-0242-8A05-F04D6CD95C7D}"/>
                  </a:ext>
                </a:extLst>
              </p:cNvPr>
              <p:cNvGrpSpPr/>
              <p:nvPr/>
            </p:nvGrpSpPr>
            <p:grpSpPr>
              <a:xfrm>
                <a:off x="6012954" y="4435900"/>
                <a:ext cx="1200970" cy="546365"/>
                <a:chOff x="4592163" y="4008749"/>
                <a:chExt cx="1200970" cy="546365"/>
              </a:xfrm>
            </p:grpSpPr>
            <p:sp>
              <p:nvSpPr>
                <p:cNvPr id="23" name="Down Arrow 22">
                  <a:extLst>
                    <a:ext uri="{FF2B5EF4-FFF2-40B4-BE49-F238E27FC236}">
                      <a16:creationId xmlns:a16="http://schemas.microsoft.com/office/drawing/2014/main" id="{7DFDB5E4-40F8-3C43-892E-174EB7C26B84}"/>
                    </a:ext>
                  </a:extLst>
                </p:cNvPr>
                <p:cNvSpPr/>
                <p:nvPr/>
              </p:nvSpPr>
              <p:spPr>
                <a:xfrm rot="6899998">
                  <a:off x="4867583" y="3740175"/>
                  <a:ext cx="546365" cy="1083513"/>
                </a:xfrm>
                <a:prstGeom prst="downArrow">
                  <a:avLst>
                    <a:gd name="adj1" fmla="val 53882"/>
                    <a:gd name="adj2" fmla="val 500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4" name="TextBox 23">
                  <a:extLst>
                    <a:ext uri="{FF2B5EF4-FFF2-40B4-BE49-F238E27FC236}">
                      <a16:creationId xmlns:a16="http://schemas.microsoft.com/office/drawing/2014/main" id="{12379735-DBEC-C645-9D27-7A1FD4E17FEA}"/>
                    </a:ext>
                  </a:extLst>
                </p:cNvPr>
                <p:cNvSpPr txBox="1"/>
                <p:nvPr/>
              </p:nvSpPr>
              <p:spPr>
                <a:xfrm rot="1407110">
                  <a:off x="4592163" y="4112652"/>
                  <a:ext cx="1200970" cy="338554"/>
                </a:xfrm>
                <a:prstGeom prst="rect">
                  <a:avLst/>
                </a:prstGeom>
                <a:noFill/>
              </p:spPr>
              <p:txBody>
                <a:bodyPr wrap="none" rtlCol="0">
                  <a:spAutoFit/>
                </a:bodyPr>
                <a:lstStyle/>
                <a:p>
                  <a:r>
                    <a:rPr lang="es-ES_tradnl" sz="1600" dirty="0"/>
                    <a:t>8,3 cm/año</a:t>
                  </a:r>
                </a:p>
              </p:txBody>
            </p:sp>
          </p:grpSp>
        </p:grpSp>
        <p:sp>
          <p:nvSpPr>
            <p:cNvPr id="17" name="TextBox 16">
              <a:extLst>
                <a:ext uri="{FF2B5EF4-FFF2-40B4-BE49-F238E27FC236}">
                  <a16:creationId xmlns:a16="http://schemas.microsoft.com/office/drawing/2014/main" id="{47A9BC36-85CD-F545-85C0-77E6750953B6}"/>
                </a:ext>
              </a:extLst>
            </p:cNvPr>
            <p:cNvSpPr txBox="1"/>
            <p:nvPr/>
          </p:nvSpPr>
          <p:spPr>
            <a:xfrm>
              <a:off x="6202990" y="1953817"/>
              <a:ext cx="2102810" cy="646331"/>
            </a:xfrm>
            <a:prstGeom prst="rect">
              <a:avLst/>
            </a:prstGeom>
            <a:solidFill>
              <a:srgbClr val="112E63"/>
            </a:solidFill>
          </p:spPr>
          <p:txBody>
            <a:bodyPr wrap="square" rtlCol="0">
              <a:spAutoFit/>
            </a:bodyPr>
            <a:lstStyle/>
            <a:p>
              <a:pPr algn="ctr"/>
              <a:r>
                <a:rPr lang="es-ES_tradnl" dirty="0">
                  <a:solidFill>
                    <a:srgbClr val="F7C615"/>
                  </a:solidFill>
                </a:rPr>
                <a:t>Historia de los </a:t>
              </a:r>
            </a:p>
            <a:p>
              <a:pPr algn="ctr"/>
              <a:r>
                <a:rPr lang="es-ES_tradnl" dirty="0">
                  <a:solidFill>
                    <a:srgbClr val="F7C615"/>
                  </a:solidFill>
                </a:rPr>
                <a:t>Terremotos</a:t>
              </a:r>
            </a:p>
          </p:txBody>
        </p:sp>
        <p:sp>
          <p:nvSpPr>
            <p:cNvPr id="18" name="TextBox 17">
              <a:extLst>
                <a:ext uri="{FF2B5EF4-FFF2-40B4-BE49-F238E27FC236}">
                  <a16:creationId xmlns:a16="http://schemas.microsoft.com/office/drawing/2014/main" id="{C0C2D476-E982-6147-A5F5-0081178FA513}"/>
                </a:ext>
              </a:extLst>
            </p:cNvPr>
            <p:cNvSpPr txBox="1"/>
            <p:nvPr/>
          </p:nvSpPr>
          <p:spPr>
            <a:xfrm>
              <a:off x="5844695" y="3015701"/>
              <a:ext cx="2765905" cy="276999"/>
            </a:xfrm>
            <a:prstGeom prst="rect">
              <a:avLst/>
            </a:prstGeom>
            <a:solidFill>
              <a:srgbClr val="123163"/>
            </a:solidFill>
          </p:spPr>
          <p:txBody>
            <a:bodyPr wrap="square" rtlCol="0">
              <a:spAutoFit/>
            </a:bodyPr>
            <a:lstStyle/>
            <a:p>
              <a:pPr algn="ctr"/>
              <a:r>
                <a:rPr lang="es-ES_tradnl" sz="1200" dirty="0">
                  <a:solidFill>
                    <a:srgbClr val="E7BD0A"/>
                  </a:solidFill>
                </a:rPr>
                <a:t>Área de Ruptura/ fecha/ magnitud</a:t>
              </a:r>
            </a:p>
          </p:txBody>
        </p:sp>
      </p:grpSp>
      <p:sp>
        <p:nvSpPr>
          <p:cNvPr id="25" name="TextBox 7">
            <a:extLst>
              <a:ext uri="{FF2B5EF4-FFF2-40B4-BE49-F238E27FC236}">
                <a16:creationId xmlns:a16="http://schemas.microsoft.com/office/drawing/2014/main" id="{2830072D-9460-3C42-A644-61E902AB43B7}"/>
              </a:ext>
            </a:extLst>
          </p:cNvPr>
          <p:cNvSpPr txBox="1">
            <a:spLocks noChangeArrowheads="1"/>
          </p:cNvSpPr>
          <p:nvPr/>
        </p:nvSpPr>
        <p:spPr bwMode="auto">
          <a:xfrm>
            <a:off x="457200" y="5922952"/>
            <a:ext cx="8534400" cy="84433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s-ES_tradnl" altLang="en-US" sz="1600" dirty="0">
                <a:solidFill>
                  <a:srgbClr val="000000"/>
                </a:solidFill>
                <a:latin typeface="Arial" panose="020B0604020202020204" pitchFamily="34" charset="0"/>
              </a:rPr>
              <a:t>En este mapa, el año, la magnitud y el área de ruptura son mostrados para terremotos de magnitud 7,4 y mayores en el límite de placa de subducción Pacífico-Ojotsk desde 1896 hasta 2010, justo antes del terremoto de magnitud 9,1 de 2011.</a:t>
            </a:r>
          </a:p>
        </p:txBody>
      </p:sp>
    </p:spTree>
    <p:extLst>
      <p:ext uri="{BB962C8B-B14F-4D97-AF65-F5344CB8AC3E}">
        <p14:creationId xmlns:p14="http://schemas.microsoft.com/office/powerpoint/2010/main" val="1844830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dirty="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28C9A91E-8232-2A4D-B7AC-F76B48719DED}"/>
              </a:ext>
            </a:extLst>
          </p:cNvPr>
          <p:cNvSpPr txBox="1"/>
          <p:nvPr/>
        </p:nvSpPr>
        <p:spPr>
          <a:xfrm>
            <a:off x="5257799" y="4261101"/>
            <a:ext cx="3886201" cy="923330"/>
          </a:xfrm>
          <a:prstGeom prst="rect">
            <a:avLst/>
          </a:prstGeom>
          <a:noFill/>
        </p:spPr>
        <p:txBody>
          <a:bodyPr wrap="square" rtlCol="0">
            <a:spAutoFit/>
          </a:bodyPr>
          <a:lstStyle/>
          <a:p>
            <a:pPr algn="ctr"/>
            <a:r>
              <a:rPr lang="en-US" dirty="0">
                <a:solidFill>
                  <a:schemeClr val="bg1"/>
                </a:solidFill>
              </a:rPr>
              <a:t>Rupture area for March 11, 2011</a:t>
            </a:r>
          </a:p>
          <a:p>
            <a:pPr algn="ctr"/>
            <a:r>
              <a:rPr lang="en-US" dirty="0">
                <a:solidFill>
                  <a:schemeClr val="bg1"/>
                </a:solidFill>
              </a:rPr>
              <a:t>Magnitude 9.0</a:t>
            </a:r>
          </a:p>
          <a:p>
            <a:pPr algn="ctr"/>
            <a:r>
              <a:rPr lang="en-US" dirty="0">
                <a:solidFill>
                  <a:schemeClr val="bg1"/>
                </a:solidFill>
              </a:rPr>
              <a:t>Tohoku-oki Earthquake </a:t>
            </a:r>
          </a:p>
        </p:txBody>
      </p:sp>
      <p:sp>
        <p:nvSpPr>
          <p:cNvPr id="16" name="Title 1">
            <a:extLst>
              <a:ext uri="{FF2B5EF4-FFF2-40B4-BE49-F238E27FC236}">
                <a16:creationId xmlns:a16="http://schemas.microsoft.com/office/drawing/2014/main" id="{E6E1A3FC-1CF4-E74D-BF61-D2F07CE00A1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20 de Marzo, 2021 a las 09:09:45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9" name="TextBox 7">
            <a:extLst>
              <a:ext uri="{FF2B5EF4-FFF2-40B4-BE49-F238E27FC236}">
                <a16:creationId xmlns:a16="http://schemas.microsoft.com/office/drawing/2014/main" id="{998B9134-4CE1-8D4B-9E13-32AB2A07A34A}"/>
              </a:ext>
            </a:extLst>
          </p:cNvPr>
          <p:cNvSpPr txBox="1">
            <a:spLocks noChangeArrowheads="1"/>
          </p:cNvSpPr>
          <p:nvPr/>
        </p:nvSpPr>
        <p:spPr bwMode="auto">
          <a:xfrm>
            <a:off x="315913" y="5505271"/>
            <a:ext cx="8675687"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200" dirty="0">
                <a:solidFill>
                  <a:srgbClr val="000000"/>
                </a:solidFill>
                <a:latin typeface="Arial" panose="020B0604020202020204" pitchFamily="34" charset="0"/>
                <a:cs typeface="Arial" panose="020B0604020202020204" pitchFamily="34" charset="0"/>
              </a:rPr>
              <a:t>El 11 de marzo de 2011, el terremoto M 9,0 de </a:t>
            </a:r>
            <a:r>
              <a:rPr lang="es-ES_tradnl" altLang="en-US" sz="1200" dirty="0" err="1">
                <a:solidFill>
                  <a:srgbClr val="000000"/>
                </a:solidFill>
                <a:latin typeface="Arial" panose="020B0604020202020204" pitchFamily="34" charset="0"/>
                <a:cs typeface="Arial" panose="020B0604020202020204" pitchFamily="34" charset="0"/>
              </a:rPr>
              <a:t>Tohoku-oki</a:t>
            </a:r>
            <a:r>
              <a:rPr lang="es-ES_tradnl" altLang="en-US" sz="1200" dirty="0">
                <a:solidFill>
                  <a:srgbClr val="000000"/>
                </a:solidFill>
                <a:latin typeface="Arial" panose="020B0604020202020204" pitchFamily="34" charset="0"/>
                <a:cs typeface="Arial" panose="020B0604020202020204" pitchFamily="34" charset="0"/>
              </a:rPr>
              <a:t> provoco la ruptura de un área de 500 km de largo por 200 km de ancho del límite de placa de mega-empuje del Pacífico y Ojotsk. El deslizamiento de la falla alcanzó más de 60 metros cerca de la Fosa de Japón. Este gran terremoto, el más grande en la historia de Japón, y el tsunami resultante cobraron la vida de casi 20.000 personas y causaron daños materiales por aproximadamente 200.000 millones de dólares. El terremoto de hoy M 7,0 fue localizado cerca del extremo occidental de la zona de ruptura de </a:t>
            </a:r>
            <a:r>
              <a:rPr lang="es-ES_tradnl" altLang="en-US" sz="1200" dirty="0" err="1">
                <a:solidFill>
                  <a:srgbClr val="000000"/>
                </a:solidFill>
                <a:latin typeface="Arial" panose="020B0604020202020204" pitchFamily="34" charset="0"/>
                <a:cs typeface="Arial" panose="020B0604020202020204" pitchFamily="34" charset="0"/>
              </a:rPr>
              <a:t>Tohoku-oki</a:t>
            </a:r>
            <a:r>
              <a:rPr lang="es-ES_tradnl" altLang="en-US" sz="1200" dirty="0">
                <a:solidFill>
                  <a:srgbClr val="000000"/>
                </a:solidFill>
                <a:latin typeface="Arial" panose="020B0604020202020204" pitchFamily="34" charset="0"/>
                <a:cs typeface="Arial" panose="020B0604020202020204" pitchFamily="34" charset="0"/>
              </a:rPr>
              <a:t>. En la siguiente diapositiva se muestra una sección transversal a lo largo de la línea punteada.</a:t>
            </a:r>
          </a:p>
        </p:txBody>
      </p:sp>
      <p:grpSp>
        <p:nvGrpSpPr>
          <p:cNvPr id="5" name="Group 4">
            <a:extLst>
              <a:ext uri="{FF2B5EF4-FFF2-40B4-BE49-F238E27FC236}">
                <a16:creationId xmlns:a16="http://schemas.microsoft.com/office/drawing/2014/main" id="{0681D5D5-3138-5242-974E-94CFA0750067}"/>
              </a:ext>
            </a:extLst>
          </p:cNvPr>
          <p:cNvGrpSpPr/>
          <p:nvPr/>
        </p:nvGrpSpPr>
        <p:grpSpPr>
          <a:xfrm>
            <a:off x="533400" y="994708"/>
            <a:ext cx="7696201" cy="4510564"/>
            <a:chOff x="609600" y="994707"/>
            <a:chExt cx="7848601" cy="4720293"/>
          </a:xfrm>
        </p:grpSpPr>
        <p:grpSp>
          <p:nvGrpSpPr>
            <p:cNvPr id="20" name="Group 19">
              <a:extLst>
                <a:ext uri="{FF2B5EF4-FFF2-40B4-BE49-F238E27FC236}">
                  <a16:creationId xmlns:a16="http://schemas.microsoft.com/office/drawing/2014/main" id="{83C2B93E-A402-4946-8CE9-9084A2B1B0C1}"/>
                </a:ext>
              </a:extLst>
            </p:cNvPr>
            <p:cNvGrpSpPr/>
            <p:nvPr/>
          </p:nvGrpSpPr>
          <p:grpSpPr>
            <a:xfrm>
              <a:off x="609600" y="994707"/>
              <a:ext cx="7772400" cy="4720293"/>
              <a:chOff x="1295400" y="838200"/>
              <a:chExt cx="7772400" cy="4720293"/>
            </a:xfrm>
          </p:grpSpPr>
          <p:pic>
            <p:nvPicPr>
              <p:cNvPr id="21" name="Picture 20">
                <a:extLst>
                  <a:ext uri="{FF2B5EF4-FFF2-40B4-BE49-F238E27FC236}">
                    <a16:creationId xmlns:a16="http://schemas.microsoft.com/office/drawing/2014/main" id="{8CBE4FAE-64DF-8040-89D8-D70B4E9673B9}"/>
                  </a:ext>
                </a:extLst>
              </p:cNvPr>
              <p:cNvPicPr>
                <a:picLocks noChangeAspect="1"/>
              </p:cNvPicPr>
              <p:nvPr/>
            </p:nvPicPr>
            <p:blipFill>
              <a:blip r:embed="rId4"/>
              <a:stretch>
                <a:fillRect/>
              </a:stretch>
            </p:blipFill>
            <p:spPr>
              <a:xfrm>
                <a:off x="1295400" y="838200"/>
                <a:ext cx="7772400" cy="4720293"/>
              </a:xfrm>
              <a:prstGeom prst="rect">
                <a:avLst/>
              </a:prstGeom>
            </p:spPr>
          </p:pic>
          <p:sp>
            <p:nvSpPr>
              <p:cNvPr id="22" name="5-Point Star 21">
                <a:extLst>
                  <a:ext uri="{FF2B5EF4-FFF2-40B4-BE49-F238E27FC236}">
                    <a16:creationId xmlns:a16="http://schemas.microsoft.com/office/drawing/2014/main" id="{03A728F1-32B0-0E45-82E4-774E8A0ABB88}"/>
                  </a:ext>
                </a:extLst>
              </p:cNvPr>
              <p:cNvSpPr>
                <a:spLocks noChangeAspect="1"/>
              </p:cNvSpPr>
              <p:nvPr/>
            </p:nvSpPr>
            <p:spPr>
              <a:xfrm>
                <a:off x="4572000" y="3179061"/>
                <a:ext cx="182880" cy="18288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23" name="Down Arrow 22">
                <a:extLst>
                  <a:ext uri="{FF2B5EF4-FFF2-40B4-BE49-F238E27FC236}">
                    <a16:creationId xmlns:a16="http://schemas.microsoft.com/office/drawing/2014/main" id="{203A3C2D-A1A9-B446-B4E1-4897B909653C}"/>
                  </a:ext>
                </a:extLst>
              </p:cNvPr>
              <p:cNvSpPr/>
              <p:nvPr/>
            </p:nvSpPr>
            <p:spPr>
              <a:xfrm rot="7663797">
                <a:off x="5739923" y="3530458"/>
                <a:ext cx="420479" cy="847409"/>
              </a:xfrm>
              <a:prstGeom prst="downArrow">
                <a:avLst>
                  <a:gd name="adj1" fmla="val 55273"/>
                  <a:gd name="adj2" fmla="val 50000"/>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4" name="TextBox 23">
                <a:extLst>
                  <a:ext uri="{FF2B5EF4-FFF2-40B4-BE49-F238E27FC236}">
                    <a16:creationId xmlns:a16="http://schemas.microsoft.com/office/drawing/2014/main" id="{FDC687B1-E0DB-A740-831D-EF7D2610BBA1}"/>
                  </a:ext>
                </a:extLst>
              </p:cNvPr>
              <p:cNvSpPr txBox="1"/>
              <p:nvPr/>
            </p:nvSpPr>
            <p:spPr>
              <a:xfrm>
                <a:off x="1973727" y="3270501"/>
                <a:ext cx="2364750" cy="646331"/>
              </a:xfrm>
              <a:prstGeom prst="rect">
                <a:avLst/>
              </a:prstGeom>
              <a:noFill/>
            </p:spPr>
            <p:txBody>
              <a:bodyPr wrap="none" rtlCol="0">
                <a:spAutoFit/>
              </a:bodyPr>
              <a:lstStyle/>
              <a:p>
                <a:pPr algn="ctr"/>
                <a:r>
                  <a:rPr lang="es-ES_tradnl" altLang="en-US" dirty="0">
                    <a:solidFill>
                      <a:schemeClr val="bg1"/>
                    </a:solidFill>
                  </a:rPr>
                  <a:t>Magnitud 7,0 del</a:t>
                </a:r>
              </a:p>
              <a:p>
                <a:pPr algn="ctr"/>
                <a:r>
                  <a:rPr lang="es-ES_tradnl" altLang="en-US" dirty="0">
                    <a:solidFill>
                      <a:schemeClr val="bg1"/>
                    </a:solidFill>
                  </a:rPr>
                  <a:t>20 de Marzo de 2021</a:t>
                </a:r>
                <a:endParaRPr lang="es-ES_tradnl" dirty="0">
                  <a:solidFill>
                    <a:schemeClr val="bg1"/>
                  </a:solidFill>
                </a:endParaRPr>
              </a:p>
            </p:txBody>
          </p:sp>
          <p:cxnSp>
            <p:nvCxnSpPr>
              <p:cNvPr id="25" name="Straight Arrow Connector 24">
                <a:extLst>
                  <a:ext uri="{FF2B5EF4-FFF2-40B4-BE49-F238E27FC236}">
                    <a16:creationId xmlns:a16="http://schemas.microsoft.com/office/drawing/2014/main" id="{AA0BDE0A-5DF8-E840-B2F1-FE3927C93394}"/>
                  </a:ext>
                </a:extLst>
              </p:cNvPr>
              <p:cNvCxnSpPr>
                <a:cxnSpLocks noChangeShapeType="1"/>
              </p:cNvCxnSpPr>
              <p:nvPr/>
            </p:nvCxnSpPr>
            <p:spPr bwMode="auto">
              <a:xfrm flipV="1">
                <a:off x="4191000" y="3304089"/>
                <a:ext cx="381000" cy="168694"/>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6" name="Straight Connector 25">
                <a:extLst>
                  <a:ext uri="{FF2B5EF4-FFF2-40B4-BE49-F238E27FC236}">
                    <a16:creationId xmlns:a16="http://schemas.microsoft.com/office/drawing/2014/main" id="{86D0C808-366B-2E4F-8B2C-B73D9F2553CA}"/>
                  </a:ext>
                </a:extLst>
              </p:cNvPr>
              <p:cNvCxnSpPr>
                <a:cxnSpLocks/>
              </p:cNvCxnSpPr>
              <p:nvPr/>
            </p:nvCxnSpPr>
            <p:spPr>
              <a:xfrm>
                <a:off x="3505200" y="2596899"/>
                <a:ext cx="3124200" cy="371633"/>
              </a:xfrm>
              <a:prstGeom prst="line">
                <a:avLst/>
              </a:prstGeom>
              <a:ln w="317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31963BEA-8F21-854F-A059-0A00169EB243}"/>
                </a:ext>
              </a:extLst>
            </p:cNvPr>
            <p:cNvGrpSpPr/>
            <p:nvPr/>
          </p:nvGrpSpPr>
          <p:grpSpPr>
            <a:xfrm>
              <a:off x="4572000" y="1473190"/>
              <a:ext cx="3886201" cy="3937010"/>
              <a:chOff x="4572000" y="1473190"/>
              <a:chExt cx="3886201" cy="3937010"/>
            </a:xfrm>
          </p:grpSpPr>
          <p:sp>
            <p:nvSpPr>
              <p:cNvPr id="28" name="TextBox 27">
                <a:extLst>
                  <a:ext uri="{FF2B5EF4-FFF2-40B4-BE49-F238E27FC236}">
                    <a16:creationId xmlns:a16="http://schemas.microsoft.com/office/drawing/2014/main" id="{72A205D8-9A62-6944-8CA5-7948D98CA34F}"/>
                  </a:ext>
                </a:extLst>
              </p:cNvPr>
              <p:cNvSpPr txBox="1"/>
              <p:nvPr/>
            </p:nvSpPr>
            <p:spPr>
              <a:xfrm>
                <a:off x="4572000" y="4486870"/>
                <a:ext cx="3886201" cy="923330"/>
              </a:xfrm>
              <a:prstGeom prst="rect">
                <a:avLst/>
              </a:prstGeom>
              <a:noFill/>
            </p:spPr>
            <p:txBody>
              <a:bodyPr wrap="square" rtlCol="0">
                <a:spAutoFit/>
              </a:bodyPr>
              <a:lstStyle/>
              <a:p>
                <a:pPr algn="ctr"/>
                <a:r>
                  <a:rPr lang="es-ES_tradnl" dirty="0">
                    <a:solidFill>
                      <a:schemeClr val="bg1"/>
                    </a:solidFill>
                  </a:rPr>
                  <a:t>Área de ruptura del terremoto de </a:t>
                </a:r>
                <a:r>
                  <a:rPr lang="es-ES_tradnl" dirty="0" err="1">
                    <a:solidFill>
                      <a:schemeClr val="bg1"/>
                    </a:solidFill>
                  </a:rPr>
                  <a:t>Tohoku-oki</a:t>
                </a:r>
                <a:r>
                  <a:rPr lang="es-ES_tradnl" dirty="0">
                    <a:solidFill>
                      <a:schemeClr val="bg1"/>
                    </a:solidFill>
                  </a:rPr>
                  <a:t> de magnitud 9,0 del 11 de Marzo de 2011</a:t>
                </a:r>
              </a:p>
            </p:txBody>
          </p:sp>
          <p:sp>
            <p:nvSpPr>
              <p:cNvPr id="29" name="TextBox 28">
                <a:extLst>
                  <a:ext uri="{FF2B5EF4-FFF2-40B4-BE49-F238E27FC236}">
                    <a16:creationId xmlns:a16="http://schemas.microsoft.com/office/drawing/2014/main" id="{2F9EE60B-B2BB-AE4F-93DF-250D6FC17FDD}"/>
                  </a:ext>
                </a:extLst>
              </p:cNvPr>
              <p:cNvSpPr txBox="1"/>
              <p:nvPr/>
            </p:nvSpPr>
            <p:spPr>
              <a:xfrm>
                <a:off x="6388100" y="1473190"/>
                <a:ext cx="1600200" cy="523220"/>
              </a:xfrm>
              <a:prstGeom prst="rect">
                <a:avLst/>
              </a:prstGeom>
              <a:solidFill>
                <a:srgbClr val="123163"/>
              </a:solidFill>
              <a:ln>
                <a:solidFill>
                  <a:srgbClr val="17316B"/>
                </a:solidFill>
              </a:ln>
            </p:spPr>
            <p:txBody>
              <a:bodyPr wrap="square" rtlCol="0">
                <a:spAutoFit/>
              </a:bodyPr>
              <a:lstStyle/>
              <a:p>
                <a:r>
                  <a:rPr lang="es-ES_tradnl" sz="1400" dirty="0">
                    <a:solidFill>
                      <a:schemeClr val="bg1"/>
                    </a:solidFill>
                  </a:rPr>
                  <a:t>Cuánto se deslizó la falla:</a:t>
                </a:r>
              </a:p>
            </p:txBody>
          </p:sp>
          <p:sp>
            <p:nvSpPr>
              <p:cNvPr id="30" name="TextBox 29">
                <a:extLst>
                  <a:ext uri="{FF2B5EF4-FFF2-40B4-BE49-F238E27FC236}">
                    <a16:creationId xmlns:a16="http://schemas.microsoft.com/office/drawing/2014/main" id="{D18F3450-F57A-D046-9D0D-CAFAEE8F3572}"/>
                  </a:ext>
                </a:extLst>
              </p:cNvPr>
              <p:cNvSpPr txBox="1"/>
              <p:nvPr/>
            </p:nvSpPr>
            <p:spPr>
              <a:xfrm>
                <a:off x="6477000" y="2057400"/>
                <a:ext cx="1511300" cy="400110"/>
              </a:xfrm>
              <a:prstGeom prst="rect">
                <a:avLst/>
              </a:prstGeom>
              <a:solidFill>
                <a:srgbClr val="EBECF0"/>
              </a:solidFill>
            </p:spPr>
            <p:txBody>
              <a:bodyPr wrap="square" rtlCol="0">
                <a:spAutoFit/>
              </a:bodyPr>
              <a:lstStyle/>
              <a:p>
                <a:r>
                  <a:rPr lang="es-ES_tradnl" sz="1000" dirty="0"/>
                  <a:t>Deslizamiento de la Falla</a:t>
                </a:r>
              </a:p>
            </p:txBody>
          </p:sp>
          <p:sp>
            <p:nvSpPr>
              <p:cNvPr id="31" name="TextBox 30">
                <a:extLst>
                  <a:ext uri="{FF2B5EF4-FFF2-40B4-BE49-F238E27FC236}">
                    <a16:creationId xmlns:a16="http://schemas.microsoft.com/office/drawing/2014/main" id="{AC31CA2E-D31D-3B46-9EC3-7D9DC5A12822}"/>
                  </a:ext>
                </a:extLst>
              </p:cNvPr>
              <p:cNvSpPr txBox="1"/>
              <p:nvPr/>
            </p:nvSpPr>
            <p:spPr>
              <a:xfrm>
                <a:off x="7391400" y="2485592"/>
                <a:ext cx="596900" cy="246221"/>
              </a:xfrm>
              <a:prstGeom prst="rect">
                <a:avLst/>
              </a:prstGeom>
              <a:solidFill>
                <a:srgbClr val="EBECF0"/>
              </a:solidFill>
            </p:spPr>
            <p:txBody>
              <a:bodyPr wrap="square" rtlCol="0">
                <a:spAutoFit/>
              </a:bodyPr>
              <a:lstStyle/>
              <a:p>
                <a:r>
                  <a:rPr lang="es-ES_tradnl" sz="1000" dirty="0"/>
                  <a:t>Metros</a:t>
                </a:r>
              </a:p>
            </p:txBody>
          </p:sp>
          <p:sp>
            <p:nvSpPr>
              <p:cNvPr id="32" name="TextBox 31">
                <a:extLst>
                  <a:ext uri="{FF2B5EF4-FFF2-40B4-BE49-F238E27FC236}">
                    <a16:creationId xmlns:a16="http://schemas.microsoft.com/office/drawing/2014/main" id="{8390DAFF-E367-1941-AFD3-FCAC98888EFF}"/>
                  </a:ext>
                </a:extLst>
              </p:cNvPr>
              <p:cNvSpPr txBox="1"/>
              <p:nvPr/>
            </p:nvSpPr>
            <p:spPr>
              <a:xfrm rot="16200000">
                <a:off x="7150584" y="3196021"/>
                <a:ext cx="1148322" cy="415498"/>
              </a:xfrm>
              <a:prstGeom prst="rect">
                <a:avLst/>
              </a:prstGeom>
              <a:solidFill>
                <a:srgbClr val="EBECF0"/>
              </a:solidFill>
            </p:spPr>
            <p:txBody>
              <a:bodyPr wrap="square" rtlCol="0">
                <a:spAutoFit/>
              </a:bodyPr>
              <a:lstStyle/>
              <a:p>
                <a:r>
                  <a:rPr lang="es-ES_tradnl" sz="1050" dirty="0"/>
                  <a:t>Incremento del Deslizamiento</a:t>
                </a:r>
              </a:p>
            </p:txBody>
          </p:sp>
        </p:grpSp>
      </p:grpSp>
    </p:spTree>
    <p:extLst>
      <p:ext uri="{BB962C8B-B14F-4D97-AF65-F5344CB8AC3E}">
        <p14:creationId xmlns:p14="http://schemas.microsoft.com/office/powerpoint/2010/main" val="3616724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dirty="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itle 1">
            <a:extLst>
              <a:ext uri="{FF2B5EF4-FFF2-40B4-BE49-F238E27FC236}">
                <a16:creationId xmlns:a16="http://schemas.microsoft.com/office/drawing/2014/main" id="{4008D4D1-73F2-7B4B-A25A-9C445584DB8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20 de Marzo, 2021 a las 09:09:45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28" name="TextBox 7">
            <a:extLst>
              <a:ext uri="{FF2B5EF4-FFF2-40B4-BE49-F238E27FC236}">
                <a16:creationId xmlns:a16="http://schemas.microsoft.com/office/drawing/2014/main" id="{0ACE450B-427B-3442-AE70-4FF56145127F}"/>
              </a:ext>
            </a:extLst>
          </p:cNvPr>
          <p:cNvSpPr txBox="1">
            <a:spLocks noChangeArrowheads="1"/>
          </p:cNvSpPr>
          <p:nvPr/>
        </p:nvSpPr>
        <p:spPr bwMode="auto">
          <a:xfrm>
            <a:off x="163513" y="5688449"/>
            <a:ext cx="8904287" cy="11695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El deslizamiento de la falla durante el terremoto de </a:t>
            </a:r>
            <a:r>
              <a:rPr lang="es-ES_tradnl" altLang="en-US" sz="1400" dirty="0" err="1">
                <a:solidFill>
                  <a:srgbClr val="000000"/>
                </a:solidFill>
                <a:latin typeface="Arial" panose="020B0604020202020204" pitchFamily="34" charset="0"/>
              </a:rPr>
              <a:t>Tohoku-oki</a:t>
            </a:r>
            <a:r>
              <a:rPr lang="es-ES_tradnl" altLang="en-US" sz="1400" dirty="0">
                <a:solidFill>
                  <a:srgbClr val="000000"/>
                </a:solidFill>
                <a:latin typeface="Arial" panose="020B0604020202020204" pitchFamily="34" charset="0"/>
              </a:rPr>
              <a:t> M 9,1 es mostrado en esta sección transversal a través del hipocentro a ~ 25 km de profundidad. El deslizamiento de la falla fue de 40 metros en el hipocentro y aumentó a más de 60 metros en la Fosa de Japón. El deslizamiento de la falla disminuyó la caída desde el hipocentro a aproximadamente 1 metro a ~ 50 km de profundidad. El hipocentro del terremoto M 7,1 de hoy se proyecta en esta sección transversal cerca del límite descendente de la ruptura de 2011.</a:t>
            </a:r>
          </a:p>
        </p:txBody>
      </p:sp>
      <p:grpSp>
        <p:nvGrpSpPr>
          <p:cNvPr id="29" name="Group 28">
            <a:extLst>
              <a:ext uri="{FF2B5EF4-FFF2-40B4-BE49-F238E27FC236}">
                <a16:creationId xmlns:a16="http://schemas.microsoft.com/office/drawing/2014/main" id="{9A5A8EEA-406A-B642-ADB2-D4C80EB1073A}"/>
              </a:ext>
            </a:extLst>
          </p:cNvPr>
          <p:cNvGrpSpPr/>
          <p:nvPr/>
        </p:nvGrpSpPr>
        <p:grpSpPr>
          <a:xfrm>
            <a:off x="933829" y="936860"/>
            <a:ext cx="7772400" cy="4789873"/>
            <a:chOff x="1314828" y="914400"/>
            <a:chExt cx="7772400" cy="4789873"/>
          </a:xfrm>
        </p:grpSpPr>
        <p:pic>
          <p:nvPicPr>
            <p:cNvPr id="31" name="Picture 30">
              <a:extLst>
                <a:ext uri="{FF2B5EF4-FFF2-40B4-BE49-F238E27FC236}">
                  <a16:creationId xmlns:a16="http://schemas.microsoft.com/office/drawing/2014/main" id="{A8A87B8C-0011-3048-9351-053DDB83867D}"/>
                </a:ext>
              </a:extLst>
            </p:cNvPr>
            <p:cNvPicPr>
              <a:picLocks noChangeAspect="1"/>
            </p:cNvPicPr>
            <p:nvPr/>
          </p:nvPicPr>
          <p:blipFill>
            <a:blip r:embed="rId4"/>
            <a:stretch>
              <a:fillRect/>
            </a:stretch>
          </p:blipFill>
          <p:spPr>
            <a:xfrm>
              <a:off x="1314828" y="914400"/>
              <a:ext cx="7772400" cy="4789873"/>
            </a:xfrm>
            <a:prstGeom prst="rect">
              <a:avLst/>
            </a:prstGeom>
          </p:spPr>
        </p:pic>
        <p:sp>
          <p:nvSpPr>
            <p:cNvPr id="32" name="5-Point Star 31">
              <a:extLst>
                <a:ext uri="{FF2B5EF4-FFF2-40B4-BE49-F238E27FC236}">
                  <a16:creationId xmlns:a16="http://schemas.microsoft.com/office/drawing/2014/main" id="{1A1AE816-4584-D349-87CC-C08C7268E80B}"/>
                </a:ext>
              </a:extLst>
            </p:cNvPr>
            <p:cNvSpPr>
              <a:spLocks noChangeAspect="1"/>
            </p:cNvSpPr>
            <p:nvPr/>
          </p:nvSpPr>
          <p:spPr>
            <a:xfrm>
              <a:off x="4246683" y="3721100"/>
              <a:ext cx="274320" cy="27432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33" name="5-Point Star 32">
              <a:extLst>
                <a:ext uri="{FF2B5EF4-FFF2-40B4-BE49-F238E27FC236}">
                  <a16:creationId xmlns:a16="http://schemas.microsoft.com/office/drawing/2014/main" id="{3AEAED3F-4971-ED4D-96E1-8D1239D20613}"/>
                </a:ext>
              </a:extLst>
            </p:cNvPr>
            <p:cNvSpPr>
              <a:spLocks noChangeAspect="1"/>
            </p:cNvSpPr>
            <p:nvPr/>
          </p:nvSpPr>
          <p:spPr>
            <a:xfrm>
              <a:off x="2488141" y="4691356"/>
              <a:ext cx="182880" cy="18288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34" name="Rectangle 33">
              <a:extLst>
                <a:ext uri="{FF2B5EF4-FFF2-40B4-BE49-F238E27FC236}">
                  <a16:creationId xmlns:a16="http://schemas.microsoft.com/office/drawing/2014/main" id="{1E8B6512-9F06-6B4F-A3AA-A42C6388A9A2}"/>
                </a:ext>
              </a:extLst>
            </p:cNvPr>
            <p:cNvSpPr/>
            <p:nvPr/>
          </p:nvSpPr>
          <p:spPr>
            <a:xfrm>
              <a:off x="4246683" y="1816100"/>
              <a:ext cx="2362200" cy="609600"/>
            </a:xfrm>
            <a:prstGeom prst="rect">
              <a:avLst/>
            </a:prstGeom>
            <a:solidFill>
              <a:srgbClr val="73BB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35" name="TextBox 34">
              <a:extLst>
                <a:ext uri="{FF2B5EF4-FFF2-40B4-BE49-F238E27FC236}">
                  <a16:creationId xmlns:a16="http://schemas.microsoft.com/office/drawing/2014/main" id="{FFE205DA-00EB-8845-BF27-171CC0295586}"/>
                </a:ext>
              </a:extLst>
            </p:cNvPr>
            <p:cNvSpPr txBox="1"/>
            <p:nvPr/>
          </p:nvSpPr>
          <p:spPr>
            <a:xfrm>
              <a:off x="1336399" y="1581656"/>
              <a:ext cx="3389069" cy="523220"/>
            </a:xfrm>
            <a:prstGeom prst="rect">
              <a:avLst/>
            </a:prstGeom>
            <a:noFill/>
          </p:spPr>
          <p:txBody>
            <a:bodyPr wrap="none" rtlCol="0">
              <a:spAutoFit/>
            </a:bodyPr>
            <a:lstStyle/>
            <a:p>
              <a:r>
                <a:rPr lang="es-ES_tradnl" sz="1400" dirty="0"/>
                <a:t>Movimiento de la estación GPS durante </a:t>
              </a:r>
            </a:p>
            <a:p>
              <a:r>
                <a:rPr lang="es-ES_tradnl" sz="1400" dirty="0"/>
                <a:t>el terremoto de M 9,1 </a:t>
              </a:r>
              <a:r>
                <a:rPr lang="es-ES_tradnl" sz="1400" dirty="0" err="1"/>
                <a:t>Tohoku-oki</a:t>
              </a:r>
              <a:endParaRPr lang="es-ES_tradnl" sz="1400" dirty="0"/>
            </a:p>
          </p:txBody>
        </p:sp>
        <p:sp>
          <p:nvSpPr>
            <p:cNvPr id="36" name="TextBox 35">
              <a:extLst>
                <a:ext uri="{FF2B5EF4-FFF2-40B4-BE49-F238E27FC236}">
                  <a16:creationId xmlns:a16="http://schemas.microsoft.com/office/drawing/2014/main" id="{E6FCC3BD-8F88-9749-AFD0-2724CEE7ABA8}"/>
                </a:ext>
              </a:extLst>
            </p:cNvPr>
            <p:cNvSpPr txBox="1"/>
            <p:nvPr/>
          </p:nvSpPr>
          <p:spPr>
            <a:xfrm>
              <a:off x="4027214" y="4330700"/>
              <a:ext cx="2438937" cy="830997"/>
            </a:xfrm>
            <a:prstGeom prst="rect">
              <a:avLst/>
            </a:prstGeom>
            <a:noFill/>
          </p:spPr>
          <p:txBody>
            <a:bodyPr wrap="none" rtlCol="0">
              <a:spAutoFit/>
            </a:bodyPr>
            <a:lstStyle/>
            <a:p>
              <a:pPr algn="ctr"/>
              <a:r>
                <a:rPr lang="es-ES_tradnl" sz="1600" dirty="0">
                  <a:solidFill>
                    <a:schemeClr val="bg1"/>
                  </a:solidFill>
                </a:rPr>
                <a:t>Hipocentro de M 9,1 </a:t>
              </a:r>
            </a:p>
            <a:p>
              <a:pPr algn="ctr"/>
              <a:r>
                <a:rPr lang="es-ES_tradnl" sz="1600" dirty="0">
                  <a:solidFill>
                    <a:schemeClr val="bg1"/>
                  </a:solidFill>
                </a:rPr>
                <a:t>11 de Marzo de 2011 </a:t>
              </a:r>
            </a:p>
            <a:p>
              <a:pPr algn="ctr"/>
              <a:r>
                <a:rPr lang="es-ES_tradnl" sz="1600" dirty="0">
                  <a:solidFill>
                    <a:schemeClr val="bg1"/>
                  </a:solidFill>
                </a:rPr>
                <a:t>Terremoto de </a:t>
              </a:r>
              <a:r>
                <a:rPr lang="es-ES_tradnl" sz="1600" dirty="0" err="1">
                  <a:solidFill>
                    <a:schemeClr val="bg1"/>
                  </a:solidFill>
                </a:rPr>
                <a:t>Tohoku-oki</a:t>
              </a:r>
              <a:endParaRPr lang="es-ES_tradnl" sz="1600" dirty="0">
                <a:solidFill>
                  <a:schemeClr val="bg1"/>
                </a:solidFill>
              </a:endParaRPr>
            </a:p>
          </p:txBody>
        </p:sp>
        <p:cxnSp>
          <p:nvCxnSpPr>
            <p:cNvPr id="37" name="Straight Arrow Connector 36">
              <a:extLst>
                <a:ext uri="{FF2B5EF4-FFF2-40B4-BE49-F238E27FC236}">
                  <a16:creationId xmlns:a16="http://schemas.microsoft.com/office/drawing/2014/main" id="{470B8984-B6F1-6545-A91A-07D128BDC1A5}"/>
                </a:ext>
              </a:extLst>
            </p:cNvPr>
            <p:cNvCxnSpPr>
              <a:cxnSpLocks noChangeShapeType="1"/>
            </p:cNvCxnSpPr>
            <p:nvPr/>
          </p:nvCxnSpPr>
          <p:spPr bwMode="auto">
            <a:xfrm flipH="1" flipV="1">
              <a:off x="4383843" y="4001547"/>
              <a:ext cx="81975" cy="35680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8" name="TextBox 37">
              <a:extLst>
                <a:ext uri="{FF2B5EF4-FFF2-40B4-BE49-F238E27FC236}">
                  <a16:creationId xmlns:a16="http://schemas.microsoft.com/office/drawing/2014/main" id="{17FAE258-6688-AA43-9962-C009B7E331C1}"/>
                </a:ext>
              </a:extLst>
            </p:cNvPr>
            <p:cNvSpPr txBox="1"/>
            <p:nvPr/>
          </p:nvSpPr>
          <p:spPr>
            <a:xfrm>
              <a:off x="1345280" y="3348952"/>
              <a:ext cx="2501005" cy="830997"/>
            </a:xfrm>
            <a:prstGeom prst="rect">
              <a:avLst/>
            </a:prstGeom>
            <a:noFill/>
          </p:spPr>
          <p:txBody>
            <a:bodyPr wrap="none" rtlCol="0">
              <a:spAutoFit/>
            </a:bodyPr>
            <a:lstStyle/>
            <a:p>
              <a:pPr algn="ctr"/>
              <a:r>
                <a:rPr lang="es-ES_tradnl" sz="1600" dirty="0">
                  <a:solidFill>
                    <a:schemeClr val="bg1"/>
                  </a:solidFill>
                </a:rPr>
                <a:t>Hipocentro del terremoto </a:t>
              </a:r>
            </a:p>
            <a:p>
              <a:pPr algn="ctr"/>
              <a:r>
                <a:rPr lang="es-ES_tradnl" sz="1600" dirty="0">
                  <a:solidFill>
                    <a:schemeClr val="bg1"/>
                  </a:solidFill>
                </a:rPr>
                <a:t>M 7,0 el 20 de Marzo</a:t>
              </a:r>
            </a:p>
            <a:p>
              <a:pPr algn="ctr"/>
              <a:r>
                <a:rPr lang="es-ES_tradnl" sz="1600" dirty="0">
                  <a:solidFill>
                    <a:schemeClr val="bg1"/>
                  </a:solidFill>
                </a:rPr>
                <a:t>de 2021</a:t>
              </a:r>
            </a:p>
          </p:txBody>
        </p:sp>
        <p:cxnSp>
          <p:nvCxnSpPr>
            <p:cNvPr id="39" name="Straight Arrow Connector 38">
              <a:extLst>
                <a:ext uri="{FF2B5EF4-FFF2-40B4-BE49-F238E27FC236}">
                  <a16:creationId xmlns:a16="http://schemas.microsoft.com/office/drawing/2014/main" id="{B2F6FEB0-EF58-4345-B5C8-C6D516361489}"/>
                </a:ext>
              </a:extLst>
            </p:cNvPr>
            <p:cNvCxnSpPr>
              <a:cxnSpLocks noChangeShapeType="1"/>
            </p:cNvCxnSpPr>
            <p:nvPr/>
          </p:nvCxnSpPr>
          <p:spPr bwMode="auto">
            <a:xfrm>
              <a:off x="2570283" y="4239472"/>
              <a:ext cx="25499" cy="392602"/>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40" name="Straight Arrow Connector 39">
              <a:extLst>
                <a:ext uri="{FF2B5EF4-FFF2-40B4-BE49-F238E27FC236}">
                  <a16:creationId xmlns:a16="http://schemas.microsoft.com/office/drawing/2014/main" id="{70007B5B-40FD-A543-8604-E5E7B005DBC1}"/>
                </a:ext>
              </a:extLst>
            </p:cNvPr>
            <p:cNvCxnSpPr>
              <a:cxnSpLocks/>
            </p:cNvCxnSpPr>
            <p:nvPr/>
          </p:nvCxnSpPr>
          <p:spPr>
            <a:xfrm flipH="1">
              <a:off x="2798883" y="2529747"/>
              <a:ext cx="182880" cy="367080"/>
            </a:xfrm>
            <a:prstGeom prst="straightConnector1">
              <a:avLst/>
            </a:prstGeom>
            <a:ln w="41275">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98E2CC41-B689-414A-8069-6D411D261165}"/>
                </a:ext>
              </a:extLst>
            </p:cNvPr>
            <p:cNvSpPr txBox="1"/>
            <p:nvPr/>
          </p:nvSpPr>
          <p:spPr>
            <a:xfrm>
              <a:off x="3075936" y="2215680"/>
              <a:ext cx="1773117" cy="369332"/>
            </a:xfrm>
            <a:prstGeom prst="rect">
              <a:avLst/>
            </a:prstGeom>
            <a:noFill/>
          </p:spPr>
          <p:txBody>
            <a:bodyPr wrap="square" rtlCol="0">
              <a:spAutoFit/>
            </a:bodyPr>
            <a:lstStyle/>
            <a:p>
              <a:r>
                <a:rPr lang="es-ES_tradnl" dirty="0"/>
                <a:t>Línea de Costa</a:t>
              </a:r>
            </a:p>
          </p:txBody>
        </p:sp>
        <p:cxnSp>
          <p:nvCxnSpPr>
            <p:cNvPr id="42" name="Straight Arrow Connector 41">
              <a:extLst>
                <a:ext uri="{FF2B5EF4-FFF2-40B4-BE49-F238E27FC236}">
                  <a16:creationId xmlns:a16="http://schemas.microsoft.com/office/drawing/2014/main" id="{4DB0DB5F-179C-3744-9ED4-56FBD30992EC}"/>
                </a:ext>
              </a:extLst>
            </p:cNvPr>
            <p:cNvCxnSpPr>
              <a:cxnSpLocks/>
            </p:cNvCxnSpPr>
            <p:nvPr/>
          </p:nvCxnSpPr>
          <p:spPr>
            <a:xfrm flipH="1">
              <a:off x="6685083" y="2713287"/>
              <a:ext cx="228600" cy="507264"/>
            </a:xfrm>
            <a:prstGeom prst="straightConnector1">
              <a:avLst/>
            </a:prstGeom>
            <a:ln w="41275">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8C809F57-2BC6-CB4A-AE96-53EC7BB3F77A}"/>
                </a:ext>
              </a:extLst>
            </p:cNvPr>
            <p:cNvSpPr txBox="1"/>
            <p:nvPr/>
          </p:nvSpPr>
          <p:spPr>
            <a:xfrm>
              <a:off x="6068065" y="2343955"/>
              <a:ext cx="1691235" cy="646331"/>
            </a:xfrm>
            <a:prstGeom prst="rect">
              <a:avLst/>
            </a:prstGeom>
            <a:noFill/>
          </p:spPr>
          <p:txBody>
            <a:bodyPr wrap="square" rtlCol="0">
              <a:spAutoFit/>
            </a:bodyPr>
            <a:lstStyle/>
            <a:p>
              <a:r>
                <a:rPr lang="es-ES_tradnl" dirty="0"/>
                <a:t>Fosa de Japón</a:t>
              </a:r>
            </a:p>
          </p:txBody>
        </p:sp>
        <p:sp>
          <p:nvSpPr>
            <p:cNvPr id="44" name="TextBox 43">
              <a:extLst>
                <a:ext uri="{FF2B5EF4-FFF2-40B4-BE49-F238E27FC236}">
                  <a16:creationId xmlns:a16="http://schemas.microsoft.com/office/drawing/2014/main" id="{8D9DEB66-8585-D648-A384-67387CB4094B}"/>
                </a:ext>
              </a:extLst>
            </p:cNvPr>
            <p:cNvSpPr txBox="1"/>
            <p:nvPr/>
          </p:nvSpPr>
          <p:spPr>
            <a:xfrm>
              <a:off x="1393327" y="944156"/>
              <a:ext cx="7674473" cy="307777"/>
            </a:xfrm>
            <a:prstGeom prst="rect">
              <a:avLst/>
            </a:prstGeom>
            <a:noFill/>
          </p:spPr>
          <p:txBody>
            <a:bodyPr wrap="none" rtlCol="0">
              <a:spAutoFit/>
            </a:bodyPr>
            <a:lstStyle/>
            <a:p>
              <a:r>
                <a:rPr lang="es-ES_tradnl" sz="1400" b="1" dirty="0"/>
                <a:t>Sección transversal del hipocentro del terremoto de </a:t>
              </a:r>
              <a:r>
                <a:rPr lang="es-ES_tradnl" sz="1400" b="1" dirty="0" err="1"/>
                <a:t>Tohoku-oki</a:t>
              </a:r>
              <a:r>
                <a:rPr lang="es-ES_tradnl" sz="1400" b="1" dirty="0"/>
                <a:t> del 11 de Marzo de 2011</a:t>
              </a:r>
            </a:p>
          </p:txBody>
        </p:sp>
        <p:sp>
          <p:nvSpPr>
            <p:cNvPr id="45" name="Rectangle 44">
              <a:extLst>
                <a:ext uri="{FF2B5EF4-FFF2-40B4-BE49-F238E27FC236}">
                  <a16:creationId xmlns:a16="http://schemas.microsoft.com/office/drawing/2014/main" id="{FB9002A3-3DED-0F4D-868F-A359916775AA}"/>
                </a:ext>
              </a:extLst>
            </p:cNvPr>
            <p:cNvSpPr/>
            <p:nvPr/>
          </p:nvSpPr>
          <p:spPr>
            <a:xfrm rot="515319">
              <a:off x="6202072" y="3383227"/>
              <a:ext cx="346840" cy="829193"/>
            </a:xfrm>
            <a:prstGeom prst="rect">
              <a:avLst/>
            </a:prstGeom>
            <a:solidFill>
              <a:srgbClr val="A994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46" name="TextBox 45">
              <a:extLst>
                <a:ext uri="{FF2B5EF4-FFF2-40B4-BE49-F238E27FC236}">
                  <a16:creationId xmlns:a16="http://schemas.microsoft.com/office/drawing/2014/main" id="{C8BF1393-18D0-6A42-B7BE-1260D43455DA}"/>
                </a:ext>
              </a:extLst>
            </p:cNvPr>
            <p:cNvSpPr txBox="1"/>
            <p:nvPr/>
          </p:nvSpPr>
          <p:spPr>
            <a:xfrm>
              <a:off x="7221201" y="3451150"/>
              <a:ext cx="1652497" cy="246221"/>
            </a:xfrm>
            <a:prstGeom prst="rect">
              <a:avLst/>
            </a:prstGeom>
            <a:solidFill>
              <a:srgbClr val="FFFFFF"/>
            </a:solidFill>
          </p:spPr>
          <p:txBody>
            <a:bodyPr wrap="square" rtlCol="0">
              <a:spAutoFit/>
            </a:bodyPr>
            <a:lstStyle/>
            <a:p>
              <a:r>
                <a:rPr lang="es-ES_tradnl" sz="1000" dirty="0"/>
                <a:t>Deslizamiento de la Falla</a:t>
              </a:r>
            </a:p>
          </p:txBody>
        </p:sp>
        <p:sp>
          <p:nvSpPr>
            <p:cNvPr id="47" name="TextBox 46">
              <a:extLst>
                <a:ext uri="{FF2B5EF4-FFF2-40B4-BE49-F238E27FC236}">
                  <a16:creationId xmlns:a16="http://schemas.microsoft.com/office/drawing/2014/main" id="{5040E549-5973-5345-A3E6-30B9CBF374CF}"/>
                </a:ext>
              </a:extLst>
            </p:cNvPr>
            <p:cNvSpPr txBox="1"/>
            <p:nvPr/>
          </p:nvSpPr>
          <p:spPr>
            <a:xfrm>
              <a:off x="8229600" y="3886200"/>
              <a:ext cx="644098" cy="246221"/>
            </a:xfrm>
            <a:prstGeom prst="rect">
              <a:avLst/>
            </a:prstGeom>
            <a:solidFill>
              <a:srgbClr val="FFFFFF"/>
            </a:solidFill>
          </p:spPr>
          <p:txBody>
            <a:bodyPr wrap="square" rtlCol="0">
              <a:spAutoFit/>
            </a:bodyPr>
            <a:lstStyle/>
            <a:p>
              <a:r>
                <a:rPr lang="es-ES_tradnl" sz="1000" dirty="0"/>
                <a:t>Metros</a:t>
              </a:r>
            </a:p>
          </p:txBody>
        </p:sp>
        <p:sp>
          <p:nvSpPr>
            <p:cNvPr id="48" name="TextBox 47">
              <a:extLst>
                <a:ext uri="{FF2B5EF4-FFF2-40B4-BE49-F238E27FC236}">
                  <a16:creationId xmlns:a16="http://schemas.microsoft.com/office/drawing/2014/main" id="{A9FA612C-7214-2A4A-BC28-DC2F7A492ECF}"/>
                </a:ext>
              </a:extLst>
            </p:cNvPr>
            <p:cNvSpPr txBox="1"/>
            <p:nvPr/>
          </p:nvSpPr>
          <p:spPr>
            <a:xfrm rot="16200000">
              <a:off x="8091788" y="4642779"/>
              <a:ext cx="1148322" cy="415498"/>
            </a:xfrm>
            <a:prstGeom prst="rect">
              <a:avLst/>
            </a:prstGeom>
            <a:solidFill>
              <a:srgbClr val="FFFFFF"/>
            </a:solidFill>
          </p:spPr>
          <p:txBody>
            <a:bodyPr wrap="square" rtlCol="0">
              <a:spAutoFit/>
            </a:bodyPr>
            <a:lstStyle/>
            <a:p>
              <a:r>
                <a:rPr lang="es-ES_tradnl" sz="1050" dirty="0"/>
                <a:t>Incremento del Deslizamiento</a:t>
              </a:r>
            </a:p>
          </p:txBody>
        </p:sp>
      </p:grpSp>
    </p:spTree>
    <p:extLst>
      <p:ext uri="{BB962C8B-B14F-4D97-AF65-F5344CB8AC3E}">
        <p14:creationId xmlns:p14="http://schemas.microsoft.com/office/powerpoint/2010/main" val="2800168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5E27F3F-DED2-3444-ADFB-C58D4F2F67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endParaRPr lang="en-US" altLang="en-US">
              <a:solidFill>
                <a:srgbClr val="FFFFFF"/>
              </a:solidFill>
              <a:latin typeface="Calibri" panose="020F0502020204030204" pitchFamily="34" charset="0"/>
            </a:endParaRPr>
          </a:p>
        </p:txBody>
      </p:sp>
      <p:pic>
        <p:nvPicPr>
          <p:cNvPr id="20482" name="Picture 18" descr="IRIS_TMlogo.png">
            <a:extLst>
              <a:ext uri="{FF2B5EF4-FFF2-40B4-BE49-F238E27FC236}">
                <a16:creationId xmlns:a16="http://schemas.microsoft.com/office/drawing/2014/main" id="{24A1B9C1-9E97-B449-97D5-C8193A076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4">
            <a:extLst>
              <a:ext uri="{FF2B5EF4-FFF2-40B4-BE49-F238E27FC236}">
                <a16:creationId xmlns:a16="http://schemas.microsoft.com/office/drawing/2014/main" id="{284DF85F-F6ED-8B48-9A6D-D025D1A25304}"/>
              </a:ext>
            </a:extLst>
          </p:cNvPr>
          <p:cNvSpPr>
            <a:spLocks noChangeArrowheads="1"/>
          </p:cNvSpPr>
          <p:nvPr/>
        </p:nvSpPr>
        <p:spPr bwMode="auto">
          <a:xfrm>
            <a:off x="318053" y="974035"/>
            <a:ext cx="883919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800" dirty="0">
                <a:latin typeface="Arial" panose="020B0604020202020204" pitchFamily="34" charset="0"/>
              </a:rPr>
              <a:t>Una animación preparada para el décimo Aniversario del terremoto y tsunami M 9,1 del 11 de Marzo de 2011 en Japón presenta las lecciones aprendidas de ese desastre natural.</a:t>
            </a:r>
          </a:p>
        </p:txBody>
      </p:sp>
      <p:pic>
        <p:nvPicPr>
          <p:cNvPr id="3" name="A_007_JapanTohoku10thAnniversary">
            <a:hlinkClick r:id="" action="ppaction://media"/>
            <a:extLst>
              <a:ext uri="{FF2B5EF4-FFF2-40B4-BE49-F238E27FC236}">
                <a16:creationId xmlns:a16="http://schemas.microsoft.com/office/drawing/2014/main" id="{6204C29E-45B7-4EA4-95A2-7EA28A2F4969}"/>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10490" y="1812401"/>
            <a:ext cx="7543800" cy="4865489"/>
          </a:xfrm>
          <a:prstGeom prst="rect">
            <a:avLst/>
          </a:prstGeom>
        </p:spPr>
      </p:pic>
      <p:sp>
        <p:nvSpPr>
          <p:cNvPr id="7" name="Title 1">
            <a:extLst>
              <a:ext uri="{FF2B5EF4-FFF2-40B4-BE49-F238E27FC236}">
                <a16:creationId xmlns:a16="http://schemas.microsoft.com/office/drawing/2014/main" id="{1B03D720-A775-D842-8141-6BA630D2C54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20 de Marzo, 2021 a las 09:09:45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953985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3071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9101</TotalTime>
  <Words>1981</Words>
  <Application>Microsoft Macintosh PowerPoint</Application>
  <PresentationFormat>On-screen Show (4:3)</PresentationFormat>
  <Paragraphs>159</Paragraphs>
  <Slides>13</Slides>
  <Notes>13</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817</cp:revision>
  <dcterms:created xsi:type="dcterms:W3CDTF">2009-05-31T20:07:40Z</dcterms:created>
  <dcterms:modified xsi:type="dcterms:W3CDTF">2021-03-21T21:23:23Z</dcterms:modified>
</cp:coreProperties>
</file>