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347" r:id="rId2"/>
    <p:sldId id="385" r:id="rId3"/>
    <p:sldId id="386" r:id="rId4"/>
    <p:sldId id="350" r:id="rId5"/>
    <p:sldId id="355" r:id="rId6"/>
    <p:sldId id="435" r:id="rId7"/>
    <p:sldId id="436" r:id="rId8"/>
    <p:sldId id="433" r:id="rId9"/>
    <p:sldId id="387" r:id="rId10"/>
    <p:sldId id="373" r:id="rId11"/>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39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426" autoAdjust="0"/>
    <p:restoredTop sz="93426" autoAdjust="0"/>
  </p:normalViewPr>
  <p:slideViewPr>
    <p:cSldViewPr>
      <p:cViewPr varScale="1">
        <p:scale>
          <a:sx n="68" d="100"/>
          <a:sy n="68" d="100"/>
        </p:scale>
        <p:origin x="1086"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C3B1719-6585-446A-AEFF-9C89982A1ABE}"/>
              </a:ext>
            </a:extLst>
          </p:cNvPr>
          <p:cNvSpPr>
            <a:spLocks noGrp="1"/>
          </p:cNvSpPr>
          <p:nvPr>
            <p:ph type="hdr" sz="quarter"/>
          </p:nvPr>
        </p:nvSpPr>
        <p:spPr>
          <a:xfrm>
            <a:off x="0" y="0"/>
            <a:ext cx="3170238" cy="479425"/>
          </a:xfrm>
          <a:prstGeom prst="rect">
            <a:avLst/>
          </a:prstGeom>
        </p:spPr>
        <p:txBody>
          <a:bodyPr vert="horz" lIns="96661" tIns="48331" rIns="96661" bIns="48331"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17212441-9334-44BC-9BF6-F6905409D62E}"/>
              </a:ext>
            </a:extLst>
          </p:cNvPr>
          <p:cNvSpPr>
            <a:spLocks noGrp="1"/>
          </p:cNvSpPr>
          <p:nvPr>
            <p:ph type="dt" idx="1"/>
          </p:nvPr>
        </p:nvSpPr>
        <p:spPr>
          <a:xfrm>
            <a:off x="4143375" y="0"/>
            <a:ext cx="3170238" cy="479425"/>
          </a:xfrm>
          <a:prstGeom prst="rect">
            <a:avLst/>
          </a:prstGeom>
        </p:spPr>
        <p:txBody>
          <a:bodyPr vert="horz" wrap="square" lIns="96661" tIns="48331" rIns="96661" bIns="48331" numCol="1" anchor="t" anchorCtr="0" compatLnSpc="1">
            <a:prstTxWarp prst="textNoShape">
              <a:avLst/>
            </a:prstTxWarp>
          </a:bodyPr>
          <a:lstStyle>
            <a:lvl1pPr algn="r" eaLnBrk="1" hangingPunct="1">
              <a:defRPr sz="1300">
                <a:latin typeface="Calibri" pitchFamily="34" charset="0"/>
                <a:ea typeface="ＭＳ Ｐゴシック" pitchFamily="34" charset="-128"/>
              </a:defRPr>
            </a:lvl1pPr>
          </a:lstStyle>
          <a:p>
            <a:pPr>
              <a:defRPr/>
            </a:pPr>
            <a:fld id="{25C0A7D8-77F7-4D97-BF28-A55C118827D0}" type="datetimeFigureOut">
              <a:rPr lang="en-US"/>
              <a:pPr>
                <a:defRPr/>
              </a:pPr>
              <a:t>5/21/2021</a:t>
            </a:fld>
            <a:endParaRPr lang="en-US"/>
          </a:p>
        </p:txBody>
      </p:sp>
      <p:sp>
        <p:nvSpPr>
          <p:cNvPr id="4" name="Slide Image Placeholder 3">
            <a:extLst>
              <a:ext uri="{FF2B5EF4-FFF2-40B4-BE49-F238E27FC236}">
                <a16:creationId xmlns:a16="http://schemas.microsoft.com/office/drawing/2014/main" id="{8070C4C5-2C2E-481D-AD3F-250C77138A7C}"/>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a:extLst>
              <a:ext uri="{FF2B5EF4-FFF2-40B4-BE49-F238E27FC236}">
                <a16:creationId xmlns:a16="http://schemas.microsoft.com/office/drawing/2014/main" id="{608FDAAF-3591-46E0-9D81-A2A78876A608}"/>
              </a:ext>
            </a:extLst>
          </p:cNvPr>
          <p:cNvSpPr>
            <a:spLocks noGrp="1"/>
          </p:cNvSpPr>
          <p:nvPr>
            <p:ph type="body" sz="quarter" idx="3"/>
          </p:nvPr>
        </p:nvSpPr>
        <p:spPr>
          <a:xfrm>
            <a:off x="731838" y="4560888"/>
            <a:ext cx="5851525" cy="4319587"/>
          </a:xfrm>
          <a:prstGeom prst="rect">
            <a:avLst/>
          </a:prstGeom>
        </p:spPr>
        <p:txBody>
          <a:bodyPr vert="horz" lIns="96661" tIns="48331" rIns="96661" bIns="48331"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64B876B2-0841-4F71-934E-D0D461821F60}"/>
              </a:ext>
            </a:extLst>
          </p:cNvPr>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F5574578-31A4-4B5B-856B-BB501593A0CD}"/>
              </a:ext>
            </a:extLst>
          </p:cNvPr>
          <p:cNvSpPr>
            <a:spLocks noGrp="1"/>
          </p:cNvSpPr>
          <p:nvPr>
            <p:ph type="sldNum" sz="quarter" idx="5"/>
          </p:nvPr>
        </p:nvSpPr>
        <p:spPr>
          <a:xfrm>
            <a:off x="4143375" y="9120188"/>
            <a:ext cx="3170238" cy="479425"/>
          </a:xfrm>
          <a:prstGeom prst="rect">
            <a:avLst/>
          </a:prstGeom>
        </p:spPr>
        <p:txBody>
          <a:bodyPr vert="horz" wrap="square" lIns="96661" tIns="48331" rIns="96661" bIns="48331" numCol="1" anchor="b" anchorCtr="0" compatLnSpc="1">
            <a:prstTxWarp prst="textNoShape">
              <a:avLst/>
            </a:prstTxWarp>
          </a:bodyPr>
          <a:lstStyle>
            <a:lvl1pPr algn="r" eaLnBrk="1" hangingPunct="1">
              <a:defRPr sz="1300">
                <a:latin typeface="Calibri" panose="020F0502020204030204" pitchFamily="34" charset="0"/>
              </a:defRPr>
            </a:lvl1pPr>
          </a:lstStyle>
          <a:p>
            <a:pPr>
              <a:defRPr/>
            </a:pPr>
            <a:fld id="{F4EC57A6-FBA3-4ABB-B57A-2B466A56E144}"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D15EFB7E-55DC-4F72-8C53-E0DA3F9019E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4FCD20FA-43A5-44EC-8241-937F6FAF97E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ea typeface="ＭＳ Ｐゴシック" panose="020B0600070205080204" pitchFamily="34" charset="-128"/>
              </a:rPr>
              <a:t>For more detail, visit USGS:  https://earthquake.usgs.gov/earthquakes/eventpage/us7000e54r</a:t>
            </a:r>
          </a:p>
        </p:txBody>
      </p:sp>
      <p:sp>
        <p:nvSpPr>
          <p:cNvPr id="4100" name="Slide Number Placeholder 3">
            <a:extLst>
              <a:ext uri="{FF2B5EF4-FFF2-40B4-BE49-F238E27FC236}">
                <a16:creationId xmlns:a16="http://schemas.microsoft.com/office/drawing/2014/main" id="{1460D801-CC3D-45F9-BBB9-D3ACE0D8C38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9A817CC-6DD9-4E28-80CF-779484A081D4}" type="slidenum">
              <a:rPr lang="en-US" altLang="en-US" sz="1300" smtClean="0"/>
              <a:pPr>
                <a:spcBef>
                  <a:spcPct val="0"/>
                </a:spcBef>
              </a:pPr>
              <a:t>1</a:t>
            </a:fld>
            <a:endParaRPr lang="en-US" altLang="en-US" sz="13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C9DE5BBF-17E9-4E66-B16B-C9FDB56E122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a:extLst>
              <a:ext uri="{FF2B5EF4-FFF2-40B4-BE49-F238E27FC236}">
                <a16:creationId xmlns:a16="http://schemas.microsoft.com/office/drawing/2014/main" id="{8A5142C6-D30E-4B34-8E5F-8A7831E6601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ea typeface="ＭＳ Ｐゴシック" panose="020B0600070205080204" pitchFamily="34" charset="-128"/>
            </a:endParaRPr>
          </a:p>
        </p:txBody>
      </p:sp>
      <p:sp>
        <p:nvSpPr>
          <p:cNvPr id="26628" name="Slide Number Placeholder 3">
            <a:extLst>
              <a:ext uri="{FF2B5EF4-FFF2-40B4-BE49-F238E27FC236}">
                <a16:creationId xmlns:a16="http://schemas.microsoft.com/office/drawing/2014/main" id="{D943B822-8EF9-4E0C-A4EF-B4C404E90CF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6A3163C-1783-4A59-A2D5-086408CCFF3D}" type="slidenum">
              <a:rPr lang="en-US" altLang="en-US" sz="1300" smtClean="0"/>
              <a:pPr>
                <a:spcBef>
                  <a:spcPct val="0"/>
                </a:spcBef>
              </a:pPr>
              <a:t>10</a:t>
            </a:fld>
            <a:endParaRPr lang="en-US" altLang="en-US" sz="13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a:extLst>
              <a:ext uri="{FF2B5EF4-FFF2-40B4-BE49-F238E27FC236}">
                <a16:creationId xmlns:a16="http://schemas.microsoft.com/office/drawing/2014/main" id="{872D40AC-E0A8-43C5-BD06-00BEEB01CB4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a:extLst>
              <a:ext uri="{FF2B5EF4-FFF2-40B4-BE49-F238E27FC236}">
                <a16:creationId xmlns:a16="http://schemas.microsoft.com/office/drawing/2014/main" id="{4E29640D-93DD-421F-9C5B-3695CC525CD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ea typeface="ＭＳ Ｐゴシック" panose="020B0600070205080204" pitchFamily="34" charset="-128"/>
              </a:rPr>
              <a:t>Shaking intensity scales were developed to standardize the measurements and ease comparison of different earthquakes. The Modified-Mercalli Intensity scale is a ten-stage scale, from I to X.  Lower numbers represent imperceptible shaking while X represents extreme shaking.</a:t>
            </a:r>
          </a:p>
          <a:p>
            <a:pPr eaLnBrk="1" hangingPunct="1">
              <a:spcBef>
                <a:spcPct val="0"/>
              </a:spcBef>
            </a:pPr>
            <a:endParaRPr lang="en-US" altLang="en-US" dirty="0">
              <a:ea typeface="ＭＳ Ｐゴシック" panose="020B0600070205080204" pitchFamily="34" charset="-128"/>
            </a:endParaRPr>
          </a:p>
          <a:p>
            <a:pPr eaLnBrk="1" hangingPunct="1">
              <a:spcBef>
                <a:spcPct val="0"/>
              </a:spcBef>
            </a:pPr>
            <a:r>
              <a:rPr lang="en-US" altLang="en-US" dirty="0">
                <a:ea typeface="ＭＳ Ｐゴシック" panose="020B0600070205080204" pitchFamily="34" charset="-128"/>
              </a:rPr>
              <a:t>Relevant animation:  Earthquake Intensity </a:t>
            </a:r>
            <a:r>
              <a:rPr lang="en-US" altLang="en-US" dirty="0">
                <a:ea typeface="ＭＳ Ｐゴシック" panose="020B0600070205080204" pitchFamily="34" charset="-128"/>
                <a:hlinkClick r:id="rId3"/>
              </a:rPr>
              <a:t>https://www.iris.edu/hq/inclass/animation/earthquake_intensity</a:t>
            </a:r>
            <a:r>
              <a:rPr lang="en-US" altLang="en-US" dirty="0">
                <a:ea typeface="ＭＳ Ｐゴシック" panose="020B0600070205080204" pitchFamily="34" charset="-128"/>
              </a:rPr>
              <a:t> </a:t>
            </a:r>
          </a:p>
          <a:p>
            <a:pPr eaLnBrk="1" hangingPunct="1">
              <a:spcBef>
                <a:spcPct val="0"/>
              </a:spcBef>
            </a:pPr>
            <a:endParaRPr lang="en-US" altLang="en-US" dirty="0">
              <a:ea typeface="ＭＳ Ｐゴシック" panose="020B0600070205080204" pitchFamily="34" charset="-128"/>
            </a:endParaRPr>
          </a:p>
          <a:p>
            <a:pPr eaLnBrk="1" hangingPunct="1">
              <a:spcBef>
                <a:spcPct val="0"/>
              </a:spcBef>
            </a:pPr>
            <a:endParaRPr lang="en-US" altLang="en-US" dirty="0">
              <a:ea typeface="ＭＳ Ｐゴシック" panose="020B0600070205080204" pitchFamily="34" charset="-128"/>
            </a:endParaRPr>
          </a:p>
        </p:txBody>
      </p:sp>
      <p:sp>
        <p:nvSpPr>
          <p:cNvPr id="8196" name="Slide Number Placeholder 3">
            <a:extLst>
              <a:ext uri="{FF2B5EF4-FFF2-40B4-BE49-F238E27FC236}">
                <a16:creationId xmlns:a16="http://schemas.microsoft.com/office/drawing/2014/main" id="{5D74C439-E838-4806-8AC8-3BAB6F9CF01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9EFC25D4-2A55-4B21-A9B2-31033FC54867}"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CB00B360-D337-4EC2-8D71-73E74755511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6ADD45C5-BA11-4211-9EC4-19A8594E745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ea typeface="ＭＳ Ｐゴシック" panose="020B0600070205080204" pitchFamily="34" charset="-128"/>
              </a:rPr>
              <a:t>The USGS PAGER map shows the population exposed to different Modified Mercalli Intensity (MMI) levels.  MMI describes the severity of an earthquake in terms of its effect on humans and structures and is a rough measure of the amount of shaking at a given location.  </a:t>
            </a:r>
          </a:p>
          <a:p>
            <a:pPr eaLnBrk="1" hangingPunct="1">
              <a:spcBef>
                <a:spcPct val="0"/>
              </a:spcBef>
            </a:pPr>
            <a:endParaRPr lang="en-US" altLang="en-US">
              <a:ea typeface="ＭＳ Ｐゴシック" panose="020B0600070205080204" pitchFamily="34" charset="-128"/>
            </a:endParaRPr>
          </a:p>
        </p:txBody>
      </p:sp>
      <p:sp>
        <p:nvSpPr>
          <p:cNvPr id="10244" name="Slide Number Placeholder 3">
            <a:extLst>
              <a:ext uri="{FF2B5EF4-FFF2-40B4-BE49-F238E27FC236}">
                <a16:creationId xmlns:a16="http://schemas.microsoft.com/office/drawing/2014/main" id="{778D6351-96D5-44A6-8CFA-F9E51BC2332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56136C01-F468-42A0-9291-EEFFF117CA86}" type="slidenum">
              <a:rPr lang="en-US" altLang="en-US" sz="1300" smtClean="0"/>
              <a:pPr>
                <a:spcBef>
                  <a:spcPct val="0"/>
                </a:spcBef>
              </a:pPr>
              <a:t>3</a:t>
            </a:fld>
            <a:endParaRPr lang="en-US" altLang="en-US" sz="13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192BADAF-BA17-EA4C-BA8D-2398A594AFD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43C8AF21-0A3F-784D-9FE1-DEBA5A5CE48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4340" name="Slide Number Placeholder 3">
            <a:extLst>
              <a:ext uri="{FF2B5EF4-FFF2-40B4-BE49-F238E27FC236}">
                <a16:creationId xmlns:a16="http://schemas.microsoft.com/office/drawing/2014/main" id="{683868EF-5FA8-D14F-B97F-DD9B5DCF745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F3AF1C9-4FD5-1C44-9E36-3FDE22A73DEB}" type="slidenum">
              <a:rPr lang="en-US" altLang="en-US" sz="1300"/>
              <a:pPr>
                <a:spcBef>
                  <a:spcPct val="0"/>
                </a:spcBef>
              </a:pPr>
              <a:t>4</a:t>
            </a:fld>
            <a:endParaRPr lang="en-US" altLang="en-US" sz="13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192BADAF-BA17-EA4C-BA8D-2398A594AFD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43C8AF21-0A3F-784D-9FE1-DEBA5A5CE48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a:t>Reference: </a:t>
            </a:r>
            <a:r>
              <a:rPr lang="en-US" sz="1200" kern="1200" dirty="0">
                <a:solidFill>
                  <a:schemeClr val="tx1"/>
                </a:solidFill>
                <a:effectLst/>
                <a:latin typeface="+mn-lt"/>
                <a:ea typeface="MS PGothic" panose="020B0600070205080204" pitchFamily="34" charset="-128"/>
                <a:cs typeface="+mn-cs"/>
              </a:rPr>
              <a:t>P. </a:t>
            </a:r>
            <a:r>
              <a:rPr lang="en-US" sz="1200" kern="1200" dirty="0" err="1">
                <a:solidFill>
                  <a:schemeClr val="tx1"/>
                </a:solidFill>
                <a:effectLst/>
                <a:latin typeface="+mn-lt"/>
                <a:ea typeface="MS PGothic" panose="020B0600070205080204" pitchFamily="34" charset="-128"/>
                <a:cs typeface="+mn-cs"/>
              </a:rPr>
              <a:t>Tapponnier</a:t>
            </a:r>
            <a:r>
              <a:rPr lang="en-US" sz="1200" kern="1200" dirty="0">
                <a:solidFill>
                  <a:schemeClr val="tx1"/>
                </a:solidFill>
                <a:effectLst/>
                <a:latin typeface="+mn-lt"/>
                <a:ea typeface="MS PGothic" panose="020B0600070205080204" pitchFamily="34" charset="-128"/>
                <a:cs typeface="+mn-cs"/>
              </a:rPr>
              <a:t>, G. </a:t>
            </a:r>
            <a:r>
              <a:rPr lang="en-US" sz="1200" kern="1200" dirty="0" err="1">
                <a:solidFill>
                  <a:schemeClr val="tx1"/>
                </a:solidFill>
                <a:effectLst/>
                <a:latin typeface="+mn-lt"/>
                <a:ea typeface="MS PGothic" panose="020B0600070205080204" pitchFamily="34" charset="-128"/>
                <a:cs typeface="+mn-cs"/>
              </a:rPr>
              <a:t>Peltzer</a:t>
            </a:r>
            <a:r>
              <a:rPr lang="en-US" sz="1200" kern="1200" dirty="0">
                <a:solidFill>
                  <a:schemeClr val="tx1"/>
                </a:solidFill>
                <a:effectLst/>
                <a:latin typeface="+mn-lt"/>
                <a:ea typeface="MS PGothic" panose="020B0600070205080204" pitchFamily="34" charset="-128"/>
                <a:cs typeface="+mn-cs"/>
              </a:rPr>
              <a:t>, A. Y. Le Dain, R. Armijo, and P. </a:t>
            </a:r>
            <a:r>
              <a:rPr lang="en-US" sz="1200" kern="1200" dirty="0" err="1">
                <a:solidFill>
                  <a:schemeClr val="tx1"/>
                </a:solidFill>
                <a:effectLst/>
                <a:latin typeface="+mn-lt"/>
                <a:ea typeface="MS PGothic" panose="020B0600070205080204" pitchFamily="34" charset="-128"/>
                <a:cs typeface="+mn-cs"/>
              </a:rPr>
              <a:t>Cobbold</a:t>
            </a:r>
            <a:r>
              <a:rPr lang="en-US" altLang="en-US" dirty="0"/>
              <a:t>, </a:t>
            </a:r>
            <a:r>
              <a:rPr lang="en-US" sz="1200" kern="1200" dirty="0">
                <a:solidFill>
                  <a:schemeClr val="tx1"/>
                </a:solidFill>
                <a:effectLst/>
                <a:latin typeface="+mn-lt"/>
                <a:ea typeface="MS PGothic" panose="020B0600070205080204" pitchFamily="34" charset="-128"/>
                <a:cs typeface="+mn-cs"/>
              </a:rPr>
              <a:t>Propagating extrusion tectonics in Asia: New insights from simple experiments with plasticine, GEOLOGY, v. 10, p. 611-616, December 1982. </a:t>
            </a:r>
            <a:endParaRPr lang="en-US" dirty="0"/>
          </a:p>
          <a:p>
            <a:pPr eaLnBrk="1" hangingPunct="1">
              <a:spcBef>
                <a:spcPct val="0"/>
              </a:spcBef>
            </a:pPr>
            <a:endParaRPr lang="en-US" altLang="en-US" dirty="0"/>
          </a:p>
        </p:txBody>
      </p:sp>
      <p:sp>
        <p:nvSpPr>
          <p:cNvPr id="14340" name="Slide Number Placeholder 3">
            <a:extLst>
              <a:ext uri="{FF2B5EF4-FFF2-40B4-BE49-F238E27FC236}">
                <a16:creationId xmlns:a16="http://schemas.microsoft.com/office/drawing/2014/main" id="{683868EF-5FA8-D14F-B97F-DD9B5DCF745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F3AF1C9-4FD5-1C44-9E36-3FDE22A73DEB}" type="slidenum">
              <a:rPr lang="en-US" altLang="en-US" sz="1300"/>
              <a:pPr>
                <a:spcBef>
                  <a:spcPct val="0"/>
                </a:spcBef>
              </a:pPr>
              <a:t>5</a:t>
            </a:fld>
            <a:endParaRPr lang="en-US" altLang="en-US" sz="1300"/>
          </a:p>
        </p:txBody>
      </p:sp>
    </p:spTree>
    <p:extLst>
      <p:ext uri="{BB962C8B-B14F-4D97-AF65-F5344CB8AC3E}">
        <p14:creationId xmlns:p14="http://schemas.microsoft.com/office/powerpoint/2010/main" val="841612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192BADAF-BA17-EA4C-BA8D-2398A594AFD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43C8AF21-0A3F-784D-9FE1-DEBA5A5CE48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4340" name="Slide Number Placeholder 3">
            <a:extLst>
              <a:ext uri="{FF2B5EF4-FFF2-40B4-BE49-F238E27FC236}">
                <a16:creationId xmlns:a16="http://schemas.microsoft.com/office/drawing/2014/main" id="{683868EF-5FA8-D14F-B97F-DD9B5DCF745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F3AF1C9-4FD5-1C44-9E36-3FDE22A73DEB}" type="slidenum">
              <a:rPr lang="en-US" altLang="en-US" sz="1300"/>
              <a:pPr>
                <a:spcBef>
                  <a:spcPct val="0"/>
                </a:spcBef>
              </a:pPr>
              <a:t>6</a:t>
            </a:fld>
            <a:endParaRPr lang="en-US" altLang="en-US" sz="1300"/>
          </a:p>
        </p:txBody>
      </p:sp>
    </p:spTree>
    <p:extLst>
      <p:ext uri="{BB962C8B-B14F-4D97-AF65-F5344CB8AC3E}">
        <p14:creationId xmlns:p14="http://schemas.microsoft.com/office/powerpoint/2010/main" val="20636235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192BADAF-BA17-EA4C-BA8D-2398A594AFD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43C8AF21-0A3F-784D-9FE1-DEBA5A5CE48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4340" name="Slide Number Placeholder 3">
            <a:extLst>
              <a:ext uri="{FF2B5EF4-FFF2-40B4-BE49-F238E27FC236}">
                <a16:creationId xmlns:a16="http://schemas.microsoft.com/office/drawing/2014/main" id="{683868EF-5FA8-D14F-B97F-DD9B5DCF745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F3AF1C9-4FD5-1C44-9E36-3FDE22A73DEB}" type="slidenum">
              <a:rPr lang="en-US" altLang="en-US" sz="1300"/>
              <a:pPr>
                <a:spcBef>
                  <a:spcPct val="0"/>
                </a:spcBef>
              </a:pPr>
              <a:t>7</a:t>
            </a:fld>
            <a:endParaRPr lang="en-US" altLang="en-US" sz="1300"/>
          </a:p>
        </p:txBody>
      </p:sp>
    </p:spTree>
    <p:extLst>
      <p:ext uri="{BB962C8B-B14F-4D97-AF65-F5344CB8AC3E}">
        <p14:creationId xmlns:p14="http://schemas.microsoft.com/office/powerpoint/2010/main" val="23752597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a:extLst>
              <a:ext uri="{FF2B5EF4-FFF2-40B4-BE49-F238E27FC236}">
                <a16:creationId xmlns:a16="http://schemas.microsoft.com/office/drawing/2014/main" id="{B3E37231-4EE6-4790-B4A4-8D698A3AB1E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6" name="Notes Placeholder 2">
            <a:extLst>
              <a:ext uri="{FF2B5EF4-FFF2-40B4-BE49-F238E27FC236}">
                <a16:creationId xmlns:a16="http://schemas.microsoft.com/office/drawing/2014/main" id="{2747C034-61DC-49F9-96A3-09524604CA5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000" b="1" dirty="0">
                <a:solidFill>
                  <a:srgbClr val="393996"/>
                </a:solidFill>
                <a:latin typeface="Arial" panose="020B0604020202020204" pitchFamily="34" charset="0"/>
              </a:rPr>
              <a:t>Relevant Animation:</a:t>
            </a:r>
          </a:p>
          <a:p>
            <a:r>
              <a:rPr lang="en-US" altLang="en-US" sz="1000" dirty="0">
                <a:ea typeface="ＭＳ Ｐゴシック" panose="020B0600070205080204" pitchFamily="34" charset="-128"/>
              </a:rPr>
              <a:t>Focal Mechanisms Explained: </a:t>
            </a:r>
            <a:r>
              <a:rPr lang="en-US" altLang="en-US" sz="1000" dirty="0">
                <a:latin typeface="Arial" panose="020B0604020202020204" pitchFamily="34" charset="0"/>
              </a:rPr>
              <a:t>https://</a:t>
            </a:r>
            <a:r>
              <a:rPr lang="en-US" altLang="en-US" sz="1000" dirty="0" err="1">
                <a:latin typeface="Arial" panose="020B0604020202020204" pitchFamily="34" charset="0"/>
              </a:rPr>
              <a:t>www.iris.edu</a:t>
            </a:r>
            <a:r>
              <a:rPr lang="en-US" altLang="en-US" sz="1000" dirty="0">
                <a:latin typeface="Arial" panose="020B0604020202020204" pitchFamily="34" charset="0"/>
              </a:rPr>
              <a:t>/</a:t>
            </a:r>
            <a:r>
              <a:rPr lang="en-US" altLang="en-US" sz="1000" dirty="0" err="1">
                <a:latin typeface="Arial" panose="020B0604020202020204" pitchFamily="34" charset="0"/>
              </a:rPr>
              <a:t>hq</a:t>
            </a:r>
            <a:r>
              <a:rPr lang="en-US" altLang="en-US" sz="1000" dirty="0">
                <a:latin typeface="Arial" panose="020B0604020202020204" pitchFamily="34" charset="0"/>
              </a:rPr>
              <a:t>/</a:t>
            </a:r>
            <a:r>
              <a:rPr lang="en-US" altLang="en-US" sz="1000" dirty="0" err="1">
                <a:latin typeface="Arial" panose="020B0604020202020204" pitchFamily="34" charset="0"/>
              </a:rPr>
              <a:t>inclass</a:t>
            </a:r>
            <a:r>
              <a:rPr lang="en-US" altLang="en-US" sz="1000" dirty="0">
                <a:latin typeface="Arial" panose="020B0604020202020204" pitchFamily="34" charset="0"/>
              </a:rPr>
              <a:t>/animation/</a:t>
            </a:r>
            <a:r>
              <a:rPr lang="en-US" altLang="en-US" sz="1000" dirty="0" err="1">
                <a:latin typeface="Arial" panose="020B0604020202020204" pitchFamily="34" charset="0"/>
              </a:rPr>
              <a:t>focal_mechanisms_explained</a:t>
            </a:r>
            <a:endParaRPr lang="en-US" altLang="en-US" sz="1000" dirty="0">
              <a:latin typeface="Arial" panose="020B0604020202020204" pitchFamily="34" charset="0"/>
            </a:endParaRPr>
          </a:p>
          <a:p>
            <a:endParaRPr lang="en-US" altLang="en-US" dirty="0"/>
          </a:p>
        </p:txBody>
      </p:sp>
      <p:sp>
        <p:nvSpPr>
          <p:cNvPr id="36867" name="Slide Number Placeholder 3">
            <a:extLst>
              <a:ext uri="{FF2B5EF4-FFF2-40B4-BE49-F238E27FC236}">
                <a16:creationId xmlns:a16="http://schemas.microsoft.com/office/drawing/2014/main" id="{3D85DFB6-85CE-4500-B760-CEDCFB35435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01675" indent="-269875">
              <a:spcBef>
                <a:spcPct val="30000"/>
              </a:spcBef>
              <a:defRPr sz="1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081088" indent="-215900">
              <a:spcBef>
                <a:spcPct val="30000"/>
              </a:spcBef>
              <a:defRPr sz="1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512888" indent="-215900">
              <a:spcBef>
                <a:spcPct val="30000"/>
              </a:spcBef>
              <a:defRPr sz="1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1944688" indent="-215900">
              <a:spcBef>
                <a:spcPct val="30000"/>
              </a:spcBef>
              <a:defRPr sz="1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4018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8590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3162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7734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spcBef>
                <a:spcPct val="0"/>
              </a:spcBef>
            </a:pPr>
            <a:fld id="{9074E5CF-6663-44C4-A193-34FF66ABC5CF}" type="slidenum">
              <a:rPr lang="en-US" altLang="en-US"/>
              <a:pPr>
                <a:spcBef>
                  <a:spcPct val="0"/>
                </a:spcBef>
              </a:pPr>
              <a:t>8</a:t>
            </a:fld>
            <a:endParaRPr lang="en-US" altLang="en-US"/>
          </a:p>
        </p:txBody>
      </p:sp>
    </p:spTree>
    <p:extLst>
      <p:ext uri="{BB962C8B-B14F-4D97-AF65-F5344CB8AC3E}">
        <p14:creationId xmlns:p14="http://schemas.microsoft.com/office/powerpoint/2010/main" val="28693731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7B378C5E-B30E-4F2A-8023-2F9AC8BBAD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24D4C03C-F4CD-44F6-8CB4-EAF3C91C33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600" b="1" dirty="0">
                <a:solidFill>
                  <a:srgbClr val="393996"/>
                </a:solidFill>
              </a:rPr>
              <a:t>Relevant Animation:</a:t>
            </a:r>
          </a:p>
          <a:p>
            <a:r>
              <a:rPr lang="en-US" altLang="en-US" sz="1600" b="1" dirty="0">
                <a:solidFill>
                  <a:srgbClr val="393996"/>
                </a:solidFill>
              </a:rPr>
              <a:t>Travel Time Curves: How they are created</a:t>
            </a:r>
          </a:p>
          <a:p>
            <a:r>
              <a:rPr lang="en-US" altLang="en-US" sz="1600" b="1" dirty="0">
                <a:solidFill>
                  <a:srgbClr val="393996"/>
                </a:solidFill>
              </a:rPr>
              <a:t>https://</a:t>
            </a:r>
            <a:r>
              <a:rPr lang="en-US" altLang="en-US" sz="1600" b="1" dirty="0" err="1">
                <a:solidFill>
                  <a:srgbClr val="393996"/>
                </a:solidFill>
              </a:rPr>
              <a:t>www.iris.edu</a:t>
            </a:r>
            <a:r>
              <a:rPr lang="en-US" altLang="en-US" sz="1600" b="1" dirty="0">
                <a:solidFill>
                  <a:srgbClr val="393996"/>
                </a:solidFill>
              </a:rPr>
              <a:t>/</a:t>
            </a:r>
            <a:r>
              <a:rPr lang="en-US" altLang="en-US" sz="1600" b="1" dirty="0" err="1">
                <a:solidFill>
                  <a:srgbClr val="393996"/>
                </a:solidFill>
              </a:rPr>
              <a:t>hq</a:t>
            </a:r>
            <a:r>
              <a:rPr lang="en-US" altLang="en-US" sz="1600" b="1" dirty="0">
                <a:solidFill>
                  <a:srgbClr val="393996"/>
                </a:solidFill>
              </a:rPr>
              <a:t>/</a:t>
            </a:r>
            <a:r>
              <a:rPr lang="en-US" altLang="en-US" sz="1600" b="1" dirty="0" err="1">
                <a:solidFill>
                  <a:srgbClr val="393996"/>
                </a:solidFill>
              </a:rPr>
              <a:t>inclass</a:t>
            </a:r>
            <a:r>
              <a:rPr lang="en-US" altLang="en-US" sz="1600" b="1" dirty="0">
                <a:solidFill>
                  <a:srgbClr val="393996"/>
                </a:solidFill>
              </a:rPr>
              <a:t>/animation/</a:t>
            </a:r>
            <a:r>
              <a:rPr lang="en-US" altLang="en-US" sz="1600" b="1" dirty="0" err="1">
                <a:solidFill>
                  <a:srgbClr val="393996"/>
                </a:solidFill>
              </a:rPr>
              <a:t>traveltime_curves_how_they_are_created</a:t>
            </a:r>
            <a:endParaRPr lang="en-US" altLang="en-US" sz="1600" dirty="0"/>
          </a:p>
        </p:txBody>
      </p:sp>
      <p:sp>
        <p:nvSpPr>
          <p:cNvPr id="15363" name="Slide Number Placeholder 3">
            <a:extLst>
              <a:ext uri="{FF2B5EF4-FFF2-40B4-BE49-F238E27FC236}">
                <a16:creationId xmlns:a16="http://schemas.microsoft.com/office/drawing/2014/main" id="{F45DBCBE-31AF-4EB9-AE7B-BCA42A94A9A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02DBA816-06E0-435F-98AC-EA32C2710647}" type="slidenum">
              <a:rPr lang="en-US" altLang="en-US" smtClean="0">
                <a:solidFill>
                  <a:srgbClr val="000000"/>
                </a:solidFill>
                <a:latin typeface="Calibri" panose="020F0502020204030204" pitchFamily="34" charset="0"/>
                <a:cs typeface="Arial" panose="020B0604020202020204" pitchFamily="34" charset="0"/>
              </a:rPr>
              <a:pPr/>
              <a:t>9</a:t>
            </a:fld>
            <a:endParaRPr lang="en-US" altLang="en-US" dirty="0">
              <a:solidFill>
                <a:srgbClr val="000000"/>
              </a:solidFill>
              <a:latin typeface="Calibri" panose="020F0502020204030204" pitchFamily="34" charset="0"/>
              <a:cs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9FC93F97-C9B6-46C8-A667-9FE3C91573CA}"/>
              </a:ext>
            </a:extLst>
          </p:cNvPr>
          <p:cNvSpPr>
            <a:spLocks noGrp="1"/>
          </p:cNvSpPr>
          <p:nvPr>
            <p:ph type="dt" sz="half" idx="10"/>
          </p:nvPr>
        </p:nvSpPr>
        <p:spPr/>
        <p:txBody>
          <a:bodyPr/>
          <a:lstStyle>
            <a:lvl1pPr>
              <a:defRPr/>
            </a:lvl1pPr>
          </a:lstStyle>
          <a:p>
            <a:pPr>
              <a:defRPr/>
            </a:pPr>
            <a:fld id="{CDD3DD76-5BF0-439E-ABFB-18CF8F3AD437}" type="datetimeFigureOut">
              <a:rPr lang="en-US"/>
              <a:pPr>
                <a:defRPr/>
              </a:pPr>
              <a:t>5/21/2021</a:t>
            </a:fld>
            <a:endParaRPr lang="en-US"/>
          </a:p>
        </p:txBody>
      </p:sp>
      <p:sp>
        <p:nvSpPr>
          <p:cNvPr id="5" name="Footer Placeholder 4">
            <a:extLst>
              <a:ext uri="{FF2B5EF4-FFF2-40B4-BE49-F238E27FC236}">
                <a16:creationId xmlns:a16="http://schemas.microsoft.com/office/drawing/2014/main" id="{10D6CEAA-E120-45B0-881E-360B7810D28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CD1FB57C-BDE6-4102-AC36-9BA018EFA1B4}"/>
              </a:ext>
            </a:extLst>
          </p:cNvPr>
          <p:cNvSpPr>
            <a:spLocks noGrp="1"/>
          </p:cNvSpPr>
          <p:nvPr>
            <p:ph type="sldNum" sz="quarter" idx="12"/>
          </p:nvPr>
        </p:nvSpPr>
        <p:spPr/>
        <p:txBody>
          <a:bodyPr/>
          <a:lstStyle>
            <a:lvl1pPr>
              <a:defRPr/>
            </a:lvl1pPr>
          </a:lstStyle>
          <a:p>
            <a:pPr>
              <a:defRPr/>
            </a:pPr>
            <a:fld id="{3872EC4A-1A68-40C9-9AFC-33E544E55181}" type="slidenum">
              <a:rPr lang="en-US" altLang="en-US"/>
              <a:pPr>
                <a:defRPr/>
              </a:pPr>
              <a:t>‹#›</a:t>
            </a:fld>
            <a:endParaRPr lang="en-US" altLang="en-US"/>
          </a:p>
        </p:txBody>
      </p:sp>
    </p:spTree>
    <p:extLst>
      <p:ext uri="{BB962C8B-B14F-4D97-AF65-F5344CB8AC3E}">
        <p14:creationId xmlns:p14="http://schemas.microsoft.com/office/powerpoint/2010/main" val="24359653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4C7A46-5222-4B91-A609-80848AC18A9E}"/>
              </a:ext>
            </a:extLst>
          </p:cNvPr>
          <p:cNvSpPr>
            <a:spLocks noGrp="1"/>
          </p:cNvSpPr>
          <p:nvPr>
            <p:ph type="dt" sz="half" idx="10"/>
          </p:nvPr>
        </p:nvSpPr>
        <p:spPr/>
        <p:txBody>
          <a:bodyPr/>
          <a:lstStyle>
            <a:lvl1pPr>
              <a:defRPr/>
            </a:lvl1pPr>
          </a:lstStyle>
          <a:p>
            <a:pPr>
              <a:defRPr/>
            </a:pPr>
            <a:fld id="{A8457970-18E6-4B91-A2CB-7C4286BB52EA}" type="datetimeFigureOut">
              <a:rPr lang="en-US"/>
              <a:pPr>
                <a:defRPr/>
              </a:pPr>
              <a:t>5/21/2021</a:t>
            </a:fld>
            <a:endParaRPr lang="en-US"/>
          </a:p>
        </p:txBody>
      </p:sp>
      <p:sp>
        <p:nvSpPr>
          <p:cNvPr id="5" name="Footer Placeholder 4">
            <a:extLst>
              <a:ext uri="{FF2B5EF4-FFF2-40B4-BE49-F238E27FC236}">
                <a16:creationId xmlns:a16="http://schemas.microsoft.com/office/drawing/2014/main" id="{2BEA3467-18C0-44A7-90E9-A617F38340F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5BB7D403-6150-4470-9CF6-E9CEE4EE11FC}"/>
              </a:ext>
            </a:extLst>
          </p:cNvPr>
          <p:cNvSpPr>
            <a:spLocks noGrp="1"/>
          </p:cNvSpPr>
          <p:nvPr>
            <p:ph type="sldNum" sz="quarter" idx="12"/>
          </p:nvPr>
        </p:nvSpPr>
        <p:spPr/>
        <p:txBody>
          <a:bodyPr/>
          <a:lstStyle>
            <a:lvl1pPr>
              <a:defRPr/>
            </a:lvl1pPr>
          </a:lstStyle>
          <a:p>
            <a:pPr>
              <a:defRPr/>
            </a:pPr>
            <a:fld id="{C9436BF6-B5D3-4960-8F4B-31360040D706}" type="slidenum">
              <a:rPr lang="en-US" altLang="en-US"/>
              <a:pPr>
                <a:defRPr/>
              </a:pPr>
              <a:t>‹#›</a:t>
            </a:fld>
            <a:endParaRPr lang="en-US" altLang="en-US"/>
          </a:p>
        </p:txBody>
      </p:sp>
    </p:spTree>
    <p:extLst>
      <p:ext uri="{BB962C8B-B14F-4D97-AF65-F5344CB8AC3E}">
        <p14:creationId xmlns:p14="http://schemas.microsoft.com/office/powerpoint/2010/main" val="3502133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D05BE7-E9B8-4E8A-BC3A-6578D75679B7}"/>
              </a:ext>
            </a:extLst>
          </p:cNvPr>
          <p:cNvSpPr>
            <a:spLocks noGrp="1"/>
          </p:cNvSpPr>
          <p:nvPr>
            <p:ph type="dt" sz="half" idx="10"/>
          </p:nvPr>
        </p:nvSpPr>
        <p:spPr/>
        <p:txBody>
          <a:bodyPr/>
          <a:lstStyle>
            <a:lvl1pPr>
              <a:defRPr/>
            </a:lvl1pPr>
          </a:lstStyle>
          <a:p>
            <a:pPr>
              <a:defRPr/>
            </a:pPr>
            <a:fld id="{E5C2ED3E-68D9-4334-AE91-6EEAC9ADA350}" type="datetimeFigureOut">
              <a:rPr lang="en-US"/>
              <a:pPr>
                <a:defRPr/>
              </a:pPr>
              <a:t>5/21/2021</a:t>
            </a:fld>
            <a:endParaRPr lang="en-US"/>
          </a:p>
        </p:txBody>
      </p:sp>
      <p:sp>
        <p:nvSpPr>
          <p:cNvPr id="5" name="Footer Placeholder 4">
            <a:extLst>
              <a:ext uri="{FF2B5EF4-FFF2-40B4-BE49-F238E27FC236}">
                <a16:creationId xmlns:a16="http://schemas.microsoft.com/office/drawing/2014/main" id="{C10865C9-FE3D-4F75-A71D-3A224BB37D3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62D13018-3A2F-4C20-93E9-0B331DBAE08F}"/>
              </a:ext>
            </a:extLst>
          </p:cNvPr>
          <p:cNvSpPr>
            <a:spLocks noGrp="1"/>
          </p:cNvSpPr>
          <p:nvPr>
            <p:ph type="sldNum" sz="quarter" idx="12"/>
          </p:nvPr>
        </p:nvSpPr>
        <p:spPr/>
        <p:txBody>
          <a:bodyPr/>
          <a:lstStyle>
            <a:lvl1pPr>
              <a:defRPr/>
            </a:lvl1pPr>
          </a:lstStyle>
          <a:p>
            <a:pPr>
              <a:defRPr/>
            </a:pPr>
            <a:fld id="{CC04CF74-9E18-4E43-B5DD-3B21236ADD45}" type="slidenum">
              <a:rPr lang="en-US" altLang="en-US"/>
              <a:pPr>
                <a:defRPr/>
              </a:pPr>
              <a:t>‹#›</a:t>
            </a:fld>
            <a:endParaRPr lang="en-US" altLang="en-US"/>
          </a:p>
        </p:txBody>
      </p:sp>
    </p:spTree>
    <p:extLst>
      <p:ext uri="{BB962C8B-B14F-4D97-AF65-F5344CB8AC3E}">
        <p14:creationId xmlns:p14="http://schemas.microsoft.com/office/powerpoint/2010/main" val="27577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FC48B5-7223-490B-A100-1983FA118B48}"/>
              </a:ext>
            </a:extLst>
          </p:cNvPr>
          <p:cNvSpPr>
            <a:spLocks noGrp="1"/>
          </p:cNvSpPr>
          <p:nvPr>
            <p:ph type="dt" sz="half" idx="10"/>
          </p:nvPr>
        </p:nvSpPr>
        <p:spPr/>
        <p:txBody>
          <a:bodyPr/>
          <a:lstStyle>
            <a:lvl1pPr>
              <a:defRPr/>
            </a:lvl1pPr>
          </a:lstStyle>
          <a:p>
            <a:pPr>
              <a:defRPr/>
            </a:pPr>
            <a:fld id="{16441502-570B-4DA6-8B31-BC3467DD54F9}" type="datetimeFigureOut">
              <a:rPr lang="en-US"/>
              <a:pPr>
                <a:defRPr/>
              </a:pPr>
              <a:t>5/21/2021</a:t>
            </a:fld>
            <a:endParaRPr lang="en-US"/>
          </a:p>
        </p:txBody>
      </p:sp>
      <p:sp>
        <p:nvSpPr>
          <p:cNvPr id="5" name="Footer Placeholder 4">
            <a:extLst>
              <a:ext uri="{FF2B5EF4-FFF2-40B4-BE49-F238E27FC236}">
                <a16:creationId xmlns:a16="http://schemas.microsoft.com/office/drawing/2014/main" id="{FC66AC6D-0C69-4CC5-896C-202B9DC198D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808F947E-4905-4EC1-9B8E-CFAA3DBC2313}"/>
              </a:ext>
            </a:extLst>
          </p:cNvPr>
          <p:cNvSpPr>
            <a:spLocks noGrp="1"/>
          </p:cNvSpPr>
          <p:nvPr>
            <p:ph type="sldNum" sz="quarter" idx="12"/>
          </p:nvPr>
        </p:nvSpPr>
        <p:spPr/>
        <p:txBody>
          <a:bodyPr/>
          <a:lstStyle>
            <a:lvl1pPr>
              <a:defRPr/>
            </a:lvl1pPr>
          </a:lstStyle>
          <a:p>
            <a:pPr>
              <a:defRPr/>
            </a:pPr>
            <a:fld id="{66A0DED6-39C7-4B80-A38D-3FA7C981CF21}" type="slidenum">
              <a:rPr lang="en-US" altLang="en-US"/>
              <a:pPr>
                <a:defRPr/>
              </a:pPr>
              <a:t>‹#›</a:t>
            </a:fld>
            <a:endParaRPr lang="en-US" altLang="en-US"/>
          </a:p>
        </p:txBody>
      </p:sp>
    </p:spTree>
    <p:extLst>
      <p:ext uri="{BB962C8B-B14F-4D97-AF65-F5344CB8AC3E}">
        <p14:creationId xmlns:p14="http://schemas.microsoft.com/office/powerpoint/2010/main" val="698235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50EBD4F-0890-4613-BAE4-B009A32EBE7D}"/>
              </a:ext>
            </a:extLst>
          </p:cNvPr>
          <p:cNvSpPr>
            <a:spLocks noGrp="1"/>
          </p:cNvSpPr>
          <p:nvPr>
            <p:ph type="dt" sz="half" idx="10"/>
          </p:nvPr>
        </p:nvSpPr>
        <p:spPr/>
        <p:txBody>
          <a:bodyPr/>
          <a:lstStyle>
            <a:lvl1pPr>
              <a:defRPr/>
            </a:lvl1pPr>
          </a:lstStyle>
          <a:p>
            <a:pPr>
              <a:defRPr/>
            </a:pPr>
            <a:fld id="{20EAFC6E-BAE4-4F1B-88C5-EDD4A4C86447}" type="datetimeFigureOut">
              <a:rPr lang="en-US"/>
              <a:pPr>
                <a:defRPr/>
              </a:pPr>
              <a:t>5/21/2021</a:t>
            </a:fld>
            <a:endParaRPr lang="en-US"/>
          </a:p>
        </p:txBody>
      </p:sp>
      <p:sp>
        <p:nvSpPr>
          <p:cNvPr id="5" name="Footer Placeholder 4">
            <a:extLst>
              <a:ext uri="{FF2B5EF4-FFF2-40B4-BE49-F238E27FC236}">
                <a16:creationId xmlns:a16="http://schemas.microsoft.com/office/drawing/2014/main" id="{14C391B8-A1B8-4350-B022-7EF302D223E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4A04EC9-958D-4D25-BB06-EA709F3BE330}"/>
              </a:ext>
            </a:extLst>
          </p:cNvPr>
          <p:cNvSpPr>
            <a:spLocks noGrp="1"/>
          </p:cNvSpPr>
          <p:nvPr>
            <p:ph type="sldNum" sz="quarter" idx="12"/>
          </p:nvPr>
        </p:nvSpPr>
        <p:spPr/>
        <p:txBody>
          <a:bodyPr/>
          <a:lstStyle>
            <a:lvl1pPr>
              <a:defRPr/>
            </a:lvl1pPr>
          </a:lstStyle>
          <a:p>
            <a:pPr>
              <a:defRPr/>
            </a:pPr>
            <a:fld id="{61833EB8-493C-4BD3-A747-863083576F64}" type="slidenum">
              <a:rPr lang="en-US" altLang="en-US"/>
              <a:pPr>
                <a:defRPr/>
              </a:pPr>
              <a:t>‹#›</a:t>
            </a:fld>
            <a:endParaRPr lang="en-US" altLang="en-US"/>
          </a:p>
        </p:txBody>
      </p:sp>
    </p:spTree>
    <p:extLst>
      <p:ext uri="{BB962C8B-B14F-4D97-AF65-F5344CB8AC3E}">
        <p14:creationId xmlns:p14="http://schemas.microsoft.com/office/powerpoint/2010/main" val="3264036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0B0EB904-8777-4CBB-80A2-A4C607AD86D9}"/>
              </a:ext>
            </a:extLst>
          </p:cNvPr>
          <p:cNvSpPr>
            <a:spLocks noGrp="1"/>
          </p:cNvSpPr>
          <p:nvPr>
            <p:ph type="dt" sz="half" idx="10"/>
          </p:nvPr>
        </p:nvSpPr>
        <p:spPr/>
        <p:txBody>
          <a:bodyPr/>
          <a:lstStyle>
            <a:lvl1pPr>
              <a:defRPr/>
            </a:lvl1pPr>
          </a:lstStyle>
          <a:p>
            <a:pPr>
              <a:defRPr/>
            </a:pPr>
            <a:fld id="{319B80DD-D54D-429A-800A-4F5F4FB241C9}" type="datetimeFigureOut">
              <a:rPr lang="en-US"/>
              <a:pPr>
                <a:defRPr/>
              </a:pPr>
              <a:t>5/21/2021</a:t>
            </a:fld>
            <a:endParaRPr lang="en-US"/>
          </a:p>
        </p:txBody>
      </p:sp>
      <p:sp>
        <p:nvSpPr>
          <p:cNvPr id="6" name="Footer Placeholder 4">
            <a:extLst>
              <a:ext uri="{FF2B5EF4-FFF2-40B4-BE49-F238E27FC236}">
                <a16:creationId xmlns:a16="http://schemas.microsoft.com/office/drawing/2014/main" id="{0216FD0C-571F-48F0-97E4-5D6B90868ADE}"/>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9CBDC755-B6C5-408F-8162-063D7CEEC08C}"/>
              </a:ext>
            </a:extLst>
          </p:cNvPr>
          <p:cNvSpPr>
            <a:spLocks noGrp="1"/>
          </p:cNvSpPr>
          <p:nvPr>
            <p:ph type="sldNum" sz="quarter" idx="12"/>
          </p:nvPr>
        </p:nvSpPr>
        <p:spPr/>
        <p:txBody>
          <a:bodyPr/>
          <a:lstStyle>
            <a:lvl1pPr>
              <a:defRPr/>
            </a:lvl1pPr>
          </a:lstStyle>
          <a:p>
            <a:pPr>
              <a:defRPr/>
            </a:pPr>
            <a:fld id="{391F59E9-2AD9-4831-83E2-8FEE3D234A02}" type="slidenum">
              <a:rPr lang="en-US" altLang="en-US"/>
              <a:pPr>
                <a:defRPr/>
              </a:pPr>
              <a:t>‹#›</a:t>
            </a:fld>
            <a:endParaRPr lang="en-US" altLang="en-US"/>
          </a:p>
        </p:txBody>
      </p:sp>
    </p:spTree>
    <p:extLst>
      <p:ext uri="{BB962C8B-B14F-4D97-AF65-F5344CB8AC3E}">
        <p14:creationId xmlns:p14="http://schemas.microsoft.com/office/powerpoint/2010/main" val="35441918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5E2722A8-E009-4DDD-9652-1B9A4F0B097A}"/>
              </a:ext>
            </a:extLst>
          </p:cNvPr>
          <p:cNvSpPr>
            <a:spLocks noGrp="1"/>
          </p:cNvSpPr>
          <p:nvPr>
            <p:ph type="dt" sz="half" idx="10"/>
          </p:nvPr>
        </p:nvSpPr>
        <p:spPr/>
        <p:txBody>
          <a:bodyPr/>
          <a:lstStyle>
            <a:lvl1pPr>
              <a:defRPr/>
            </a:lvl1pPr>
          </a:lstStyle>
          <a:p>
            <a:pPr>
              <a:defRPr/>
            </a:pPr>
            <a:fld id="{5667641A-65B9-4702-8BC3-5778889D45AA}" type="datetimeFigureOut">
              <a:rPr lang="en-US"/>
              <a:pPr>
                <a:defRPr/>
              </a:pPr>
              <a:t>5/21/2021</a:t>
            </a:fld>
            <a:endParaRPr lang="en-US"/>
          </a:p>
        </p:txBody>
      </p:sp>
      <p:sp>
        <p:nvSpPr>
          <p:cNvPr id="8" name="Footer Placeholder 4">
            <a:extLst>
              <a:ext uri="{FF2B5EF4-FFF2-40B4-BE49-F238E27FC236}">
                <a16:creationId xmlns:a16="http://schemas.microsoft.com/office/drawing/2014/main" id="{E2AFD77A-C48D-42E1-9BBB-9D7A99F85D29}"/>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5D4811C6-053F-4B55-83D5-63554F480D9E}"/>
              </a:ext>
            </a:extLst>
          </p:cNvPr>
          <p:cNvSpPr>
            <a:spLocks noGrp="1"/>
          </p:cNvSpPr>
          <p:nvPr>
            <p:ph type="sldNum" sz="quarter" idx="12"/>
          </p:nvPr>
        </p:nvSpPr>
        <p:spPr/>
        <p:txBody>
          <a:bodyPr/>
          <a:lstStyle>
            <a:lvl1pPr>
              <a:defRPr/>
            </a:lvl1pPr>
          </a:lstStyle>
          <a:p>
            <a:pPr>
              <a:defRPr/>
            </a:pPr>
            <a:fld id="{3CF99771-754A-48B5-8106-2E77D8E8F7C3}" type="slidenum">
              <a:rPr lang="en-US" altLang="en-US"/>
              <a:pPr>
                <a:defRPr/>
              </a:pPr>
              <a:t>‹#›</a:t>
            </a:fld>
            <a:endParaRPr lang="en-US" altLang="en-US"/>
          </a:p>
        </p:txBody>
      </p:sp>
    </p:spTree>
    <p:extLst>
      <p:ext uri="{BB962C8B-B14F-4D97-AF65-F5344CB8AC3E}">
        <p14:creationId xmlns:p14="http://schemas.microsoft.com/office/powerpoint/2010/main" val="1717054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F2FD6D2E-8C18-47F4-9171-FF6396D00231}"/>
              </a:ext>
            </a:extLst>
          </p:cNvPr>
          <p:cNvSpPr>
            <a:spLocks noGrp="1"/>
          </p:cNvSpPr>
          <p:nvPr>
            <p:ph type="dt" sz="half" idx="10"/>
          </p:nvPr>
        </p:nvSpPr>
        <p:spPr/>
        <p:txBody>
          <a:bodyPr/>
          <a:lstStyle>
            <a:lvl1pPr>
              <a:defRPr/>
            </a:lvl1pPr>
          </a:lstStyle>
          <a:p>
            <a:pPr>
              <a:defRPr/>
            </a:pPr>
            <a:fld id="{85D7DFF5-E59F-429F-9876-8B077890F006}" type="datetimeFigureOut">
              <a:rPr lang="en-US"/>
              <a:pPr>
                <a:defRPr/>
              </a:pPr>
              <a:t>5/21/2021</a:t>
            </a:fld>
            <a:endParaRPr lang="en-US"/>
          </a:p>
        </p:txBody>
      </p:sp>
      <p:sp>
        <p:nvSpPr>
          <p:cNvPr id="4" name="Footer Placeholder 4">
            <a:extLst>
              <a:ext uri="{FF2B5EF4-FFF2-40B4-BE49-F238E27FC236}">
                <a16:creationId xmlns:a16="http://schemas.microsoft.com/office/drawing/2014/main" id="{2DAA649D-399D-44BA-A25B-6CD2DDCEE643}"/>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A3C5A42A-E593-4192-A6B1-3146761E01A2}"/>
              </a:ext>
            </a:extLst>
          </p:cNvPr>
          <p:cNvSpPr>
            <a:spLocks noGrp="1"/>
          </p:cNvSpPr>
          <p:nvPr>
            <p:ph type="sldNum" sz="quarter" idx="12"/>
          </p:nvPr>
        </p:nvSpPr>
        <p:spPr/>
        <p:txBody>
          <a:bodyPr/>
          <a:lstStyle>
            <a:lvl1pPr>
              <a:defRPr/>
            </a:lvl1pPr>
          </a:lstStyle>
          <a:p>
            <a:pPr>
              <a:defRPr/>
            </a:pPr>
            <a:fld id="{31BABF64-2BB2-49DA-85DF-FB84A2C21C9E}" type="slidenum">
              <a:rPr lang="en-US" altLang="en-US"/>
              <a:pPr>
                <a:defRPr/>
              </a:pPr>
              <a:t>‹#›</a:t>
            </a:fld>
            <a:endParaRPr lang="en-US" altLang="en-US"/>
          </a:p>
        </p:txBody>
      </p:sp>
    </p:spTree>
    <p:extLst>
      <p:ext uri="{BB962C8B-B14F-4D97-AF65-F5344CB8AC3E}">
        <p14:creationId xmlns:p14="http://schemas.microsoft.com/office/powerpoint/2010/main" val="2040159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DD7A9B96-E51C-4CC7-9545-537583350C32}"/>
              </a:ext>
            </a:extLst>
          </p:cNvPr>
          <p:cNvSpPr>
            <a:spLocks noGrp="1"/>
          </p:cNvSpPr>
          <p:nvPr>
            <p:ph type="dt" sz="half" idx="10"/>
          </p:nvPr>
        </p:nvSpPr>
        <p:spPr/>
        <p:txBody>
          <a:bodyPr/>
          <a:lstStyle>
            <a:lvl1pPr>
              <a:defRPr/>
            </a:lvl1pPr>
          </a:lstStyle>
          <a:p>
            <a:pPr>
              <a:defRPr/>
            </a:pPr>
            <a:fld id="{99500300-FAB8-49BE-8D37-C4A635310EE9}" type="datetimeFigureOut">
              <a:rPr lang="en-US"/>
              <a:pPr>
                <a:defRPr/>
              </a:pPr>
              <a:t>5/21/2021</a:t>
            </a:fld>
            <a:endParaRPr lang="en-US"/>
          </a:p>
        </p:txBody>
      </p:sp>
      <p:sp>
        <p:nvSpPr>
          <p:cNvPr id="3" name="Footer Placeholder 4">
            <a:extLst>
              <a:ext uri="{FF2B5EF4-FFF2-40B4-BE49-F238E27FC236}">
                <a16:creationId xmlns:a16="http://schemas.microsoft.com/office/drawing/2014/main" id="{C2BD5ECC-3AE7-460F-BE60-1F13B58E7B9D}"/>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D3BE3BE7-E623-441D-8B3C-8B20ED35B399}"/>
              </a:ext>
            </a:extLst>
          </p:cNvPr>
          <p:cNvSpPr>
            <a:spLocks noGrp="1"/>
          </p:cNvSpPr>
          <p:nvPr>
            <p:ph type="sldNum" sz="quarter" idx="12"/>
          </p:nvPr>
        </p:nvSpPr>
        <p:spPr/>
        <p:txBody>
          <a:bodyPr/>
          <a:lstStyle>
            <a:lvl1pPr>
              <a:defRPr/>
            </a:lvl1pPr>
          </a:lstStyle>
          <a:p>
            <a:pPr>
              <a:defRPr/>
            </a:pPr>
            <a:fld id="{FE9C6665-C99A-4E9B-82F1-5F53703F3E3C}" type="slidenum">
              <a:rPr lang="en-US" altLang="en-US"/>
              <a:pPr>
                <a:defRPr/>
              </a:pPr>
              <a:t>‹#›</a:t>
            </a:fld>
            <a:endParaRPr lang="en-US" altLang="en-US"/>
          </a:p>
        </p:txBody>
      </p:sp>
    </p:spTree>
    <p:extLst>
      <p:ext uri="{BB962C8B-B14F-4D97-AF65-F5344CB8AC3E}">
        <p14:creationId xmlns:p14="http://schemas.microsoft.com/office/powerpoint/2010/main" val="24915387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F7163EF0-F4CB-4040-AE5F-8264A1A5C1CB}"/>
              </a:ext>
            </a:extLst>
          </p:cNvPr>
          <p:cNvSpPr>
            <a:spLocks noGrp="1"/>
          </p:cNvSpPr>
          <p:nvPr>
            <p:ph type="dt" sz="half" idx="10"/>
          </p:nvPr>
        </p:nvSpPr>
        <p:spPr/>
        <p:txBody>
          <a:bodyPr/>
          <a:lstStyle>
            <a:lvl1pPr>
              <a:defRPr/>
            </a:lvl1pPr>
          </a:lstStyle>
          <a:p>
            <a:pPr>
              <a:defRPr/>
            </a:pPr>
            <a:fld id="{0945557F-D1A7-4234-A4FF-EBBCB696432D}" type="datetimeFigureOut">
              <a:rPr lang="en-US"/>
              <a:pPr>
                <a:defRPr/>
              </a:pPr>
              <a:t>5/21/2021</a:t>
            </a:fld>
            <a:endParaRPr lang="en-US"/>
          </a:p>
        </p:txBody>
      </p:sp>
      <p:sp>
        <p:nvSpPr>
          <p:cNvPr id="6" name="Footer Placeholder 4">
            <a:extLst>
              <a:ext uri="{FF2B5EF4-FFF2-40B4-BE49-F238E27FC236}">
                <a16:creationId xmlns:a16="http://schemas.microsoft.com/office/drawing/2014/main" id="{30680322-E5FB-445B-9CA0-84AC80FA0920}"/>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88AC04CB-BB7F-4334-A3DC-3927FE65F4AD}"/>
              </a:ext>
            </a:extLst>
          </p:cNvPr>
          <p:cNvSpPr>
            <a:spLocks noGrp="1"/>
          </p:cNvSpPr>
          <p:nvPr>
            <p:ph type="sldNum" sz="quarter" idx="12"/>
          </p:nvPr>
        </p:nvSpPr>
        <p:spPr/>
        <p:txBody>
          <a:bodyPr/>
          <a:lstStyle>
            <a:lvl1pPr>
              <a:defRPr/>
            </a:lvl1pPr>
          </a:lstStyle>
          <a:p>
            <a:pPr>
              <a:defRPr/>
            </a:pPr>
            <a:fld id="{B8877613-8724-46F3-A105-16DE6FBCEEA5}" type="slidenum">
              <a:rPr lang="en-US" altLang="en-US"/>
              <a:pPr>
                <a:defRPr/>
              </a:pPr>
              <a:t>‹#›</a:t>
            </a:fld>
            <a:endParaRPr lang="en-US" altLang="en-US"/>
          </a:p>
        </p:txBody>
      </p:sp>
    </p:spTree>
    <p:extLst>
      <p:ext uri="{BB962C8B-B14F-4D97-AF65-F5344CB8AC3E}">
        <p14:creationId xmlns:p14="http://schemas.microsoft.com/office/powerpoint/2010/main" val="1199684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4953B207-99F0-43D6-8B62-7D5523AE2521}"/>
              </a:ext>
            </a:extLst>
          </p:cNvPr>
          <p:cNvSpPr>
            <a:spLocks noGrp="1"/>
          </p:cNvSpPr>
          <p:nvPr>
            <p:ph type="dt" sz="half" idx="10"/>
          </p:nvPr>
        </p:nvSpPr>
        <p:spPr/>
        <p:txBody>
          <a:bodyPr/>
          <a:lstStyle>
            <a:lvl1pPr>
              <a:defRPr/>
            </a:lvl1pPr>
          </a:lstStyle>
          <a:p>
            <a:pPr>
              <a:defRPr/>
            </a:pPr>
            <a:fld id="{188161FE-9163-499A-A358-BF666FA2867E}" type="datetimeFigureOut">
              <a:rPr lang="en-US"/>
              <a:pPr>
                <a:defRPr/>
              </a:pPr>
              <a:t>5/21/2021</a:t>
            </a:fld>
            <a:endParaRPr lang="en-US"/>
          </a:p>
        </p:txBody>
      </p:sp>
      <p:sp>
        <p:nvSpPr>
          <p:cNvPr id="6" name="Footer Placeholder 4">
            <a:extLst>
              <a:ext uri="{FF2B5EF4-FFF2-40B4-BE49-F238E27FC236}">
                <a16:creationId xmlns:a16="http://schemas.microsoft.com/office/drawing/2014/main" id="{0691A160-E146-4E79-AF1C-E09EE549AB3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E3BBE618-57C5-4A09-833C-D31F98F68DEC}"/>
              </a:ext>
            </a:extLst>
          </p:cNvPr>
          <p:cNvSpPr>
            <a:spLocks noGrp="1"/>
          </p:cNvSpPr>
          <p:nvPr>
            <p:ph type="sldNum" sz="quarter" idx="12"/>
          </p:nvPr>
        </p:nvSpPr>
        <p:spPr/>
        <p:txBody>
          <a:bodyPr/>
          <a:lstStyle>
            <a:lvl1pPr>
              <a:defRPr/>
            </a:lvl1pPr>
          </a:lstStyle>
          <a:p>
            <a:pPr>
              <a:defRPr/>
            </a:pPr>
            <a:fld id="{05E76B42-5927-4745-A227-DE041B9149EC}" type="slidenum">
              <a:rPr lang="en-US" altLang="en-US"/>
              <a:pPr>
                <a:defRPr/>
              </a:pPr>
              <a:t>‹#›</a:t>
            </a:fld>
            <a:endParaRPr lang="en-US" altLang="en-US"/>
          </a:p>
        </p:txBody>
      </p:sp>
    </p:spTree>
    <p:extLst>
      <p:ext uri="{BB962C8B-B14F-4D97-AF65-F5344CB8AC3E}">
        <p14:creationId xmlns:p14="http://schemas.microsoft.com/office/powerpoint/2010/main" val="3190794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9C3C226A-DAE8-4093-83F7-F81DDFA1E5F0}"/>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771FF966-BFE8-478C-A7D9-58608AB9A454}"/>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38166D37-E425-4282-9491-3041FBAB1EC1}"/>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ea typeface="ＭＳ Ｐゴシック" pitchFamily="34" charset="-128"/>
              </a:defRPr>
            </a:lvl1pPr>
          </a:lstStyle>
          <a:p>
            <a:pPr>
              <a:defRPr/>
            </a:pPr>
            <a:fld id="{D0235CF1-6502-4B01-B96A-8226FE98EA34}" type="datetimeFigureOut">
              <a:rPr lang="en-US"/>
              <a:pPr>
                <a:defRPr/>
              </a:pPr>
              <a:t>5/21/2021</a:t>
            </a:fld>
            <a:endParaRPr lang="en-US"/>
          </a:p>
        </p:txBody>
      </p:sp>
      <p:sp>
        <p:nvSpPr>
          <p:cNvPr id="5" name="Footer Placeholder 4">
            <a:extLst>
              <a:ext uri="{FF2B5EF4-FFF2-40B4-BE49-F238E27FC236}">
                <a16:creationId xmlns:a16="http://schemas.microsoft.com/office/drawing/2014/main" id="{0D71ED50-E557-477A-A4D1-9A878D8417B2}"/>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2F717019-87CA-4D42-A45E-156EC4A55897}"/>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33DA1C6A-446E-47B3-AC12-F41022406248}"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charset="0"/>
          <a:cs typeface="+mj-cs"/>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mailto:tkb@iris.edu" TargetMode="External"/><Relationship Id="rId7"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hyperlink" Target="http://www.iris.edu/hq/ret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6401789-86B9-4493-B92C-54EE91BF02D8}"/>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075" name="Picture 8" descr="IRIS_TMlogo.png">
            <a:extLst>
              <a:ext uri="{FF2B5EF4-FFF2-40B4-BE49-F238E27FC236}">
                <a16:creationId xmlns:a16="http://schemas.microsoft.com/office/drawing/2014/main" id="{263510A1-E66B-4261-9E8B-AFDE4531618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7225891E-86F4-4E55-AA89-E4DD64DDB71C}"/>
              </a:ext>
            </a:extLst>
          </p:cNvPr>
          <p:cNvSpPr txBox="1"/>
          <p:nvPr/>
        </p:nvSpPr>
        <p:spPr>
          <a:xfrm>
            <a:off x="6632576" y="589002"/>
            <a:ext cx="2590800" cy="1107996"/>
          </a:xfrm>
          <a:prstGeom prst="rect">
            <a:avLst/>
          </a:prstGeom>
          <a:noFill/>
        </p:spPr>
        <p:txBody>
          <a:bodyPr>
            <a:spAutoFit/>
          </a:bodyPr>
          <a:lstStyle/>
          <a:p>
            <a:pPr eaLnBrk="1" hangingPunct="1">
              <a:defRPr/>
            </a:pPr>
            <a:r>
              <a:rPr lang="en-US" sz="1600" b="1" dirty="0">
                <a:solidFill>
                  <a:srgbClr val="11488B"/>
                </a:solidFill>
                <a:effectLst>
                  <a:outerShdw blurRad="38100" dist="38100" dir="2700000" algn="tl">
                    <a:srgbClr val="C0C0C0"/>
                  </a:outerShdw>
                </a:effectLst>
                <a:latin typeface="Arial" charset="0"/>
                <a:ea typeface="ＭＳ Ｐゴシック" pitchFamily="-109" charset="-128"/>
                <a:cs typeface="Arial" pitchFamily="34" charset="0"/>
              </a:rPr>
              <a:t>Latitude </a:t>
            </a:r>
            <a:r>
              <a:rPr lang="en-US" altLang="en-US" sz="1600" dirty="0">
                <a:latin typeface="Arial" panose="020B0604020202020204" pitchFamily="34" charset="0"/>
              </a:rPr>
              <a:t>34.586°N </a:t>
            </a:r>
            <a:endParaRPr lang="en-US" sz="1600" b="1" dirty="0">
              <a:effectLst>
                <a:outerShdw blurRad="38100" dist="38100" dir="2700000" algn="tl">
                  <a:srgbClr val="C0C0C0"/>
                </a:outerShdw>
              </a:effectLst>
              <a:latin typeface="Arial" charset="0"/>
              <a:ea typeface="ＭＳ Ｐゴシック" pitchFamily="-109" charset="-128"/>
              <a:cs typeface="Arial" pitchFamily="34" charset="0"/>
            </a:endParaRPr>
          </a:p>
          <a:p>
            <a:pPr eaLnBrk="1" hangingPunct="1">
              <a:defRPr/>
            </a:pPr>
            <a:r>
              <a:rPr lang="en-US" sz="1600" b="1" dirty="0">
                <a:solidFill>
                  <a:srgbClr val="11488B"/>
                </a:solidFill>
                <a:effectLst>
                  <a:outerShdw blurRad="38100" dist="38100" dir="2700000" algn="tl">
                    <a:srgbClr val="C0C0C0"/>
                  </a:outerShdw>
                </a:effectLst>
                <a:latin typeface="Arial" charset="0"/>
                <a:ea typeface="ＭＳ Ｐゴシック" pitchFamily="-109" charset="-128"/>
                <a:cs typeface="Arial" pitchFamily="34" charset="0"/>
              </a:rPr>
              <a:t>Longitude </a:t>
            </a:r>
            <a:r>
              <a:rPr lang="en-US" altLang="en-US" sz="1600" dirty="0">
                <a:latin typeface="Arial" panose="020B0604020202020204" pitchFamily="34" charset="0"/>
              </a:rPr>
              <a:t>98.255°E </a:t>
            </a:r>
            <a:r>
              <a:rPr lang="en-US" sz="1600" b="1" dirty="0">
                <a:solidFill>
                  <a:srgbClr val="11488B"/>
                </a:solidFill>
                <a:effectLst>
                  <a:outerShdw blurRad="38100" dist="38100" dir="2700000" algn="tl">
                    <a:srgbClr val="C0C0C0"/>
                  </a:outerShdw>
                </a:effectLst>
                <a:latin typeface="Arial" charset="0"/>
                <a:ea typeface="ＭＳ Ｐゴシック" pitchFamily="-109" charset="-128"/>
                <a:cs typeface="Arial" pitchFamily="34" charset="0"/>
              </a:rPr>
              <a:t>Depth </a:t>
            </a:r>
            <a:r>
              <a:rPr lang="en-US" sz="1600" dirty="0">
                <a:effectLst>
                  <a:outerShdw blurRad="38100" dist="38100" dir="2700000" algn="tl">
                    <a:srgbClr val="C0C0C0"/>
                  </a:outerShdw>
                </a:effectLst>
                <a:latin typeface="Arial" charset="0"/>
                <a:ea typeface="ＭＳ Ｐゴシック" pitchFamily="-109" charset="-128"/>
                <a:cs typeface="Arial" pitchFamily="34" charset="0"/>
              </a:rPr>
              <a:t>10.0 km</a:t>
            </a:r>
            <a:endParaRPr lang="en-US" sz="1600" dirty="0">
              <a:latin typeface="Arial" charset="0"/>
              <a:ea typeface="ＭＳ Ｐゴシック" pitchFamily="-109" charset="-128"/>
              <a:cs typeface="Arial" pitchFamily="34" charset="0"/>
            </a:endParaRPr>
          </a:p>
          <a:p>
            <a:pPr eaLnBrk="1" hangingPunct="1">
              <a:defRPr/>
            </a:pPr>
            <a:endParaRPr lang="en-US" dirty="0">
              <a:latin typeface="Arial" charset="0"/>
              <a:ea typeface="ＭＳ Ｐゴシック" pitchFamily="-109" charset="-128"/>
            </a:endParaRPr>
          </a:p>
        </p:txBody>
      </p:sp>
      <p:sp>
        <p:nvSpPr>
          <p:cNvPr id="8" name="Title 1">
            <a:extLst>
              <a:ext uri="{FF2B5EF4-FFF2-40B4-BE49-F238E27FC236}">
                <a16:creationId xmlns:a16="http://schemas.microsoft.com/office/drawing/2014/main" id="{8548E451-0A3A-40AC-9026-950BE96FD74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7.3 SOUTHERN QUINGHAI, CHINA	</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Friday,  May 21, 2021 at 18:04:13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0" name="TextBox 14">
            <a:extLst>
              <a:ext uri="{FF2B5EF4-FFF2-40B4-BE49-F238E27FC236}">
                <a16:creationId xmlns:a16="http://schemas.microsoft.com/office/drawing/2014/main" id="{A0A00242-EEB6-460B-A0B6-3DD9B4546505}"/>
              </a:ext>
            </a:extLst>
          </p:cNvPr>
          <p:cNvSpPr txBox="1">
            <a:spLocks noChangeArrowheads="1"/>
          </p:cNvSpPr>
          <p:nvPr/>
        </p:nvSpPr>
        <p:spPr bwMode="auto">
          <a:xfrm>
            <a:off x="242888" y="990600"/>
            <a:ext cx="4405312" cy="590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dirty="0">
                <a:latin typeface="Arial" panose="020B0604020202020204" pitchFamily="34" charset="0"/>
              </a:rPr>
              <a:t>Two strong earthquakes have rattled north-west and south-west China.</a:t>
            </a:r>
          </a:p>
          <a:p>
            <a:pPr>
              <a:spcBef>
                <a:spcPct val="0"/>
              </a:spcBef>
              <a:buFontTx/>
              <a:buNone/>
            </a:pPr>
            <a:endParaRPr lang="en-US" altLang="en-US" sz="1800" dirty="0">
              <a:latin typeface="Arial" panose="020B0604020202020204" pitchFamily="34" charset="0"/>
            </a:endParaRPr>
          </a:p>
          <a:p>
            <a:pPr>
              <a:spcBef>
                <a:spcPct val="0"/>
              </a:spcBef>
              <a:buFontTx/>
              <a:buNone/>
            </a:pPr>
            <a:r>
              <a:rPr lang="en-US" altLang="en-US" sz="1800" dirty="0">
                <a:latin typeface="Arial" panose="020B0604020202020204" pitchFamily="34" charset="0"/>
              </a:rPr>
              <a:t>The Yunnan quake, which had a magnitude of 6.1, struck first at 9.48pm on Friday (1348 GMT) near the city of Dali. It was followed by at least two aftershocks. Two people were confirmed dead in the mountainous area, local officials said in a statement, adding that at least 17 others had been injured and were receiving treatment.</a:t>
            </a:r>
          </a:p>
          <a:p>
            <a:pPr>
              <a:spcBef>
                <a:spcPct val="0"/>
              </a:spcBef>
              <a:buFontTx/>
              <a:buNone/>
            </a:pPr>
            <a:endParaRPr lang="en-US" altLang="en-US" sz="1800" dirty="0">
              <a:latin typeface="Arial" panose="020B0604020202020204" pitchFamily="34" charset="0"/>
            </a:endParaRPr>
          </a:p>
          <a:p>
            <a:pPr>
              <a:spcBef>
                <a:spcPct val="0"/>
              </a:spcBef>
              <a:buFontTx/>
              <a:buNone/>
            </a:pPr>
            <a:r>
              <a:rPr lang="en-US" altLang="en-US" sz="1800" dirty="0">
                <a:latin typeface="Arial" panose="020B0604020202020204" pitchFamily="34" charset="0"/>
              </a:rPr>
              <a:t>Then a few hours later, at 1804 GMT, more than 1,200 kilometers away, a </a:t>
            </a:r>
          </a:p>
          <a:p>
            <a:pPr>
              <a:spcBef>
                <a:spcPct val="0"/>
              </a:spcBef>
              <a:buFontTx/>
              <a:buNone/>
            </a:pPr>
            <a:r>
              <a:rPr lang="en-US" altLang="en-US" sz="1800" dirty="0">
                <a:latin typeface="Arial" panose="020B0604020202020204" pitchFamily="34" charset="0"/>
              </a:rPr>
              <a:t>7.3-magnitude quake jolted China’s sparsely populated Qinghai province in the north-west, followed by an aftershock. There were no immediate reports of casualties or damage from the remote area. </a:t>
            </a:r>
          </a:p>
        </p:txBody>
      </p:sp>
      <p:pic>
        <p:nvPicPr>
          <p:cNvPr id="7" name="Picture 6" descr="Map&#10;&#10;Description automatically generated">
            <a:extLst>
              <a:ext uri="{FF2B5EF4-FFF2-40B4-BE49-F238E27FC236}">
                <a16:creationId xmlns:a16="http://schemas.microsoft.com/office/drawing/2014/main" id="{30154EB0-07CE-4B6F-9EAE-D8E64E53C1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14888" y="1672846"/>
            <a:ext cx="3915321" cy="4420217"/>
          </a:xfrm>
          <a:prstGeom prst="rect">
            <a:avLst/>
          </a:prstGeom>
        </p:spPr>
      </p:pic>
      <p:sp>
        <p:nvSpPr>
          <p:cNvPr id="12" name="TextBox 11">
            <a:extLst>
              <a:ext uri="{FF2B5EF4-FFF2-40B4-BE49-F238E27FC236}">
                <a16:creationId xmlns:a16="http://schemas.microsoft.com/office/drawing/2014/main" id="{40B6086E-F8C0-4B24-8D94-57DC1D292734}"/>
              </a:ext>
            </a:extLst>
          </p:cNvPr>
          <p:cNvSpPr txBox="1"/>
          <p:nvPr/>
        </p:nvSpPr>
        <p:spPr>
          <a:xfrm>
            <a:off x="6767512" y="4953000"/>
            <a:ext cx="914400" cy="307777"/>
          </a:xfrm>
          <a:prstGeom prst="rect">
            <a:avLst/>
          </a:prstGeom>
          <a:noFill/>
        </p:spPr>
        <p:txBody>
          <a:bodyPr wrap="square" rtlCol="0">
            <a:spAutoFit/>
          </a:bodyPr>
          <a:lstStyle/>
          <a:p>
            <a:r>
              <a:rPr lang="en-US" sz="1400" b="1" dirty="0"/>
              <a:t>M 6.1</a:t>
            </a:r>
          </a:p>
        </p:txBody>
      </p:sp>
      <p:sp>
        <p:nvSpPr>
          <p:cNvPr id="17" name="TextBox 16">
            <a:extLst>
              <a:ext uri="{FF2B5EF4-FFF2-40B4-BE49-F238E27FC236}">
                <a16:creationId xmlns:a16="http://schemas.microsoft.com/office/drawing/2014/main" id="{CB92C8D1-DC03-4E5D-B9E1-59CBBA210353}"/>
              </a:ext>
            </a:extLst>
          </p:cNvPr>
          <p:cNvSpPr txBox="1"/>
          <p:nvPr/>
        </p:nvSpPr>
        <p:spPr>
          <a:xfrm>
            <a:off x="6916454" y="2766536"/>
            <a:ext cx="914400" cy="307777"/>
          </a:xfrm>
          <a:prstGeom prst="rect">
            <a:avLst/>
          </a:prstGeom>
          <a:noFill/>
        </p:spPr>
        <p:txBody>
          <a:bodyPr wrap="square" rtlCol="0">
            <a:spAutoFit/>
          </a:bodyPr>
          <a:lstStyle/>
          <a:p>
            <a:r>
              <a:rPr lang="en-US" sz="1400" b="1" dirty="0"/>
              <a:t>M 7.3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F380AB7-60C6-4D7D-976E-7B3FE8FD2B80}"/>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sp>
        <p:nvSpPr>
          <p:cNvPr id="25603" name="TextBox 9">
            <a:extLst>
              <a:ext uri="{FF2B5EF4-FFF2-40B4-BE49-F238E27FC236}">
                <a16:creationId xmlns:a16="http://schemas.microsoft.com/office/drawing/2014/main" id="{B950344D-7B49-4BA3-B8B1-1AE236C2EB73}"/>
              </a:ext>
            </a:extLst>
          </p:cNvPr>
          <p:cNvSpPr txBox="1">
            <a:spLocks noChangeArrowheads="1"/>
          </p:cNvSpPr>
          <p:nvPr/>
        </p:nvSpPr>
        <p:spPr bwMode="auto">
          <a:xfrm>
            <a:off x="709613" y="773113"/>
            <a:ext cx="7859712"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800" b="1">
                <a:solidFill>
                  <a:srgbClr val="393996"/>
                </a:solidFill>
                <a:latin typeface="Arial" panose="020B0604020202020204" pitchFamily="34" charset="0"/>
              </a:rPr>
              <a:t>Teachable Moments are a service of</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The Incorporated Research Institutions for Seismology</a:t>
            </a:r>
          </a:p>
          <a:p>
            <a:pPr algn="ctr" eaLnBrk="1" hangingPunct="1">
              <a:spcBef>
                <a:spcPct val="0"/>
              </a:spcBef>
              <a:buFontTx/>
              <a:buNone/>
            </a:pPr>
            <a:r>
              <a:rPr lang="en-US" altLang="en-US" sz="1800">
                <a:latin typeface="Arial" panose="020B0604020202020204" pitchFamily="34" charset="0"/>
              </a:rPr>
              <a:t> Education &amp; Public Outreach </a:t>
            </a:r>
          </a:p>
          <a:p>
            <a:pPr algn="ctr" eaLnBrk="1" hangingPunct="1">
              <a:spcBef>
                <a:spcPct val="0"/>
              </a:spcBef>
              <a:buFontTx/>
              <a:buNone/>
            </a:pPr>
            <a:r>
              <a:rPr lang="en-US" altLang="en-US" sz="1800">
                <a:latin typeface="Arial" panose="020B0604020202020204" pitchFamily="34" charset="0"/>
              </a:rPr>
              <a:t>and </a:t>
            </a:r>
          </a:p>
          <a:p>
            <a:pPr algn="ctr" eaLnBrk="1" hangingPunct="1">
              <a:spcBef>
                <a:spcPct val="0"/>
              </a:spcBef>
              <a:buFontTx/>
              <a:buNone/>
            </a:pPr>
            <a:r>
              <a:rPr lang="en-US" altLang="en-US" sz="1800">
                <a:latin typeface="Arial" panose="020B0604020202020204" pitchFamily="34" charset="0"/>
              </a:rPr>
              <a:t>The University of Portland </a:t>
            </a: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Please send feedback to </a:t>
            </a:r>
            <a:r>
              <a:rPr lang="en-US" altLang="en-US" sz="1800">
                <a:latin typeface="Arial" panose="020B0604020202020204" pitchFamily="34" charset="0"/>
                <a:hlinkClick r:id="rId3"/>
              </a:rPr>
              <a:t>tkb@iris.edu</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r>
              <a:rPr lang="en-US" altLang="en-US" sz="1800">
                <a:latin typeface="Arial" panose="020B0604020202020204" pitchFamily="34" charset="0"/>
              </a:rPr>
              <a:t>To receive automatic notifications of new Teachable Moments</a:t>
            </a:r>
          </a:p>
          <a:p>
            <a:pPr algn="ctr" eaLnBrk="1" hangingPunct="1">
              <a:spcBef>
                <a:spcPct val="0"/>
              </a:spcBef>
              <a:buFont typeface="Arial" panose="020B0604020202020204" pitchFamily="34" charset="0"/>
              <a:buNone/>
            </a:pPr>
            <a:r>
              <a:rPr lang="en-US" altLang="en-US" sz="1800">
                <a:latin typeface="Arial" panose="020B0604020202020204" pitchFamily="34" charset="0"/>
              </a:rPr>
              <a:t> subscribe at </a:t>
            </a:r>
            <a:r>
              <a:rPr lang="en-US" altLang="en-US" sz="1800">
                <a:latin typeface="Arial" panose="020B0604020202020204" pitchFamily="34" charset="0"/>
                <a:hlinkClick r:id="rId4"/>
              </a:rPr>
              <a:t>www.iris.edu/hq/retm</a:t>
            </a: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endParaRPr lang="en-US" altLang="en-US" sz="1800">
              <a:latin typeface="Arial" panose="020B0604020202020204" pitchFamily="34" charset="0"/>
            </a:endParaRPr>
          </a:p>
        </p:txBody>
      </p:sp>
      <p:pic>
        <p:nvPicPr>
          <p:cNvPr id="25604" name="Picture 1">
            <a:extLst>
              <a:ext uri="{FF2B5EF4-FFF2-40B4-BE49-F238E27FC236}">
                <a16:creationId xmlns:a16="http://schemas.microsoft.com/office/drawing/2014/main" id="{6AC01BE8-AC3A-4D17-91A1-870FB2910CC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5" name="Picture 1">
            <a:extLst>
              <a:ext uri="{FF2B5EF4-FFF2-40B4-BE49-F238E27FC236}">
                <a16:creationId xmlns:a16="http://schemas.microsoft.com/office/drawing/2014/main" id="{CC5E69B4-4F8C-436B-B767-96CB507A2DA0}"/>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6" name="TextBox 1">
            <a:extLst>
              <a:ext uri="{FF2B5EF4-FFF2-40B4-BE49-F238E27FC236}">
                <a16:creationId xmlns:a16="http://schemas.microsoft.com/office/drawing/2014/main" id="{A431B2A6-E77D-43A8-BC84-BBC2927A67E6}"/>
              </a:ext>
            </a:extLst>
          </p:cNvPr>
          <p:cNvSpPr txBox="1">
            <a:spLocks noChangeArrowheads="1"/>
          </p:cNvSpPr>
          <p:nvPr/>
        </p:nvSpPr>
        <p:spPr bwMode="auto">
          <a:xfrm>
            <a:off x="3370263"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25607" name="Picture 1">
            <a:extLst>
              <a:ext uri="{FF2B5EF4-FFF2-40B4-BE49-F238E27FC236}">
                <a16:creationId xmlns:a16="http://schemas.microsoft.com/office/drawing/2014/main" id="{9727C59B-9A8A-48E4-A9C6-DE06B46824C5}"/>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671888" y="4972050"/>
            <a:ext cx="1935162" cy="150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31DEB51-9108-4220-9FD9-CB69CE8C1F60}"/>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defRPr/>
            </a:pPr>
            <a:endParaRPr lang="en-US" altLang="en-US" sz="1800">
              <a:solidFill>
                <a:srgbClr val="FFFFFF"/>
              </a:solidFill>
              <a:ea typeface="ＭＳ Ｐゴシック" panose="020B0600070205080204" pitchFamily="34" charset="-128"/>
            </a:endParaRPr>
          </a:p>
        </p:txBody>
      </p:sp>
      <p:sp>
        <p:nvSpPr>
          <p:cNvPr id="7172" name="TextBox 14">
            <a:extLst>
              <a:ext uri="{FF2B5EF4-FFF2-40B4-BE49-F238E27FC236}">
                <a16:creationId xmlns:a16="http://schemas.microsoft.com/office/drawing/2014/main" id="{514BAA71-EA87-4C10-B0A4-184B8A2A1E57}"/>
              </a:ext>
            </a:extLst>
          </p:cNvPr>
          <p:cNvSpPr txBox="1">
            <a:spLocks noChangeArrowheads="1"/>
          </p:cNvSpPr>
          <p:nvPr/>
        </p:nvSpPr>
        <p:spPr bwMode="auto">
          <a:xfrm>
            <a:off x="739775" y="4100513"/>
            <a:ext cx="2460625" cy="244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spcAft>
                <a:spcPts val="400"/>
              </a:spcAft>
              <a:buFontTx/>
              <a:buNone/>
            </a:pPr>
            <a:r>
              <a:rPr lang="en-US" altLang="en-US" sz="1400" b="1" dirty="0">
                <a:solidFill>
                  <a:srgbClr val="C00000"/>
                </a:solidFill>
                <a:latin typeface="Arial" panose="020B0604020202020204" pitchFamily="34" charset="0"/>
              </a:rPr>
              <a:t>Extreme </a:t>
            </a:r>
          </a:p>
          <a:p>
            <a:pPr algn="ctr" eaLnBrk="1" hangingPunct="1">
              <a:spcBef>
                <a:spcPct val="0"/>
              </a:spcBef>
              <a:spcAft>
                <a:spcPts val="400"/>
              </a:spcAft>
              <a:buFontTx/>
              <a:buNone/>
            </a:pPr>
            <a:r>
              <a:rPr lang="en-US" altLang="en-US" sz="1400" b="1" dirty="0">
                <a:solidFill>
                  <a:srgbClr val="FF0000"/>
                </a:solidFill>
                <a:latin typeface="Arial" panose="020B0604020202020204" pitchFamily="34" charset="0"/>
              </a:rPr>
              <a:t>Violent</a:t>
            </a:r>
          </a:p>
          <a:p>
            <a:pPr algn="ctr" eaLnBrk="1" hangingPunct="1">
              <a:spcBef>
                <a:spcPct val="0"/>
              </a:spcBef>
              <a:spcAft>
                <a:spcPts val="400"/>
              </a:spcAft>
              <a:buFontTx/>
              <a:buNone/>
            </a:pPr>
            <a:r>
              <a:rPr lang="en-US" altLang="en-US" sz="1400" b="1" dirty="0">
                <a:solidFill>
                  <a:srgbClr val="FFC000"/>
                </a:solidFill>
                <a:latin typeface="Arial" panose="020B0604020202020204" pitchFamily="34" charset="0"/>
              </a:rPr>
              <a:t>Severe</a:t>
            </a:r>
          </a:p>
          <a:p>
            <a:pPr algn="ctr" eaLnBrk="1" hangingPunct="1">
              <a:spcBef>
                <a:spcPct val="0"/>
              </a:spcBef>
              <a:spcAft>
                <a:spcPts val="400"/>
              </a:spcAft>
              <a:buFontTx/>
              <a:buNone/>
            </a:pPr>
            <a:r>
              <a:rPr lang="en-US" altLang="en-US" sz="1400" b="1" dirty="0">
                <a:solidFill>
                  <a:srgbClr val="FFC000"/>
                </a:solidFill>
                <a:latin typeface="Arial" panose="020B0604020202020204" pitchFamily="34" charset="0"/>
              </a:rPr>
              <a:t>Very Strong</a:t>
            </a:r>
          </a:p>
          <a:p>
            <a:pPr algn="ctr" eaLnBrk="1" hangingPunct="1">
              <a:spcBef>
                <a:spcPct val="0"/>
              </a:spcBef>
              <a:spcAft>
                <a:spcPts val="400"/>
              </a:spcAft>
              <a:buFontTx/>
              <a:buNone/>
            </a:pPr>
            <a:r>
              <a:rPr lang="en-US" altLang="en-US" sz="1400" b="1" dirty="0">
                <a:solidFill>
                  <a:srgbClr val="FFFF00"/>
                </a:solidFill>
                <a:latin typeface="Arial" panose="020B0604020202020204" pitchFamily="34" charset="0"/>
              </a:rPr>
              <a:t>Strong</a:t>
            </a:r>
          </a:p>
          <a:p>
            <a:pPr algn="ctr" eaLnBrk="1" hangingPunct="1">
              <a:spcBef>
                <a:spcPct val="0"/>
              </a:spcBef>
              <a:spcAft>
                <a:spcPts val="400"/>
              </a:spcAft>
              <a:buFontTx/>
              <a:buNone/>
            </a:pPr>
            <a:r>
              <a:rPr lang="en-US" altLang="en-US" sz="1400" dirty="0">
                <a:latin typeface="Arial" panose="020B0604020202020204" pitchFamily="34" charset="0"/>
              </a:rPr>
              <a:t>Moderate</a:t>
            </a:r>
          </a:p>
          <a:p>
            <a:pPr algn="ctr" eaLnBrk="1" hangingPunct="1">
              <a:spcBef>
                <a:spcPct val="0"/>
              </a:spcBef>
              <a:spcAft>
                <a:spcPts val="400"/>
              </a:spcAft>
              <a:buFontTx/>
              <a:buNone/>
            </a:pPr>
            <a:r>
              <a:rPr lang="en-US" altLang="en-US" sz="1400" dirty="0">
                <a:latin typeface="Arial" panose="020B0604020202020204" pitchFamily="34" charset="0"/>
              </a:rPr>
              <a:t>Light</a:t>
            </a:r>
          </a:p>
          <a:p>
            <a:pPr algn="ctr" eaLnBrk="1" hangingPunct="1">
              <a:spcBef>
                <a:spcPct val="0"/>
              </a:spcBef>
              <a:spcAft>
                <a:spcPts val="400"/>
              </a:spcAft>
              <a:buFontTx/>
              <a:buNone/>
            </a:pPr>
            <a:r>
              <a:rPr lang="en-US" altLang="en-US" sz="1400" dirty="0">
                <a:latin typeface="Arial" panose="020B0604020202020204" pitchFamily="34" charset="0"/>
              </a:rPr>
              <a:t>Weak</a:t>
            </a:r>
          </a:p>
          <a:p>
            <a:pPr algn="ctr" eaLnBrk="1" hangingPunct="1">
              <a:spcBef>
                <a:spcPct val="0"/>
              </a:spcBef>
              <a:spcAft>
                <a:spcPts val="400"/>
              </a:spcAft>
              <a:buFontTx/>
              <a:buNone/>
            </a:pPr>
            <a:r>
              <a:rPr lang="en-US" altLang="en-US" sz="1400" dirty="0">
                <a:latin typeface="Arial" panose="020B0604020202020204" pitchFamily="34" charset="0"/>
              </a:rPr>
              <a:t>Not Felt</a:t>
            </a:r>
            <a:endParaRPr lang="en-US" altLang="en-US" sz="1800" dirty="0">
              <a:latin typeface="Arial" panose="020B0604020202020204" pitchFamily="34" charset="0"/>
            </a:endParaRPr>
          </a:p>
        </p:txBody>
      </p:sp>
      <p:sp>
        <p:nvSpPr>
          <p:cNvPr id="7173" name="TextBox 15">
            <a:extLst>
              <a:ext uri="{FF2B5EF4-FFF2-40B4-BE49-F238E27FC236}">
                <a16:creationId xmlns:a16="http://schemas.microsoft.com/office/drawing/2014/main" id="{C41A3EC3-F44C-4339-8405-C27BC9174244}"/>
              </a:ext>
            </a:extLst>
          </p:cNvPr>
          <p:cNvSpPr txBox="1">
            <a:spLocks noChangeArrowheads="1"/>
          </p:cNvSpPr>
          <p:nvPr/>
        </p:nvSpPr>
        <p:spPr bwMode="auto">
          <a:xfrm>
            <a:off x="4297172" y="6458194"/>
            <a:ext cx="49645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i="1" dirty="0">
                <a:latin typeface="Arial" panose="020B0604020202020204" pitchFamily="34" charset="0"/>
              </a:rPr>
              <a:t>USGS estimated shaking intensity from M 7.3 Earthquake</a:t>
            </a:r>
          </a:p>
        </p:txBody>
      </p:sp>
      <p:sp>
        <p:nvSpPr>
          <p:cNvPr id="7174" name="TextBox 15">
            <a:extLst>
              <a:ext uri="{FF2B5EF4-FFF2-40B4-BE49-F238E27FC236}">
                <a16:creationId xmlns:a16="http://schemas.microsoft.com/office/drawing/2014/main" id="{43CAF0BC-18F3-40AD-8047-4E5273215377}"/>
              </a:ext>
            </a:extLst>
          </p:cNvPr>
          <p:cNvSpPr txBox="1">
            <a:spLocks noChangeArrowheads="1"/>
          </p:cNvSpPr>
          <p:nvPr/>
        </p:nvSpPr>
        <p:spPr bwMode="auto">
          <a:xfrm>
            <a:off x="273050" y="1067812"/>
            <a:ext cx="3079750"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Arial" panose="020B0604020202020204" pitchFamily="34" charset="0"/>
              </a:rPr>
              <a:t>The Modified-Mercalli Intensity (MMI) scale is a ten-stage scale, from I to X, that indicates the severity of ground shaking. Intensity is based on observed effects and is variable over the area affected by an earthquake. Intensity is dependent on earthquake size, depth, distance, and local conditions.  </a:t>
            </a:r>
          </a:p>
          <a:p>
            <a:pPr eaLnBrk="1" hangingPunct="1">
              <a:spcBef>
                <a:spcPct val="0"/>
              </a:spcBef>
              <a:buFontTx/>
              <a:buNone/>
            </a:pPr>
            <a:endParaRPr lang="en-US" altLang="en-US" sz="1600" dirty="0">
              <a:latin typeface="Arial" panose="020B0604020202020204" pitchFamily="34" charset="0"/>
            </a:endParaRPr>
          </a:p>
        </p:txBody>
      </p:sp>
      <p:pic>
        <p:nvPicPr>
          <p:cNvPr id="7175" name="Picture 8" descr="IRIS_TMlogo.png">
            <a:extLst>
              <a:ext uri="{FF2B5EF4-FFF2-40B4-BE49-F238E27FC236}">
                <a16:creationId xmlns:a16="http://schemas.microsoft.com/office/drawing/2014/main" id="{0C28D01A-98E7-4AEE-B4A8-BBC9C670E0E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7" name="Picture 9">
            <a:extLst>
              <a:ext uri="{FF2B5EF4-FFF2-40B4-BE49-F238E27FC236}">
                <a16:creationId xmlns:a16="http://schemas.microsoft.com/office/drawing/2014/main" id="{763967F5-B16A-44DD-AA1A-850CC3B630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813" y="4152900"/>
            <a:ext cx="628650"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8" name="TextBox 10">
            <a:extLst>
              <a:ext uri="{FF2B5EF4-FFF2-40B4-BE49-F238E27FC236}">
                <a16:creationId xmlns:a16="http://schemas.microsoft.com/office/drawing/2014/main" id="{DBD0A588-2257-40F2-9E83-1FB41B13CE98}"/>
              </a:ext>
            </a:extLst>
          </p:cNvPr>
          <p:cNvSpPr txBox="1">
            <a:spLocks noChangeArrowheads="1"/>
          </p:cNvSpPr>
          <p:nvPr/>
        </p:nvSpPr>
        <p:spPr bwMode="auto">
          <a:xfrm>
            <a:off x="725488" y="3810000"/>
            <a:ext cx="2262187"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 typeface="Arial" panose="020B0604020202020204" pitchFamily="34" charset="0"/>
              <a:buNone/>
            </a:pPr>
            <a:r>
              <a:rPr lang="en-US" altLang="en-US" sz="1400" b="1" dirty="0">
                <a:latin typeface="Arial" panose="020B0604020202020204" pitchFamily="34" charset="0"/>
              </a:rPr>
              <a:t>MMI   Perceived Shaking</a:t>
            </a:r>
          </a:p>
          <a:p>
            <a:pPr eaLnBrk="1" hangingPunct="1">
              <a:spcBef>
                <a:spcPct val="0"/>
              </a:spcBef>
              <a:buFontTx/>
              <a:buNone/>
            </a:pPr>
            <a:endParaRPr lang="en-US" altLang="en-US" sz="1400" dirty="0">
              <a:latin typeface="Arial" panose="020B0604020202020204" pitchFamily="34" charset="0"/>
            </a:endParaRPr>
          </a:p>
        </p:txBody>
      </p:sp>
      <p:pic>
        <p:nvPicPr>
          <p:cNvPr id="5" name="Picture 4" descr="Map&#10;&#10;Description automatically generated">
            <a:extLst>
              <a:ext uri="{FF2B5EF4-FFF2-40B4-BE49-F238E27FC236}">
                <a16:creationId xmlns:a16="http://schemas.microsoft.com/office/drawing/2014/main" id="{08B7014D-1224-4B13-BE36-8E7DE227562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93379" y="951826"/>
            <a:ext cx="5495961" cy="5477671"/>
          </a:xfrm>
          <a:prstGeom prst="rect">
            <a:avLst/>
          </a:prstGeom>
        </p:spPr>
      </p:pic>
      <p:sp>
        <p:nvSpPr>
          <p:cNvPr id="14" name="Title 1">
            <a:extLst>
              <a:ext uri="{FF2B5EF4-FFF2-40B4-BE49-F238E27FC236}">
                <a16:creationId xmlns:a16="http://schemas.microsoft.com/office/drawing/2014/main" id="{1210C694-56CE-4233-BBC5-910BB9B19CAC}"/>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7.3 SOUTHERN QUINGHAI, CHINA	</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Friday,  May 21, 2021 at 18:04:13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5A7EE22-D5AF-4381-84AE-99BF42E8D0A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pic>
        <p:nvPicPr>
          <p:cNvPr id="9219" name="Picture 8" descr="IRIS_TMlogo.png">
            <a:extLst>
              <a:ext uri="{FF2B5EF4-FFF2-40B4-BE49-F238E27FC236}">
                <a16:creationId xmlns:a16="http://schemas.microsoft.com/office/drawing/2014/main" id="{1817F4D8-65A5-4DF7-B6C9-2E1CEA65568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Box 18">
            <a:extLst>
              <a:ext uri="{FF2B5EF4-FFF2-40B4-BE49-F238E27FC236}">
                <a16:creationId xmlns:a16="http://schemas.microsoft.com/office/drawing/2014/main" id="{9929321F-17E3-4DEA-B963-0B1E0DB4FB50}"/>
              </a:ext>
            </a:extLst>
          </p:cNvPr>
          <p:cNvSpPr txBox="1">
            <a:spLocks noChangeArrowheads="1"/>
          </p:cNvSpPr>
          <p:nvPr/>
        </p:nvSpPr>
        <p:spPr bwMode="auto">
          <a:xfrm>
            <a:off x="304800" y="1123950"/>
            <a:ext cx="388620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Arial" panose="020B0604020202020204" pitchFamily="34" charset="0"/>
              </a:rPr>
              <a:t>The USGS PAGER map shows the population exposed to different Modified Mercalli Intensity (MMI) levels. </a:t>
            </a:r>
          </a:p>
          <a:p>
            <a:pPr eaLnBrk="1" hangingPunct="1">
              <a:spcBef>
                <a:spcPct val="0"/>
              </a:spcBef>
              <a:buFontTx/>
              <a:buNone/>
            </a:pPr>
            <a:endParaRPr lang="en-US" altLang="en-US" sz="1600" dirty="0">
              <a:latin typeface="Arial" panose="020B0604020202020204" pitchFamily="34" charset="0"/>
            </a:endParaRPr>
          </a:p>
          <a:p>
            <a:pPr eaLnBrk="1" hangingPunct="1">
              <a:spcBef>
                <a:spcPct val="0"/>
              </a:spcBef>
              <a:buFontTx/>
              <a:buNone/>
            </a:pPr>
            <a:r>
              <a:rPr lang="en-US" altLang="en-US" sz="1600" dirty="0">
                <a:latin typeface="Arial" panose="020B0604020202020204" pitchFamily="34" charset="0"/>
              </a:rPr>
              <a:t>The USGS estimates that 6,000 people felt very strong shaking from this earthquake.</a:t>
            </a:r>
          </a:p>
        </p:txBody>
      </p:sp>
      <p:sp>
        <p:nvSpPr>
          <p:cNvPr id="9221" name="TextBox 15">
            <a:extLst>
              <a:ext uri="{FF2B5EF4-FFF2-40B4-BE49-F238E27FC236}">
                <a16:creationId xmlns:a16="http://schemas.microsoft.com/office/drawing/2014/main" id="{1BBCA3FA-165B-4FA3-AD8C-A5105F8A9710}"/>
              </a:ext>
            </a:extLst>
          </p:cNvPr>
          <p:cNvSpPr txBox="1">
            <a:spLocks noChangeArrowheads="1"/>
          </p:cNvSpPr>
          <p:nvPr/>
        </p:nvSpPr>
        <p:spPr bwMode="auto">
          <a:xfrm>
            <a:off x="5427663" y="6473825"/>
            <a:ext cx="3716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i="1">
                <a:latin typeface="Arial" panose="020B0604020202020204" pitchFamily="34" charset="0"/>
              </a:rPr>
              <a:t>Image courtesy of the US Geological Survey</a:t>
            </a:r>
          </a:p>
        </p:txBody>
      </p:sp>
      <p:sp>
        <p:nvSpPr>
          <p:cNvPr id="9222" name="TextBox 20">
            <a:extLst>
              <a:ext uri="{FF2B5EF4-FFF2-40B4-BE49-F238E27FC236}">
                <a16:creationId xmlns:a16="http://schemas.microsoft.com/office/drawing/2014/main" id="{B59A3062-D1CD-4698-A49A-AD55336199F4}"/>
              </a:ext>
            </a:extLst>
          </p:cNvPr>
          <p:cNvSpPr txBox="1">
            <a:spLocks noChangeArrowheads="1"/>
          </p:cNvSpPr>
          <p:nvPr/>
        </p:nvSpPr>
        <p:spPr bwMode="auto">
          <a:xfrm>
            <a:off x="3333750" y="5521325"/>
            <a:ext cx="57673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a:latin typeface="Arial" panose="020B0604020202020204" pitchFamily="34" charset="0"/>
              </a:rPr>
              <a:t>The color-coded contour lines outline regions of MMI intensity.  </a:t>
            </a:r>
          </a:p>
          <a:p>
            <a:pPr algn="r" eaLnBrk="1" hangingPunct="1">
              <a:spcBef>
                <a:spcPct val="0"/>
              </a:spcBef>
              <a:buFontTx/>
              <a:buNone/>
            </a:pPr>
            <a:r>
              <a:rPr lang="en-US" altLang="en-US" sz="1400">
                <a:latin typeface="Arial" panose="020B0604020202020204" pitchFamily="34" charset="0"/>
              </a:rPr>
              <a:t>The total population exposure to a given MMI value is obtained by summing the population between the contour lines. The estimated population exposure to each MMI Intensity is shown in the table.</a:t>
            </a:r>
          </a:p>
        </p:txBody>
      </p:sp>
      <p:pic>
        <p:nvPicPr>
          <p:cNvPr id="3" name="Picture 2" descr="Map&#10;&#10;Description automatically generated">
            <a:extLst>
              <a:ext uri="{FF2B5EF4-FFF2-40B4-BE49-F238E27FC236}">
                <a16:creationId xmlns:a16="http://schemas.microsoft.com/office/drawing/2014/main" id="{95652184-FAB6-4C6F-B28A-457C546370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91000" y="741099"/>
            <a:ext cx="4763207" cy="4745301"/>
          </a:xfrm>
          <a:prstGeom prst="rect">
            <a:avLst/>
          </a:prstGeom>
        </p:spPr>
      </p:pic>
      <p:pic>
        <p:nvPicPr>
          <p:cNvPr id="6" name="Picture 5" descr="Table&#10;&#10;Description automatically generated">
            <a:extLst>
              <a:ext uri="{FF2B5EF4-FFF2-40B4-BE49-F238E27FC236}">
                <a16:creationId xmlns:a16="http://schemas.microsoft.com/office/drawing/2014/main" id="{4D7209ED-86AE-4687-B7E3-557436308C4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6366" y="2925764"/>
            <a:ext cx="2606434" cy="3918168"/>
          </a:xfrm>
          <a:prstGeom prst="rect">
            <a:avLst/>
          </a:prstGeom>
        </p:spPr>
      </p:pic>
      <p:sp>
        <p:nvSpPr>
          <p:cNvPr id="14" name="Title 1">
            <a:extLst>
              <a:ext uri="{FF2B5EF4-FFF2-40B4-BE49-F238E27FC236}">
                <a16:creationId xmlns:a16="http://schemas.microsoft.com/office/drawing/2014/main" id="{F3F18C07-E354-4C00-B1C9-A0351CE2CEB8}"/>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7.3 SOUTHERN QUINGHAI, CHINA	</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Friday,  May 21, 2021 at 18:04:13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93E7699-F186-E643-A967-2666F00F605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13315" name="Picture 18" descr="IRIS_TMlogo.png">
            <a:extLst>
              <a:ext uri="{FF2B5EF4-FFF2-40B4-BE49-F238E27FC236}">
                <a16:creationId xmlns:a16="http://schemas.microsoft.com/office/drawing/2014/main" id="{57F3D295-435B-0047-AC87-C717EB5B1E3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15">
            <a:extLst>
              <a:ext uri="{FF2B5EF4-FFF2-40B4-BE49-F238E27FC236}">
                <a16:creationId xmlns:a16="http://schemas.microsoft.com/office/drawing/2014/main" id="{7CCFF8C6-0834-BE43-B311-7358C583C3F0}"/>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1003300"/>
            <a:ext cx="2312988"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9" name="TextBox 18">
            <a:extLst>
              <a:ext uri="{FF2B5EF4-FFF2-40B4-BE49-F238E27FC236}">
                <a16:creationId xmlns:a16="http://schemas.microsoft.com/office/drawing/2014/main" id="{9A6EF845-09E8-0240-B9CA-519A8A806A3A}"/>
              </a:ext>
            </a:extLst>
          </p:cNvPr>
          <p:cNvSpPr txBox="1">
            <a:spLocks noChangeArrowheads="1"/>
          </p:cNvSpPr>
          <p:nvPr/>
        </p:nvSpPr>
        <p:spPr bwMode="auto">
          <a:xfrm>
            <a:off x="5638800" y="5305961"/>
            <a:ext cx="347421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600" dirty="0">
                <a:latin typeface="Arial" panose="020B0604020202020204" pitchFamily="34" charset="0"/>
              </a:rPr>
              <a:t>The motion of India into Asia is nearly perpendicular to the Himalaya Mountains in Nepal. Convergence between India and Asia occurs at a rate of 4 to 5 cm/yr. </a:t>
            </a:r>
          </a:p>
        </p:txBody>
      </p:sp>
      <p:sp>
        <p:nvSpPr>
          <p:cNvPr id="10" name="Title 1">
            <a:extLst>
              <a:ext uri="{FF2B5EF4-FFF2-40B4-BE49-F238E27FC236}">
                <a16:creationId xmlns:a16="http://schemas.microsoft.com/office/drawing/2014/main" id="{4A19C191-9432-3B4C-9E2C-A6279DDF3450}"/>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7.3 SOUTHERN QINGHAI, CHINA	</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Friday,  May 21, 2021 at 18:04:13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3316" name="TextBox 7">
            <a:extLst>
              <a:ext uri="{FF2B5EF4-FFF2-40B4-BE49-F238E27FC236}">
                <a16:creationId xmlns:a16="http://schemas.microsoft.com/office/drawing/2014/main" id="{614E63C5-E30F-5245-80EF-99BD2E7A1F35}"/>
              </a:ext>
            </a:extLst>
          </p:cNvPr>
          <p:cNvSpPr txBox="1">
            <a:spLocks noChangeArrowheads="1"/>
          </p:cNvSpPr>
          <p:nvPr/>
        </p:nvSpPr>
        <p:spPr bwMode="auto">
          <a:xfrm>
            <a:off x="239713" y="944940"/>
            <a:ext cx="6237287"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600" dirty="0">
                <a:latin typeface="Arial" panose="020B0604020202020204" pitchFamily="34" charset="0"/>
              </a:rPr>
              <a:t>Earthquake activity in the Himalaya Mountains and the Tibetan Plateau is caused by continent-continent collision between India and Asia.  Uplift of and faults within the Tibetan Plateau result from this collision.  The red star on the map below shows the epicenter of the May 21, 2021 earthquake that occurred on a fault within the northeastern Tibetan Plateau.</a:t>
            </a:r>
          </a:p>
        </p:txBody>
      </p:sp>
      <p:grpSp>
        <p:nvGrpSpPr>
          <p:cNvPr id="3" name="Group 2">
            <a:extLst>
              <a:ext uri="{FF2B5EF4-FFF2-40B4-BE49-F238E27FC236}">
                <a16:creationId xmlns:a16="http://schemas.microsoft.com/office/drawing/2014/main" id="{CA84C86E-5DB9-4A3E-A861-CD749D9A2B72}"/>
              </a:ext>
            </a:extLst>
          </p:cNvPr>
          <p:cNvGrpSpPr/>
          <p:nvPr/>
        </p:nvGrpSpPr>
        <p:grpSpPr>
          <a:xfrm>
            <a:off x="457200" y="2560193"/>
            <a:ext cx="4543552" cy="4297807"/>
            <a:chOff x="457200" y="2483993"/>
            <a:chExt cx="4543552" cy="4297807"/>
          </a:xfrm>
        </p:grpSpPr>
        <p:pic>
          <p:nvPicPr>
            <p:cNvPr id="5" name="Picture 4">
              <a:extLst>
                <a:ext uri="{FF2B5EF4-FFF2-40B4-BE49-F238E27FC236}">
                  <a16:creationId xmlns:a16="http://schemas.microsoft.com/office/drawing/2014/main" id="{F5E75E74-B078-574C-B48D-719E85C5869E}"/>
                </a:ext>
              </a:extLst>
            </p:cNvPr>
            <p:cNvPicPr>
              <a:picLocks noChangeAspect="1"/>
            </p:cNvPicPr>
            <p:nvPr/>
          </p:nvPicPr>
          <p:blipFill>
            <a:blip r:embed="rId5"/>
            <a:stretch>
              <a:fillRect/>
            </a:stretch>
          </p:blipFill>
          <p:spPr>
            <a:xfrm>
              <a:off x="457200" y="2483993"/>
              <a:ext cx="4543552" cy="4297807"/>
            </a:xfrm>
            <a:prstGeom prst="rect">
              <a:avLst/>
            </a:prstGeom>
          </p:spPr>
        </p:pic>
        <p:sp>
          <p:nvSpPr>
            <p:cNvPr id="2" name="5-Point Star 1">
              <a:extLst>
                <a:ext uri="{FF2B5EF4-FFF2-40B4-BE49-F238E27FC236}">
                  <a16:creationId xmlns:a16="http://schemas.microsoft.com/office/drawing/2014/main" id="{5A833F0F-B65F-6646-B475-D713D13BF236}"/>
                </a:ext>
              </a:extLst>
            </p:cNvPr>
            <p:cNvSpPr/>
            <p:nvPr/>
          </p:nvSpPr>
          <p:spPr>
            <a:xfrm>
              <a:off x="4038600" y="3135796"/>
              <a:ext cx="152400" cy="152400"/>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TextBox 5">
              <a:extLst>
                <a:ext uri="{FF2B5EF4-FFF2-40B4-BE49-F238E27FC236}">
                  <a16:creationId xmlns:a16="http://schemas.microsoft.com/office/drawing/2014/main" id="{552A3291-51CE-BF4E-8CF3-B781C45EE081}"/>
                </a:ext>
              </a:extLst>
            </p:cNvPr>
            <p:cNvSpPr txBox="1"/>
            <p:nvPr/>
          </p:nvSpPr>
          <p:spPr>
            <a:xfrm>
              <a:off x="2094299" y="3366127"/>
              <a:ext cx="1791901" cy="369332"/>
            </a:xfrm>
            <a:prstGeom prst="rect">
              <a:avLst/>
            </a:prstGeom>
            <a:noFill/>
          </p:spPr>
          <p:txBody>
            <a:bodyPr wrap="none" rtlCol="0">
              <a:spAutoFit/>
            </a:bodyPr>
            <a:lstStyle/>
            <a:p>
              <a:r>
                <a:rPr lang="en-US" altLang="en-US" dirty="0"/>
                <a:t>Tibetan Plateau</a:t>
              </a:r>
              <a:endParaRPr lang="en-US" dirty="0"/>
            </a:p>
          </p:txBody>
        </p:sp>
        <p:sp>
          <p:nvSpPr>
            <p:cNvPr id="7" name="TextBox 6">
              <a:extLst>
                <a:ext uri="{FF2B5EF4-FFF2-40B4-BE49-F238E27FC236}">
                  <a16:creationId xmlns:a16="http://schemas.microsoft.com/office/drawing/2014/main" id="{FA991E8C-2ADB-5245-9FB6-464069C80BD9}"/>
                </a:ext>
              </a:extLst>
            </p:cNvPr>
            <p:cNvSpPr txBox="1"/>
            <p:nvPr/>
          </p:nvSpPr>
          <p:spPr>
            <a:xfrm>
              <a:off x="3275410" y="2612780"/>
              <a:ext cx="1526380" cy="523220"/>
            </a:xfrm>
            <a:prstGeom prst="rect">
              <a:avLst/>
            </a:prstGeom>
            <a:noFill/>
          </p:spPr>
          <p:txBody>
            <a:bodyPr wrap="none" rtlCol="0">
              <a:spAutoFit/>
            </a:bodyPr>
            <a:lstStyle/>
            <a:p>
              <a:r>
                <a:rPr lang="en-US" altLang="en-US" sz="1400" dirty="0"/>
                <a:t>May 21, 2021</a:t>
              </a:r>
            </a:p>
            <a:p>
              <a:r>
                <a:rPr lang="en-US" sz="1400" dirty="0"/>
                <a:t>M7.3 earthquake</a:t>
              </a: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93E7699-F186-E643-A967-2666F00F605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13315" name="Picture 18" descr="IRIS_TMlogo.png">
            <a:extLst>
              <a:ext uri="{FF2B5EF4-FFF2-40B4-BE49-F238E27FC236}">
                <a16:creationId xmlns:a16="http://schemas.microsoft.com/office/drawing/2014/main" id="{57F3D295-435B-0047-AC87-C717EB5B1E3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a:extLst>
              <a:ext uri="{FF2B5EF4-FFF2-40B4-BE49-F238E27FC236}">
                <a16:creationId xmlns:a16="http://schemas.microsoft.com/office/drawing/2014/main" id="{4A19C191-9432-3B4C-9E2C-A6279DDF3450}"/>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7.3 SOUTHERN QINGHAI, CHINA	</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Friday,  May 21, 2021 at 18:04:13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3316" name="TextBox 7">
            <a:extLst>
              <a:ext uri="{FF2B5EF4-FFF2-40B4-BE49-F238E27FC236}">
                <a16:creationId xmlns:a16="http://schemas.microsoft.com/office/drawing/2014/main" id="{614E63C5-E30F-5245-80EF-99BD2E7A1F35}"/>
              </a:ext>
            </a:extLst>
          </p:cNvPr>
          <p:cNvSpPr txBox="1">
            <a:spLocks noChangeArrowheads="1"/>
          </p:cNvSpPr>
          <p:nvPr/>
        </p:nvSpPr>
        <p:spPr bwMode="auto">
          <a:xfrm>
            <a:off x="5716270" y="1044000"/>
            <a:ext cx="3416618"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600" dirty="0">
                <a:latin typeface="Arial" panose="020B0604020202020204" pitchFamily="34" charset="0"/>
              </a:rPr>
              <a:t>A fundamental concept of India – Asia collision tectonics is “extrusion tectonics”.  The basic idea is that deformation produced by this continent – continent collision has propagated deep into Asia, perhaps as far north as Siberia.  As crust of the Tibetan Plateau is thickened by compression between India and Asia, the plateau is “extruded” eastward as shown by block arrow #2.  In part, this extrusion is accommodated by the </a:t>
            </a:r>
            <a:r>
              <a:rPr lang="en-US" altLang="en-US" sz="1600" dirty="0" err="1">
                <a:latin typeface="Arial" panose="020B0604020202020204" pitchFamily="34" charset="0"/>
              </a:rPr>
              <a:t>Altyn</a:t>
            </a:r>
            <a:r>
              <a:rPr lang="en-US" altLang="en-US" sz="1600" dirty="0">
                <a:latin typeface="Arial" panose="020B0604020202020204" pitchFamily="34" charset="0"/>
              </a:rPr>
              <a:t> </a:t>
            </a:r>
            <a:r>
              <a:rPr lang="en-US" altLang="en-US" sz="1600" dirty="0" err="1">
                <a:latin typeface="Arial" panose="020B0604020202020204" pitchFamily="34" charset="0"/>
              </a:rPr>
              <a:t>Tagh</a:t>
            </a:r>
            <a:r>
              <a:rPr lang="en-US" altLang="en-US" sz="1600" dirty="0">
                <a:latin typeface="Arial" panose="020B0604020202020204" pitchFamily="34" charset="0"/>
              </a:rPr>
              <a:t> Fault, a large left-lateral strike-slip fault on the northwest margin of the Tibetan Plateau.  In addition, left-lateral strike-slip faults within the northern plateau, including the Kunlun Fault, contribute to eastward extrusion of crustal blocks that override lower elevation regions east of the plateau.</a:t>
            </a:r>
          </a:p>
        </p:txBody>
      </p:sp>
      <p:pic>
        <p:nvPicPr>
          <p:cNvPr id="3" name="Picture 2">
            <a:extLst>
              <a:ext uri="{FF2B5EF4-FFF2-40B4-BE49-F238E27FC236}">
                <a16:creationId xmlns:a16="http://schemas.microsoft.com/office/drawing/2014/main" id="{5D4DA4E4-8E18-0244-AAB2-7A16A1BAD5AE}"/>
              </a:ext>
            </a:extLst>
          </p:cNvPr>
          <p:cNvPicPr>
            <a:picLocks noChangeAspect="1"/>
          </p:cNvPicPr>
          <p:nvPr/>
        </p:nvPicPr>
        <p:blipFill rotWithShape="1">
          <a:blip r:embed="rId4"/>
          <a:srcRect t="161" b="1074"/>
          <a:stretch/>
        </p:blipFill>
        <p:spPr>
          <a:xfrm>
            <a:off x="457200" y="1051585"/>
            <a:ext cx="4954270" cy="5730215"/>
          </a:xfrm>
          <a:prstGeom prst="rect">
            <a:avLst/>
          </a:prstGeom>
        </p:spPr>
      </p:pic>
    </p:spTree>
    <p:extLst>
      <p:ext uri="{BB962C8B-B14F-4D97-AF65-F5344CB8AC3E}">
        <p14:creationId xmlns:p14="http://schemas.microsoft.com/office/powerpoint/2010/main" val="6510596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93E7699-F186-E643-A967-2666F00F605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13315" name="Picture 18" descr="IRIS_TMlogo.png">
            <a:extLst>
              <a:ext uri="{FF2B5EF4-FFF2-40B4-BE49-F238E27FC236}">
                <a16:creationId xmlns:a16="http://schemas.microsoft.com/office/drawing/2014/main" id="{57F3D295-435B-0047-AC87-C717EB5B1E3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a:extLst>
              <a:ext uri="{FF2B5EF4-FFF2-40B4-BE49-F238E27FC236}">
                <a16:creationId xmlns:a16="http://schemas.microsoft.com/office/drawing/2014/main" id="{4A19C191-9432-3B4C-9E2C-A6279DDF3450}"/>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7.3 SOUTHERN QINGHAI, CHINA	</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Friday,  May 21, 2021 at 18:04:13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3316" name="TextBox 7">
            <a:extLst>
              <a:ext uri="{FF2B5EF4-FFF2-40B4-BE49-F238E27FC236}">
                <a16:creationId xmlns:a16="http://schemas.microsoft.com/office/drawing/2014/main" id="{614E63C5-E30F-5245-80EF-99BD2E7A1F35}"/>
              </a:ext>
            </a:extLst>
          </p:cNvPr>
          <p:cNvSpPr txBox="1">
            <a:spLocks noChangeArrowheads="1"/>
          </p:cNvSpPr>
          <p:nvPr/>
        </p:nvSpPr>
        <p:spPr bwMode="auto">
          <a:xfrm>
            <a:off x="579426" y="5562600"/>
            <a:ext cx="83058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600" dirty="0">
                <a:latin typeface="Arial" panose="020B0604020202020204" pitchFamily="34" charset="0"/>
              </a:rPr>
              <a:t>The northern Tibetan Plateau contains several very large left-lateral strike-slip faults, including the </a:t>
            </a:r>
            <a:r>
              <a:rPr lang="en-US" altLang="en-US" sz="1600" dirty="0" err="1">
                <a:latin typeface="Arial" panose="020B0604020202020204" pitchFamily="34" charset="0"/>
              </a:rPr>
              <a:t>Altyn</a:t>
            </a:r>
            <a:r>
              <a:rPr lang="en-US" altLang="en-US" sz="1600" dirty="0">
                <a:latin typeface="Arial" panose="020B0604020202020204" pitchFamily="34" charset="0"/>
              </a:rPr>
              <a:t> </a:t>
            </a:r>
            <a:r>
              <a:rPr lang="en-US" altLang="en-US" sz="1600" dirty="0" err="1">
                <a:latin typeface="Arial" panose="020B0604020202020204" pitchFamily="34" charset="0"/>
              </a:rPr>
              <a:t>Tagh</a:t>
            </a:r>
            <a:r>
              <a:rPr lang="en-US" altLang="en-US" sz="1600" dirty="0">
                <a:latin typeface="Arial" panose="020B0604020202020204" pitchFamily="34" charset="0"/>
              </a:rPr>
              <a:t> and Kunlun faults.  Although not precisely located on the Kunlun Fault, the May 21, 2021 earthquake does have a left-lateral strike-slip focal mechanism and is almost certainly related to the Kunlun Fault system.</a:t>
            </a:r>
          </a:p>
          <a:p>
            <a:pPr eaLnBrk="1" hangingPunct="1">
              <a:spcBef>
                <a:spcPct val="0"/>
              </a:spcBef>
              <a:buFontTx/>
              <a:buNone/>
            </a:pPr>
            <a:r>
              <a:rPr lang="en-US" altLang="en-US" sz="1600" dirty="0">
                <a:latin typeface="Arial" panose="020B0604020202020204" pitchFamily="34" charset="0"/>
              </a:rPr>
              <a:t>				         </a:t>
            </a:r>
            <a:r>
              <a:rPr lang="en-US" altLang="en-US" sz="1400" i="1" dirty="0">
                <a:latin typeface="Arial" panose="020B0604020202020204" pitchFamily="34" charset="0"/>
              </a:rPr>
              <a:t>Map courtesy of Paul Kapp, University of Arizona</a:t>
            </a:r>
            <a:endParaRPr lang="en-US" altLang="en-US" sz="1600" i="1" dirty="0">
              <a:latin typeface="Arial" panose="020B0604020202020204" pitchFamily="34" charset="0"/>
            </a:endParaRPr>
          </a:p>
        </p:txBody>
      </p:sp>
      <p:pic>
        <p:nvPicPr>
          <p:cNvPr id="8" name="Picture 7">
            <a:extLst>
              <a:ext uri="{FF2B5EF4-FFF2-40B4-BE49-F238E27FC236}">
                <a16:creationId xmlns:a16="http://schemas.microsoft.com/office/drawing/2014/main" id="{24C2E264-7D2F-184C-837C-BE97E702B20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031" y="990600"/>
            <a:ext cx="8418195" cy="4646295"/>
          </a:xfrm>
          <a:prstGeom prst="rect">
            <a:avLst/>
          </a:prstGeom>
        </p:spPr>
      </p:pic>
      <p:sp>
        <p:nvSpPr>
          <p:cNvPr id="14" name="5-Point Star 13">
            <a:extLst>
              <a:ext uri="{FF2B5EF4-FFF2-40B4-BE49-F238E27FC236}">
                <a16:creationId xmlns:a16="http://schemas.microsoft.com/office/drawing/2014/main" id="{FF2BF1E1-A2D5-C54C-9E0B-A013B9A382AF}"/>
              </a:ext>
            </a:extLst>
          </p:cNvPr>
          <p:cNvSpPr/>
          <p:nvPr/>
        </p:nvSpPr>
        <p:spPr>
          <a:xfrm>
            <a:off x="6705600" y="2782039"/>
            <a:ext cx="152400" cy="152400"/>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TextBox 14">
            <a:extLst>
              <a:ext uri="{FF2B5EF4-FFF2-40B4-BE49-F238E27FC236}">
                <a16:creationId xmlns:a16="http://schemas.microsoft.com/office/drawing/2014/main" id="{9139576F-881D-8442-AAD4-810F16FFEDE0}"/>
              </a:ext>
            </a:extLst>
          </p:cNvPr>
          <p:cNvSpPr txBox="1"/>
          <p:nvPr/>
        </p:nvSpPr>
        <p:spPr>
          <a:xfrm>
            <a:off x="5942410" y="3014990"/>
            <a:ext cx="1526380" cy="523220"/>
          </a:xfrm>
          <a:prstGeom prst="rect">
            <a:avLst/>
          </a:prstGeom>
          <a:solidFill>
            <a:srgbClr val="FFFFFF">
              <a:alpha val="32157"/>
            </a:srgbClr>
          </a:solidFill>
        </p:spPr>
        <p:txBody>
          <a:bodyPr wrap="none" rtlCol="0">
            <a:spAutoFit/>
          </a:bodyPr>
          <a:lstStyle/>
          <a:p>
            <a:r>
              <a:rPr lang="en-US" altLang="en-US" sz="1400" dirty="0"/>
              <a:t>May 21, 2021</a:t>
            </a:r>
          </a:p>
          <a:p>
            <a:r>
              <a:rPr lang="en-US" sz="1400" dirty="0"/>
              <a:t>M7.3 earthquake</a:t>
            </a:r>
          </a:p>
        </p:txBody>
      </p:sp>
      <p:sp>
        <p:nvSpPr>
          <p:cNvPr id="2" name="TextBox 1">
            <a:extLst>
              <a:ext uri="{FF2B5EF4-FFF2-40B4-BE49-F238E27FC236}">
                <a16:creationId xmlns:a16="http://schemas.microsoft.com/office/drawing/2014/main" id="{73C262E1-6C97-6746-981E-0499DA882513}"/>
              </a:ext>
            </a:extLst>
          </p:cNvPr>
          <p:cNvSpPr txBox="1"/>
          <p:nvPr/>
        </p:nvSpPr>
        <p:spPr>
          <a:xfrm rot="249438">
            <a:off x="4999244" y="2592502"/>
            <a:ext cx="1595309" cy="369332"/>
          </a:xfrm>
          <a:prstGeom prst="rect">
            <a:avLst/>
          </a:prstGeom>
          <a:noFill/>
        </p:spPr>
        <p:txBody>
          <a:bodyPr wrap="none" rtlCol="0">
            <a:spAutoFit/>
          </a:bodyPr>
          <a:lstStyle/>
          <a:p>
            <a:r>
              <a:rPr lang="en-US" b="1" dirty="0"/>
              <a:t>Kunlun Fault</a:t>
            </a:r>
          </a:p>
        </p:txBody>
      </p:sp>
    </p:spTree>
    <p:extLst>
      <p:ext uri="{BB962C8B-B14F-4D97-AF65-F5344CB8AC3E}">
        <p14:creationId xmlns:p14="http://schemas.microsoft.com/office/powerpoint/2010/main" val="3009940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65367BF-021E-6240-87B9-1180D8A33D44}"/>
              </a:ext>
            </a:extLst>
          </p:cNvPr>
          <p:cNvPicPr>
            <a:picLocks noChangeAspect="1"/>
          </p:cNvPicPr>
          <p:nvPr/>
        </p:nvPicPr>
        <p:blipFill>
          <a:blip r:embed="rId3"/>
          <a:stretch>
            <a:fillRect/>
          </a:stretch>
        </p:blipFill>
        <p:spPr>
          <a:xfrm>
            <a:off x="1370318" y="838200"/>
            <a:ext cx="6934200" cy="4696810"/>
          </a:xfrm>
          <a:prstGeom prst="rect">
            <a:avLst/>
          </a:prstGeom>
          <a:ln>
            <a:solidFill>
              <a:srgbClr val="7030A0"/>
            </a:solidFill>
          </a:ln>
          <a:effectLst>
            <a:outerShdw blurRad="50800" dist="38100" dir="2700000" algn="tl" rotWithShape="0">
              <a:prstClr val="black">
                <a:alpha val="40000"/>
              </a:prstClr>
            </a:outerShdw>
          </a:effectLst>
        </p:spPr>
      </p:pic>
      <p:sp>
        <p:nvSpPr>
          <p:cNvPr id="4" name="Rectangle 3">
            <a:extLst>
              <a:ext uri="{FF2B5EF4-FFF2-40B4-BE49-F238E27FC236}">
                <a16:creationId xmlns:a16="http://schemas.microsoft.com/office/drawing/2014/main" id="{C93E7699-F186-E643-A967-2666F00F605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13315" name="Picture 18" descr="IRIS_TMlogo.png">
            <a:extLst>
              <a:ext uri="{FF2B5EF4-FFF2-40B4-BE49-F238E27FC236}">
                <a16:creationId xmlns:a16="http://schemas.microsoft.com/office/drawing/2014/main" id="{57F3D295-435B-0047-AC87-C717EB5B1E3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a:extLst>
              <a:ext uri="{FF2B5EF4-FFF2-40B4-BE49-F238E27FC236}">
                <a16:creationId xmlns:a16="http://schemas.microsoft.com/office/drawing/2014/main" id="{4A19C191-9432-3B4C-9E2C-A6279DDF3450}"/>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7.3 SOUTHERN QINGHAI, CHINA	</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Friday,  May 21, 2021 at 18:04:13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3316" name="TextBox 7">
            <a:extLst>
              <a:ext uri="{FF2B5EF4-FFF2-40B4-BE49-F238E27FC236}">
                <a16:creationId xmlns:a16="http://schemas.microsoft.com/office/drawing/2014/main" id="{614E63C5-E30F-5245-80EF-99BD2E7A1F35}"/>
              </a:ext>
            </a:extLst>
          </p:cNvPr>
          <p:cNvSpPr txBox="1">
            <a:spLocks noChangeArrowheads="1"/>
          </p:cNvSpPr>
          <p:nvPr/>
        </p:nvSpPr>
        <p:spPr bwMode="auto">
          <a:xfrm>
            <a:off x="152401" y="5552182"/>
            <a:ext cx="898048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None/>
            </a:pPr>
            <a:r>
              <a:rPr lang="en-US" altLang="en-US" sz="1600" dirty="0">
                <a:latin typeface="Arial" panose="020B0604020202020204" pitchFamily="34" charset="0"/>
                <a:cs typeface="Arial" panose="020B0604020202020204" pitchFamily="34" charset="0"/>
              </a:rPr>
              <a:t>This map shows epicenters of the 555 earthquakes since 1970 with magnitudes of 5.0 or larger.  The M7.5 November 8, 1997, M7.8 November 14, 2001, and M7.3 May 21, 2021 earthquakes are the largest to occur on or near the Kunlun Fault.  The deadliest earthquake in this region since 1970 was the Sichuan M7.9 earthquake on May 12, 2008 that caused over 87,000 fatalities.</a:t>
            </a:r>
          </a:p>
        </p:txBody>
      </p:sp>
      <p:sp>
        <p:nvSpPr>
          <p:cNvPr id="11" name="TextBox 11">
            <a:extLst>
              <a:ext uri="{FF2B5EF4-FFF2-40B4-BE49-F238E27FC236}">
                <a16:creationId xmlns:a16="http://schemas.microsoft.com/office/drawing/2014/main" id="{1BBA2D33-B8F3-E84B-A2D7-7C421969E66C}"/>
              </a:ext>
            </a:extLst>
          </p:cNvPr>
          <p:cNvSpPr txBox="1">
            <a:spLocks noChangeArrowheads="1"/>
          </p:cNvSpPr>
          <p:nvPr/>
        </p:nvSpPr>
        <p:spPr bwMode="auto">
          <a:xfrm>
            <a:off x="5166623" y="6550025"/>
            <a:ext cx="4114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400" i="1" dirty="0"/>
              <a:t>Image created by the IRIS Earthquake Browser</a:t>
            </a:r>
          </a:p>
        </p:txBody>
      </p:sp>
      <p:sp>
        <p:nvSpPr>
          <p:cNvPr id="15" name="TextBox 14">
            <a:extLst>
              <a:ext uri="{FF2B5EF4-FFF2-40B4-BE49-F238E27FC236}">
                <a16:creationId xmlns:a16="http://schemas.microsoft.com/office/drawing/2014/main" id="{9139576F-881D-8442-AAD4-810F16FFEDE0}"/>
              </a:ext>
            </a:extLst>
          </p:cNvPr>
          <p:cNvSpPr txBox="1"/>
          <p:nvPr/>
        </p:nvSpPr>
        <p:spPr>
          <a:xfrm>
            <a:off x="5185646" y="3331225"/>
            <a:ext cx="1715534" cy="307777"/>
          </a:xfrm>
          <a:prstGeom prst="rect">
            <a:avLst/>
          </a:prstGeom>
          <a:noFill/>
        </p:spPr>
        <p:txBody>
          <a:bodyPr wrap="none" rtlCol="0">
            <a:spAutoFit/>
          </a:bodyPr>
          <a:lstStyle/>
          <a:p>
            <a:r>
              <a:rPr lang="en-US" sz="1400" b="1" dirty="0">
                <a:solidFill>
                  <a:srgbClr val="FF0000"/>
                </a:solidFill>
              </a:rPr>
              <a:t>M7.3 </a:t>
            </a:r>
            <a:r>
              <a:rPr lang="en-US" altLang="en-US" sz="1400" b="1" dirty="0">
                <a:solidFill>
                  <a:srgbClr val="FF0000"/>
                </a:solidFill>
              </a:rPr>
              <a:t>May 21, 2021</a:t>
            </a:r>
          </a:p>
        </p:txBody>
      </p:sp>
      <p:sp>
        <p:nvSpPr>
          <p:cNvPr id="16" name="TextBox 15">
            <a:extLst>
              <a:ext uri="{FF2B5EF4-FFF2-40B4-BE49-F238E27FC236}">
                <a16:creationId xmlns:a16="http://schemas.microsoft.com/office/drawing/2014/main" id="{DCBCF894-EBE0-7845-9411-BBFB9465CBF7}"/>
              </a:ext>
            </a:extLst>
          </p:cNvPr>
          <p:cNvSpPr txBox="1"/>
          <p:nvPr/>
        </p:nvSpPr>
        <p:spPr>
          <a:xfrm>
            <a:off x="2895600" y="2007120"/>
            <a:ext cx="1715534" cy="307777"/>
          </a:xfrm>
          <a:prstGeom prst="rect">
            <a:avLst/>
          </a:prstGeom>
          <a:noFill/>
        </p:spPr>
        <p:txBody>
          <a:bodyPr wrap="none" rtlCol="0">
            <a:spAutoFit/>
          </a:bodyPr>
          <a:lstStyle/>
          <a:p>
            <a:r>
              <a:rPr lang="en-US" sz="1400" b="1" dirty="0">
                <a:solidFill>
                  <a:srgbClr val="FF0000"/>
                </a:solidFill>
              </a:rPr>
              <a:t>M7.8 Nov 14, 2001</a:t>
            </a:r>
          </a:p>
        </p:txBody>
      </p:sp>
      <p:sp>
        <p:nvSpPr>
          <p:cNvPr id="17" name="TextBox 16">
            <a:extLst>
              <a:ext uri="{FF2B5EF4-FFF2-40B4-BE49-F238E27FC236}">
                <a16:creationId xmlns:a16="http://schemas.microsoft.com/office/drawing/2014/main" id="{20E36D0B-6390-984F-9E06-547AF8CB994E}"/>
              </a:ext>
            </a:extLst>
          </p:cNvPr>
          <p:cNvSpPr txBox="1"/>
          <p:nvPr/>
        </p:nvSpPr>
        <p:spPr>
          <a:xfrm>
            <a:off x="1372822" y="2351579"/>
            <a:ext cx="1616148" cy="307777"/>
          </a:xfrm>
          <a:prstGeom prst="rect">
            <a:avLst/>
          </a:prstGeom>
          <a:noFill/>
        </p:spPr>
        <p:txBody>
          <a:bodyPr wrap="none" rtlCol="0">
            <a:spAutoFit/>
          </a:bodyPr>
          <a:lstStyle/>
          <a:p>
            <a:r>
              <a:rPr lang="en-US" sz="1400" b="1" dirty="0">
                <a:solidFill>
                  <a:srgbClr val="FF0000"/>
                </a:solidFill>
              </a:rPr>
              <a:t>M7.5 Nov 8, 1997</a:t>
            </a:r>
          </a:p>
        </p:txBody>
      </p:sp>
      <p:sp>
        <p:nvSpPr>
          <p:cNvPr id="18" name="TextBox 17">
            <a:extLst>
              <a:ext uri="{FF2B5EF4-FFF2-40B4-BE49-F238E27FC236}">
                <a16:creationId xmlns:a16="http://schemas.microsoft.com/office/drawing/2014/main" id="{C917F2C6-55E4-2A42-B766-7F17D40C22AE}"/>
              </a:ext>
            </a:extLst>
          </p:cNvPr>
          <p:cNvSpPr txBox="1"/>
          <p:nvPr/>
        </p:nvSpPr>
        <p:spPr>
          <a:xfrm>
            <a:off x="6366256" y="4808986"/>
            <a:ext cx="1715534" cy="307777"/>
          </a:xfrm>
          <a:prstGeom prst="rect">
            <a:avLst/>
          </a:prstGeom>
          <a:noFill/>
        </p:spPr>
        <p:txBody>
          <a:bodyPr wrap="none" rtlCol="0">
            <a:spAutoFit/>
          </a:bodyPr>
          <a:lstStyle/>
          <a:p>
            <a:r>
              <a:rPr lang="en-US" sz="1400" b="1" dirty="0">
                <a:solidFill>
                  <a:srgbClr val="FF0000"/>
                </a:solidFill>
              </a:rPr>
              <a:t>M7.9 May 12, 2008</a:t>
            </a:r>
          </a:p>
        </p:txBody>
      </p:sp>
      <p:cxnSp>
        <p:nvCxnSpPr>
          <p:cNvPr id="6" name="Straight Arrow Connector 5">
            <a:extLst>
              <a:ext uri="{FF2B5EF4-FFF2-40B4-BE49-F238E27FC236}">
                <a16:creationId xmlns:a16="http://schemas.microsoft.com/office/drawing/2014/main" id="{53FDD108-A2F8-E143-A9D5-C377ACD4B5ED}"/>
              </a:ext>
            </a:extLst>
          </p:cNvPr>
          <p:cNvCxnSpPr>
            <a:cxnSpLocks/>
          </p:cNvCxnSpPr>
          <p:nvPr/>
        </p:nvCxnSpPr>
        <p:spPr>
          <a:xfrm>
            <a:off x="2286000" y="2563210"/>
            <a:ext cx="76200" cy="3048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D26445F2-DD34-1643-AB4C-48788DAF599A}"/>
              </a:ext>
            </a:extLst>
          </p:cNvPr>
          <p:cNvCxnSpPr>
            <a:cxnSpLocks/>
          </p:cNvCxnSpPr>
          <p:nvPr/>
        </p:nvCxnSpPr>
        <p:spPr>
          <a:xfrm flipH="1">
            <a:off x="3505200" y="2258410"/>
            <a:ext cx="228600" cy="258661"/>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1B1CD6E2-694E-4547-A3C3-DB2A0F74C175}"/>
              </a:ext>
            </a:extLst>
          </p:cNvPr>
          <p:cNvCxnSpPr>
            <a:cxnSpLocks/>
          </p:cNvCxnSpPr>
          <p:nvPr/>
        </p:nvCxnSpPr>
        <p:spPr>
          <a:xfrm flipV="1">
            <a:off x="5943600" y="3172810"/>
            <a:ext cx="228600" cy="23200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0AA14F88-A9B9-7D4E-9BA2-811D19A46D94}"/>
              </a:ext>
            </a:extLst>
          </p:cNvPr>
          <p:cNvCxnSpPr>
            <a:cxnSpLocks/>
          </p:cNvCxnSpPr>
          <p:nvPr/>
        </p:nvCxnSpPr>
        <p:spPr>
          <a:xfrm flipV="1">
            <a:off x="7543800" y="4620473"/>
            <a:ext cx="420754" cy="259644"/>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74939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B278EEF-43D1-4B16-9682-07ED18D8BA62}"/>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n-US" altLang="en-US" sz="1800">
              <a:solidFill>
                <a:srgbClr val="FFFFFF"/>
              </a:solidFill>
              <a:ea typeface="ＭＳ Ｐゴシック" panose="020B0600070205080204" pitchFamily="34" charset="-128"/>
            </a:endParaRPr>
          </a:p>
        </p:txBody>
      </p:sp>
      <p:pic>
        <p:nvPicPr>
          <p:cNvPr id="35842" name="Picture 18" descr="IRIS_TMlogo.png">
            <a:extLst>
              <a:ext uri="{FF2B5EF4-FFF2-40B4-BE49-F238E27FC236}">
                <a16:creationId xmlns:a16="http://schemas.microsoft.com/office/drawing/2014/main" id="{85981A35-2BD6-4C9B-AB34-AD3F0CB1BD8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TextBox 7">
            <a:extLst>
              <a:ext uri="{FF2B5EF4-FFF2-40B4-BE49-F238E27FC236}">
                <a16:creationId xmlns:a16="http://schemas.microsoft.com/office/drawing/2014/main" id="{31A7392B-0422-4558-8C5F-E68FFA0D04CD}"/>
              </a:ext>
            </a:extLst>
          </p:cNvPr>
          <p:cNvSpPr txBox="1">
            <a:spLocks noChangeArrowheads="1"/>
          </p:cNvSpPr>
          <p:nvPr/>
        </p:nvSpPr>
        <p:spPr bwMode="auto">
          <a:xfrm>
            <a:off x="252413" y="1066800"/>
            <a:ext cx="8434387"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600" dirty="0">
                <a:latin typeface="Arial" panose="020B0604020202020204" pitchFamily="34" charset="0"/>
              </a:rPr>
              <a:t>The focal mechanism is how seismologists plot the 3-D stress orientations of an earthquake.  Because an earthquake occurs as slip on a fault, it generates primary (P) waves in quadrants where the first pulse is compressional (shaded) and quadrants where the first pulse is extensional (white). The orientation of these quadrants calculated from recorded seismic waves determines the type of fault that produced the earthquake. </a:t>
            </a:r>
          </a:p>
        </p:txBody>
      </p:sp>
      <p:sp>
        <p:nvSpPr>
          <p:cNvPr id="35844" name="TextBox 11">
            <a:extLst>
              <a:ext uri="{FF2B5EF4-FFF2-40B4-BE49-F238E27FC236}">
                <a16:creationId xmlns:a16="http://schemas.microsoft.com/office/drawing/2014/main" id="{191ECE58-D12F-445B-A5EF-F191DBD9C21B}"/>
              </a:ext>
            </a:extLst>
          </p:cNvPr>
          <p:cNvSpPr txBox="1">
            <a:spLocks noChangeArrowheads="1"/>
          </p:cNvSpPr>
          <p:nvPr/>
        </p:nvSpPr>
        <p:spPr bwMode="auto">
          <a:xfrm>
            <a:off x="3886200" y="2562761"/>
            <a:ext cx="45180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None/>
            </a:pPr>
            <a:r>
              <a:rPr lang="en-US" altLang="en-US" sz="1600" dirty="0">
                <a:latin typeface="Arial" panose="020B0604020202020204" pitchFamily="34" charset="0"/>
              </a:rPr>
              <a:t>In this case, the earthquake focal mechanism indicates it was due to strike-slip faulting.</a:t>
            </a:r>
            <a:endParaRPr lang="en-US" altLang="en-US" sz="1600" dirty="0">
              <a:solidFill>
                <a:srgbClr val="FF0000"/>
              </a:solidFill>
              <a:latin typeface="Arial" panose="020B0604020202020204" pitchFamily="34" charset="0"/>
            </a:endParaRPr>
          </a:p>
        </p:txBody>
      </p:sp>
      <p:sp>
        <p:nvSpPr>
          <p:cNvPr id="35845" name="TextBox 8">
            <a:extLst>
              <a:ext uri="{FF2B5EF4-FFF2-40B4-BE49-F238E27FC236}">
                <a16:creationId xmlns:a16="http://schemas.microsoft.com/office/drawing/2014/main" id="{F7153C2B-89E5-4439-9F38-FDAB50843285}"/>
              </a:ext>
            </a:extLst>
          </p:cNvPr>
          <p:cNvSpPr txBox="1">
            <a:spLocks noChangeArrowheads="1"/>
          </p:cNvSpPr>
          <p:nvPr/>
        </p:nvSpPr>
        <p:spPr bwMode="auto">
          <a:xfrm>
            <a:off x="723900" y="5351463"/>
            <a:ext cx="2693987"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a:latin typeface="Arial" panose="020B0604020202020204" pitchFamily="34" charset="0"/>
              </a:rPr>
              <a:t>The tension axis (T) reflects the minimum compressive stress direction.  The pressure axis (P) reflects the maximum compressive stress direction. </a:t>
            </a:r>
          </a:p>
        </p:txBody>
      </p:sp>
      <p:sp>
        <p:nvSpPr>
          <p:cNvPr id="35846" name="TextBox 11">
            <a:extLst>
              <a:ext uri="{FF2B5EF4-FFF2-40B4-BE49-F238E27FC236}">
                <a16:creationId xmlns:a16="http://schemas.microsoft.com/office/drawing/2014/main" id="{02C0573D-39A3-4D3E-80EF-1AC2B2540EF2}"/>
              </a:ext>
            </a:extLst>
          </p:cNvPr>
          <p:cNvSpPr txBox="1">
            <a:spLocks noChangeArrowheads="1"/>
          </p:cNvSpPr>
          <p:nvPr/>
        </p:nvSpPr>
        <p:spPr bwMode="auto">
          <a:xfrm>
            <a:off x="533400" y="4981575"/>
            <a:ext cx="30051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200" i="1">
                <a:latin typeface="Arial" panose="020B0604020202020204" pitchFamily="34" charset="0"/>
              </a:rPr>
              <a:t>USGS W-phase Moment Tensor Solution</a:t>
            </a:r>
            <a:endParaRPr lang="en-US" altLang="en-US" sz="1600" i="1">
              <a:latin typeface="Arial" panose="020B0604020202020204" pitchFamily="34" charset="0"/>
            </a:endParaRPr>
          </a:p>
        </p:txBody>
      </p:sp>
      <p:pic>
        <p:nvPicPr>
          <p:cNvPr id="6" name="Picture 5" descr="Diagram, venn diagram&#10;&#10;Description automatically generated">
            <a:extLst>
              <a:ext uri="{FF2B5EF4-FFF2-40B4-BE49-F238E27FC236}">
                <a16:creationId xmlns:a16="http://schemas.microsoft.com/office/drawing/2014/main" id="{AB31AD2E-C0C9-40DB-9821-5C9B284746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0802" y="2549458"/>
            <a:ext cx="2370332" cy="2385286"/>
          </a:xfrm>
          <a:prstGeom prst="rect">
            <a:avLst/>
          </a:prstGeom>
        </p:spPr>
      </p:pic>
      <p:pic>
        <p:nvPicPr>
          <p:cNvPr id="17" name="Picture 4">
            <a:extLst>
              <a:ext uri="{FF2B5EF4-FFF2-40B4-BE49-F238E27FC236}">
                <a16:creationId xmlns:a16="http://schemas.microsoft.com/office/drawing/2014/main" id="{67E2D5D1-C765-4F24-B43B-F9557E6797C9}"/>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760789" y="5346774"/>
            <a:ext cx="4518025"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
            <a:extLst>
              <a:ext uri="{FF2B5EF4-FFF2-40B4-BE49-F238E27FC236}">
                <a16:creationId xmlns:a16="http://schemas.microsoft.com/office/drawing/2014/main" id="{21AC14E8-654D-4E40-8AB8-BE6E2D527497}"/>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863975" y="3647562"/>
            <a:ext cx="4464050" cy="158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itle 1">
            <a:extLst>
              <a:ext uri="{FF2B5EF4-FFF2-40B4-BE49-F238E27FC236}">
                <a16:creationId xmlns:a16="http://schemas.microsoft.com/office/drawing/2014/main" id="{F62819D2-E7EC-4599-92AC-1794D481ADDD}"/>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7.3 SOUTHERN QUINGHAI, CHINA	</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Friday,  May 21, 2021 at 18:04:13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extLst>
      <p:ext uri="{BB962C8B-B14F-4D97-AF65-F5344CB8AC3E}">
        <p14:creationId xmlns:p14="http://schemas.microsoft.com/office/powerpoint/2010/main" val="36780988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5B26549-8174-EA48-862A-87F7FA176F02}"/>
              </a:ext>
            </a:extLst>
          </p:cNvPr>
          <p:cNvPicPr>
            <a:picLocks noChangeAspect="1"/>
          </p:cNvPicPr>
          <p:nvPr/>
        </p:nvPicPr>
        <p:blipFill rotWithShape="1">
          <a:blip r:embed="rId3"/>
          <a:srcRect t="6674" r="1297"/>
          <a:stretch/>
        </p:blipFill>
        <p:spPr>
          <a:xfrm>
            <a:off x="1311440" y="1259131"/>
            <a:ext cx="7130096" cy="5359460"/>
          </a:xfrm>
          <a:prstGeom prst="rect">
            <a:avLst/>
          </a:prstGeom>
        </p:spPr>
      </p:pic>
      <p:sp>
        <p:nvSpPr>
          <p:cNvPr id="4" name="Rectangle 3">
            <a:extLst>
              <a:ext uri="{FF2B5EF4-FFF2-40B4-BE49-F238E27FC236}">
                <a16:creationId xmlns:a16="http://schemas.microsoft.com/office/drawing/2014/main" id="{989E83BE-F1F5-E144-BD6E-7438685D6AD1}"/>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defRPr/>
            </a:pPr>
            <a:endParaRPr lang="en-US" altLang="en-US" sz="1800" dirty="0">
              <a:solidFill>
                <a:srgbClr val="FFFFFF"/>
              </a:solidFill>
              <a:cs typeface="Arial" panose="020B0604020202020204" pitchFamily="34" charset="0"/>
            </a:endParaRPr>
          </a:p>
        </p:txBody>
      </p:sp>
      <p:pic>
        <p:nvPicPr>
          <p:cNvPr id="14338" name="Picture 18" descr="IRIS_TMlogo.png">
            <a:extLst>
              <a:ext uri="{FF2B5EF4-FFF2-40B4-BE49-F238E27FC236}">
                <a16:creationId xmlns:a16="http://schemas.microsoft.com/office/drawing/2014/main" id="{EE15E66C-3C0A-44CC-B342-49930318697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2" name="TextBox 6">
            <a:extLst>
              <a:ext uri="{FF2B5EF4-FFF2-40B4-BE49-F238E27FC236}">
                <a16:creationId xmlns:a16="http://schemas.microsoft.com/office/drawing/2014/main" id="{926E9AA7-9EA9-4608-AABA-0C8E0240D7FF}"/>
              </a:ext>
            </a:extLst>
          </p:cNvPr>
          <p:cNvSpPr txBox="1">
            <a:spLocks noChangeArrowheads="1"/>
          </p:cNvSpPr>
          <p:nvPr/>
        </p:nvSpPr>
        <p:spPr bwMode="auto">
          <a:xfrm>
            <a:off x="3202059" y="5184869"/>
            <a:ext cx="5603875" cy="1016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None/>
            </a:pPr>
            <a:r>
              <a:rPr lang="en-US" altLang="en-US" sz="1400" dirty="0">
                <a:solidFill>
                  <a:srgbClr val="000000"/>
                </a:solidFill>
                <a:latin typeface="Arial" panose="020B0604020202020204" pitchFamily="34" charset="0"/>
              </a:rPr>
              <a:t>Surface waves traveled the 10402 km (6464 miles) along the perimeter of the Earth from the earthquake to the recording station. </a:t>
            </a:r>
            <a:r>
              <a:rPr lang="en-US" altLang="en-US" sz="1400" dirty="0">
                <a:latin typeface="Arial" panose="020B0604020202020204" pitchFamily="34" charset="0"/>
              </a:rPr>
              <a:t>The surface wave began to arrive in Bend 50 minutes </a:t>
            </a:r>
            <a:r>
              <a:rPr lang="en-US" altLang="en-US" sz="1400" dirty="0">
                <a:solidFill>
                  <a:srgbClr val="000000"/>
                </a:solidFill>
                <a:latin typeface="Arial" panose="020B0604020202020204" pitchFamily="34" charset="0"/>
              </a:rPr>
              <a:t>after the earthquake occurred in southern Qinghai, China</a:t>
            </a:r>
            <a:r>
              <a:rPr lang="en-US" altLang="en-US" sz="1400" dirty="0">
                <a:latin typeface="Arial" panose="020B0604020202020204" pitchFamily="34" charset="0"/>
              </a:rPr>
              <a:t>. </a:t>
            </a:r>
            <a:r>
              <a:rPr lang="en-US" altLang="en-US" sz="1400" dirty="0">
                <a:solidFill>
                  <a:srgbClr val="000000"/>
                </a:solidFill>
                <a:latin typeface="Arial" panose="020B0604020202020204" pitchFamily="34" charset="0"/>
              </a:rPr>
              <a:t> </a:t>
            </a:r>
          </a:p>
        </p:txBody>
      </p:sp>
      <p:sp>
        <p:nvSpPr>
          <p:cNvPr id="14343" name="TextBox 9">
            <a:extLst>
              <a:ext uri="{FF2B5EF4-FFF2-40B4-BE49-F238E27FC236}">
                <a16:creationId xmlns:a16="http://schemas.microsoft.com/office/drawing/2014/main" id="{AC1A34A1-2DA8-45E0-9D52-75456C677FD2}"/>
              </a:ext>
            </a:extLst>
          </p:cNvPr>
          <p:cNvSpPr txBox="1">
            <a:spLocks noChangeArrowheads="1"/>
          </p:cNvSpPr>
          <p:nvPr/>
        </p:nvSpPr>
        <p:spPr bwMode="auto">
          <a:xfrm>
            <a:off x="1864042" y="4410693"/>
            <a:ext cx="6858000" cy="5540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FontTx/>
              <a:buNone/>
            </a:pPr>
            <a:r>
              <a:rPr lang="en-US" altLang="en-US" sz="1400" dirty="0">
                <a:solidFill>
                  <a:srgbClr val="000000"/>
                </a:solidFill>
                <a:latin typeface="Arial" panose="020B0604020202020204" pitchFamily="34" charset="0"/>
              </a:rPr>
              <a:t>S waves are shear waves that follow the same path through the mantle as P waves.  S </a:t>
            </a:r>
            <a:r>
              <a:rPr lang="en-US" altLang="en-US" sz="1400" dirty="0">
                <a:latin typeface="Arial" panose="020B0604020202020204" pitchFamily="34" charset="0"/>
              </a:rPr>
              <a:t>waves took 24 minutes and 20 seconds </a:t>
            </a:r>
            <a:r>
              <a:rPr lang="en-US" altLang="en-US" sz="1400" dirty="0">
                <a:solidFill>
                  <a:srgbClr val="000000"/>
                </a:solidFill>
                <a:latin typeface="Arial" panose="020B0604020202020204" pitchFamily="34" charset="0"/>
              </a:rPr>
              <a:t>to travel from the earthquake to Bend.</a:t>
            </a:r>
          </a:p>
        </p:txBody>
      </p:sp>
      <p:sp>
        <p:nvSpPr>
          <p:cNvPr id="14344" name="TextBox 11">
            <a:extLst>
              <a:ext uri="{FF2B5EF4-FFF2-40B4-BE49-F238E27FC236}">
                <a16:creationId xmlns:a16="http://schemas.microsoft.com/office/drawing/2014/main" id="{E453DA30-A0F8-4448-A3D7-347C6E9AD323}"/>
              </a:ext>
            </a:extLst>
          </p:cNvPr>
          <p:cNvSpPr txBox="1">
            <a:spLocks noChangeArrowheads="1"/>
          </p:cNvSpPr>
          <p:nvPr/>
        </p:nvSpPr>
        <p:spPr bwMode="auto">
          <a:xfrm>
            <a:off x="4206572" y="1243054"/>
            <a:ext cx="338137"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800" b="1" dirty="0">
                <a:latin typeface="Arial" panose="020B0604020202020204" pitchFamily="34" charset="0"/>
              </a:rPr>
              <a:t>S</a:t>
            </a:r>
          </a:p>
        </p:txBody>
      </p:sp>
      <p:sp>
        <p:nvSpPr>
          <p:cNvPr id="20" name="TextBox 19">
            <a:extLst>
              <a:ext uri="{FF2B5EF4-FFF2-40B4-BE49-F238E27FC236}">
                <a16:creationId xmlns:a16="http://schemas.microsoft.com/office/drawing/2014/main" id="{2F08310C-095A-0E46-A27A-7FADBF27271E}"/>
              </a:ext>
            </a:extLst>
          </p:cNvPr>
          <p:cNvSpPr txBox="1"/>
          <p:nvPr/>
        </p:nvSpPr>
        <p:spPr>
          <a:xfrm>
            <a:off x="6756235" y="914400"/>
            <a:ext cx="2152650" cy="369887"/>
          </a:xfrm>
          <a:prstGeom prst="rect">
            <a:avLst/>
          </a:prstGeom>
          <a:solidFill>
            <a:schemeClr val="bg1"/>
          </a:solidFill>
        </p:spPr>
        <p:txBody>
          <a:bodyPr>
            <a:spAutoFit/>
          </a:bodyPr>
          <a:lstStyle/>
          <a:p>
            <a:pPr eaLnBrk="1" hangingPunct="1">
              <a:defRPr/>
            </a:pPr>
            <a:r>
              <a:rPr lang="en-US" spc="200" dirty="0">
                <a:latin typeface="Arial" charset="0"/>
                <a:ea typeface="MS PGothic" charset="-128"/>
              </a:rPr>
              <a:t>Surface Waves</a:t>
            </a:r>
          </a:p>
        </p:txBody>
      </p:sp>
      <p:sp>
        <p:nvSpPr>
          <p:cNvPr id="14346" name="TextBox 5">
            <a:extLst>
              <a:ext uri="{FF2B5EF4-FFF2-40B4-BE49-F238E27FC236}">
                <a16:creationId xmlns:a16="http://schemas.microsoft.com/office/drawing/2014/main" id="{EB585CAD-3E43-4AF8-B840-0653771B5E66}"/>
              </a:ext>
            </a:extLst>
          </p:cNvPr>
          <p:cNvSpPr txBox="1">
            <a:spLocks noChangeArrowheads="1"/>
          </p:cNvSpPr>
          <p:nvPr/>
        </p:nvSpPr>
        <p:spPr bwMode="auto">
          <a:xfrm>
            <a:off x="1910874" y="3769523"/>
            <a:ext cx="6764337" cy="5371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FontTx/>
              <a:buNone/>
            </a:pPr>
            <a:r>
              <a:rPr lang="en-US" altLang="en-US" sz="1400" dirty="0">
                <a:latin typeface="Arial" panose="020B0604020202020204" pitchFamily="34" charset="0"/>
              </a:rPr>
              <a:t>PP is a compressional wave that bounced off the surface midway between the earthquake and the recording station</a:t>
            </a:r>
            <a:r>
              <a:rPr lang="en-US" altLang="ja-JP" sz="1400" dirty="0">
                <a:latin typeface="Arial" panose="020B0604020202020204" pitchFamily="34" charset="0"/>
              </a:rPr>
              <a:t>.  </a:t>
            </a:r>
            <a:endParaRPr lang="en-US" altLang="en-US" sz="1400" dirty="0">
              <a:latin typeface="Arial" panose="020B0604020202020204" pitchFamily="34" charset="0"/>
            </a:endParaRPr>
          </a:p>
        </p:txBody>
      </p:sp>
      <p:sp>
        <p:nvSpPr>
          <p:cNvPr id="14347" name="TextBox 4">
            <a:extLst>
              <a:ext uri="{FF2B5EF4-FFF2-40B4-BE49-F238E27FC236}">
                <a16:creationId xmlns:a16="http://schemas.microsoft.com/office/drawing/2014/main" id="{CF5CF779-49FD-4738-9703-1F56670376FA}"/>
              </a:ext>
            </a:extLst>
          </p:cNvPr>
          <p:cNvSpPr txBox="1">
            <a:spLocks noChangeArrowheads="1"/>
          </p:cNvSpPr>
          <p:nvPr/>
        </p:nvSpPr>
        <p:spPr bwMode="auto">
          <a:xfrm>
            <a:off x="3346874" y="1261634"/>
            <a:ext cx="49212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800" b="1" dirty="0">
                <a:latin typeface="Arial" panose="020B0604020202020204" pitchFamily="34" charset="0"/>
              </a:rPr>
              <a:t>PP</a:t>
            </a:r>
          </a:p>
        </p:txBody>
      </p:sp>
      <p:sp>
        <p:nvSpPr>
          <p:cNvPr id="14348" name="TextBox 4">
            <a:extLst>
              <a:ext uri="{FF2B5EF4-FFF2-40B4-BE49-F238E27FC236}">
                <a16:creationId xmlns:a16="http://schemas.microsoft.com/office/drawing/2014/main" id="{661D66C4-2B3E-405F-9F33-6C60CBEC01DD}"/>
              </a:ext>
            </a:extLst>
          </p:cNvPr>
          <p:cNvSpPr txBox="1">
            <a:spLocks noChangeArrowheads="1"/>
          </p:cNvSpPr>
          <p:nvPr/>
        </p:nvSpPr>
        <p:spPr bwMode="auto">
          <a:xfrm>
            <a:off x="1910874" y="3128912"/>
            <a:ext cx="6764337" cy="536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FontTx/>
              <a:buNone/>
            </a:pPr>
            <a:r>
              <a:rPr lang="en-US" altLang="en-US" sz="1400" dirty="0">
                <a:solidFill>
                  <a:srgbClr val="000000"/>
                </a:solidFill>
                <a:latin typeface="Arial" panose="020B0604020202020204" pitchFamily="34" charset="0"/>
              </a:rPr>
              <a:t>Following the earthquake</a:t>
            </a:r>
            <a:r>
              <a:rPr lang="en-US" altLang="en-US" sz="1400" dirty="0">
                <a:latin typeface="Arial" panose="020B0604020202020204" pitchFamily="34" charset="0"/>
              </a:rPr>
              <a:t>, it took 13 minutes and 14 seconds </a:t>
            </a:r>
            <a:r>
              <a:rPr lang="en-US" altLang="en-US" sz="1400" dirty="0">
                <a:solidFill>
                  <a:srgbClr val="000000"/>
                </a:solidFill>
                <a:latin typeface="Arial" panose="020B0604020202020204" pitchFamily="34" charset="0"/>
              </a:rPr>
              <a:t>for the compressional P waves to travel a curved path through the mantle to Bend, Oregon.</a:t>
            </a:r>
          </a:p>
        </p:txBody>
      </p:sp>
      <p:sp>
        <p:nvSpPr>
          <p:cNvPr id="14349" name="TextBox 4">
            <a:extLst>
              <a:ext uri="{FF2B5EF4-FFF2-40B4-BE49-F238E27FC236}">
                <a16:creationId xmlns:a16="http://schemas.microsoft.com/office/drawing/2014/main" id="{0B11F6E0-E107-4C68-90A0-8268996AEC8A}"/>
              </a:ext>
            </a:extLst>
          </p:cNvPr>
          <p:cNvSpPr txBox="1">
            <a:spLocks noChangeArrowheads="1"/>
          </p:cNvSpPr>
          <p:nvPr/>
        </p:nvSpPr>
        <p:spPr bwMode="auto">
          <a:xfrm>
            <a:off x="2135823" y="1169660"/>
            <a:ext cx="330200"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800" b="1" dirty="0">
                <a:latin typeface="Arial" panose="020B0604020202020204" pitchFamily="34" charset="0"/>
              </a:rPr>
              <a:t> </a:t>
            </a:r>
          </a:p>
        </p:txBody>
      </p:sp>
      <p:sp>
        <p:nvSpPr>
          <p:cNvPr id="14350" name="TextBox 4">
            <a:extLst>
              <a:ext uri="{FF2B5EF4-FFF2-40B4-BE49-F238E27FC236}">
                <a16:creationId xmlns:a16="http://schemas.microsoft.com/office/drawing/2014/main" id="{A8ED0E6E-070D-42E7-96DC-43B8AD456B09}"/>
              </a:ext>
            </a:extLst>
          </p:cNvPr>
          <p:cNvSpPr txBox="1">
            <a:spLocks noChangeArrowheads="1"/>
          </p:cNvSpPr>
          <p:nvPr/>
        </p:nvSpPr>
        <p:spPr bwMode="auto">
          <a:xfrm>
            <a:off x="2971800" y="1252627"/>
            <a:ext cx="330200"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800" b="1" dirty="0">
                <a:latin typeface="Arial" panose="020B0604020202020204" pitchFamily="34" charset="0"/>
              </a:rPr>
              <a:t>P</a:t>
            </a:r>
          </a:p>
        </p:txBody>
      </p:sp>
      <p:sp>
        <p:nvSpPr>
          <p:cNvPr id="14341" name="TextBox 7">
            <a:extLst>
              <a:ext uri="{FF2B5EF4-FFF2-40B4-BE49-F238E27FC236}">
                <a16:creationId xmlns:a16="http://schemas.microsoft.com/office/drawing/2014/main" id="{4805EB74-3490-42B3-B3C6-482D87D27A4D}"/>
              </a:ext>
            </a:extLst>
          </p:cNvPr>
          <p:cNvSpPr txBox="1">
            <a:spLocks noChangeArrowheads="1"/>
          </p:cNvSpPr>
          <p:nvPr/>
        </p:nvSpPr>
        <p:spPr bwMode="auto">
          <a:xfrm>
            <a:off x="1905000" y="2489888"/>
            <a:ext cx="6332537" cy="534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FontTx/>
              <a:buNone/>
            </a:pPr>
            <a:r>
              <a:rPr lang="en-US" altLang="en-US" sz="1400" dirty="0">
                <a:solidFill>
                  <a:srgbClr val="000000"/>
                </a:solidFill>
                <a:latin typeface="Arial" panose="020B0604020202020204" pitchFamily="34" charset="0"/>
              </a:rPr>
              <a:t>The record of the earthquake in Bend, Oregon (BNOR) is illustrated above. Bend is 10402 km (6464 miles, 93.1°) from the location of this earthquake. </a:t>
            </a:r>
          </a:p>
        </p:txBody>
      </p:sp>
      <p:sp>
        <p:nvSpPr>
          <p:cNvPr id="15" name="Title 1">
            <a:extLst>
              <a:ext uri="{FF2B5EF4-FFF2-40B4-BE49-F238E27FC236}">
                <a16:creationId xmlns:a16="http://schemas.microsoft.com/office/drawing/2014/main" id="{8A663B5B-E0F4-8745-BB63-68882E8CCD79}"/>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7.3 SOUTHERN QUINGHAI, CHINA	</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Friday,  May 21, 2021 at 18:04:13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7" name="TextBox 11">
            <a:extLst>
              <a:ext uri="{FF2B5EF4-FFF2-40B4-BE49-F238E27FC236}">
                <a16:creationId xmlns:a16="http://schemas.microsoft.com/office/drawing/2014/main" id="{56022D8A-D5C4-5047-AE4C-18A7B7DBFA82}"/>
              </a:ext>
            </a:extLst>
          </p:cNvPr>
          <p:cNvSpPr txBox="1">
            <a:spLocks noChangeArrowheads="1"/>
          </p:cNvSpPr>
          <p:nvPr/>
        </p:nvSpPr>
        <p:spPr bwMode="auto">
          <a:xfrm>
            <a:off x="5052452" y="1228786"/>
            <a:ext cx="492443"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800" b="1" dirty="0">
                <a:latin typeface="Arial" panose="020B0604020202020204" pitchFamily="34" charset="0"/>
              </a:rPr>
              <a:t>SS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8353</TotalTime>
  <Words>1472</Words>
  <Application>Microsoft Office PowerPoint</Application>
  <PresentationFormat>On-screen Show (4:3)</PresentationFormat>
  <Paragraphs>104</Paragraphs>
  <Slides>10</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Tammy Bravo</cp:lastModifiedBy>
  <cp:revision>818</cp:revision>
  <dcterms:created xsi:type="dcterms:W3CDTF">2009-05-31T20:07:40Z</dcterms:created>
  <dcterms:modified xsi:type="dcterms:W3CDTF">2021-05-22T05:10:13Z</dcterms:modified>
</cp:coreProperties>
</file>