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47" r:id="rId2"/>
    <p:sldId id="385" r:id="rId3"/>
    <p:sldId id="386" r:id="rId4"/>
    <p:sldId id="350" r:id="rId5"/>
    <p:sldId id="355" r:id="rId6"/>
    <p:sldId id="435" r:id="rId7"/>
    <p:sldId id="436" r:id="rId8"/>
    <p:sldId id="433" r:id="rId9"/>
    <p:sldId id="38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3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39" autoAdjust="0"/>
    <p:restoredTop sz="86378" autoAdjust="0"/>
  </p:normalViewPr>
  <p:slideViewPr>
    <p:cSldViewPr>
      <p:cViewPr>
        <p:scale>
          <a:sx n="130" d="100"/>
          <a:sy n="130" d="100"/>
        </p:scale>
        <p:origin x="632" y="-14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C3B1719-6585-446A-AEFF-9C89982A1ABE}"/>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7212441-9334-44BC-9BF6-F6905409D62E}"/>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itchFamily="34" charset="0"/>
                <a:ea typeface="ＭＳ Ｐゴシック" pitchFamily="34" charset="-128"/>
              </a:defRPr>
            </a:lvl1pPr>
          </a:lstStyle>
          <a:p>
            <a:pPr>
              <a:defRPr/>
            </a:pPr>
            <a:fld id="{25C0A7D8-77F7-4D97-BF28-A55C118827D0}" type="datetimeFigureOut">
              <a:rPr lang="en-US"/>
              <a:pPr>
                <a:defRPr/>
              </a:pPr>
              <a:t>5/23/21</a:t>
            </a:fld>
            <a:endParaRPr lang="en-US"/>
          </a:p>
        </p:txBody>
      </p:sp>
      <p:sp>
        <p:nvSpPr>
          <p:cNvPr id="4" name="Slide Image Placeholder 3">
            <a:extLst>
              <a:ext uri="{FF2B5EF4-FFF2-40B4-BE49-F238E27FC236}">
                <a16:creationId xmlns:a16="http://schemas.microsoft.com/office/drawing/2014/main" id="{8070C4C5-2C2E-481D-AD3F-250C77138A7C}"/>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608FDAAF-3591-46E0-9D81-A2A78876A608}"/>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4B876B2-0841-4F71-934E-D0D461821F60}"/>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5574578-31A4-4B5B-856B-BB501593A0CD}"/>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F4EC57A6-FBA3-4ABB-B57A-2B466A56E14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D15EFB7E-55DC-4F72-8C53-E0DA3F9019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FCD20FA-43A5-44EC-8241-937F6FAF97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sz="1200" kern="1200" noProof="0" dirty="0">
                <a:solidFill>
                  <a:schemeClr val="tx1"/>
                </a:solidFill>
                <a:effectLst/>
                <a:latin typeface="+mn-lt"/>
                <a:ea typeface="ＭＳ Ｐゴシック" charset="0"/>
                <a:cs typeface="+mn-cs"/>
              </a:rPr>
              <a:t>Para obtener más detalles, visite USGS: </a:t>
            </a:r>
            <a:r>
              <a:rPr lang="en-US" sz="1200" u="sng" kern="1200" dirty="0">
                <a:solidFill>
                  <a:schemeClr val="tx1"/>
                </a:solidFill>
                <a:effectLst/>
                <a:latin typeface="+mn-lt"/>
                <a:ea typeface="ＭＳ Ｐゴシック" charset="0"/>
                <a:cs typeface="+mn-cs"/>
                <a:hlinkClick r:id="rId3"/>
              </a:rPr>
              <a:t>https://earthquake.usgs.gov/earthquakes/eventpage/us7000e54r</a:t>
            </a:r>
            <a:endParaRPr lang="en-US" sz="1200" kern="1200" dirty="0">
              <a:solidFill>
                <a:schemeClr val="tx1"/>
              </a:solidFill>
              <a:effectLst/>
              <a:latin typeface="+mn-lt"/>
              <a:ea typeface="ＭＳ Ｐゴシック" charset="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1460D801-CC3D-45F9-BBB9-D3ACE0D8C3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9A817CC-6DD9-4E28-80CF-779484A081D4}" type="slidenum">
              <a:rPr lang="en-US" altLang="en-US" sz="1300" smtClean="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C9DE5BBF-17E9-4E66-B16B-C9FDB56E12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A5142C6-D30E-4B34-8E5F-8A7831E660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6628" name="Slide Number Placeholder 3">
            <a:extLst>
              <a:ext uri="{FF2B5EF4-FFF2-40B4-BE49-F238E27FC236}">
                <a16:creationId xmlns:a16="http://schemas.microsoft.com/office/drawing/2014/main" id="{D943B822-8EF9-4E0C-A4EF-B4C404E90C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6A3163C-1783-4A59-A2D5-086408CCFF3D}" type="slidenum">
              <a:rPr lang="en-US" altLang="en-US" sz="1300" smtClean="0"/>
              <a:pPr>
                <a:spcBef>
                  <a:spcPct val="0"/>
                </a:spcBef>
              </a:pPr>
              <a:t>10</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72D40AC-E0A8-43C5-BD06-00BEEB01CB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4E29640D-93DD-421F-9C5B-3695CC525C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ea typeface="ＭＳ Ｐゴシック" panose="020B0600070205080204" pitchFamily="34" charset="-128"/>
              </a:rPr>
              <a:t>Escalas de intensidad de movimiento fueron desarrolladas para estandarizar las mediciones y facilitar la comparación de diferentes terremotos. La modificación de la escala de intensidad de  </a:t>
            </a:r>
            <a:r>
              <a:rPr lang="es-ES" altLang="en-US" dirty="0" err="1">
                <a:ea typeface="ＭＳ Ｐゴシック" panose="020B0600070205080204" pitchFamily="34" charset="-128"/>
              </a:rPr>
              <a:t>Marcelli</a:t>
            </a:r>
            <a:r>
              <a:rPr lang="es-ES" altLang="en-US" dirty="0">
                <a:ea typeface="ＭＳ Ｐゴシック" panose="020B0600070205080204" pitchFamily="34" charset="-128"/>
              </a:rPr>
              <a:t> es una escala de diez niveles, numeradas del  I al X. Los números bajos representan los niveles de movimientos imperceptibles, X representa destrucción total.</a:t>
            </a:r>
            <a:endParaRPr lang="en-US" altLang="en-US" dirty="0">
              <a:ea typeface="ＭＳ Ｐゴシック" panose="020B0600070205080204" pitchFamily="34" charset="-128"/>
            </a:endParaRPr>
          </a:p>
          <a:p>
            <a:pPr eaLnBrk="1" hangingPunct="1">
              <a:spcBef>
                <a:spcPct val="0"/>
              </a:spcBef>
            </a:pPr>
            <a:endParaRPr lang="en-US" altLang="en-US" dirty="0">
              <a:ea typeface="ＭＳ Ｐゴシック" panose="020B0600070205080204" pitchFamily="34" charset="-128"/>
            </a:endParaRPr>
          </a:p>
          <a:p>
            <a:r>
              <a:rPr lang="es-ES_tradnl" altLang="en-US" b="1" dirty="0">
                <a:ea typeface="ＭＳ Ｐゴシック" panose="020B0600070205080204" pitchFamily="34" charset="-128"/>
              </a:rPr>
              <a:t>Animación Relevante: </a:t>
            </a:r>
            <a:endParaRPr lang="en-US" altLang="en-US" dirty="0">
              <a:ea typeface="ＭＳ Ｐゴシック" panose="020B0600070205080204" pitchFamily="34" charset="-128"/>
            </a:endParaRPr>
          </a:p>
          <a:p>
            <a:r>
              <a:rPr lang="es-ES_tradnl" altLang="en-US" dirty="0">
                <a:ea typeface="ＭＳ Ｐゴシック" panose="020B0600070205080204" pitchFamily="34" charset="-128"/>
              </a:rPr>
              <a:t>Intensidad de Terremotos:  </a:t>
            </a:r>
            <a:r>
              <a:rPr lang="es-ES_tradnl" altLang="en-US" u="sng" dirty="0">
                <a:ea typeface="ＭＳ Ｐゴシック" panose="020B0600070205080204" pitchFamily="34" charset="-128"/>
                <a:hlinkClick r:id="rId3"/>
              </a:rPr>
              <a:t>https://www.iris.edu/hq/inclass/animation/earthquake_intensity</a:t>
            </a:r>
            <a:endParaRPr lang="en-US" altLang="en-US" dirty="0">
              <a:ea typeface="ＭＳ Ｐゴシック" panose="020B0600070205080204" pitchFamily="34" charset="-128"/>
            </a:endParaRPr>
          </a:p>
        </p:txBody>
      </p:sp>
      <p:sp>
        <p:nvSpPr>
          <p:cNvPr id="8196" name="Slide Number Placeholder 3">
            <a:extLst>
              <a:ext uri="{FF2B5EF4-FFF2-40B4-BE49-F238E27FC236}">
                <a16:creationId xmlns:a16="http://schemas.microsoft.com/office/drawing/2014/main" id="{5D74C439-E838-4806-8AC8-3BAB6F9CF0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EFC25D4-2A55-4B21-A9B2-31033FC54867}"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CB00B360-D337-4EC2-8D71-73E7475551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6ADD45C5-BA11-4211-9EC4-19A8594E74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latin typeface="Arial" panose="020B0604020202020204" pitchFamily="34" charset="0"/>
                <a:ea typeface="ＭＳ Ｐゴシック" panose="020B0600070205080204" pitchFamily="34" charset="-128"/>
                <a:cs typeface="Arial" panose="020B0604020202020204" pitchFamily="34" charset="0"/>
              </a:rPr>
              <a:t>El  mapa USGS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altLang="en-US" sz="6600" dirty="0">
              <a:ea typeface="ＭＳ Ｐゴシック" panose="020B0600070205080204" pitchFamily="34" charset="-128"/>
            </a:endParaRPr>
          </a:p>
        </p:txBody>
      </p:sp>
      <p:sp>
        <p:nvSpPr>
          <p:cNvPr id="10244" name="Slide Number Placeholder 3">
            <a:extLst>
              <a:ext uri="{FF2B5EF4-FFF2-40B4-BE49-F238E27FC236}">
                <a16:creationId xmlns:a16="http://schemas.microsoft.com/office/drawing/2014/main" id="{778D6351-96D5-44A6-8CFA-F9E51BC233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6136C01-F468-42A0-9291-EEFFF117CA86}"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a:t>Reference: </a:t>
            </a:r>
            <a:r>
              <a:rPr lang="en-US" sz="1200" kern="1200" dirty="0">
                <a:solidFill>
                  <a:schemeClr val="tx1"/>
                </a:solidFill>
                <a:effectLst/>
                <a:latin typeface="+mn-lt"/>
                <a:ea typeface="MS PGothic" panose="020B0600070205080204" pitchFamily="34" charset="-128"/>
                <a:cs typeface="+mn-cs"/>
              </a:rPr>
              <a:t>P. </a:t>
            </a:r>
            <a:r>
              <a:rPr lang="en-US" sz="1200" kern="1200" dirty="0" err="1">
                <a:solidFill>
                  <a:schemeClr val="tx1"/>
                </a:solidFill>
                <a:effectLst/>
                <a:latin typeface="+mn-lt"/>
                <a:ea typeface="MS PGothic" panose="020B0600070205080204" pitchFamily="34" charset="-128"/>
                <a:cs typeface="+mn-cs"/>
              </a:rPr>
              <a:t>Tapponnier</a:t>
            </a:r>
            <a:r>
              <a:rPr lang="en-US" sz="1200" kern="1200" dirty="0">
                <a:solidFill>
                  <a:schemeClr val="tx1"/>
                </a:solidFill>
                <a:effectLst/>
                <a:latin typeface="+mn-lt"/>
                <a:ea typeface="MS PGothic" panose="020B0600070205080204" pitchFamily="34" charset="-128"/>
                <a:cs typeface="+mn-cs"/>
              </a:rPr>
              <a:t>, G. </a:t>
            </a:r>
            <a:r>
              <a:rPr lang="en-US" sz="1200" kern="1200" dirty="0" err="1">
                <a:solidFill>
                  <a:schemeClr val="tx1"/>
                </a:solidFill>
                <a:effectLst/>
                <a:latin typeface="+mn-lt"/>
                <a:ea typeface="MS PGothic" panose="020B0600070205080204" pitchFamily="34" charset="-128"/>
                <a:cs typeface="+mn-cs"/>
              </a:rPr>
              <a:t>Peltzer</a:t>
            </a:r>
            <a:r>
              <a:rPr lang="en-US" sz="1200" kern="1200" dirty="0">
                <a:solidFill>
                  <a:schemeClr val="tx1"/>
                </a:solidFill>
                <a:effectLst/>
                <a:latin typeface="+mn-lt"/>
                <a:ea typeface="MS PGothic" panose="020B0600070205080204" pitchFamily="34" charset="-128"/>
                <a:cs typeface="+mn-cs"/>
              </a:rPr>
              <a:t>, A. Y. Le Dain, R. Armijo, and P. </a:t>
            </a:r>
            <a:r>
              <a:rPr lang="en-US" sz="1200" kern="1200" dirty="0" err="1">
                <a:solidFill>
                  <a:schemeClr val="tx1"/>
                </a:solidFill>
                <a:effectLst/>
                <a:latin typeface="+mn-lt"/>
                <a:ea typeface="MS PGothic" panose="020B0600070205080204" pitchFamily="34" charset="-128"/>
                <a:cs typeface="+mn-cs"/>
              </a:rPr>
              <a:t>Cobbold</a:t>
            </a:r>
            <a:r>
              <a:rPr lang="en-US" altLang="en-US" dirty="0"/>
              <a:t>, </a:t>
            </a:r>
            <a:r>
              <a:rPr lang="en-US" sz="1200" kern="1200" dirty="0">
                <a:solidFill>
                  <a:schemeClr val="tx1"/>
                </a:solidFill>
                <a:effectLst/>
                <a:latin typeface="+mn-lt"/>
                <a:ea typeface="MS PGothic" panose="020B0600070205080204" pitchFamily="34" charset="-128"/>
                <a:cs typeface="+mn-cs"/>
              </a:rPr>
              <a:t>Propagating extrusion tectonics in Asia: New insights from simple experiments with plasticine, GEOLOGY, v. 10, p. 611-616, December 1982. </a:t>
            </a:r>
            <a:endParaRPr lang="en-US" dirty="0"/>
          </a:p>
          <a:p>
            <a:pPr eaLnBrk="1" hangingPunct="1">
              <a:spcBef>
                <a:spcPct val="0"/>
              </a:spcBef>
            </a:pPr>
            <a:endParaRPr lang="en-US" altLang="en-US" dirty="0"/>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5</a:t>
            </a:fld>
            <a:endParaRPr lang="en-US" altLang="en-US" sz="1300"/>
          </a:p>
        </p:txBody>
      </p:sp>
    </p:spTree>
    <p:extLst>
      <p:ext uri="{BB962C8B-B14F-4D97-AF65-F5344CB8AC3E}">
        <p14:creationId xmlns:p14="http://schemas.microsoft.com/office/powerpoint/2010/main" val="84161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6</a:t>
            </a:fld>
            <a:endParaRPr lang="en-US" altLang="en-US" sz="1300"/>
          </a:p>
        </p:txBody>
      </p:sp>
    </p:spTree>
    <p:extLst>
      <p:ext uri="{BB962C8B-B14F-4D97-AF65-F5344CB8AC3E}">
        <p14:creationId xmlns:p14="http://schemas.microsoft.com/office/powerpoint/2010/main" val="2063623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7</a:t>
            </a:fld>
            <a:endParaRPr lang="en-US" altLang="en-US" sz="1300"/>
          </a:p>
        </p:txBody>
      </p:sp>
    </p:spTree>
    <p:extLst>
      <p:ext uri="{BB962C8B-B14F-4D97-AF65-F5344CB8AC3E}">
        <p14:creationId xmlns:p14="http://schemas.microsoft.com/office/powerpoint/2010/main" val="2375259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B3E37231-4EE6-4790-B4A4-8D698A3AB1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Notes Placeholder 2">
            <a:extLst>
              <a:ext uri="{FF2B5EF4-FFF2-40B4-BE49-F238E27FC236}">
                <a16:creationId xmlns:a16="http://schemas.microsoft.com/office/drawing/2014/main" id="{2747C034-61DC-49F9-96A3-09524604CA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z="1200" b="1" kern="1200" dirty="0">
                <a:solidFill>
                  <a:schemeClr val="tx1"/>
                </a:solidFill>
                <a:effectLst/>
                <a:latin typeface="+mn-lt"/>
                <a:ea typeface="ＭＳ Ｐゴシック" charset="0"/>
                <a:cs typeface="+mn-cs"/>
              </a:rPr>
              <a:t>Animación Relevante:</a:t>
            </a:r>
            <a:endParaRPr lang="en-US" sz="1200" kern="1200" dirty="0">
              <a:solidFill>
                <a:schemeClr val="tx1"/>
              </a:solidFill>
              <a:effectLst/>
              <a:latin typeface="+mn-lt"/>
              <a:ea typeface="ＭＳ Ｐゴシック" charset="0"/>
              <a:cs typeface="+mn-cs"/>
            </a:endParaRPr>
          </a:p>
          <a:p>
            <a:r>
              <a:rPr lang="es-ES" sz="1200" kern="1200" dirty="0">
                <a:solidFill>
                  <a:schemeClr val="tx1"/>
                </a:solidFill>
                <a:effectLst/>
                <a:latin typeface="+mn-lt"/>
                <a:ea typeface="ＭＳ Ｐゴシック" charset="0"/>
                <a:cs typeface="+mn-cs"/>
              </a:rPr>
              <a:t>Mecanismo Focal Explicado: </a:t>
            </a:r>
            <a:r>
              <a:rPr lang="es-ES" sz="1200" u="sng" kern="1200" dirty="0">
                <a:solidFill>
                  <a:schemeClr val="tx1"/>
                </a:solidFill>
                <a:effectLst/>
                <a:latin typeface="+mn-lt"/>
                <a:ea typeface="ＭＳ Ｐゴシック" charset="0"/>
                <a:cs typeface="+mn-cs"/>
                <a:hlinkClick r:id="rId3"/>
              </a:rPr>
              <a:t>https://www.iris.edu/hq/inclass/animation/focal_mechanisms_explained</a:t>
            </a:r>
            <a:endParaRPr lang="en-US" sz="1200" kern="1200" dirty="0">
              <a:solidFill>
                <a:schemeClr val="tx1"/>
              </a:solidFill>
              <a:effectLst/>
              <a:latin typeface="+mn-lt"/>
              <a:ea typeface="ＭＳ Ｐゴシック" charset="0"/>
              <a:cs typeface="+mn-cs"/>
            </a:endParaRPr>
          </a:p>
        </p:txBody>
      </p:sp>
      <p:sp>
        <p:nvSpPr>
          <p:cNvPr id="36867" name="Slide Number Placeholder 3">
            <a:extLst>
              <a:ext uri="{FF2B5EF4-FFF2-40B4-BE49-F238E27FC236}">
                <a16:creationId xmlns:a16="http://schemas.microsoft.com/office/drawing/2014/main" id="{3D85DFB6-85CE-4500-B760-CEDCFB3543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spcBef>
                <a:spcPct val="0"/>
              </a:spcBef>
            </a:pPr>
            <a:fld id="{9074E5CF-6663-44C4-A193-34FF66ABC5CF}" type="slidenum">
              <a:rPr lang="en-US" altLang="en-US"/>
              <a:pPr>
                <a:spcBef>
                  <a:spcPct val="0"/>
                </a:spcBef>
              </a:pPr>
              <a:t>8</a:t>
            </a:fld>
            <a:endParaRPr lang="en-US" altLang="en-US"/>
          </a:p>
        </p:txBody>
      </p:sp>
    </p:spTree>
    <p:extLst>
      <p:ext uri="{BB962C8B-B14F-4D97-AF65-F5344CB8AC3E}">
        <p14:creationId xmlns:p14="http://schemas.microsoft.com/office/powerpoint/2010/main" val="2869373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z="1200" kern="1200" dirty="0">
                <a:solidFill>
                  <a:schemeClr val="tx1"/>
                </a:solidFill>
                <a:effectLst/>
                <a:latin typeface="+mn-lt"/>
                <a:ea typeface="ＭＳ Ｐゴシック" charset="0"/>
                <a:cs typeface="+mn-cs"/>
              </a:rPr>
              <a:t>Animación relevante:</a:t>
            </a:r>
            <a:endParaRPr lang="en-US" sz="1200" kern="1200" dirty="0">
              <a:solidFill>
                <a:schemeClr val="tx1"/>
              </a:solidFill>
              <a:effectLst/>
              <a:latin typeface="+mn-lt"/>
              <a:ea typeface="ＭＳ Ｐゴシック" charset="0"/>
              <a:cs typeface="+mn-cs"/>
            </a:endParaRPr>
          </a:p>
          <a:p>
            <a:r>
              <a:rPr lang="es-ES" sz="1200" kern="1200" dirty="0">
                <a:solidFill>
                  <a:schemeClr val="tx1"/>
                </a:solidFill>
                <a:effectLst/>
                <a:latin typeface="+mn-lt"/>
                <a:ea typeface="ＭＳ Ｐゴシック" charset="0"/>
                <a:cs typeface="+mn-cs"/>
              </a:rPr>
              <a:t>Curvas de tiempo de viaje: cómo se crean</a:t>
            </a:r>
            <a:endParaRPr lang="en-US" sz="1200" kern="1200" dirty="0">
              <a:solidFill>
                <a:schemeClr val="tx1"/>
              </a:solidFill>
              <a:effectLst/>
              <a:latin typeface="+mn-lt"/>
              <a:ea typeface="ＭＳ Ｐゴシック" charset="0"/>
              <a:cs typeface="+mn-cs"/>
            </a:endParaRPr>
          </a:p>
          <a:p>
            <a:r>
              <a:rPr lang="es-ES" sz="1200" u="sng" kern="1200" dirty="0">
                <a:solidFill>
                  <a:schemeClr val="tx1"/>
                </a:solidFill>
                <a:effectLst/>
                <a:latin typeface="+mn-lt"/>
                <a:ea typeface="ＭＳ Ｐゴシック" charset="0"/>
                <a:cs typeface="+mn-cs"/>
                <a:hlinkClick r:id="rId3"/>
              </a:rPr>
              <a:t>https://www.iris.edu/hq/inclass/animation/traveltime_curves_how_they_are_created</a:t>
            </a:r>
            <a:endParaRPr lang="en-US" sz="1200" kern="1200" dirty="0">
              <a:solidFill>
                <a:schemeClr val="tx1"/>
              </a:solidFill>
              <a:effectLst/>
              <a:latin typeface="+mn-lt"/>
              <a:ea typeface="ＭＳ Ｐゴシック" charset="0"/>
              <a:cs typeface="+mn-cs"/>
            </a:endParaRPr>
          </a:p>
          <a:p>
            <a:r>
              <a:rPr lang="es-ES" sz="1200" kern="1200" dirty="0">
                <a:solidFill>
                  <a:schemeClr val="tx1"/>
                </a:solidFill>
                <a:effectLst/>
                <a:latin typeface="+mn-lt"/>
                <a:ea typeface="ＭＳ Ｐゴシック" charset="0"/>
                <a:cs typeface="+mn-cs"/>
              </a:rPr>
              <a:t> </a:t>
            </a:r>
            <a:endParaRPr lang="en-US" sz="1200" kern="1200" dirty="0">
              <a:solidFill>
                <a:schemeClr val="tx1"/>
              </a:solidFill>
              <a:effectLst/>
              <a:latin typeface="+mn-lt"/>
              <a:ea typeface="ＭＳ Ｐゴシック" charset="0"/>
              <a:cs typeface="+mn-cs"/>
            </a:endParaRPr>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dirty="0">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9FC93F97-C9B6-46C8-A667-9FE3C91573CA}"/>
              </a:ext>
            </a:extLst>
          </p:cNvPr>
          <p:cNvSpPr>
            <a:spLocks noGrp="1"/>
          </p:cNvSpPr>
          <p:nvPr>
            <p:ph type="dt" sz="half" idx="10"/>
          </p:nvPr>
        </p:nvSpPr>
        <p:spPr/>
        <p:txBody>
          <a:bodyPr/>
          <a:lstStyle>
            <a:lvl1pPr>
              <a:defRPr/>
            </a:lvl1pPr>
          </a:lstStyle>
          <a:p>
            <a:pPr>
              <a:defRPr/>
            </a:pPr>
            <a:fld id="{CDD3DD76-5BF0-439E-ABFB-18CF8F3AD437}" type="datetimeFigureOut">
              <a:rPr lang="en-US"/>
              <a:pPr>
                <a:defRPr/>
              </a:pPr>
              <a:t>5/23/21</a:t>
            </a:fld>
            <a:endParaRPr lang="en-US"/>
          </a:p>
        </p:txBody>
      </p:sp>
      <p:sp>
        <p:nvSpPr>
          <p:cNvPr id="5" name="Footer Placeholder 4">
            <a:extLst>
              <a:ext uri="{FF2B5EF4-FFF2-40B4-BE49-F238E27FC236}">
                <a16:creationId xmlns:a16="http://schemas.microsoft.com/office/drawing/2014/main" id="{10D6CEAA-E120-45B0-881E-360B7810D28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1FB57C-BDE6-4102-AC36-9BA018EFA1B4}"/>
              </a:ext>
            </a:extLst>
          </p:cNvPr>
          <p:cNvSpPr>
            <a:spLocks noGrp="1"/>
          </p:cNvSpPr>
          <p:nvPr>
            <p:ph type="sldNum" sz="quarter" idx="12"/>
          </p:nvPr>
        </p:nvSpPr>
        <p:spPr/>
        <p:txBody>
          <a:bodyPr/>
          <a:lstStyle>
            <a:lvl1pPr>
              <a:defRPr/>
            </a:lvl1pPr>
          </a:lstStyle>
          <a:p>
            <a:pPr>
              <a:defRPr/>
            </a:pPr>
            <a:fld id="{3872EC4A-1A68-40C9-9AFC-33E544E55181}" type="slidenum">
              <a:rPr lang="en-US" altLang="en-US"/>
              <a:pPr>
                <a:defRPr/>
              </a:pPr>
              <a:t>‹#›</a:t>
            </a:fld>
            <a:endParaRPr lang="en-US" altLang="en-US"/>
          </a:p>
        </p:txBody>
      </p:sp>
    </p:spTree>
    <p:extLst>
      <p:ext uri="{BB962C8B-B14F-4D97-AF65-F5344CB8AC3E}">
        <p14:creationId xmlns:p14="http://schemas.microsoft.com/office/powerpoint/2010/main" val="2435965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4C7A46-5222-4B91-A609-80848AC18A9E}"/>
              </a:ext>
            </a:extLst>
          </p:cNvPr>
          <p:cNvSpPr>
            <a:spLocks noGrp="1"/>
          </p:cNvSpPr>
          <p:nvPr>
            <p:ph type="dt" sz="half" idx="10"/>
          </p:nvPr>
        </p:nvSpPr>
        <p:spPr/>
        <p:txBody>
          <a:bodyPr/>
          <a:lstStyle>
            <a:lvl1pPr>
              <a:defRPr/>
            </a:lvl1pPr>
          </a:lstStyle>
          <a:p>
            <a:pPr>
              <a:defRPr/>
            </a:pPr>
            <a:fld id="{A8457970-18E6-4B91-A2CB-7C4286BB52EA}" type="datetimeFigureOut">
              <a:rPr lang="en-US"/>
              <a:pPr>
                <a:defRPr/>
              </a:pPr>
              <a:t>5/23/21</a:t>
            </a:fld>
            <a:endParaRPr lang="en-US"/>
          </a:p>
        </p:txBody>
      </p:sp>
      <p:sp>
        <p:nvSpPr>
          <p:cNvPr id="5" name="Footer Placeholder 4">
            <a:extLst>
              <a:ext uri="{FF2B5EF4-FFF2-40B4-BE49-F238E27FC236}">
                <a16:creationId xmlns:a16="http://schemas.microsoft.com/office/drawing/2014/main" id="{2BEA3467-18C0-44A7-90E9-A617F38340F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B7D403-6150-4470-9CF6-E9CEE4EE11FC}"/>
              </a:ext>
            </a:extLst>
          </p:cNvPr>
          <p:cNvSpPr>
            <a:spLocks noGrp="1"/>
          </p:cNvSpPr>
          <p:nvPr>
            <p:ph type="sldNum" sz="quarter" idx="12"/>
          </p:nvPr>
        </p:nvSpPr>
        <p:spPr/>
        <p:txBody>
          <a:bodyPr/>
          <a:lstStyle>
            <a:lvl1pPr>
              <a:defRPr/>
            </a:lvl1pPr>
          </a:lstStyle>
          <a:p>
            <a:pPr>
              <a:defRPr/>
            </a:pPr>
            <a:fld id="{C9436BF6-B5D3-4960-8F4B-31360040D706}" type="slidenum">
              <a:rPr lang="en-US" altLang="en-US"/>
              <a:pPr>
                <a:defRPr/>
              </a:pPr>
              <a:t>‹#›</a:t>
            </a:fld>
            <a:endParaRPr lang="en-US" altLang="en-US"/>
          </a:p>
        </p:txBody>
      </p:sp>
    </p:spTree>
    <p:extLst>
      <p:ext uri="{BB962C8B-B14F-4D97-AF65-F5344CB8AC3E}">
        <p14:creationId xmlns:p14="http://schemas.microsoft.com/office/powerpoint/2010/main" val="3502133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05BE7-E9B8-4E8A-BC3A-6578D75679B7}"/>
              </a:ext>
            </a:extLst>
          </p:cNvPr>
          <p:cNvSpPr>
            <a:spLocks noGrp="1"/>
          </p:cNvSpPr>
          <p:nvPr>
            <p:ph type="dt" sz="half" idx="10"/>
          </p:nvPr>
        </p:nvSpPr>
        <p:spPr/>
        <p:txBody>
          <a:bodyPr/>
          <a:lstStyle>
            <a:lvl1pPr>
              <a:defRPr/>
            </a:lvl1pPr>
          </a:lstStyle>
          <a:p>
            <a:pPr>
              <a:defRPr/>
            </a:pPr>
            <a:fld id="{E5C2ED3E-68D9-4334-AE91-6EEAC9ADA350}" type="datetimeFigureOut">
              <a:rPr lang="en-US"/>
              <a:pPr>
                <a:defRPr/>
              </a:pPr>
              <a:t>5/23/21</a:t>
            </a:fld>
            <a:endParaRPr lang="en-US"/>
          </a:p>
        </p:txBody>
      </p:sp>
      <p:sp>
        <p:nvSpPr>
          <p:cNvPr id="5" name="Footer Placeholder 4">
            <a:extLst>
              <a:ext uri="{FF2B5EF4-FFF2-40B4-BE49-F238E27FC236}">
                <a16:creationId xmlns:a16="http://schemas.microsoft.com/office/drawing/2014/main" id="{C10865C9-FE3D-4F75-A71D-3A224BB37D3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2D13018-3A2F-4C20-93E9-0B331DBAE08F}"/>
              </a:ext>
            </a:extLst>
          </p:cNvPr>
          <p:cNvSpPr>
            <a:spLocks noGrp="1"/>
          </p:cNvSpPr>
          <p:nvPr>
            <p:ph type="sldNum" sz="quarter" idx="12"/>
          </p:nvPr>
        </p:nvSpPr>
        <p:spPr/>
        <p:txBody>
          <a:bodyPr/>
          <a:lstStyle>
            <a:lvl1pPr>
              <a:defRPr/>
            </a:lvl1pPr>
          </a:lstStyle>
          <a:p>
            <a:pPr>
              <a:defRPr/>
            </a:pPr>
            <a:fld id="{CC04CF74-9E18-4E43-B5DD-3B21236ADD45}" type="slidenum">
              <a:rPr lang="en-US" altLang="en-US"/>
              <a:pPr>
                <a:defRPr/>
              </a:pPr>
              <a:t>‹#›</a:t>
            </a:fld>
            <a:endParaRPr lang="en-US" altLang="en-US"/>
          </a:p>
        </p:txBody>
      </p:sp>
    </p:spTree>
    <p:extLst>
      <p:ext uri="{BB962C8B-B14F-4D97-AF65-F5344CB8AC3E}">
        <p14:creationId xmlns:p14="http://schemas.microsoft.com/office/powerpoint/2010/main" val="275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C48B5-7223-490B-A100-1983FA118B48}"/>
              </a:ext>
            </a:extLst>
          </p:cNvPr>
          <p:cNvSpPr>
            <a:spLocks noGrp="1"/>
          </p:cNvSpPr>
          <p:nvPr>
            <p:ph type="dt" sz="half" idx="10"/>
          </p:nvPr>
        </p:nvSpPr>
        <p:spPr/>
        <p:txBody>
          <a:bodyPr/>
          <a:lstStyle>
            <a:lvl1pPr>
              <a:defRPr/>
            </a:lvl1pPr>
          </a:lstStyle>
          <a:p>
            <a:pPr>
              <a:defRPr/>
            </a:pPr>
            <a:fld id="{16441502-570B-4DA6-8B31-BC3467DD54F9}" type="datetimeFigureOut">
              <a:rPr lang="en-US"/>
              <a:pPr>
                <a:defRPr/>
              </a:pPr>
              <a:t>5/23/21</a:t>
            </a:fld>
            <a:endParaRPr lang="en-US"/>
          </a:p>
        </p:txBody>
      </p:sp>
      <p:sp>
        <p:nvSpPr>
          <p:cNvPr id="5" name="Footer Placeholder 4">
            <a:extLst>
              <a:ext uri="{FF2B5EF4-FFF2-40B4-BE49-F238E27FC236}">
                <a16:creationId xmlns:a16="http://schemas.microsoft.com/office/drawing/2014/main" id="{FC66AC6D-0C69-4CC5-896C-202B9DC198D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F947E-4905-4EC1-9B8E-CFAA3DBC2313}"/>
              </a:ext>
            </a:extLst>
          </p:cNvPr>
          <p:cNvSpPr>
            <a:spLocks noGrp="1"/>
          </p:cNvSpPr>
          <p:nvPr>
            <p:ph type="sldNum" sz="quarter" idx="12"/>
          </p:nvPr>
        </p:nvSpPr>
        <p:spPr/>
        <p:txBody>
          <a:bodyPr/>
          <a:lstStyle>
            <a:lvl1pPr>
              <a:defRPr/>
            </a:lvl1pPr>
          </a:lstStyle>
          <a:p>
            <a:pPr>
              <a:defRPr/>
            </a:pPr>
            <a:fld id="{66A0DED6-39C7-4B80-A38D-3FA7C981CF21}" type="slidenum">
              <a:rPr lang="en-US" altLang="en-US"/>
              <a:pPr>
                <a:defRPr/>
              </a:pPr>
              <a:t>‹#›</a:t>
            </a:fld>
            <a:endParaRPr lang="en-US" altLang="en-US"/>
          </a:p>
        </p:txBody>
      </p:sp>
    </p:spTree>
    <p:extLst>
      <p:ext uri="{BB962C8B-B14F-4D97-AF65-F5344CB8AC3E}">
        <p14:creationId xmlns:p14="http://schemas.microsoft.com/office/powerpoint/2010/main" val="69823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0EBD4F-0890-4613-BAE4-B009A32EBE7D}"/>
              </a:ext>
            </a:extLst>
          </p:cNvPr>
          <p:cNvSpPr>
            <a:spLocks noGrp="1"/>
          </p:cNvSpPr>
          <p:nvPr>
            <p:ph type="dt" sz="half" idx="10"/>
          </p:nvPr>
        </p:nvSpPr>
        <p:spPr/>
        <p:txBody>
          <a:bodyPr/>
          <a:lstStyle>
            <a:lvl1pPr>
              <a:defRPr/>
            </a:lvl1pPr>
          </a:lstStyle>
          <a:p>
            <a:pPr>
              <a:defRPr/>
            </a:pPr>
            <a:fld id="{20EAFC6E-BAE4-4F1B-88C5-EDD4A4C86447}" type="datetimeFigureOut">
              <a:rPr lang="en-US"/>
              <a:pPr>
                <a:defRPr/>
              </a:pPr>
              <a:t>5/23/21</a:t>
            </a:fld>
            <a:endParaRPr lang="en-US"/>
          </a:p>
        </p:txBody>
      </p:sp>
      <p:sp>
        <p:nvSpPr>
          <p:cNvPr id="5" name="Footer Placeholder 4">
            <a:extLst>
              <a:ext uri="{FF2B5EF4-FFF2-40B4-BE49-F238E27FC236}">
                <a16:creationId xmlns:a16="http://schemas.microsoft.com/office/drawing/2014/main" id="{14C391B8-A1B8-4350-B022-7EF302D223E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A04EC9-958D-4D25-BB06-EA709F3BE330}"/>
              </a:ext>
            </a:extLst>
          </p:cNvPr>
          <p:cNvSpPr>
            <a:spLocks noGrp="1"/>
          </p:cNvSpPr>
          <p:nvPr>
            <p:ph type="sldNum" sz="quarter" idx="12"/>
          </p:nvPr>
        </p:nvSpPr>
        <p:spPr/>
        <p:txBody>
          <a:bodyPr/>
          <a:lstStyle>
            <a:lvl1pPr>
              <a:defRPr/>
            </a:lvl1pPr>
          </a:lstStyle>
          <a:p>
            <a:pPr>
              <a:defRPr/>
            </a:pPr>
            <a:fld id="{61833EB8-493C-4BD3-A747-863083576F64}" type="slidenum">
              <a:rPr lang="en-US" altLang="en-US"/>
              <a:pPr>
                <a:defRPr/>
              </a:pPr>
              <a:t>‹#›</a:t>
            </a:fld>
            <a:endParaRPr lang="en-US" altLang="en-US"/>
          </a:p>
        </p:txBody>
      </p:sp>
    </p:spTree>
    <p:extLst>
      <p:ext uri="{BB962C8B-B14F-4D97-AF65-F5344CB8AC3E}">
        <p14:creationId xmlns:p14="http://schemas.microsoft.com/office/powerpoint/2010/main" val="326403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0EB904-8777-4CBB-80A2-A4C607AD86D9}"/>
              </a:ext>
            </a:extLst>
          </p:cNvPr>
          <p:cNvSpPr>
            <a:spLocks noGrp="1"/>
          </p:cNvSpPr>
          <p:nvPr>
            <p:ph type="dt" sz="half" idx="10"/>
          </p:nvPr>
        </p:nvSpPr>
        <p:spPr/>
        <p:txBody>
          <a:bodyPr/>
          <a:lstStyle>
            <a:lvl1pPr>
              <a:defRPr/>
            </a:lvl1pPr>
          </a:lstStyle>
          <a:p>
            <a:pPr>
              <a:defRPr/>
            </a:pPr>
            <a:fld id="{319B80DD-D54D-429A-800A-4F5F4FB241C9}" type="datetimeFigureOut">
              <a:rPr lang="en-US"/>
              <a:pPr>
                <a:defRPr/>
              </a:pPr>
              <a:t>5/23/21</a:t>
            </a:fld>
            <a:endParaRPr lang="en-US"/>
          </a:p>
        </p:txBody>
      </p:sp>
      <p:sp>
        <p:nvSpPr>
          <p:cNvPr id="6" name="Footer Placeholder 4">
            <a:extLst>
              <a:ext uri="{FF2B5EF4-FFF2-40B4-BE49-F238E27FC236}">
                <a16:creationId xmlns:a16="http://schemas.microsoft.com/office/drawing/2014/main" id="{0216FD0C-571F-48F0-97E4-5D6B90868AD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9CBDC755-B6C5-408F-8162-063D7CEEC08C}"/>
              </a:ext>
            </a:extLst>
          </p:cNvPr>
          <p:cNvSpPr>
            <a:spLocks noGrp="1"/>
          </p:cNvSpPr>
          <p:nvPr>
            <p:ph type="sldNum" sz="quarter" idx="12"/>
          </p:nvPr>
        </p:nvSpPr>
        <p:spPr/>
        <p:txBody>
          <a:bodyPr/>
          <a:lstStyle>
            <a:lvl1pPr>
              <a:defRPr/>
            </a:lvl1pPr>
          </a:lstStyle>
          <a:p>
            <a:pPr>
              <a:defRPr/>
            </a:pPr>
            <a:fld id="{391F59E9-2AD9-4831-83E2-8FEE3D234A02}" type="slidenum">
              <a:rPr lang="en-US" altLang="en-US"/>
              <a:pPr>
                <a:defRPr/>
              </a:pPr>
              <a:t>‹#›</a:t>
            </a:fld>
            <a:endParaRPr lang="en-US" altLang="en-US"/>
          </a:p>
        </p:txBody>
      </p:sp>
    </p:spTree>
    <p:extLst>
      <p:ext uri="{BB962C8B-B14F-4D97-AF65-F5344CB8AC3E}">
        <p14:creationId xmlns:p14="http://schemas.microsoft.com/office/powerpoint/2010/main" val="3544191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E2722A8-E009-4DDD-9652-1B9A4F0B097A}"/>
              </a:ext>
            </a:extLst>
          </p:cNvPr>
          <p:cNvSpPr>
            <a:spLocks noGrp="1"/>
          </p:cNvSpPr>
          <p:nvPr>
            <p:ph type="dt" sz="half" idx="10"/>
          </p:nvPr>
        </p:nvSpPr>
        <p:spPr/>
        <p:txBody>
          <a:bodyPr/>
          <a:lstStyle>
            <a:lvl1pPr>
              <a:defRPr/>
            </a:lvl1pPr>
          </a:lstStyle>
          <a:p>
            <a:pPr>
              <a:defRPr/>
            </a:pPr>
            <a:fld id="{5667641A-65B9-4702-8BC3-5778889D45AA}" type="datetimeFigureOut">
              <a:rPr lang="en-US"/>
              <a:pPr>
                <a:defRPr/>
              </a:pPr>
              <a:t>5/23/21</a:t>
            </a:fld>
            <a:endParaRPr lang="en-US"/>
          </a:p>
        </p:txBody>
      </p:sp>
      <p:sp>
        <p:nvSpPr>
          <p:cNvPr id="8" name="Footer Placeholder 4">
            <a:extLst>
              <a:ext uri="{FF2B5EF4-FFF2-40B4-BE49-F238E27FC236}">
                <a16:creationId xmlns:a16="http://schemas.microsoft.com/office/drawing/2014/main" id="{E2AFD77A-C48D-42E1-9BBB-9D7A99F85D2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D4811C6-053F-4B55-83D5-63554F480D9E}"/>
              </a:ext>
            </a:extLst>
          </p:cNvPr>
          <p:cNvSpPr>
            <a:spLocks noGrp="1"/>
          </p:cNvSpPr>
          <p:nvPr>
            <p:ph type="sldNum" sz="quarter" idx="12"/>
          </p:nvPr>
        </p:nvSpPr>
        <p:spPr/>
        <p:txBody>
          <a:bodyPr/>
          <a:lstStyle>
            <a:lvl1pPr>
              <a:defRPr/>
            </a:lvl1pPr>
          </a:lstStyle>
          <a:p>
            <a:pPr>
              <a:defRPr/>
            </a:pPr>
            <a:fld id="{3CF99771-754A-48B5-8106-2E77D8E8F7C3}" type="slidenum">
              <a:rPr lang="en-US" altLang="en-US"/>
              <a:pPr>
                <a:defRPr/>
              </a:pPr>
              <a:t>‹#›</a:t>
            </a:fld>
            <a:endParaRPr lang="en-US" altLang="en-US"/>
          </a:p>
        </p:txBody>
      </p:sp>
    </p:spTree>
    <p:extLst>
      <p:ext uri="{BB962C8B-B14F-4D97-AF65-F5344CB8AC3E}">
        <p14:creationId xmlns:p14="http://schemas.microsoft.com/office/powerpoint/2010/main" val="171705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2FD6D2E-8C18-47F4-9171-FF6396D00231}"/>
              </a:ext>
            </a:extLst>
          </p:cNvPr>
          <p:cNvSpPr>
            <a:spLocks noGrp="1"/>
          </p:cNvSpPr>
          <p:nvPr>
            <p:ph type="dt" sz="half" idx="10"/>
          </p:nvPr>
        </p:nvSpPr>
        <p:spPr/>
        <p:txBody>
          <a:bodyPr/>
          <a:lstStyle>
            <a:lvl1pPr>
              <a:defRPr/>
            </a:lvl1pPr>
          </a:lstStyle>
          <a:p>
            <a:pPr>
              <a:defRPr/>
            </a:pPr>
            <a:fld id="{85D7DFF5-E59F-429F-9876-8B077890F006}" type="datetimeFigureOut">
              <a:rPr lang="en-US"/>
              <a:pPr>
                <a:defRPr/>
              </a:pPr>
              <a:t>5/23/21</a:t>
            </a:fld>
            <a:endParaRPr lang="en-US"/>
          </a:p>
        </p:txBody>
      </p:sp>
      <p:sp>
        <p:nvSpPr>
          <p:cNvPr id="4" name="Footer Placeholder 4">
            <a:extLst>
              <a:ext uri="{FF2B5EF4-FFF2-40B4-BE49-F238E27FC236}">
                <a16:creationId xmlns:a16="http://schemas.microsoft.com/office/drawing/2014/main" id="{2DAA649D-399D-44BA-A25B-6CD2DDCEE64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A3C5A42A-E593-4192-A6B1-3146761E01A2}"/>
              </a:ext>
            </a:extLst>
          </p:cNvPr>
          <p:cNvSpPr>
            <a:spLocks noGrp="1"/>
          </p:cNvSpPr>
          <p:nvPr>
            <p:ph type="sldNum" sz="quarter" idx="12"/>
          </p:nvPr>
        </p:nvSpPr>
        <p:spPr/>
        <p:txBody>
          <a:bodyPr/>
          <a:lstStyle>
            <a:lvl1pPr>
              <a:defRPr/>
            </a:lvl1pPr>
          </a:lstStyle>
          <a:p>
            <a:pPr>
              <a:defRPr/>
            </a:pPr>
            <a:fld id="{31BABF64-2BB2-49DA-85DF-FB84A2C21C9E}" type="slidenum">
              <a:rPr lang="en-US" altLang="en-US"/>
              <a:pPr>
                <a:defRPr/>
              </a:pPr>
              <a:t>‹#›</a:t>
            </a:fld>
            <a:endParaRPr lang="en-US" altLang="en-US"/>
          </a:p>
        </p:txBody>
      </p:sp>
    </p:spTree>
    <p:extLst>
      <p:ext uri="{BB962C8B-B14F-4D97-AF65-F5344CB8AC3E}">
        <p14:creationId xmlns:p14="http://schemas.microsoft.com/office/powerpoint/2010/main" val="2040159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D7A9B96-E51C-4CC7-9545-537583350C32}"/>
              </a:ext>
            </a:extLst>
          </p:cNvPr>
          <p:cNvSpPr>
            <a:spLocks noGrp="1"/>
          </p:cNvSpPr>
          <p:nvPr>
            <p:ph type="dt" sz="half" idx="10"/>
          </p:nvPr>
        </p:nvSpPr>
        <p:spPr/>
        <p:txBody>
          <a:bodyPr/>
          <a:lstStyle>
            <a:lvl1pPr>
              <a:defRPr/>
            </a:lvl1pPr>
          </a:lstStyle>
          <a:p>
            <a:pPr>
              <a:defRPr/>
            </a:pPr>
            <a:fld id="{99500300-FAB8-49BE-8D37-C4A635310EE9}" type="datetimeFigureOut">
              <a:rPr lang="en-US"/>
              <a:pPr>
                <a:defRPr/>
              </a:pPr>
              <a:t>5/23/21</a:t>
            </a:fld>
            <a:endParaRPr lang="en-US"/>
          </a:p>
        </p:txBody>
      </p:sp>
      <p:sp>
        <p:nvSpPr>
          <p:cNvPr id="3" name="Footer Placeholder 4">
            <a:extLst>
              <a:ext uri="{FF2B5EF4-FFF2-40B4-BE49-F238E27FC236}">
                <a16:creationId xmlns:a16="http://schemas.microsoft.com/office/drawing/2014/main" id="{C2BD5ECC-3AE7-460F-BE60-1F13B58E7B9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3BE3BE7-E623-441D-8B3C-8B20ED35B399}"/>
              </a:ext>
            </a:extLst>
          </p:cNvPr>
          <p:cNvSpPr>
            <a:spLocks noGrp="1"/>
          </p:cNvSpPr>
          <p:nvPr>
            <p:ph type="sldNum" sz="quarter" idx="12"/>
          </p:nvPr>
        </p:nvSpPr>
        <p:spPr/>
        <p:txBody>
          <a:bodyPr/>
          <a:lstStyle>
            <a:lvl1pPr>
              <a:defRPr/>
            </a:lvl1pPr>
          </a:lstStyle>
          <a:p>
            <a:pPr>
              <a:defRPr/>
            </a:pPr>
            <a:fld id="{FE9C6665-C99A-4E9B-82F1-5F53703F3E3C}" type="slidenum">
              <a:rPr lang="en-US" altLang="en-US"/>
              <a:pPr>
                <a:defRPr/>
              </a:pPr>
              <a:t>‹#›</a:t>
            </a:fld>
            <a:endParaRPr lang="en-US" altLang="en-US"/>
          </a:p>
        </p:txBody>
      </p:sp>
    </p:spTree>
    <p:extLst>
      <p:ext uri="{BB962C8B-B14F-4D97-AF65-F5344CB8AC3E}">
        <p14:creationId xmlns:p14="http://schemas.microsoft.com/office/powerpoint/2010/main" val="24915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7163EF0-F4CB-4040-AE5F-8264A1A5C1CB}"/>
              </a:ext>
            </a:extLst>
          </p:cNvPr>
          <p:cNvSpPr>
            <a:spLocks noGrp="1"/>
          </p:cNvSpPr>
          <p:nvPr>
            <p:ph type="dt" sz="half" idx="10"/>
          </p:nvPr>
        </p:nvSpPr>
        <p:spPr/>
        <p:txBody>
          <a:bodyPr/>
          <a:lstStyle>
            <a:lvl1pPr>
              <a:defRPr/>
            </a:lvl1pPr>
          </a:lstStyle>
          <a:p>
            <a:pPr>
              <a:defRPr/>
            </a:pPr>
            <a:fld id="{0945557F-D1A7-4234-A4FF-EBBCB696432D}" type="datetimeFigureOut">
              <a:rPr lang="en-US"/>
              <a:pPr>
                <a:defRPr/>
              </a:pPr>
              <a:t>5/23/21</a:t>
            </a:fld>
            <a:endParaRPr lang="en-US"/>
          </a:p>
        </p:txBody>
      </p:sp>
      <p:sp>
        <p:nvSpPr>
          <p:cNvPr id="6" name="Footer Placeholder 4">
            <a:extLst>
              <a:ext uri="{FF2B5EF4-FFF2-40B4-BE49-F238E27FC236}">
                <a16:creationId xmlns:a16="http://schemas.microsoft.com/office/drawing/2014/main" id="{30680322-E5FB-445B-9CA0-84AC80FA09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8AC04CB-BB7F-4334-A3DC-3927FE65F4AD}"/>
              </a:ext>
            </a:extLst>
          </p:cNvPr>
          <p:cNvSpPr>
            <a:spLocks noGrp="1"/>
          </p:cNvSpPr>
          <p:nvPr>
            <p:ph type="sldNum" sz="quarter" idx="12"/>
          </p:nvPr>
        </p:nvSpPr>
        <p:spPr/>
        <p:txBody>
          <a:bodyPr/>
          <a:lstStyle>
            <a:lvl1pPr>
              <a:defRPr/>
            </a:lvl1pPr>
          </a:lstStyle>
          <a:p>
            <a:pPr>
              <a:defRPr/>
            </a:pPr>
            <a:fld id="{B8877613-8724-46F3-A105-16DE6FBCEEA5}" type="slidenum">
              <a:rPr lang="en-US" altLang="en-US"/>
              <a:pPr>
                <a:defRPr/>
              </a:pPr>
              <a:t>‹#›</a:t>
            </a:fld>
            <a:endParaRPr lang="en-US" altLang="en-US"/>
          </a:p>
        </p:txBody>
      </p:sp>
    </p:spTree>
    <p:extLst>
      <p:ext uri="{BB962C8B-B14F-4D97-AF65-F5344CB8AC3E}">
        <p14:creationId xmlns:p14="http://schemas.microsoft.com/office/powerpoint/2010/main" val="1199684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953B207-99F0-43D6-8B62-7D5523AE2521}"/>
              </a:ext>
            </a:extLst>
          </p:cNvPr>
          <p:cNvSpPr>
            <a:spLocks noGrp="1"/>
          </p:cNvSpPr>
          <p:nvPr>
            <p:ph type="dt" sz="half" idx="10"/>
          </p:nvPr>
        </p:nvSpPr>
        <p:spPr/>
        <p:txBody>
          <a:bodyPr/>
          <a:lstStyle>
            <a:lvl1pPr>
              <a:defRPr/>
            </a:lvl1pPr>
          </a:lstStyle>
          <a:p>
            <a:pPr>
              <a:defRPr/>
            </a:pPr>
            <a:fld id="{188161FE-9163-499A-A358-BF666FA2867E}" type="datetimeFigureOut">
              <a:rPr lang="en-US"/>
              <a:pPr>
                <a:defRPr/>
              </a:pPr>
              <a:t>5/23/21</a:t>
            </a:fld>
            <a:endParaRPr lang="en-US"/>
          </a:p>
        </p:txBody>
      </p:sp>
      <p:sp>
        <p:nvSpPr>
          <p:cNvPr id="6" name="Footer Placeholder 4">
            <a:extLst>
              <a:ext uri="{FF2B5EF4-FFF2-40B4-BE49-F238E27FC236}">
                <a16:creationId xmlns:a16="http://schemas.microsoft.com/office/drawing/2014/main" id="{0691A160-E146-4E79-AF1C-E09EE549AB3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3BBE618-57C5-4A09-833C-D31F98F68DEC}"/>
              </a:ext>
            </a:extLst>
          </p:cNvPr>
          <p:cNvSpPr>
            <a:spLocks noGrp="1"/>
          </p:cNvSpPr>
          <p:nvPr>
            <p:ph type="sldNum" sz="quarter" idx="12"/>
          </p:nvPr>
        </p:nvSpPr>
        <p:spPr/>
        <p:txBody>
          <a:bodyPr/>
          <a:lstStyle>
            <a:lvl1pPr>
              <a:defRPr/>
            </a:lvl1pPr>
          </a:lstStyle>
          <a:p>
            <a:pPr>
              <a:defRPr/>
            </a:pPr>
            <a:fld id="{05E76B42-5927-4745-A227-DE041B9149EC}" type="slidenum">
              <a:rPr lang="en-US" altLang="en-US"/>
              <a:pPr>
                <a:defRPr/>
              </a:pPr>
              <a:t>‹#›</a:t>
            </a:fld>
            <a:endParaRPr lang="en-US" altLang="en-US"/>
          </a:p>
        </p:txBody>
      </p:sp>
    </p:spTree>
    <p:extLst>
      <p:ext uri="{BB962C8B-B14F-4D97-AF65-F5344CB8AC3E}">
        <p14:creationId xmlns:p14="http://schemas.microsoft.com/office/powerpoint/2010/main" val="319079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C3C226A-DAE8-4093-83F7-F81DDFA1E5F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71FF966-BFE8-478C-A7D9-58608AB9A45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8166D37-E425-4282-9491-3041FBAB1EC1}"/>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itchFamily="34" charset="-128"/>
              </a:defRPr>
            </a:lvl1pPr>
          </a:lstStyle>
          <a:p>
            <a:pPr>
              <a:defRPr/>
            </a:pPr>
            <a:fld id="{D0235CF1-6502-4B01-B96A-8226FE98EA34}" type="datetimeFigureOut">
              <a:rPr lang="en-US"/>
              <a:pPr>
                <a:defRPr/>
              </a:pPr>
              <a:t>5/23/21</a:t>
            </a:fld>
            <a:endParaRPr lang="en-US"/>
          </a:p>
        </p:txBody>
      </p:sp>
      <p:sp>
        <p:nvSpPr>
          <p:cNvPr id="5" name="Footer Placeholder 4">
            <a:extLst>
              <a:ext uri="{FF2B5EF4-FFF2-40B4-BE49-F238E27FC236}">
                <a16:creationId xmlns:a16="http://schemas.microsoft.com/office/drawing/2014/main" id="{0D71ED50-E557-477A-A4D1-9A878D8417B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2F717019-87CA-4D42-A45E-156EC4A5589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33DA1C6A-446E-47B3-AC12-F4102240624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hyperlink" Target="about:blank"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about:blank" TargetMode="External"/><Relationship Id="rId5" Type="http://schemas.openxmlformats.org/officeDocument/2006/relationships/image" Target="../media/image17.pn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401789-86B9-4493-B92C-54EE91BF02D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263510A1-E66B-4261-9E8B-AFDE453161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7225891E-86F4-4E55-AA89-E4DD64DDB71C}"/>
              </a:ext>
            </a:extLst>
          </p:cNvPr>
          <p:cNvSpPr txBox="1"/>
          <p:nvPr/>
        </p:nvSpPr>
        <p:spPr>
          <a:xfrm>
            <a:off x="6632576" y="589002"/>
            <a:ext cx="2590800" cy="1107996"/>
          </a:xfrm>
          <a:prstGeom prst="rect">
            <a:avLst/>
          </a:prstGeom>
          <a:noFill/>
        </p:spPr>
        <p:txBody>
          <a:bodyPr>
            <a:spAutoFit/>
          </a:bodyPr>
          <a:lstStyle/>
          <a:p>
            <a:pPr eaLnBrk="1" hangingPunct="1">
              <a:defRPr/>
            </a:pP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Latitud </a:t>
            </a:r>
            <a:r>
              <a:rPr lang="es-ES_tradnl" altLang="en-US" sz="1600" dirty="0">
                <a:latin typeface="Arial" panose="020B0604020202020204" pitchFamily="34" charset="0"/>
              </a:rPr>
              <a:t>34,586°N </a:t>
            </a:r>
            <a:endParaRPr lang="es-ES_tradnl" sz="1600" b="1" dirty="0">
              <a:effectLst>
                <a:outerShdw blurRad="38100" dist="38100" dir="2700000" algn="tl">
                  <a:srgbClr val="C0C0C0"/>
                </a:outerShdw>
              </a:effectLst>
              <a:latin typeface="Arial" charset="0"/>
              <a:ea typeface="ＭＳ Ｐゴシック" pitchFamily="-109" charset="-128"/>
              <a:cs typeface="Arial" pitchFamily="34" charset="0"/>
            </a:endParaRPr>
          </a:p>
          <a:p>
            <a:pPr eaLnBrk="1" hangingPunct="1">
              <a:defRPr/>
            </a:pP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Longitud </a:t>
            </a:r>
            <a:r>
              <a:rPr lang="es-ES_tradnl" altLang="en-US" sz="1600" dirty="0">
                <a:latin typeface="Arial" panose="020B0604020202020204" pitchFamily="34" charset="0"/>
              </a:rPr>
              <a:t>98,255°E </a:t>
            </a:r>
            <a:r>
              <a:rPr lang="es-ES_tradnl" alt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Profundidad</a:t>
            </a: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 </a:t>
            </a:r>
            <a:r>
              <a:rPr lang="es-ES_tradnl" sz="1600" dirty="0">
                <a:effectLst>
                  <a:outerShdw blurRad="38100" dist="38100" dir="2700000" algn="tl">
                    <a:srgbClr val="C0C0C0"/>
                  </a:outerShdw>
                </a:effectLst>
                <a:latin typeface="Arial" charset="0"/>
                <a:ea typeface="ＭＳ Ｐゴシック" pitchFamily="-109" charset="-128"/>
                <a:cs typeface="Arial" pitchFamily="34" charset="0"/>
              </a:rPr>
              <a:t>10,0 km</a:t>
            </a:r>
            <a:endParaRPr lang="es-ES_tradnl" sz="1600" dirty="0">
              <a:latin typeface="Arial" charset="0"/>
              <a:ea typeface="ＭＳ Ｐゴシック" pitchFamily="-109" charset="-128"/>
              <a:cs typeface="Arial" pitchFamily="34" charset="0"/>
            </a:endParaRPr>
          </a:p>
          <a:p>
            <a:pPr eaLnBrk="1" hangingPunct="1">
              <a:defRPr/>
            </a:pPr>
            <a:endParaRPr lang="es-ES_tradnl" dirty="0">
              <a:latin typeface="Arial" charset="0"/>
              <a:ea typeface="ＭＳ Ｐゴシック" pitchFamily="-109" charset="-128"/>
            </a:endParaRPr>
          </a:p>
        </p:txBody>
      </p:sp>
      <p:sp>
        <p:nvSpPr>
          <p:cNvPr id="8" name="Title 1">
            <a:extLst>
              <a:ext uri="{FF2B5EF4-FFF2-40B4-BE49-F238E27FC236}">
                <a16:creationId xmlns:a16="http://schemas.microsoft.com/office/drawing/2014/main" id="{8548E451-0A3A-40AC-9026-950BE96FD74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0" name="TextBox 14">
            <a:extLst>
              <a:ext uri="{FF2B5EF4-FFF2-40B4-BE49-F238E27FC236}">
                <a16:creationId xmlns:a16="http://schemas.microsoft.com/office/drawing/2014/main" id="{A0A00242-EEB6-460B-A0B6-3DD9B4546505}"/>
              </a:ext>
            </a:extLst>
          </p:cNvPr>
          <p:cNvSpPr txBox="1">
            <a:spLocks noChangeArrowheads="1"/>
          </p:cNvSpPr>
          <p:nvPr/>
        </p:nvSpPr>
        <p:spPr bwMode="auto">
          <a:xfrm>
            <a:off x="242888" y="990600"/>
            <a:ext cx="4405312"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700" dirty="0">
                <a:latin typeface="Arial" panose="020B0604020202020204" pitchFamily="34" charset="0"/>
              </a:rPr>
              <a:t>Dos fuertes terremotos han sacudido el noroeste y suroeste de China.</a:t>
            </a:r>
          </a:p>
          <a:p>
            <a:pPr>
              <a:spcBef>
                <a:spcPct val="0"/>
              </a:spcBef>
              <a:buFontTx/>
              <a:buNone/>
            </a:pPr>
            <a:endParaRPr lang="es-ES_tradnl" altLang="en-US" sz="1700" dirty="0">
              <a:latin typeface="Arial" panose="020B0604020202020204" pitchFamily="34" charset="0"/>
            </a:endParaRPr>
          </a:p>
          <a:p>
            <a:pPr>
              <a:spcBef>
                <a:spcPct val="0"/>
              </a:spcBef>
              <a:buFontTx/>
              <a:buNone/>
            </a:pPr>
            <a:r>
              <a:rPr lang="es-ES_tradnl" altLang="en-US" sz="1700" dirty="0">
                <a:latin typeface="Arial" panose="020B0604020202020204" pitchFamily="34" charset="0"/>
              </a:rPr>
              <a:t>El terremoto de Yunnan, que tuvo una magnitud de 6,1, golpeó primero a las 9:48 pm del viernes (1348 GMT) cerca de la ciudad de </a:t>
            </a:r>
            <a:r>
              <a:rPr lang="es-ES_tradnl" altLang="en-US" sz="1700" dirty="0" err="1">
                <a:latin typeface="Arial" panose="020B0604020202020204" pitchFamily="34" charset="0"/>
              </a:rPr>
              <a:t>Dali</a:t>
            </a:r>
            <a:r>
              <a:rPr lang="es-ES_tradnl" altLang="en-US" sz="1700" dirty="0">
                <a:latin typeface="Arial" panose="020B0604020202020204" pitchFamily="34" charset="0"/>
              </a:rPr>
              <a:t>. Fue seguido por al menos dos réplicas. Se confirmó la muerte de dos personas en la zona montañosa, dijeron funcionarios locales en un comunicado, agregando que al menos otras 17 habían resultado heridas y estaban recibiendo tratamiento.</a:t>
            </a:r>
          </a:p>
          <a:p>
            <a:pPr>
              <a:spcBef>
                <a:spcPct val="0"/>
              </a:spcBef>
              <a:buFontTx/>
              <a:buNone/>
            </a:pPr>
            <a:endParaRPr lang="es-ES_tradnl" altLang="en-US" sz="1700" dirty="0">
              <a:latin typeface="Arial" panose="020B0604020202020204" pitchFamily="34" charset="0"/>
            </a:endParaRPr>
          </a:p>
          <a:p>
            <a:pPr>
              <a:spcBef>
                <a:spcPct val="0"/>
              </a:spcBef>
              <a:buFontTx/>
              <a:buNone/>
            </a:pPr>
            <a:r>
              <a:rPr lang="es-ES_tradnl" altLang="en-US" sz="1700" dirty="0">
                <a:latin typeface="Arial" panose="020B0604020202020204" pitchFamily="34" charset="0"/>
              </a:rPr>
              <a:t>Luego, unas horas más tarde, a las 1804 GMT, a más de 1.200 kilómetros de distancia, un terremoto de magnitud 7,3 sacudió la provincia escasamente poblada de Qinghai en el noroeste de China, seguido de una réplica. No hubo informes inmediatos de víctimas o daños en el área remota.</a:t>
            </a:r>
          </a:p>
        </p:txBody>
      </p:sp>
      <p:pic>
        <p:nvPicPr>
          <p:cNvPr id="7" name="Picture 6" descr="Map&#10;&#10;Description automatically generated">
            <a:extLst>
              <a:ext uri="{FF2B5EF4-FFF2-40B4-BE49-F238E27FC236}">
                <a16:creationId xmlns:a16="http://schemas.microsoft.com/office/drawing/2014/main" id="{30154EB0-07CE-4B6F-9EAE-D8E64E53C1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4888" y="1672846"/>
            <a:ext cx="3915321" cy="4420217"/>
          </a:xfrm>
          <a:prstGeom prst="rect">
            <a:avLst/>
          </a:prstGeom>
        </p:spPr>
      </p:pic>
      <p:sp>
        <p:nvSpPr>
          <p:cNvPr id="12" name="TextBox 11">
            <a:extLst>
              <a:ext uri="{FF2B5EF4-FFF2-40B4-BE49-F238E27FC236}">
                <a16:creationId xmlns:a16="http://schemas.microsoft.com/office/drawing/2014/main" id="{40B6086E-F8C0-4B24-8D94-57DC1D292734}"/>
              </a:ext>
            </a:extLst>
          </p:cNvPr>
          <p:cNvSpPr txBox="1"/>
          <p:nvPr/>
        </p:nvSpPr>
        <p:spPr>
          <a:xfrm>
            <a:off x="6767512" y="4953000"/>
            <a:ext cx="914400" cy="307777"/>
          </a:xfrm>
          <a:prstGeom prst="rect">
            <a:avLst/>
          </a:prstGeom>
          <a:noFill/>
        </p:spPr>
        <p:txBody>
          <a:bodyPr wrap="square" rtlCol="0">
            <a:spAutoFit/>
          </a:bodyPr>
          <a:lstStyle/>
          <a:p>
            <a:r>
              <a:rPr lang="en-US" sz="1400" b="1" dirty="0"/>
              <a:t>M 6,1</a:t>
            </a:r>
          </a:p>
        </p:txBody>
      </p:sp>
      <p:sp>
        <p:nvSpPr>
          <p:cNvPr id="17" name="TextBox 16">
            <a:extLst>
              <a:ext uri="{FF2B5EF4-FFF2-40B4-BE49-F238E27FC236}">
                <a16:creationId xmlns:a16="http://schemas.microsoft.com/office/drawing/2014/main" id="{CB92C8D1-DC03-4E5D-B9E1-59CBBA210353}"/>
              </a:ext>
            </a:extLst>
          </p:cNvPr>
          <p:cNvSpPr txBox="1"/>
          <p:nvPr/>
        </p:nvSpPr>
        <p:spPr>
          <a:xfrm>
            <a:off x="6916454" y="2766536"/>
            <a:ext cx="914400" cy="307777"/>
          </a:xfrm>
          <a:prstGeom prst="rect">
            <a:avLst/>
          </a:prstGeom>
          <a:noFill/>
        </p:spPr>
        <p:txBody>
          <a:bodyPr wrap="square" rtlCol="0">
            <a:spAutoFit/>
          </a:bodyPr>
          <a:lstStyle/>
          <a:p>
            <a:r>
              <a:rPr lang="en-US" sz="1400" b="1" dirty="0"/>
              <a:t>M 7,3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380AB7-60C6-4D7D-976E-7B3FE8FD2B8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25604" name="Picture 1">
            <a:extLst>
              <a:ext uri="{FF2B5EF4-FFF2-40B4-BE49-F238E27FC236}">
                <a16:creationId xmlns:a16="http://schemas.microsoft.com/office/drawing/2014/main" id="{6AC01BE8-AC3A-4D17-91A1-870FB2910C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1">
            <a:extLst>
              <a:ext uri="{FF2B5EF4-FFF2-40B4-BE49-F238E27FC236}">
                <a16:creationId xmlns:a16="http://schemas.microsoft.com/office/drawing/2014/main" id="{CC5E69B4-4F8C-436B-B767-96CB507A2DA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1">
            <a:extLst>
              <a:ext uri="{FF2B5EF4-FFF2-40B4-BE49-F238E27FC236}">
                <a16:creationId xmlns:a16="http://schemas.microsoft.com/office/drawing/2014/main" id="{A431B2A6-E77D-43A8-BC84-BBC2927A67E6}"/>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5607" name="Picture 1">
            <a:extLst>
              <a:ext uri="{FF2B5EF4-FFF2-40B4-BE49-F238E27FC236}">
                <a16:creationId xmlns:a16="http://schemas.microsoft.com/office/drawing/2014/main" id="{9727C59B-9A8A-48E4-A9C6-DE06B46824C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D60D1FA1-35B3-384F-816B-2DF80879C158}"/>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DEB51-9108-4220-9FD9-CB69CE8C1F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7175" name="Picture 8" descr="IRIS_TMlogo.png">
            <a:extLst>
              <a:ext uri="{FF2B5EF4-FFF2-40B4-BE49-F238E27FC236}">
                <a16:creationId xmlns:a16="http://schemas.microsoft.com/office/drawing/2014/main" id="{0C28D01A-98E7-4AEE-B4A8-BBC9C670E0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9">
            <a:extLst>
              <a:ext uri="{FF2B5EF4-FFF2-40B4-BE49-F238E27FC236}">
                <a16:creationId xmlns:a16="http://schemas.microsoft.com/office/drawing/2014/main" id="{763967F5-B16A-44DD-AA1A-850CC3B630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152900"/>
            <a:ext cx="6286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ap&#10;&#10;Description automatically generated">
            <a:extLst>
              <a:ext uri="{FF2B5EF4-FFF2-40B4-BE49-F238E27FC236}">
                <a16:creationId xmlns:a16="http://schemas.microsoft.com/office/drawing/2014/main" id="{08B7014D-1224-4B13-BE36-8E7DE22756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3379" y="951826"/>
            <a:ext cx="5495961" cy="5477671"/>
          </a:xfrm>
          <a:prstGeom prst="rect">
            <a:avLst/>
          </a:prstGeom>
        </p:spPr>
      </p:pic>
      <p:sp>
        <p:nvSpPr>
          <p:cNvPr id="11" name="Title 1">
            <a:extLst>
              <a:ext uri="{FF2B5EF4-FFF2-40B4-BE49-F238E27FC236}">
                <a16:creationId xmlns:a16="http://schemas.microsoft.com/office/drawing/2014/main" id="{F6487C9B-AAAD-DE42-ADF5-B6DBA51986F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2" name="TextBox 15">
            <a:extLst>
              <a:ext uri="{FF2B5EF4-FFF2-40B4-BE49-F238E27FC236}">
                <a16:creationId xmlns:a16="http://schemas.microsoft.com/office/drawing/2014/main" id="{D0F486C7-307B-D542-ADC5-79CE313EA800}"/>
              </a:ext>
            </a:extLst>
          </p:cNvPr>
          <p:cNvSpPr txBox="1">
            <a:spLocks noChangeArrowheads="1"/>
          </p:cNvSpPr>
          <p:nvPr/>
        </p:nvSpPr>
        <p:spPr bwMode="auto">
          <a:xfrm>
            <a:off x="3816930" y="6458194"/>
            <a:ext cx="55266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USGS Intensidad de Movimiento Estimada del Terremoto M 7,3</a:t>
            </a:r>
          </a:p>
        </p:txBody>
      </p:sp>
      <p:sp>
        <p:nvSpPr>
          <p:cNvPr id="13" name="TextBox 15">
            <a:extLst>
              <a:ext uri="{FF2B5EF4-FFF2-40B4-BE49-F238E27FC236}">
                <a16:creationId xmlns:a16="http://schemas.microsoft.com/office/drawing/2014/main" id="{778C46C3-DE22-5947-875E-F3EA47B00EA6}"/>
              </a:ext>
            </a:extLst>
          </p:cNvPr>
          <p:cNvSpPr txBox="1">
            <a:spLocks noChangeArrowheads="1"/>
          </p:cNvSpPr>
          <p:nvPr/>
        </p:nvSpPr>
        <p:spPr bwMode="auto">
          <a:xfrm>
            <a:off x="273050" y="1067812"/>
            <a:ext cx="313531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La escala de intensidad de Mercalli modificada (MMI) es una escala de doce niveles, numeradas del  I al X, que indica la severidad de los movimientos telúricos. La intensidad se basa en los efectos observados y es variable en el área afectada por un terremoto. La intensidad depende del tamaño, la profundidad, la distancia y las condiciones locales del terremoto.</a:t>
            </a:r>
          </a:p>
        </p:txBody>
      </p:sp>
      <p:sp>
        <p:nvSpPr>
          <p:cNvPr id="15" name="TextBox 14">
            <a:extLst>
              <a:ext uri="{FF2B5EF4-FFF2-40B4-BE49-F238E27FC236}">
                <a16:creationId xmlns:a16="http://schemas.microsoft.com/office/drawing/2014/main" id="{6D8C3E48-E34D-D541-9767-377FE046C03A}"/>
              </a:ext>
            </a:extLst>
          </p:cNvPr>
          <p:cNvSpPr txBox="1">
            <a:spLocks noChangeArrowheads="1"/>
          </p:cNvSpPr>
          <p:nvPr/>
        </p:nvSpPr>
        <p:spPr bwMode="auto">
          <a:xfrm>
            <a:off x="914400" y="4114800"/>
            <a:ext cx="2570743" cy="230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spcAft>
                <a:spcPts val="400"/>
              </a:spcAft>
              <a:buFontTx/>
              <a:buNone/>
            </a:pPr>
            <a:r>
              <a:rPr lang="es-ES_tradnl" altLang="en-US" sz="1300" b="1" dirty="0">
                <a:solidFill>
                  <a:srgbClr val="C00000"/>
                </a:solidFill>
                <a:latin typeface="Arial" panose="020B0604020202020204" pitchFamily="34" charset="0"/>
                <a:cs typeface="Arial" panose="020B0604020202020204" pitchFamily="34" charset="0"/>
              </a:rPr>
              <a:t>Extremo </a:t>
            </a:r>
          </a:p>
          <a:p>
            <a:pPr algn="ctr" eaLnBrk="1" hangingPunct="1">
              <a:spcBef>
                <a:spcPct val="0"/>
              </a:spcBef>
              <a:spcAft>
                <a:spcPts val="400"/>
              </a:spcAft>
              <a:buFontTx/>
              <a:buNone/>
            </a:pPr>
            <a:r>
              <a:rPr lang="es-ES_tradnl" altLang="en-US" sz="1300" b="1" dirty="0">
                <a:solidFill>
                  <a:srgbClr val="FF0000"/>
                </a:solidFill>
                <a:latin typeface="Arial" panose="020B0604020202020204" pitchFamily="34" charset="0"/>
                <a:cs typeface="Arial" panose="020B0604020202020204" pitchFamily="34" charset="0"/>
              </a:rPr>
              <a:t>Violento</a:t>
            </a:r>
          </a:p>
          <a:p>
            <a:pPr algn="ctr" eaLnBrk="1" hangingPunct="1">
              <a:spcBef>
                <a:spcPct val="0"/>
              </a:spcBef>
              <a:spcAft>
                <a:spcPts val="400"/>
              </a:spcAft>
              <a:buFontTx/>
              <a:buNone/>
            </a:pPr>
            <a:r>
              <a:rPr lang="es-ES_tradnl" altLang="en-US" sz="1300" b="1" dirty="0">
                <a:solidFill>
                  <a:srgbClr val="FFC000"/>
                </a:solidFill>
                <a:latin typeface="Arial" panose="020B0604020202020204" pitchFamily="34" charset="0"/>
                <a:cs typeface="Arial" panose="020B0604020202020204" pitchFamily="34" charset="0"/>
              </a:rPr>
              <a:t>Severo</a:t>
            </a:r>
          </a:p>
          <a:p>
            <a:pPr algn="ctr" eaLnBrk="1" hangingPunct="1">
              <a:spcBef>
                <a:spcPct val="0"/>
              </a:spcBef>
              <a:spcAft>
                <a:spcPts val="400"/>
              </a:spcAft>
              <a:buFontTx/>
              <a:buNone/>
            </a:pPr>
            <a:r>
              <a:rPr lang="es-ES_tradnl" altLang="en-US" sz="1300" b="1" dirty="0">
                <a:solidFill>
                  <a:srgbClr val="FFC000"/>
                </a:solidFill>
                <a:latin typeface="Arial" panose="020B0604020202020204" pitchFamily="34" charset="0"/>
                <a:cs typeface="Arial" panose="020B0604020202020204" pitchFamily="34" charset="0"/>
              </a:rPr>
              <a:t>Muy Fuerte</a:t>
            </a:r>
          </a:p>
          <a:p>
            <a:pPr algn="ctr" eaLnBrk="1" hangingPunct="1">
              <a:spcBef>
                <a:spcPct val="0"/>
              </a:spcBef>
              <a:spcAft>
                <a:spcPts val="400"/>
              </a:spcAft>
              <a:buFontTx/>
              <a:buNone/>
            </a:pPr>
            <a:r>
              <a:rPr lang="es-ES_tradnl" altLang="en-US" sz="1300" b="1" dirty="0">
                <a:solidFill>
                  <a:srgbClr val="FFFF00"/>
                </a:solidFill>
                <a:latin typeface="Arial" panose="020B0604020202020204" pitchFamily="34" charset="0"/>
                <a:cs typeface="Arial" panose="020B0604020202020204" pitchFamily="34" charset="0"/>
              </a:rPr>
              <a:t>Fuerte</a:t>
            </a:r>
          </a:p>
          <a:p>
            <a:pPr algn="ctr" eaLnBrk="1" hangingPunct="1">
              <a:spcBef>
                <a:spcPct val="0"/>
              </a:spcBef>
              <a:spcAft>
                <a:spcPts val="400"/>
              </a:spcAft>
              <a:buFontTx/>
              <a:buNone/>
            </a:pPr>
            <a:r>
              <a:rPr lang="es-ES_tradnl" altLang="en-US" sz="1300" dirty="0">
                <a:latin typeface="Arial" panose="020B0604020202020204" pitchFamily="34" charset="0"/>
                <a:cs typeface="Arial" panose="020B0604020202020204" pitchFamily="34" charset="0"/>
              </a:rPr>
              <a:t>Moderado</a:t>
            </a:r>
          </a:p>
          <a:p>
            <a:pPr algn="ctr" eaLnBrk="1" hangingPunct="1">
              <a:spcBef>
                <a:spcPct val="0"/>
              </a:spcBef>
              <a:spcAft>
                <a:spcPts val="400"/>
              </a:spcAft>
              <a:buFontTx/>
              <a:buNone/>
            </a:pPr>
            <a:r>
              <a:rPr lang="es-ES_tradnl" altLang="en-US" sz="1300" dirty="0">
                <a:latin typeface="Arial" panose="020B0604020202020204" pitchFamily="34" charset="0"/>
                <a:cs typeface="Arial" panose="020B0604020202020204" pitchFamily="34" charset="0"/>
              </a:rPr>
              <a:t>Ligero</a:t>
            </a:r>
          </a:p>
          <a:p>
            <a:pPr algn="ctr" eaLnBrk="1" hangingPunct="1">
              <a:spcBef>
                <a:spcPct val="0"/>
              </a:spcBef>
              <a:spcAft>
                <a:spcPts val="400"/>
              </a:spcAft>
              <a:buFontTx/>
              <a:buNone/>
            </a:pPr>
            <a:r>
              <a:rPr lang="es-ES_tradnl" altLang="en-US" sz="1300" dirty="0">
                <a:latin typeface="Arial" panose="020B0604020202020204" pitchFamily="34" charset="0"/>
                <a:cs typeface="Arial" panose="020B0604020202020204" pitchFamily="34" charset="0"/>
              </a:rPr>
              <a:t>Débil</a:t>
            </a:r>
          </a:p>
          <a:p>
            <a:pPr algn="ctr" eaLnBrk="1" hangingPunct="1">
              <a:spcBef>
                <a:spcPct val="0"/>
              </a:spcBef>
              <a:spcAft>
                <a:spcPts val="400"/>
              </a:spcAft>
              <a:buFontTx/>
              <a:buNone/>
            </a:pPr>
            <a:r>
              <a:rPr lang="es-ES_tradnl" altLang="en-US" sz="1300" dirty="0">
                <a:latin typeface="Arial" panose="020B0604020202020204" pitchFamily="34" charset="0"/>
                <a:cs typeface="Arial" panose="020B0604020202020204" pitchFamily="34" charset="0"/>
              </a:rPr>
              <a:t>Imperceptible</a:t>
            </a:r>
            <a:endParaRPr lang="en-US" altLang="en-US" sz="1300" dirty="0">
              <a:latin typeface="Arial" panose="020B0604020202020204" pitchFamily="34" charset="0"/>
            </a:endParaRPr>
          </a:p>
        </p:txBody>
      </p:sp>
      <p:sp>
        <p:nvSpPr>
          <p:cNvPr id="16" name="TextBox 10">
            <a:extLst>
              <a:ext uri="{FF2B5EF4-FFF2-40B4-BE49-F238E27FC236}">
                <a16:creationId xmlns:a16="http://schemas.microsoft.com/office/drawing/2014/main" id="{0AB05FDB-87CA-834F-918B-D9BBD89B1044}"/>
              </a:ext>
            </a:extLst>
          </p:cNvPr>
          <p:cNvSpPr txBox="1">
            <a:spLocks noChangeArrowheads="1"/>
          </p:cNvSpPr>
          <p:nvPr/>
        </p:nvSpPr>
        <p:spPr bwMode="auto">
          <a:xfrm>
            <a:off x="668495" y="3886200"/>
            <a:ext cx="23634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VE" altLang="en-US" sz="1400" b="1" dirty="0">
                <a:latin typeface="Arial" panose="020B0604020202020204" pitchFamily="34" charset="0"/>
              </a:rPr>
              <a:t>MMI     Temblor Percibido</a:t>
            </a:r>
          </a:p>
          <a:p>
            <a:pPr eaLnBrk="1" hangingPunct="1">
              <a:spcBef>
                <a:spcPct val="0"/>
              </a:spcBef>
              <a:buFontTx/>
              <a:buNone/>
            </a:pPr>
            <a:endParaRPr lang="es-VE" altLang="en-US" sz="1400" dirty="0">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A7EE22-D5AF-4381-84AE-99BF42E8D0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9219" name="Picture 8" descr="IRIS_TMlogo.png">
            <a:extLst>
              <a:ext uri="{FF2B5EF4-FFF2-40B4-BE49-F238E27FC236}">
                <a16:creationId xmlns:a16="http://schemas.microsoft.com/office/drawing/2014/main" id="{1817F4D8-65A5-4DF7-B6C9-2E1CEA6556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8">
            <a:extLst>
              <a:ext uri="{FF2B5EF4-FFF2-40B4-BE49-F238E27FC236}">
                <a16:creationId xmlns:a16="http://schemas.microsoft.com/office/drawing/2014/main" id="{9929321F-17E3-4DEA-B963-0B1E0DB4FB50}"/>
              </a:ext>
            </a:extLst>
          </p:cNvPr>
          <p:cNvSpPr txBox="1">
            <a:spLocks noChangeArrowheads="1"/>
          </p:cNvSpPr>
          <p:nvPr/>
        </p:nvSpPr>
        <p:spPr bwMode="auto">
          <a:xfrm>
            <a:off x="189793" y="968276"/>
            <a:ext cx="3886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None/>
            </a:pPr>
            <a:r>
              <a:rPr lang="es-ES_tradnl" altLang="en-US" sz="1600" dirty="0">
                <a:latin typeface="Arial" panose="020B0604020202020204" pitchFamily="34" charset="0"/>
                <a:cs typeface="Arial" panose="020B0604020202020204" pitchFamily="34" charset="0"/>
              </a:rPr>
              <a:t>El mapa USGS PAGER muestra la población expuesta a diferentes niveles de intensidad de Mercalli Modificada (MMI).</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a:p>
            <a:pPr eaLnBrk="1" hangingPunct="1">
              <a:spcBef>
                <a:spcPct val="0"/>
              </a:spcBef>
              <a:buFontTx/>
              <a:buNone/>
            </a:pPr>
            <a:r>
              <a:rPr lang="es-ES" altLang="en-US" sz="1600" dirty="0">
                <a:latin typeface="Arial" panose="020B0604020202020204" pitchFamily="34" charset="0"/>
                <a:cs typeface="Arial" panose="020B0604020202020204" pitchFamily="34" charset="0"/>
              </a:rPr>
              <a:t>El Servicio Geológico de los EE.UU. estima que 6.000 personas sintieron muy fuertes sacudidas como consecuencia de este terremoto.</a:t>
            </a:r>
            <a:r>
              <a:rPr lang="en-US" altLang="en-US" sz="1600" dirty="0">
                <a:latin typeface="Arial" panose="020B0604020202020204" pitchFamily="34" charset="0"/>
                <a:cs typeface="Arial" panose="020B0604020202020204" pitchFamily="34" charset="0"/>
              </a:rPr>
              <a:t> </a:t>
            </a:r>
          </a:p>
        </p:txBody>
      </p:sp>
      <p:sp>
        <p:nvSpPr>
          <p:cNvPr id="9222" name="TextBox 20">
            <a:extLst>
              <a:ext uri="{FF2B5EF4-FFF2-40B4-BE49-F238E27FC236}">
                <a16:creationId xmlns:a16="http://schemas.microsoft.com/office/drawing/2014/main" id="{B59A3062-D1CD-4698-A49A-AD55336199F4}"/>
              </a:ext>
            </a:extLst>
          </p:cNvPr>
          <p:cNvSpPr txBox="1">
            <a:spLocks noChangeArrowheads="1"/>
          </p:cNvSpPr>
          <p:nvPr/>
        </p:nvSpPr>
        <p:spPr bwMode="auto">
          <a:xfrm>
            <a:off x="4075993" y="5257800"/>
            <a:ext cx="501608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pic>
        <p:nvPicPr>
          <p:cNvPr id="3" name="Picture 2" descr="Map&#10;&#10;Description automatically generated">
            <a:extLst>
              <a:ext uri="{FF2B5EF4-FFF2-40B4-BE49-F238E27FC236}">
                <a16:creationId xmlns:a16="http://schemas.microsoft.com/office/drawing/2014/main" id="{95652184-FAB6-4C6F-B28A-457C546370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741099"/>
            <a:ext cx="4380769" cy="4364301"/>
          </a:xfrm>
          <a:prstGeom prst="rect">
            <a:avLst/>
          </a:prstGeom>
        </p:spPr>
      </p:pic>
      <p:sp>
        <p:nvSpPr>
          <p:cNvPr id="10" name="Title 1">
            <a:extLst>
              <a:ext uri="{FF2B5EF4-FFF2-40B4-BE49-F238E27FC236}">
                <a16:creationId xmlns:a16="http://schemas.microsoft.com/office/drawing/2014/main" id="{A0F4E771-2763-5646-A913-A38F5A53163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2" name="Picture 1">
            <a:extLst>
              <a:ext uri="{FF2B5EF4-FFF2-40B4-BE49-F238E27FC236}">
                <a16:creationId xmlns:a16="http://schemas.microsoft.com/office/drawing/2014/main" id="{8837D81B-D979-9D45-BFCD-669F02F9BAFB}"/>
              </a:ext>
            </a:extLst>
          </p:cNvPr>
          <p:cNvPicPr>
            <a:picLocks noChangeAspect="1"/>
          </p:cNvPicPr>
          <p:nvPr/>
        </p:nvPicPr>
        <p:blipFill>
          <a:blip r:embed="rId5"/>
          <a:stretch>
            <a:fillRect/>
          </a:stretch>
        </p:blipFill>
        <p:spPr>
          <a:xfrm>
            <a:off x="545198" y="3473228"/>
            <a:ext cx="2392199" cy="3012399"/>
          </a:xfrm>
          <a:prstGeom prst="rect">
            <a:avLst/>
          </a:prstGeom>
        </p:spPr>
      </p:pic>
      <p:sp>
        <p:nvSpPr>
          <p:cNvPr id="12" name="TextBox 15">
            <a:extLst>
              <a:ext uri="{FF2B5EF4-FFF2-40B4-BE49-F238E27FC236}">
                <a16:creationId xmlns:a16="http://schemas.microsoft.com/office/drawing/2014/main" id="{D5C3C51F-294D-EB4F-83D4-7D3CCFA67DEC}"/>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15">
            <a:extLst>
              <a:ext uri="{FF2B5EF4-FFF2-40B4-BE49-F238E27FC236}">
                <a16:creationId xmlns:a16="http://schemas.microsoft.com/office/drawing/2014/main" id="{7CCFF8C6-0834-BE43-B311-7358C583C3F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003300"/>
            <a:ext cx="23129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TextBox 18">
            <a:extLst>
              <a:ext uri="{FF2B5EF4-FFF2-40B4-BE49-F238E27FC236}">
                <a16:creationId xmlns:a16="http://schemas.microsoft.com/office/drawing/2014/main" id="{9A6EF845-09E8-0240-B9CA-519A8A806A3A}"/>
              </a:ext>
            </a:extLst>
          </p:cNvPr>
          <p:cNvSpPr txBox="1">
            <a:spLocks noChangeArrowheads="1"/>
          </p:cNvSpPr>
          <p:nvPr/>
        </p:nvSpPr>
        <p:spPr bwMode="auto">
          <a:xfrm>
            <a:off x="5105400" y="5305961"/>
            <a:ext cx="393141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movimiento de la India hacia el continente Asiático es casi perpendicular a las montañas del Himalaya en Nepal. La convergencia entre India y Asia ocurre a una velocidad de 4 a 5 cm/año.</a:t>
            </a:r>
          </a:p>
        </p:txBody>
      </p:sp>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239713" y="944940"/>
            <a:ext cx="62372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La actividad sísmica en las montañas del Himalaya y la meseta tibetana es causada por la colisión continente-continente entre India y Asia. El levantamiento y las fallas dentro de la meseta tibetana son el resultado de esta colisión. La estrella roja en el mapa de la parte inferior muestra el epicentro del terremoto del 21 de mayo de 2021 que ocurrió en una falla dentro de la meseta del noreste del Tíbet.</a:t>
            </a:r>
          </a:p>
        </p:txBody>
      </p:sp>
      <p:grpSp>
        <p:nvGrpSpPr>
          <p:cNvPr id="3" name="Group 2">
            <a:extLst>
              <a:ext uri="{FF2B5EF4-FFF2-40B4-BE49-F238E27FC236}">
                <a16:creationId xmlns:a16="http://schemas.microsoft.com/office/drawing/2014/main" id="{CA84C86E-5DB9-4A3E-A861-CD749D9A2B72}"/>
              </a:ext>
            </a:extLst>
          </p:cNvPr>
          <p:cNvGrpSpPr/>
          <p:nvPr/>
        </p:nvGrpSpPr>
        <p:grpSpPr>
          <a:xfrm>
            <a:off x="457200" y="2560193"/>
            <a:ext cx="4543552" cy="4297807"/>
            <a:chOff x="457200" y="2483993"/>
            <a:chExt cx="4543552" cy="4297807"/>
          </a:xfrm>
        </p:grpSpPr>
        <p:pic>
          <p:nvPicPr>
            <p:cNvPr id="5" name="Picture 4">
              <a:extLst>
                <a:ext uri="{FF2B5EF4-FFF2-40B4-BE49-F238E27FC236}">
                  <a16:creationId xmlns:a16="http://schemas.microsoft.com/office/drawing/2014/main" id="{F5E75E74-B078-574C-B48D-719E85C5869E}"/>
                </a:ext>
              </a:extLst>
            </p:cNvPr>
            <p:cNvPicPr>
              <a:picLocks noChangeAspect="1"/>
            </p:cNvPicPr>
            <p:nvPr/>
          </p:nvPicPr>
          <p:blipFill>
            <a:blip r:embed="rId5"/>
            <a:stretch>
              <a:fillRect/>
            </a:stretch>
          </p:blipFill>
          <p:spPr>
            <a:xfrm>
              <a:off x="457200" y="2483993"/>
              <a:ext cx="4543552" cy="4297807"/>
            </a:xfrm>
            <a:prstGeom prst="rect">
              <a:avLst/>
            </a:prstGeom>
          </p:spPr>
        </p:pic>
        <p:sp>
          <p:nvSpPr>
            <p:cNvPr id="2" name="5-Point Star 1">
              <a:extLst>
                <a:ext uri="{FF2B5EF4-FFF2-40B4-BE49-F238E27FC236}">
                  <a16:creationId xmlns:a16="http://schemas.microsoft.com/office/drawing/2014/main" id="{5A833F0F-B65F-6646-B475-D713D13BF236}"/>
                </a:ext>
              </a:extLst>
            </p:cNvPr>
            <p:cNvSpPr/>
            <p:nvPr/>
          </p:nvSpPr>
          <p:spPr>
            <a:xfrm>
              <a:off x="4038600" y="3135796"/>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TextBox 5">
              <a:extLst>
                <a:ext uri="{FF2B5EF4-FFF2-40B4-BE49-F238E27FC236}">
                  <a16:creationId xmlns:a16="http://schemas.microsoft.com/office/drawing/2014/main" id="{552A3291-51CE-BF4E-8CF3-B781C45EE081}"/>
                </a:ext>
              </a:extLst>
            </p:cNvPr>
            <p:cNvSpPr txBox="1"/>
            <p:nvPr/>
          </p:nvSpPr>
          <p:spPr>
            <a:xfrm>
              <a:off x="2094299" y="3366127"/>
              <a:ext cx="1890326" cy="369332"/>
            </a:xfrm>
            <a:prstGeom prst="rect">
              <a:avLst/>
            </a:prstGeom>
            <a:noFill/>
          </p:spPr>
          <p:txBody>
            <a:bodyPr wrap="none" rtlCol="0">
              <a:spAutoFit/>
            </a:bodyPr>
            <a:lstStyle/>
            <a:p>
              <a:r>
                <a:rPr lang="es-ES_tradnl" altLang="en-US"/>
                <a:t>Meseta Tibetana</a:t>
              </a:r>
              <a:endParaRPr lang="es-ES_tradnl"/>
            </a:p>
          </p:txBody>
        </p:sp>
        <p:sp>
          <p:nvSpPr>
            <p:cNvPr id="7" name="TextBox 6">
              <a:extLst>
                <a:ext uri="{FF2B5EF4-FFF2-40B4-BE49-F238E27FC236}">
                  <a16:creationId xmlns:a16="http://schemas.microsoft.com/office/drawing/2014/main" id="{FA991E8C-2ADB-5245-9FB6-464069C80BD9}"/>
                </a:ext>
              </a:extLst>
            </p:cNvPr>
            <p:cNvSpPr txBox="1"/>
            <p:nvPr/>
          </p:nvSpPr>
          <p:spPr>
            <a:xfrm>
              <a:off x="3275410" y="2612780"/>
              <a:ext cx="1485663" cy="523220"/>
            </a:xfrm>
            <a:prstGeom prst="rect">
              <a:avLst/>
            </a:prstGeom>
            <a:noFill/>
          </p:spPr>
          <p:txBody>
            <a:bodyPr wrap="none" rtlCol="0">
              <a:spAutoFit/>
            </a:bodyPr>
            <a:lstStyle/>
            <a:p>
              <a:r>
                <a:rPr lang="es-ES_tradnl" altLang="en-US" sz="1400"/>
                <a:t>21 May , 2021</a:t>
              </a:r>
            </a:p>
            <a:p>
              <a:r>
                <a:rPr lang="es-ES_tradnl" sz="1400"/>
                <a:t>Terremoto M7,3</a:t>
              </a:r>
            </a:p>
          </p:txBody>
        </p:sp>
      </p:grpSp>
      <p:sp>
        <p:nvSpPr>
          <p:cNvPr id="13" name="Title 1">
            <a:extLst>
              <a:ext uri="{FF2B5EF4-FFF2-40B4-BE49-F238E27FC236}">
                <a16:creationId xmlns:a16="http://schemas.microsoft.com/office/drawing/2014/main" id="{38F998E4-1786-7F4D-992B-C89310F33F8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5716270" y="914400"/>
            <a:ext cx="3416618"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Un concepto fundamental de la tectónica de colisión India-Asia es la “tectónica de extrusión”. La idea básica es que la deformación producida por la colisión continente-continente se ha propagado profundamente en Asia, quizás tan al norte como Siberia. A medida que la corteza de la meseta tibetana se engrosa por la compresión entre India y Asia, la meseta se "</a:t>
            </a:r>
            <a:r>
              <a:rPr lang="es-ES_tradnl" altLang="en-US" sz="1500" dirty="0" err="1">
                <a:latin typeface="Arial" panose="020B0604020202020204" pitchFamily="34" charset="0"/>
              </a:rPr>
              <a:t>extruye</a:t>
            </a:r>
            <a:r>
              <a:rPr lang="es-ES_tradnl" altLang="en-US" sz="1500" dirty="0">
                <a:latin typeface="Arial" panose="020B0604020202020204" pitchFamily="34" charset="0"/>
              </a:rPr>
              <a:t>" hacia el este, como se muestra en la flecha del bloque # 2. En parte, esta extrusión es acomodada por la falla de </a:t>
            </a:r>
            <a:r>
              <a:rPr lang="es-ES_tradnl" altLang="en-US" sz="1500" dirty="0" err="1">
                <a:latin typeface="Arial" panose="020B0604020202020204" pitchFamily="34" charset="0"/>
              </a:rPr>
              <a:t>Altyn</a:t>
            </a:r>
            <a:r>
              <a:rPr lang="es-ES_tradnl" altLang="en-US" sz="1500" dirty="0">
                <a:latin typeface="Arial" panose="020B0604020202020204" pitchFamily="34" charset="0"/>
              </a:rPr>
              <a:t> </a:t>
            </a:r>
            <a:r>
              <a:rPr lang="es-ES_tradnl" altLang="en-US" sz="1500" dirty="0" err="1">
                <a:latin typeface="Arial" panose="020B0604020202020204" pitchFamily="34" charset="0"/>
              </a:rPr>
              <a:t>Tagh</a:t>
            </a:r>
            <a:r>
              <a:rPr lang="es-ES_tradnl" altLang="en-US" sz="1500" dirty="0">
                <a:latin typeface="Arial" panose="020B0604020202020204" pitchFamily="34" charset="0"/>
              </a:rPr>
              <a:t>, una gran falla de deslizamiento lateral izquierdo en el margen noroeste de la meseta tibetana. Además, las fallas de deslizamiento lateral izquierdo dentro de la meseta norte, incluida la falla de </a:t>
            </a:r>
            <a:r>
              <a:rPr lang="es-ES_tradnl" altLang="en-US" sz="1500" dirty="0" err="1">
                <a:latin typeface="Arial" panose="020B0604020202020204" pitchFamily="34" charset="0"/>
              </a:rPr>
              <a:t>Kunlun</a:t>
            </a:r>
            <a:r>
              <a:rPr lang="es-ES_tradnl" altLang="en-US" sz="1500" dirty="0">
                <a:latin typeface="Arial" panose="020B0604020202020204" pitchFamily="34" charset="0"/>
              </a:rPr>
              <a:t>, contribuyen a la extrusión hacia el este de los bloques de la corteza que anulan las regiones de menor elevación al este de la meseta.</a:t>
            </a:r>
          </a:p>
        </p:txBody>
      </p:sp>
      <p:pic>
        <p:nvPicPr>
          <p:cNvPr id="3" name="Picture 2">
            <a:extLst>
              <a:ext uri="{FF2B5EF4-FFF2-40B4-BE49-F238E27FC236}">
                <a16:creationId xmlns:a16="http://schemas.microsoft.com/office/drawing/2014/main" id="{5D4DA4E4-8E18-0244-AAB2-7A16A1BAD5AE}"/>
              </a:ext>
            </a:extLst>
          </p:cNvPr>
          <p:cNvPicPr>
            <a:picLocks noChangeAspect="1"/>
          </p:cNvPicPr>
          <p:nvPr/>
        </p:nvPicPr>
        <p:blipFill rotWithShape="1">
          <a:blip r:embed="rId4"/>
          <a:srcRect t="161" b="1074"/>
          <a:stretch/>
        </p:blipFill>
        <p:spPr>
          <a:xfrm>
            <a:off x="457200" y="1051585"/>
            <a:ext cx="4954270" cy="5730215"/>
          </a:xfrm>
          <a:prstGeom prst="rect">
            <a:avLst/>
          </a:prstGeom>
        </p:spPr>
      </p:pic>
      <p:sp>
        <p:nvSpPr>
          <p:cNvPr id="7" name="Title 1">
            <a:extLst>
              <a:ext uri="{FF2B5EF4-FFF2-40B4-BE49-F238E27FC236}">
                <a16:creationId xmlns:a16="http://schemas.microsoft.com/office/drawing/2014/main" id="{C8FCA1E1-3FDB-9541-9A72-A2FE970A267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65105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579426" y="5562600"/>
            <a:ext cx="83058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La meseta tibetana norte contiene varias fallas de deslizamiento lateral izquierdas muy grandes, incluidas las fallas </a:t>
            </a:r>
            <a:r>
              <a:rPr lang="es-ES_tradnl" altLang="en-US" sz="1400" dirty="0" err="1">
                <a:latin typeface="Arial" panose="020B0604020202020204" pitchFamily="34" charset="0"/>
              </a:rPr>
              <a:t>Altyn</a:t>
            </a:r>
            <a:r>
              <a:rPr lang="es-ES_tradnl" altLang="en-US" sz="1400" dirty="0">
                <a:latin typeface="Arial" panose="020B0604020202020204" pitchFamily="34" charset="0"/>
              </a:rPr>
              <a:t> </a:t>
            </a:r>
            <a:r>
              <a:rPr lang="es-ES_tradnl" altLang="en-US" sz="1400" dirty="0" err="1">
                <a:latin typeface="Arial" panose="020B0604020202020204" pitchFamily="34" charset="0"/>
              </a:rPr>
              <a:t>Tagh</a:t>
            </a:r>
            <a:r>
              <a:rPr lang="es-ES_tradnl" altLang="en-US" sz="1400" dirty="0">
                <a:latin typeface="Arial" panose="020B0604020202020204" pitchFamily="34" charset="0"/>
              </a:rPr>
              <a:t> y </a:t>
            </a:r>
            <a:r>
              <a:rPr lang="es-ES_tradnl" altLang="en-US" sz="1400" dirty="0" err="1">
                <a:latin typeface="Arial" panose="020B0604020202020204" pitchFamily="34" charset="0"/>
              </a:rPr>
              <a:t>Kunlun</a:t>
            </a:r>
            <a:r>
              <a:rPr lang="es-ES_tradnl" altLang="en-US" sz="1400" dirty="0">
                <a:latin typeface="Arial" panose="020B0604020202020204" pitchFamily="34" charset="0"/>
              </a:rPr>
              <a:t>. Aunque no está ubicado precisamente en la falla de </a:t>
            </a:r>
            <a:r>
              <a:rPr lang="es-ES_tradnl" altLang="en-US" sz="1400" dirty="0" err="1">
                <a:latin typeface="Arial" panose="020B0604020202020204" pitchFamily="34" charset="0"/>
              </a:rPr>
              <a:t>Kunlun</a:t>
            </a:r>
            <a:r>
              <a:rPr lang="es-ES_tradnl" altLang="en-US" sz="1400" dirty="0">
                <a:latin typeface="Arial" panose="020B0604020202020204" pitchFamily="34" charset="0"/>
              </a:rPr>
              <a:t>, el terremoto del 21 de mayo de 2021 tiene un mecanismo focal de deslizamiento lateral izquierdo y es casi seguro que está relacionado con el sistema de falla de </a:t>
            </a:r>
            <a:r>
              <a:rPr lang="es-ES_tradnl" altLang="en-US" sz="1400" dirty="0" err="1">
                <a:latin typeface="Arial" panose="020B0604020202020204" pitchFamily="34" charset="0"/>
              </a:rPr>
              <a:t>Kunlun</a:t>
            </a:r>
            <a:r>
              <a:rPr lang="es-ES_tradnl" altLang="en-US" sz="1400" dirty="0">
                <a:latin typeface="Arial" panose="020B0604020202020204" pitchFamily="34" charset="0"/>
              </a:rPr>
              <a:t>.</a:t>
            </a:r>
          </a:p>
          <a:p>
            <a:pPr algn="r" eaLnBrk="1" hangingPunct="1">
              <a:spcBef>
                <a:spcPct val="0"/>
              </a:spcBef>
              <a:buFontTx/>
              <a:buNone/>
            </a:pPr>
            <a:r>
              <a:rPr lang="es-ES_tradnl" altLang="en-US" sz="1400" i="1" dirty="0">
                <a:latin typeface="Arial" panose="020B0604020202020204" pitchFamily="34" charset="0"/>
              </a:rPr>
              <a:t>Mapa cortesía de Paul </a:t>
            </a:r>
            <a:r>
              <a:rPr lang="es-ES_tradnl" altLang="en-US" sz="1400" i="1" dirty="0" err="1">
                <a:latin typeface="Arial" panose="020B0604020202020204" pitchFamily="34" charset="0"/>
              </a:rPr>
              <a:t>Kapp</a:t>
            </a:r>
            <a:r>
              <a:rPr lang="es-ES_tradnl" altLang="en-US" sz="1400" i="1" dirty="0">
                <a:latin typeface="Arial" panose="020B0604020202020204" pitchFamily="34" charset="0"/>
              </a:rPr>
              <a:t>, Universidad de Arizona</a:t>
            </a:r>
          </a:p>
        </p:txBody>
      </p:sp>
      <p:pic>
        <p:nvPicPr>
          <p:cNvPr id="8" name="Picture 7">
            <a:extLst>
              <a:ext uri="{FF2B5EF4-FFF2-40B4-BE49-F238E27FC236}">
                <a16:creationId xmlns:a16="http://schemas.microsoft.com/office/drawing/2014/main" id="{24C2E264-7D2F-184C-837C-BE97E702B2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031" y="990600"/>
            <a:ext cx="8418195" cy="4646295"/>
          </a:xfrm>
          <a:prstGeom prst="rect">
            <a:avLst/>
          </a:prstGeom>
        </p:spPr>
      </p:pic>
      <p:sp>
        <p:nvSpPr>
          <p:cNvPr id="14" name="5-Point Star 13">
            <a:extLst>
              <a:ext uri="{FF2B5EF4-FFF2-40B4-BE49-F238E27FC236}">
                <a16:creationId xmlns:a16="http://schemas.microsoft.com/office/drawing/2014/main" id="{FF2BF1E1-A2D5-C54C-9E0B-A013B9A382AF}"/>
              </a:ext>
            </a:extLst>
          </p:cNvPr>
          <p:cNvSpPr/>
          <p:nvPr/>
        </p:nvSpPr>
        <p:spPr>
          <a:xfrm>
            <a:off x="6705600" y="2782039"/>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_tradnl" dirty="0"/>
          </a:p>
        </p:txBody>
      </p:sp>
      <p:sp>
        <p:nvSpPr>
          <p:cNvPr id="15" name="TextBox 14">
            <a:extLst>
              <a:ext uri="{FF2B5EF4-FFF2-40B4-BE49-F238E27FC236}">
                <a16:creationId xmlns:a16="http://schemas.microsoft.com/office/drawing/2014/main" id="{9139576F-881D-8442-AAD4-810F16FFEDE0}"/>
              </a:ext>
            </a:extLst>
          </p:cNvPr>
          <p:cNvSpPr txBox="1"/>
          <p:nvPr/>
        </p:nvSpPr>
        <p:spPr>
          <a:xfrm>
            <a:off x="5942410" y="3014990"/>
            <a:ext cx="1485663" cy="523220"/>
          </a:xfrm>
          <a:prstGeom prst="rect">
            <a:avLst/>
          </a:prstGeom>
          <a:solidFill>
            <a:srgbClr val="FFFFFF">
              <a:alpha val="32157"/>
            </a:srgbClr>
          </a:solidFill>
        </p:spPr>
        <p:txBody>
          <a:bodyPr wrap="none" rtlCol="0">
            <a:spAutoFit/>
          </a:bodyPr>
          <a:lstStyle/>
          <a:p>
            <a:r>
              <a:rPr lang="es-ES_tradnl" altLang="en-US" sz="1400" dirty="0"/>
              <a:t>21 Mayo, 2021</a:t>
            </a:r>
          </a:p>
          <a:p>
            <a:r>
              <a:rPr lang="es-ES_tradnl" sz="1400" dirty="0"/>
              <a:t>Terremoto M7,3</a:t>
            </a:r>
          </a:p>
        </p:txBody>
      </p:sp>
      <p:sp>
        <p:nvSpPr>
          <p:cNvPr id="2" name="TextBox 1">
            <a:extLst>
              <a:ext uri="{FF2B5EF4-FFF2-40B4-BE49-F238E27FC236}">
                <a16:creationId xmlns:a16="http://schemas.microsoft.com/office/drawing/2014/main" id="{73C262E1-6C97-6746-981E-0499DA882513}"/>
              </a:ext>
            </a:extLst>
          </p:cNvPr>
          <p:cNvSpPr txBox="1"/>
          <p:nvPr/>
        </p:nvSpPr>
        <p:spPr>
          <a:xfrm rot="249438">
            <a:off x="4813296" y="2592502"/>
            <a:ext cx="1967205" cy="369332"/>
          </a:xfrm>
          <a:prstGeom prst="rect">
            <a:avLst/>
          </a:prstGeom>
          <a:noFill/>
        </p:spPr>
        <p:txBody>
          <a:bodyPr wrap="none" rtlCol="0">
            <a:spAutoFit/>
          </a:bodyPr>
          <a:lstStyle/>
          <a:p>
            <a:r>
              <a:rPr lang="es-ES_tradnl" b="1" dirty="0"/>
              <a:t>Falla de </a:t>
            </a:r>
            <a:r>
              <a:rPr lang="es-ES_tradnl" b="1" dirty="0" err="1"/>
              <a:t>Kunlun</a:t>
            </a:r>
            <a:endParaRPr lang="es-ES_tradnl" b="1" dirty="0"/>
          </a:p>
        </p:txBody>
      </p:sp>
      <p:sp>
        <p:nvSpPr>
          <p:cNvPr id="11" name="Title 1">
            <a:extLst>
              <a:ext uri="{FF2B5EF4-FFF2-40B4-BE49-F238E27FC236}">
                <a16:creationId xmlns:a16="http://schemas.microsoft.com/office/drawing/2014/main" id="{287725FD-AAD1-2B44-9DFF-FB527A95DEA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009940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5367BF-021E-6240-87B9-1180D8A33D44}"/>
              </a:ext>
            </a:extLst>
          </p:cNvPr>
          <p:cNvPicPr>
            <a:picLocks noChangeAspect="1"/>
          </p:cNvPicPr>
          <p:nvPr/>
        </p:nvPicPr>
        <p:blipFill>
          <a:blip r:embed="rId3"/>
          <a:stretch>
            <a:fillRect/>
          </a:stretch>
        </p:blipFill>
        <p:spPr>
          <a:xfrm>
            <a:off x="1370318" y="838200"/>
            <a:ext cx="6934200" cy="4696810"/>
          </a:xfrm>
          <a:prstGeom prst="rect">
            <a:avLst/>
          </a:prstGeom>
          <a:ln>
            <a:solidFill>
              <a:srgbClr val="7030A0"/>
            </a:solidFill>
          </a:ln>
          <a:effectLst>
            <a:outerShdw blurRad="50800" dist="38100" dir="2700000" algn="tl" rotWithShape="0">
              <a:prstClr val="black">
                <a:alpha val="40000"/>
              </a:prstClr>
            </a:outerShdw>
          </a:effectLst>
        </p:spPr>
      </p:pic>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152401" y="5552182"/>
            <a:ext cx="898048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None/>
            </a:pPr>
            <a:r>
              <a:rPr lang="es-ES_tradnl" altLang="en-US" sz="1400" dirty="0">
                <a:latin typeface="Arial" panose="020B0604020202020204" pitchFamily="34" charset="0"/>
                <a:cs typeface="Arial" panose="020B0604020202020204" pitchFamily="34" charset="0"/>
              </a:rPr>
              <a:t>Este mapa muestra los epicentros de los 555 terremotos desde 1970 con magnitudes de 5,0 o más. Los terremotos M7,5 del 8 de noviembre de 1997, M7,8 del 14 de noviembre de 2001 y M7,3 del 21 de mayo de 2021 son los más grandes que ocurrieron en o cerca de la falla de </a:t>
            </a:r>
            <a:r>
              <a:rPr lang="es-ES_tradnl" altLang="en-US" sz="1400" dirty="0" err="1">
                <a:latin typeface="Arial" panose="020B0604020202020204" pitchFamily="34" charset="0"/>
                <a:cs typeface="Arial" panose="020B0604020202020204" pitchFamily="34" charset="0"/>
              </a:rPr>
              <a:t>Kunlun</a:t>
            </a:r>
            <a:r>
              <a:rPr lang="es-ES_tradnl" altLang="en-US" sz="1400" dirty="0">
                <a:latin typeface="Arial" panose="020B0604020202020204" pitchFamily="34" charset="0"/>
                <a:cs typeface="Arial" panose="020B0604020202020204" pitchFamily="34" charset="0"/>
              </a:rPr>
              <a:t>. El terremoto más mortífero en esta región desde 1970 fue el terremoto de Sichuan M7,9 el 12 de mayo de 2008 que causó más de 87.000 muertes.</a:t>
            </a:r>
          </a:p>
        </p:txBody>
      </p:sp>
      <p:sp>
        <p:nvSpPr>
          <p:cNvPr id="11" name="TextBox 11">
            <a:extLst>
              <a:ext uri="{FF2B5EF4-FFF2-40B4-BE49-F238E27FC236}">
                <a16:creationId xmlns:a16="http://schemas.microsoft.com/office/drawing/2014/main" id="{1BBA2D33-B8F3-E84B-A2D7-7C421969E66C}"/>
              </a:ext>
            </a:extLst>
          </p:cNvPr>
          <p:cNvSpPr txBox="1">
            <a:spLocks noChangeArrowheads="1"/>
          </p:cNvSpPr>
          <p:nvPr/>
        </p:nvSpPr>
        <p:spPr bwMode="auto">
          <a:xfrm>
            <a:off x="4572000" y="6550025"/>
            <a:ext cx="4709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_tradnl" altLang="en-US" sz="1400" i="1" dirty="0"/>
              <a:t>Imagen creada por el navegador de terremotos de IRIS</a:t>
            </a:r>
          </a:p>
        </p:txBody>
      </p:sp>
      <p:sp>
        <p:nvSpPr>
          <p:cNvPr id="15" name="TextBox 14">
            <a:extLst>
              <a:ext uri="{FF2B5EF4-FFF2-40B4-BE49-F238E27FC236}">
                <a16:creationId xmlns:a16="http://schemas.microsoft.com/office/drawing/2014/main" id="{9139576F-881D-8442-AAD4-810F16FFEDE0}"/>
              </a:ext>
            </a:extLst>
          </p:cNvPr>
          <p:cNvSpPr txBox="1"/>
          <p:nvPr/>
        </p:nvSpPr>
        <p:spPr>
          <a:xfrm>
            <a:off x="5185646" y="3331225"/>
            <a:ext cx="1715534" cy="307777"/>
          </a:xfrm>
          <a:prstGeom prst="rect">
            <a:avLst/>
          </a:prstGeom>
          <a:noFill/>
        </p:spPr>
        <p:txBody>
          <a:bodyPr wrap="none" rtlCol="0">
            <a:spAutoFit/>
          </a:bodyPr>
          <a:lstStyle/>
          <a:p>
            <a:r>
              <a:rPr lang="en-US" sz="1400" b="1" dirty="0">
                <a:solidFill>
                  <a:srgbClr val="FF0000"/>
                </a:solidFill>
              </a:rPr>
              <a:t>M7,3 </a:t>
            </a:r>
            <a:r>
              <a:rPr lang="en-US" altLang="en-US" sz="1400" b="1" dirty="0">
                <a:solidFill>
                  <a:srgbClr val="FF0000"/>
                </a:solidFill>
              </a:rPr>
              <a:t>May 21, 2021</a:t>
            </a:r>
          </a:p>
        </p:txBody>
      </p:sp>
      <p:sp>
        <p:nvSpPr>
          <p:cNvPr id="16" name="TextBox 15">
            <a:extLst>
              <a:ext uri="{FF2B5EF4-FFF2-40B4-BE49-F238E27FC236}">
                <a16:creationId xmlns:a16="http://schemas.microsoft.com/office/drawing/2014/main" id="{DCBCF894-EBE0-7845-9411-BBFB9465CBF7}"/>
              </a:ext>
            </a:extLst>
          </p:cNvPr>
          <p:cNvSpPr txBox="1"/>
          <p:nvPr/>
        </p:nvSpPr>
        <p:spPr>
          <a:xfrm>
            <a:off x="2895600" y="2007120"/>
            <a:ext cx="1834156" cy="307777"/>
          </a:xfrm>
          <a:prstGeom prst="rect">
            <a:avLst/>
          </a:prstGeom>
          <a:noFill/>
        </p:spPr>
        <p:txBody>
          <a:bodyPr wrap="none" rtlCol="0">
            <a:spAutoFit/>
          </a:bodyPr>
          <a:lstStyle/>
          <a:p>
            <a:r>
              <a:rPr lang="en-US" sz="1400" b="1" dirty="0">
                <a:solidFill>
                  <a:srgbClr val="FF0000"/>
                </a:solidFill>
              </a:rPr>
              <a:t>M7,8 Mayo 14, 2001</a:t>
            </a:r>
          </a:p>
        </p:txBody>
      </p:sp>
      <p:sp>
        <p:nvSpPr>
          <p:cNvPr id="17" name="TextBox 16">
            <a:extLst>
              <a:ext uri="{FF2B5EF4-FFF2-40B4-BE49-F238E27FC236}">
                <a16:creationId xmlns:a16="http://schemas.microsoft.com/office/drawing/2014/main" id="{20E36D0B-6390-984F-9E06-547AF8CB994E}"/>
              </a:ext>
            </a:extLst>
          </p:cNvPr>
          <p:cNvSpPr txBox="1"/>
          <p:nvPr/>
        </p:nvSpPr>
        <p:spPr>
          <a:xfrm>
            <a:off x="1372822" y="2351579"/>
            <a:ext cx="1616148" cy="307777"/>
          </a:xfrm>
          <a:prstGeom prst="rect">
            <a:avLst/>
          </a:prstGeom>
          <a:noFill/>
        </p:spPr>
        <p:txBody>
          <a:bodyPr wrap="none" rtlCol="0">
            <a:spAutoFit/>
          </a:bodyPr>
          <a:lstStyle/>
          <a:p>
            <a:r>
              <a:rPr lang="en-US" sz="1400" b="1" dirty="0">
                <a:solidFill>
                  <a:srgbClr val="FF0000"/>
                </a:solidFill>
              </a:rPr>
              <a:t>M7,5 Nov 8, 1997</a:t>
            </a:r>
          </a:p>
        </p:txBody>
      </p:sp>
      <p:sp>
        <p:nvSpPr>
          <p:cNvPr id="18" name="TextBox 17">
            <a:extLst>
              <a:ext uri="{FF2B5EF4-FFF2-40B4-BE49-F238E27FC236}">
                <a16:creationId xmlns:a16="http://schemas.microsoft.com/office/drawing/2014/main" id="{C917F2C6-55E4-2A42-B766-7F17D40C22AE}"/>
              </a:ext>
            </a:extLst>
          </p:cNvPr>
          <p:cNvSpPr txBox="1"/>
          <p:nvPr/>
        </p:nvSpPr>
        <p:spPr>
          <a:xfrm>
            <a:off x="6366256" y="4808986"/>
            <a:ext cx="1715534" cy="307777"/>
          </a:xfrm>
          <a:prstGeom prst="rect">
            <a:avLst/>
          </a:prstGeom>
          <a:noFill/>
        </p:spPr>
        <p:txBody>
          <a:bodyPr wrap="none" rtlCol="0">
            <a:spAutoFit/>
          </a:bodyPr>
          <a:lstStyle/>
          <a:p>
            <a:r>
              <a:rPr lang="en-US" sz="1400" b="1" dirty="0">
                <a:solidFill>
                  <a:srgbClr val="FF0000"/>
                </a:solidFill>
              </a:rPr>
              <a:t>M7,9 May 12, 2008</a:t>
            </a:r>
          </a:p>
        </p:txBody>
      </p:sp>
      <p:cxnSp>
        <p:nvCxnSpPr>
          <p:cNvPr id="6" name="Straight Arrow Connector 5">
            <a:extLst>
              <a:ext uri="{FF2B5EF4-FFF2-40B4-BE49-F238E27FC236}">
                <a16:creationId xmlns:a16="http://schemas.microsoft.com/office/drawing/2014/main" id="{53FDD108-A2F8-E143-A9D5-C377ACD4B5ED}"/>
              </a:ext>
            </a:extLst>
          </p:cNvPr>
          <p:cNvCxnSpPr>
            <a:cxnSpLocks/>
          </p:cNvCxnSpPr>
          <p:nvPr/>
        </p:nvCxnSpPr>
        <p:spPr>
          <a:xfrm>
            <a:off x="2286000" y="2563210"/>
            <a:ext cx="76200" cy="304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26445F2-DD34-1643-AB4C-48788DAF599A}"/>
              </a:ext>
            </a:extLst>
          </p:cNvPr>
          <p:cNvCxnSpPr>
            <a:cxnSpLocks/>
          </p:cNvCxnSpPr>
          <p:nvPr/>
        </p:nvCxnSpPr>
        <p:spPr>
          <a:xfrm flipH="1">
            <a:off x="3505200" y="2258410"/>
            <a:ext cx="228600" cy="2586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B1CD6E2-694E-4547-A3C3-DB2A0F74C175}"/>
              </a:ext>
            </a:extLst>
          </p:cNvPr>
          <p:cNvCxnSpPr>
            <a:cxnSpLocks/>
          </p:cNvCxnSpPr>
          <p:nvPr/>
        </p:nvCxnSpPr>
        <p:spPr>
          <a:xfrm flipV="1">
            <a:off x="5943600" y="3172810"/>
            <a:ext cx="228600" cy="2320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AA14F88-A9B9-7D4E-9BA2-811D19A46D94}"/>
              </a:ext>
            </a:extLst>
          </p:cNvPr>
          <p:cNvCxnSpPr>
            <a:cxnSpLocks/>
          </p:cNvCxnSpPr>
          <p:nvPr/>
        </p:nvCxnSpPr>
        <p:spPr>
          <a:xfrm flipV="1">
            <a:off x="7543800" y="4620473"/>
            <a:ext cx="420754" cy="25964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itle 1">
            <a:extLst>
              <a:ext uri="{FF2B5EF4-FFF2-40B4-BE49-F238E27FC236}">
                <a16:creationId xmlns:a16="http://schemas.microsoft.com/office/drawing/2014/main" id="{4DCDA07A-64BE-464D-9343-F4A96FB04B7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427493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278EEF-43D1-4B16-9682-07ED18D8BA6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n-US" altLang="en-US" sz="1800">
              <a:solidFill>
                <a:srgbClr val="FFFFFF"/>
              </a:solidFill>
              <a:ea typeface="ＭＳ Ｐゴシック" panose="020B0600070205080204" pitchFamily="34" charset="-128"/>
            </a:endParaRPr>
          </a:p>
        </p:txBody>
      </p:sp>
      <p:pic>
        <p:nvPicPr>
          <p:cNvPr id="35842" name="Picture 18" descr="IRIS_TMlogo.png">
            <a:extLst>
              <a:ext uri="{FF2B5EF4-FFF2-40B4-BE49-F238E27FC236}">
                <a16:creationId xmlns:a16="http://schemas.microsoft.com/office/drawing/2014/main" id="{85981A35-2BD6-4C9B-AB34-AD3F0CB1BD8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Box 7">
            <a:extLst>
              <a:ext uri="{FF2B5EF4-FFF2-40B4-BE49-F238E27FC236}">
                <a16:creationId xmlns:a16="http://schemas.microsoft.com/office/drawing/2014/main" id="{31A7392B-0422-4558-8C5F-E68FFA0D04CD}"/>
              </a:ext>
            </a:extLst>
          </p:cNvPr>
          <p:cNvSpPr txBox="1">
            <a:spLocks noChangeArrowheads="1"/>
          </p:cNvSpPr>
          <p:nvPr/>
        </p:nvSpPr>
        <p:spPr bwMode="auto">
          <a:xfrm>
            <a:off x="152400" y="1038379"/>
            <a:ext cx="8534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600" dirty="0">
                <a:latin typeface="Arial" panose="020B0604020202020204" pitchFamily="34" charset="0"/>
              </a:rPr>
              <a:t>El mecanismo focal es cómo los sismólogos trazan las orientaciones de esfuerzos tridimensionales de un terremoto. Debido a que un terremoto ocurre como deslizamiento en una falla, genera ondas primarias (P) en cuadrantes donde el primer pulso es </a:t>
            </a:r>
            <a:r>
              <a:rPr lang="es-ES_tradnl" altLang="en-US" sz="1600" dirty="0" err="1">
                <a:latin typeface="Arial" panose="020B0604020202020204" pitchFamily="34" charset="0"/>
              </a:rPr>
              <a:t>compresional</a:t>
            </a:r>
            <a:r>
              <a:rPr lang="es-ES_tradnl" altLang="en-US" sz="1600" dirty="0">
                <a:latin typeface="Arial" panose="020B0604020202020204" pitchFamily="34" charset="0"/>
              </a:rPr>
              <a:t> (sombreado) y cuadrantes donde el primer pulso es extensional (blanco). La orientación de estos cuadrantes determinada a partir de ondas sísmicas registradas determina el tipo de falla que produjo el terremoto.</a:t>
            </a:r>
          </a:p>
        </p:txBody>
      </p:sp>
      <p:sp>
        <p:nvSpPr>
          <p:cNvPr id="35844" name="TextBox 11">
            <a:extLst>
              <a:ext uri="{FF2B5EF4-FFF2-40B4-BE49-F238E27FC236}">
                <a16:creationId xmlns:a16="http://schemas.microsoft.com/office/drawing/2014/main" id="{191ECE58-D12F-445B-A5EF-F191DBD9C21B}"/>
              </a:ext>
            </a:extLst>
          </p:cNvPr>
          <p:cNvSpPr txBox="1">
            <a:spLocks noChangeArrowheads="1"/>
          </p:cNvSpPr>
          <p:nvPr/>
        </p:nvSpPr>
        <p:spPr bwMode="auto">
          <a:xfrm>
            <a:off x="3886200" y="2562761"/>
            <a:ext cx="45180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600" dirty="0">
                <a:latin typeface="Arial" panose="020B0604020202020204" pitchFamily="34" charset="0"/>
              </a:rPr>
              <a:t>En este caso, el mecanismo focal del terremoto indica que se debió a una falla de deslizamiento lateral.</a:t>
            </a:r>
            <a:endParaRPr lang="es-ES_tradnl" altLang="en-US" sz="1600" dirty="0">
              <a:solidFill>
                <a:srgbClr val="FF0000"/>
              </a:solidFill>
              <a:latin typeface="Arial" panose="020B0604020202020204" pitchFamily="34" charset="0"/>
            </a:endParaRPr>
          </a:p>
        </p:txBody>
      </p:sp>
      <p:sp>
        <p:nvSpPr>
          <p:cNvPr id="35845" name="TextBox 8">
            <a:extLst>
              <a:ext uri="{FF2B5EF4-FFF2-40B4-BE49-F238E27FC236}">
                <a16:creationId xmlns:a16="http://schemas.microsoft.com/office/drawing/2014/main" id="{F7153C2B-89E5-4439-9F38-FDAB50843285}"/>
              </a:ext>
            </a:extLst>
          </p:cNvPr>
          <p:cNvSpPr txBox="1">
            <a:spLocks noChangeArrowheads="1"/>
          </p:cNvSpPr>
          <p:nvPr/>
        </p:nvSpPr>
        <p:spPr bwMode="auto">
          <a:xfrm>
            <a:off x="723900"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35846" name="TextBox 11">
            <a:extLst>
              <a:ext uri="{FF2B5EF4-FFF2-40B4-BE49-F238E27FC236}">
                <a16:creationId xmlns:a16="http://schemas.microsoft.com/office/drawing/2014/main" id="{02C0573D-39A3-4D3E-80EF-1AC2B2540EF2}"/>
              </a:ext>
            </a:extLst>
          </p:cNvPr>
          <p:cNvSpPr txBox="1">
            <a:spLocks noChangeArrowheads="1"/>
          </p:cNvSpPr>
          <p:nvPr/>
        </p:nvSpPr>
        <p:spPr bwMode="auto">
          <a:xfrm>
            <a:off x="533400"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6" name="Picture 5" descr="Diagram, venn diagram&#10;&#10;Description automatically generated">
            <a:extLst>
              <a:ext uri="{FF2B5EF4-FFF2-40B4-BE49-F238E27FC236}">
                <a16:creationId xmlns:a16="http://schemas.microsoft.com/office/drawing/2014/main" id="{AB31AD2E-C0C9-40DB-9821-5C9B28474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802" y="2549458"/>
            <a:ext cx="2370332" cy="2385286"/>
          </a:xfrm>
          <a:prstGeom prst="rect">
            <a:avLst/>
          </a:prstGeom>
        </p:spPr>
      </p:pic>
      <p:pic>
        <p:nvPicPr>
          <p:cNvPr id="18" name="Picture 2">
            <a:extLst>
              <a:ext uri="{FF2B5EF4-FFF2-40B4-BE49-F238E27FC236}">
                <a16:creationId xmlns:a16="http://schemas.microsoft.com/office/drawing/2014/main" id="{21AC14E8-654D-4E40-8AB8-BE6E2D527497}"/>
              </a:ext>
            </a:extLst>
          </p:cNvPr>
          <p:cNvPicPr>
            <a:picLocks noChangeAspect="1"/>
          </p:cNvPicPr>
          <p:nvPr/>
        </p:nvPicPr>
        <p:blipFill rotWithShape="1">
          <a:blip r:embed="rId5">
            <a:extLst>
              <a:ext uri="{28A0092B-C50C-407E-A947-70E740481C1C}">
                <a14:useLocalDpi xmlns:a14="http://schemas.microsoft.com/office/drawing/2010/main" val="0"/>
              </a:ext>
            </a:extLst>
          </a:blip>
          <a:srcRect t="19913"/>
          <a:stretch/>
        </p:blipFill>
        <p:spPr bwMode="auto">
          <a:xfrm>
            <a:off x="3863975" y="3962400"/>
            <a:ext cx="4464050" cy="126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36E93ED8-8D66-F642-90B6-E38502C1654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graphicFrame>
        <p:nvGraphicFramePr>
          <p:cNvPr id="13" name="Table 6">
            <a:extLst>
              <a:ext uri="{FF2B5EF4-FFF2-40B4-BE49-F238E27FC236}">
                <a16:creationId xmlns:a16="http://schemas.microsoft.com/office/drawing/2014/main" id="{EE8A6FD8-2FD8-6E40-976D-B3D1D14435F3}"/>
              </a:ext>
            </a:extLst>
          </p:cNvPr>
          <p:cNvGraphicFramePr>
            <a:graphicFrameLocks noGrp="1"/>
          </p:cNvGraphicFramePr>
          <p:nvPr>
            <p:extLst>
              <p:ext uri="{D42A27DB-BD31-4B8C-83A1-F6EECF244321}">
                <p14:modId xmlns:p14="http://schemas.microsoft.com/office/powerpoint/2010/main" val="3463183606"/>
              </p:ext>
            </p:extLst>
          </p:nvPr>
        </p:nvGraphicFramePr>
        <p:xfrm>
          <a:off x="3733800" y="5410200"/>
          <a:ext cx="4751388" cy="584716"/>
        </p:xfrm>
        <a:graphic>
          <a:graphicData uri="http://schemas.openxmlformats.org/drawingml/2006/table">
            <a:tbl>
              <a:tblPr firstRow="1" bandRow="1">
                <a:tableStyleId>{5C22544A-7EE6-4342-B048-85BDC9FD1C3A}</a:tableStyleId>
              </a:tblPr>
              <a:tblGrid>
                <a:gridCol w="1583796">
                  <a:extLst>
                    <a:ext uri="{9D8B030D-6E8A-4147-A177-3AD203B41FA5}">
                      <a16:colId xmlns:a16="http://schemas.microsoft.com/office/drawing/2014/main" val="2430598946"/>
                    </a:ext>
                  </a:extLst>
                </a:gridCol>
                <a:gridCol w="1338792">
                  <a:extLst>
                    <a:ext uri="{9D8B030D-6E8A-4147-A177-3AD203B41FA5}">
                      <a16:colId xmlns:a16="http://schemas.microsoft.com/office/drawing/2014/main" val="2658955370"/>
                    </a:ext>
                  </a:extLst>
                </a:gridCol>
                <a:gridCol w="1828800">
                  <a:extLst>
                    <a:ext uri="{9D8B030D-6E8A-4147-A177-3AD203B41FA5}">
                      <a16:colId xmlns:a16="http://schemas.microsoft.com/office/drawing/2014/main" val="4201149305"/>
                    </a:ext>
                  </a:extLst>
                </a:gridCol>
              </a:tblGrid>
              <a:tr h="584716">
                <a:tc>
                  <a:txBody>
                    <a:bodyPr/>
                    <a:lstStyle/>
                    <a:p>
                      <a:pPr algn="ctr"/>
                      <a:r>
                        <a:rPr lang="es-ES_tradnl" sz="1600" noProof="0" dirty="0">
                          <a:solidFill>
                            <a:schemeClr val="tx1"/>
                          </a:solidFill>
                        </a:rPr>
                        <a:t>Modelo de bloque</a:t>
                      </a:r>
                    </a:p>
                  </a:txBody>
                  <a:tcPr>
                    <a:noFill/>
                  </a:tcPr>
                </a:tc>
                <a:tc>
                  <a:txBody>
                    <a:bodyPr/>
                    <a:lstStyle/>
                    <a:p>
                      <a:pPr algn="ctr"/>
                      <a:r>
                        <a:rPr lang="es-ES_tradnl" sz="1600" noProof="0" dirty="0">
                          <a:solidFill>
                            <a:schemeClr val="tx1"/>
                          </a:solidFill>
                        </a:rPr>
                        <a:t>Esfera Focal</a:t>
                      </a:r>
                    </a:p>
                  </a:txBody>
                  <a:tcPr>
                    <a:noFill/>
                  </a:tcPr>
                </a:tc>
                <a:tc>
                  <a:txBody>
                    <a:bodyPr/>
                    <a:lstStyle/>
                    <a:p>
                      <a:pPr algn="ctr"/>
                      <a:r>
                        <a:rPr lang="es-ES_tradnl" sz="1600" noProof="0" dirty="0">
                          <a:solidFill>
                            <a:schemeClr val="tx1"/>
                          </a:solidFill>
                        </a:rPr>
                        <a:t>Proyección de la Esfera Focal en 2D</a:t>
                      </a:r>
                    </a:p>
                  </a:txBody>
                  <a:tcPr>
                    <a:noFill/>
                  </a:tcPr>
                </a:tc>
                <a:extLst>
                  <a:ext uri="{0D108BD9-81ED-4DB2-BD59-A6C34878D82A}">
                    <a16:rowId xmlns:a16="http://schemas.microsoft.com/office/drawing/2014/main" val="2896319844"/>
                  </a:ext>
                </a:extLst>
              </a:tr>
            </a:tbl>
          </a:graphicData>
        </a:graphic>
      </p:graphicFrame>
      <p:sp>
        <p:nvSpPr>
          <p:cNvPr id="14" name="TextBox 13">
            <a:extLst>
              <a:ext uri="{FF2B5EF4-FFF2-40B4-BE49-F238E27FC236}">
                <a16:creationId xmlns:a16="http://schemas.microsoft.com/office/drawing/2014/main" id="{096C258D-33F7-8142-9837-A049A955603C}"/>
              </a:ext>
            </a:extLst>
          </p:cNvPr>
          <p:cNvSpPr txBox="1"/>
          <p:nvPr/>
        </p:nvSpPr>
        <p:spPr>
          <a:xfrm>
            <a:off x="4191000" y="3471290"/>
            <a:ext cx="3625453" cy="369332"/>
          </a:xfrm>
          <a:prstGeom prst="rect">
            <a:avLst/>
          </a:prstGeom>
          <a:solidFill>
            <a:schemeClr val="bg1"/>
          </a:solidFill>
        </p:spPr>
        <p:txBody>
          <a:bodyPr wrap="square" rtlCol="0">
            <a:spAutoFit/>
          </a:bodyPr>
          <a:lstStyle/>
          <a:p>
            <a:r>
              <a:rPr lang="es-ES_tradnl" b="1" dirty="0">
                <a:cs typeface="Arial" panose="020B0604020202020204" pitchFamily="34" charset="0"/>
              </a:rPr>
              <a:t>Desplazamiento Lateral/ Corte</a:t>
            </a:r>
          </a:p>
        </p:txBody>
      </p:sp>
    </p:spTree>
    <p:extLst>
      <p:ext uri="{BB962C8B-B14F-4D97-AF65-F5344CB8AC3E}">
        <p14:creationId xmlns:p14="http://schemas.microsoft.com/office/powerpoint/2010/main" val="3678098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B26549-8174-EA48-862A-87F7FA176F02}"/>
              </a:ext>
            </a:extLst>
          </p:cNvPr>
          <p:cNvPicPr>
            <a:picLocks noChangeAspect="1"/>
          </p:cNvPicPr>
          <p:nvPr/>
        </p:nvPicPr>
        <p:blipFill rotWithShape="1">
          <a:blip r:embed="rId3"/>
          <a:srcRect t="6674" r="1297"/>
          <a:stretch/>
        </p:blipFill>
        <p:spPr>
          <a:xfrm>
            <a:off x="1311440" y="1259131"/>
            <a:ext cx="7130096" cy="5359460"/>
          </a:xfrm>
          <a:prstGeom prst="rect">
            <a:avLst/>
          </a:prstGeom>
        </p:spPr>
      </p:pic>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s-ES_tradnl" altLang="en-US" sz="1800" dirty="0">
              <a:solidFill>
                <a:srgbClr val="FFFFFF"/>
              </a:solidFill>
              <a:latin typeface="Arial" panose="020B0604020202020204" pitchFamily="34" charset="0"/>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3202059" y="5184869"/>
            <a:ext cx="5706826" cy="998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None/>
            </a:pPr>
            <a:r>
              <a:rPr lang="es-ES_tradnl" altLang="en-US" sz="1400" dirty="0">
                <a:solidFill>
                  <a:srgbClr val="000000"/>
                </a:solidFill>
                <a:latin typeface="Arial" panose="020B0604020202020204" pitchFamily="34" charset="0"/>
                <a:cs typeface="Arial" panose="020B0604020202020204" pitchFamily="34" charset="0"/>
              </a:rPr>
              <a:t>Las ondas superficiales viajaron los 10402 km (6464 millas) a lo largo del perímetro de la Tierra desde el terremoto hasta la estación de registro. La onda de superficie comenzó a llegar a Bend 50 minutos después de que ocurriera el terremoto en el sur de Qinghai, China.</a:t>
            </a: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864042" y="4410693"/>
            <a:ext cx="6858000" cy="76796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cs typeface="Arial" panose="020B0604020202020204" pitchFamily="34" charset="0"/>
              </a:rPr>
              <a:t>Las ondas S son ondas de corte que siguen la misma trayectoria a través del manto que las ondas P. Las ondas S tardaron 24 minutos y 20 segundos en viajar desde el terremoto hasta Bend.</a:t>
            </a: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4206572" y="1243054"/>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dirty="0">
                <a:latin typeface="Arial" panose="020B0604020202020204" pitchFamily="34" charset="0"/>
                <a:cs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5715000" y="914400"/>
            <a:ext cx="3193885" cy="369332"/>
          </a:xfrm>
          <a:prstGeom prst="rect">
            <a:avLst/>
          </a:prstGeom>
          <a:solidFill>
            <a:schemeClr val="bg1"/>
          </a:solidFill>
        </p:spPr>
        <p:txBody>
          <a:bodyPr wrap="square">
            <a:spAutoFit/>
          </a:bodyPr>
          <a:lstStyle/>
          <a:p>
            <a:pPr eaLnBrk="1" hangingPunct="1">
              <a:defRPr/>
            </a:pPr>
            <a:r>
              <a:rPr lang="es-ES_tradnl" spc="200" dirty="0">
                <a:solidFill>
                  <a:prstClr val="black"/>
                </a:solidFill>
                <a:ea typeface="MS PGothic" charset="-128"/>
                <a:cs typeface="Arial" panose="020B0604020202020204" pitchFamily="34" charset="0"/>
              </a:rPr>
              <a:t>Ondas Superficiales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1910874" y="3769523"/>
            <a:ext cx="6764337" cy="5371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latin typeface="Arial" panose="020B0604020202020204" pitchFamily="34" charset="0"/>
                <a:cs typeface="Arial" panose="020B0604020202020204" pitchFamily="34" charset="0"/>
              </a:rPr>
              <a:t>PP es una onda de compresión que rebotó en la superficie a medio camino entre el terremoto y la estación de registro.</a:t>
            </a: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3346874" y="1261634"/>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dirty="0">
                <a:latin typeface="Arial" panose="020B0604020202020204" pitchFamily="34" charset="0"/>
                <a:cs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910874" y="3128912"/>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cs typeface="Arial" panose="020B0604020202020204" pitchFamily="34" charset="0"/>
              </a:rPr>
              <a:t>Después del terremoto, las ondas P de compresión tardaron 13 minutos y 14 segundos en recorrer una trayectoria curva a través del manto hasta Bend, Oregón.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135823" y="1169660"/>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dirty="0">
                <a:latin typeface="Arial" panose="020B0604020202020204" pitchFamily="34" charset="0"/>
                <a:cs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971800" y="1252627"/>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dirty="0">
                <a:latin typeface="Arial" panose="020B0604020202020204" pitchFamily="34" charset="0"/>
                <a:cs typeface="Arial" panose="020B0604020202020204" pitchFamily="34" charset="0"/>
              </a:rPr>
              <a:t>P</a:t>
            </a:r>
          </a:p>
        </p:txBody>
      </p:sp>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905000" y="2489888"/>
            <a:ext cx="6629400" cy="5352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cs typeface="Arial" panose="020B0604020202020204" pitchFamily="34" charset="0"/>
              </a:rPr>
              <a:t>El registro del terremoto en Bend, Oregón (BNOR) se ilustra en la parte superior. Bend está a 10402 km (6464 millas, 93,1 °) de la ubicación de este terremoto.</a:t>
            </a:r>
          </a:p>
        </p:txBody>
      </p:sp>
      <p:sp>
        <p:nvSpPr>
          <p:cNvPr id="17" name="TextBox 11">
            <a:extLst>
              <a:ext uri="{FF2B5EF4-FFF2-40B4-BE49-F238E27FC236}">
                <a16:creationId xmlns:a16="http://schemas.microsoft.com/office/drawing/2014/main" id="{56022D8A-D5C4-5047-AE4C-18A7B7DBFA82}"/>
              </a:ext>
            </a:extLst>
          </p:cNvPr>
          <p:cNvSpPr txBox="1">
            <a:spLocks noChangeArrowheads="1"/>
          </p:cNvSpPr>
          <p:nvPr/>
        </p:nvSpPr>
        <p:spPr bwMode="auto">
          <a:xfrm>
            <a:off x="5052452" y="1228786"/>
            <a:ext cx="49244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dirty="0">
                <a:latin typeface="Arial" panose="020B0604020202020204" pitchFamily="34" charset="0"/>
                <a:cs typeface="Arial" panose="020B0604020202020204" pitchFamily="34" charset="0"/>
              </a:rPr>
              <a:t>SS</a:t>
            </a:r>
          </a:p>
        </p:txBody>
      </p:sp>
      <p:sp>
        <p:nvSpPr>
          <p:cNvPr id="18" name="Title 1">
            <a:extLst>
              <a:ext uri="{FF2B5EF4-FFF2-40B4-BE49-F238E27FC236}">
                <a16:creationId xmlns:a16="http://schemas.microsoft.com/office/drawing/2014/main" id="{F9690720-16BF-1E47-B9DE-E76D426C197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ea typeface="+mj-ea"/>
                <a:cs typeface="Arial" panose="020B0604020202020204" pitchFamily="34" charset="0"/>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anose="020B0604020202020204" pitchFamily="34" charset="0"/>
              </a:rPr>
              <a:t>Magnitud 7,3 SUR DE QUINGHAI, CHINA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anose="020B0604020202020204"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anose="020B0604020202020204" pitchFamily="34" charset="0"/>
              </a:rPr>
              <a:t>Viernes, 21 de Mayo , 2021 a las 18:04:13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9801</TotalTime>
  <Words>1696</Words>
  <Application>Microsoft Macintosh PowerPoint</Application>
  <PresentationFormat>On-screen Show (4:3)</PresentationFormat>
  <Paragraphs>107</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cp:lastModifiedBy>
  <cp:revision>838</cp:revision>
  <dcterms:created xsi:type="dcterms:W3CDTF">2009-05-31T20:07:40Z</dcterms:created>
  <dcterms:modified xsi:type="dcterms:W3CDTF">2021-05-25T05:18:53Z</dcterms:modified>
</cp:coreProperties>
</file>