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8"/>
  </p:notesMasterIdLst>
  <p:handoutMasterIdLst>
    <p:handoutMasterId r:id="rId19"/>
  </p:handoutMasterIdLst>
  <p:sldIdLst>
    <p:sldId id="377" r:id="rId3"/>
    <p:sldId id="385" r:id="rId4"/>
    <p:sldId id="386" r:id="rId5"/>
    <p:sldId id="420" r:id="rId6"/>
    <p:sldId id="440" r:id="rId7"/>
    <p:sldId id="437" r:id="rId8"/>
    <p:sldId id="438" r:id="rId9"/>
    <p:sldId id="439" r:id="rId10"/>
    <p:sldId id="429" r:id="rId11"/>
    <p:sldId id="431" r:id="rId12"/>
    <p:sldId id="435" r:id="rId13"/>
    <p:sldId id="436" r:id="rId14"/>
    <p:sldId id="412" r:id="rId15"/>
    <p:sldId id="432" r:id="rId16"/>
    <p:sldId id="373" r:id="rId17"/>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8" autoAdjust="0"/>
    <p:restoredTop sz="85640" autoAdjust="0"/>
  </p:normalViewPr>
  <p:slideViewPr>
    <p:cSldViewPr>
      <p:cViewPr varScale="1">
        <p:scale>
          <a:sx n="62" d="100"/>
          <a:sy n="62" d="100"/>
        </p:scale>
        <p:origin x="155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8F43F-EB6F-4F46-88F5-7EFCDC2A9175}"/>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3F8887BD-663C-4CF7-90AE-3C385B23FA70}"/>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atin typeface="Arial" charset="0"/>
                <a:ea typeface="ＭＳ Ｐゴシック" charset="-128"/>
              </a:defRPr>
            </a:lvl1pPr>
          </a:lstStyle>
          <a:p>
            <a:pPr>
              <a:defRPr/>
            </a:pPr>
            <a:fld id="{387E9515-EC40-4E80-8FD5-2F98E14B6DB2}" type="datetimeFigureOut">
              <a:rPr lang="en-US"/>
              <a:pPr>
                <a:defRPr/>
              </a:pPr>
              <a:t>7/29/2021</a:t>
            </a:fld>
            <a:endParaRPr lang="en-US"/>
          </a:p>
        </p:txBody>
      </p:sp>
      <p:sp>
        <p:nvSpPr>
          <p:cNvPr id="4" name="Footer Placeholder 3">
            <a:extLst>
              <a:ext uri="{FF2B5EF4-FFF2-40B4-BE49-F238E27FC236}">
                <a16:creationId xmlns:a16="http://schemas.microsoft.com/office/drawing/2014/main" id="{3604F14E-8A19-44EF-BA8E-EEB3622B1758}"/>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3C93EBDE-EA24-489D-BC6D-115BC8D759D6}"/>
              </a:ext>
            </a:extLst>
          </p:cNvPr>
          <p:cNvSpPr>
            <a:spLocks noGrp="1"/>
          </p:cNvSpPr>
          <p:nvPr>
            <p:ph type="sldNum" sz="quarter" idx="3"/>
          </p:nvPr>
        </p:nvSpPr>
        <p:spPr>
          <a:xfrm>
            <a:off x="4143375" y="9120188"/>
            <a:ext cx="3170238" cy="48101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171E6D3-1D5A-4138-9AC3-D3DFBD8F38DD}"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35BE4D-ECE6-416B-86D9-947DF3A1836F}"/>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26908972-4E07-4A5B-B5A9-48BFEC3F3F3A}"/>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cs typeface="Arial" panose="020B0604020202020204" pitchFamily="34" charset="0"/>
              </a:defRPr>
            </a:lvl1pPr>
          </a:lstStyle>
          <a:p>
            <a:fld id="{9F04ADBE-73C3-4E74-BEE2-754618E912B4}" type="datetimeFigureOut">
              <a:rPr lang="en-US" altLang="en-US"/>
              <a:pPr/>
              <a:t>7/29/2021</a:t>
            </a:fld>
            <a:endParaRPr lang="en-US" altLang="en-US"/>
          </a:p>
        </p:txBody>
      </p:sp>
      <p:sp>
        <p:nvSpPr>
          <p:cNvPr id="4" name="Slide Image Placeholder 3">
            <a:extLst>
              <a:ext uri="{FF2B5EF4-FFF2-40B4-BE49-F238E27FC236}">
                <a16:creationId xmlns:a16="http://schemas.microsoft.com/office/drawing/2014/main" id="{3D7CE628-0874-49D1-BB48-67E4E0137E6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7E5122F9-51F0-4F08-9345-89DDCCE2965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AA8F791-EEA5-40BF-827D-572E391FFD5F}"/>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AB2303DE-DA68-44DC-A402-938250D5F3C6}"/>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fld id="{C9D76C7B-0545-4A07-9FA9-6DB6D8A99A29}"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a:extLst>
              <a:ext uri="{FF2B5EF4-FFF2-40B4-BE49-F238E27FC236}">
                <a16:creationId xmlns:a16="http://schemas.microsoft.com/office/drawing/2014/main" id="{20C6781B-03F8-4849-81FA-1955C1CA79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a:extLst>
              <a:ext uri="{FF2B5EF4-FFF2-40B4-BE49-F238E27FC236}">
                <a16:creationId xmlns:a16="http://schemas.microsoft.com/office/drawing/2014/main" id="{6FDD6653-725B-4FB4-BA7E-2C66A3CCFC5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More information:  https://earthquake.usgs.gov/earthquakes/eventpage/ak0219neiszm</a:t>
            </a:r>
          </a:p>
          <a:p>
            <a:pPr eaLnBrk="1" hangingPunct="1">
              <a:spcBef>
                <a:spcPct val="0"/>
              </a:spcBef>
            </a:pPr>
            <a:endParaRPr lang="en-US" altLang="en-US" dirty="0"/>
          </a:p>
        </p:txBody>
      </p:sp>
      <p:sp>
        <p:nvSpPr>
          <p:cNvPr id="28675" name="Slide Number Placeholder 3">
            <a:extLst>
              <a:ext uri="{FF2B5EF4-FFF2-40B4-BE49-F238E27FC236}">
                <a16:creationId xmlns:a16="http://schemas.microsoft.com/office/drawing/2014/main" id="{07D1591C-522C-4865-AAA0-62366A50077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BB32C007-794B-478B-B4C4-BD1D8605D7BB}" type="slidenum">
              <a:rPr lang="en-US" altLang="en-US" sz="130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11</a:t>
            </a:fld>
            <a:endParaRPr lang="en-US" altLang="en-US" sz="1300"/>
          </a:p>
        </p:txBody>
      </p:sp>
    </p:spTree>
    <p:extLst>
      <p:ext uri="{BB962C8B-B14F-4D97-AF65-F5344CB8AC3E}">
        <p14:creationId xmlns:p14="http://schemas.microsoft.com/office/powerpoint/2010/main" val="2754661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12</a:t>
            </a:fld>
            <a:endParaRPr lang="en-US" altLang="en-US" sz="1300"/>
          </a:p>
        </p:txBody>
      </p:sp>
    </p:spTree>
    <p:extLst>
      <p:ext uri="{BB962C8B-B14F-4D97-AF65-F5344CB8AC3E}">
        <p14:creationId xmlns:p14="http://schemas.microsoft.com/office/powerpoint/2010/main" val="2292357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a:solidFill>
                  <a:srgbClr val="393996"/>
                </a:solidFill>
                <a:latin typeface="Arial" panose="020B0604020202020204" pitchFamily="34" charset="0"/>
              </a:rPr>
              <a:t>Relevant Animation:</a:t>
            </a:r>
          </a:p>
          <a:p>
            <a:r>
              <a:rPr lang="en-US" altLang="en-US" sz="1000">
                <a:latin typeface="Arial" panose="020B0604020202020204" pitchFamily="34" charset="0"/>
              </a:rPr>
              <a:t>Understanding focal mechanisms http://www.iris.edu/hq/programs/education_and_outreach/animations/25</a:t>
            </a:r>
          </a:p>
          <a:p>
            <a:pPr eaLnBrk="1" hangingPunct="1">
              <a:spcBef>
                <a:spcPct val="0"/>
              </a:spcBef>
            </a:pPr>
            <a:endParaRPr lang="en-US" altLang="en-US"/>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13</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01604991-C334-834F-9355-94B4547C43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34874695-700D-0148-A66E-33499F31A8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dirty="0">
                <a:solidFill>
                  <a:schemeClr val="tx1"/>
                </a:solidFill>
                <a:effectLst/>
                <a:latin typeface="+mn-lt"/>
                <a:ea typeface="ＭＳ Ｐゴシック" panose="020B0600070205080204" pitchFamily="34" charset="-128"/>
                <a:cs typeface="ＭＳ Ｐゴシック" panose="020B0600070205080204" pitchFamily="34" charset="-128"/>
              </a:rPr>
              <a:t>Travel-time Curves: How they are created </a:t>
            </a:r>
            <a:r>
              <a:rPr lang="en-US" altLang="en-US" dirty="0"/>
              <a:t>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traveltime_curves_how_they_are_created</a:t>
            </a:r>
            <a:endParaRPr lang="en-US" altLang="en-US" dirty="0"/>
          </a:p>
        </p:txBody>
      </p:sp>
      <p:sp>
        <p:nvSpPr>
          <p:cNvPr id="16387" name="Slide Number Placeholder 3">
            <a:extLst>
              <a:ext uri="{FF2B5EF4-FFF2-40B4-BE49-F238E27FC236}">
                <a16:creationId xmlns:a16="http://schemas.microsoft.com/office/drawing/2014/main" id="{C4C48F36-4F33-FB41-B276-926D3BF202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BE9D09B-B5C1-4240-9FA3-371F0AFB4B98}" type="slidenum">
              <a:rPr lang="en-US" altLang="en-US">
                <a:solidFill>
                  <a:srgbClr val="000000"/>
                </a:solidFill>
                <a:latin typeface="Calibri" panose="020F0502020204030204" pitchFamily="34" charset="0"/>
              </a:rPr>
              <a:pPr/>
              <a:t>14</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a:extLst>
              <a:ext uri="{FF2B5EF4-FFF2-40B4-BE49-F238E27FC236}">
                <a16:creationId xmlns:a16="http://schemas.microsoft.com/office/drawing/2014/main" id="{7CB8AEA6-236C-4A5C-8DE2-5033B781EAD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a:extLst>
              <a:ext uri="{FF2B5EF4-FFF2-40B4-BE49-F238E27FC236}">
                <a16:creationId xmlns:a16="http://schemas.microsoft.com/office/drawing/2014/main" id="{B4B6E619-B2BE-4EC9-842D-1D37C3B609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9155" name="Slide Number Placeholder 3">
            <a:extLst>
              <a:ext uri="{FF2B5EF4-FFF2-40B4-BE49-F238E27FC236}">
                <a16:creationId xmlns:a16="http://schemas.microsoft.com/office/drawing/2014/main" id="{34B6EC1F-A9A9-4C89-96D9-185AFDE870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43B398FF-410F-435E-8211-FD2E8BCC1D8F}" type="slidenum">
              <a:rPr lang="en-US" altLang="en-US" sz="1300"/>
              <a:pPr>
                <a:spcBef>
                  <a:spcPct val="0"/>
                </a:spcBef>
              </a:pPr>
              <a:t>15</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D1FF3566-335D-41A9-AF29-6C4C8A05CD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a:extLst>
              <a:ext uri="{FF2B5EF4-FFF2-40B4-BE49-F238E27FC236}">
                <a16:creationId xmlns:a16="http://schemas.microsoft.com/office/drawing/2014/main" id="{AEAF18FA-B6B9-4611-984D-83AC504696F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dirty="0"/>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t>Relevant animation: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rPr>
              <a:t>Earthquake Intensity </a:t>
            </a:r>
            <a:r>
              <a:rPr lang="en-US" dirty="0">
                <a:hlinkClick r:id="rId3"/>
              </a:rPr>
              <a:t>https://www.iris.edu/hq/inclass/animation/earthquake_intensity</a:t>
            </a:r>
            <a:r>
              <a:rPr lang="en-US" dirty="0"/>
              <a:t> </a:t>
            </a:r>
            <a:endPar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pPr eaLnBrk="1" hangingPunct="1">
              <a:spcBef>
                <a:spcPct val="0"/>
              </a:spcBef>
            </a:pPr>
            <a:endParaRPr lang="en-US" altLang="en-US" dirty="0"/>
          </a:p>
          <a:p>
            <a:pPr eaLnBrk="1" hangingPunct="1">
              <a:spcBef>
                <a:spcPct val="0"/>
              </a:spcBef>
            </a:pPr>
            <a:endParaRPr lang="en-US" altLang="en-US" dirty="0"/>
          </a:p>
        </p:txBody>
      </p:sp>
      <p:sp>
        <p:nvSpPr>
          <p:cNvPr id="30723" name="Slide Number Placeholder 3">
            <a:extLst>
              <a:ext uri="{FF2B5EF4-FFF2-40B4-BE49-F238E27FC236}">
                <a16:creationId xmlns:a16="http://schemas.microsoft.com/office/drawing/2014/main" id="{95D3FAF6-4038-47A9-8620-4B2CEBF028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795D763-B200-4062-96ED-57A40E4F002E}" type="slidenum">
              <a:rPr lang="en-US" altLang="en-US">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a:extLst>
              <a:ext uri="{FF2B5EF4-FFF2-40B4-BE49-F238E27FC236}">
                <a16:creationId xmlns:a16="http://schemas.microsoft.com/office/drawing/2014/main" id="{BB21FB3E-57FA-4854-B825-D5316CEC22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a:extLst>
              <a:ext uri="{FF2B5EF4-FFF2-40B4-BE49-F238E27FC236}">
                <a16:creationId xmlns:a16="http://schemas.microsoft.com/office/drawing/2014/main" id="{4CB6D905-3659-49E4-9E0A-2A0347C8C3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p>
        </p:txBody>
      </p:sp>
      <p:sp>
        <p:nvSpPr>
          <p:cNvPr id="32771" name="Slide Number Placeholder 3">
            <a:extLst>
              <a:ext uri="{FF2B5EF4-FFF2-40B4-BE49-F238E27FC236}">
                <a16:creationId xmlns:a16="http://schemas.microsoft.com/office/drawing/2014/main" id="{C61BA8BB-2C9B-4F1A-994B-CD15E1B8D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82A3B55C-FF41-4114-9C0F-664845701EC3}" type="slidenum">
              <a:rPr lang="en-US" altLang="en-US" sz="130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a:extLst>
              <a:ext uri="{FF2B5EF4-FFF2-40B4-BE49-F238E27FC236}">
                <a16:creationId xmlns:a16="http://schemas.microsoft.com/office/drawing/2014/main" id="{149A3413-1106-1B48-920A-630E02F95E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a:extLst>
              <a:ext uri="{FF2B5EF4-FFF2-40B4-BE49-F238E27FC236}">
                <a16:creationId xmlns:a16="http://schemas.microsoft.com/office/drawing/2014/main" id="{28D894B8-070F-3A45-ACD6-3FE9CF428AA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solidFill>
                  <a:srgbClr val="393996"/>
                </a:solidFill>
              </a:rPr>
              <a:t>Relevant Animations:</a:t>
            </a:r>
          </a:p>
          <a:p>
            <a:pPr eaLnBrk="1" hangingPunct="1">
              <a:spcBef>
                <a:spcPct val="0"/>
              </a:spcBef>
            </a:pPr>
            <a:r>
              <a:rPr lang="en-US" altLang="en-US" dirty="0"/>
              <a:t>Alaska – Tectonics and Earthquakes:  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alaska_tectonics_and_earthquakes</a:t>
            </a:r>
            <a:r>
              <a:rPr lang="en-US" altLang="en-US" dirty="0"/>
              <a:t> </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rPr>
              <a:t>Alaska: The Great Alaska Earthquake of 1964: </a:t>
            </a:r>
            <a:r>
              <a:rPr lang="en-US" dirty="0">
                <a:hlinkClick r:id="rId3"/>
              </a:rPr>
              <a:t>https://www.iris.edu/hq/inclass/animation/alaska_the_great_alaska_earthquake_of_1964</a:t>
            </a:r>
            <a:endPar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pPr eaLnBrk="1" hangingPunct="1">
              <a:spcBef>
                <a:spcPct val="0"/>
              </a:spcBef>
            </a:pPr>
            <a:endParaRPr lang="en-US" altLang="en-US" dirty="0"/>
          </a:p>
        </p:txBody>
      </p:sp>
      <p:sp>
        <p:nvSpPr>
          <p:cNvPr id="43011" name="Slide Number Placeholder 3">
            <a:extLst>
              <a:ext uri="{FF2B5EF4-FFF2-40B4-BE49-F238E27FC236}">
                <a16:creationId xmlns:a16="http://schemas.microsoft.com/office/drawing/2014/main" id="{AF2E0D70-CAA5-1B48-9437-A42B7EB5BF6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B6E95B2-E575-934F-A64E-64D08DD7EECF}" type="slidenum">
              <a:rPr lang="en-US" altLang="en-US" sz="1200">
                <a:latin typeface="Calibri" panose="020F0502020204030204" pitchFamily="34" charset="0"/>
              </a:rPr>
              <a:pPr/>
              <a:t>5</a:t>
            </a:fld>
            <a:endParaRPr lang="en-US" altLang="en-US"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a:extLst>
              <a:ext uri="{FF2B5EF4-FFF2-40B4-BE49-F238E27FC236}">
                <a16:creationId xmlns:a16="http://schemas.microsoft.com/office/drawing/2014/main" id="{4AC4D43F-56B7-4C30-9EC8-4D16661D7B3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4" name="Notes Placeholder 2">
            <a:extLst>
              <a:ext uri="{FF2B5EF4-FFF2-40B4-BE49-F238E27FC236}">
                <a16:creationId xmlns:a16="http://schemas.microsoft.com/office/drawing/2014/main" id="{34B63AFD-D0AC-4824-AAE2-CD6BCE474EF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Relevant animation: Earthquake: Foreshock—Mainshock—Aftershock </a:t>
            </a:r>
            <a:r>
              <a:rPr lang="en-US" altLang="en-US">
                <a:hlinkClick r:id="rId3"/>
              </a:rPr>
              <a:t>https://www.iris.edu/hq/inclass/animation/earthquake_foreshockmainshockaftershock</a:t>
            </a:r>
            <a:r>
              <a:rPr lang="en-US" altLang="en-US"/>
              <a:t> </a:t>
            </a:r>
          </a:p>
          <a:p>
            <a:pPr eaLnBrk="1" hangingPunct="1">
              <a:spcBef>
                <a:spcPct val="0"/>
              </a:spcBef>
            </a:pPr>
            <a:endParaRPr lang="en-US" altLang="en-US"/>
          </a:p>
        </p:txBody>
      </p:sp>
      <p:sp>
        <p:nvSpPr>
          <p:cNvPr id="18435" name="Slide Number Placeholder 3">
            <a:extLst>
              <a:ext uri="{FF2B5EF4-FFF2-40B4-BE49-F238E27FC236}">
                <a16:creationId xmlns:a16="http://schemas.microsoft.com/office/drawing/2014/main" id="{980FCEE6-D8ED-4039-9E4B-5B96F8671A4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EA3E6E9-357C-4924-BB13-5E3253800BBA}" type="slidenum">
              <a:rPr lang="en-US" altLang="en-US" sz="1300"/>
              <a:pPr>
                <a:spcBef>
                  <a:spcPct val="0"/>
                </a:spcBef>
              </a:pPr>
              <a:t>6</a:t>
            </a:fld>
            <a:endParaRPr lang="en-US" altLang="en-US" sz="1300"/>
          </a:p>
        </p:txBody>
      </p:sp>
    </p:spTree>
    <p:extLst>
      <p:ext uri="{BB962C8B-B14F-4D97-AF65-F5344CB8AC3E}">
        <p14:creationId xmlns:p14="http://schemas.microsoft.com/office/powerpoint/2010/main" val="437414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7</a:t>
            </a:fld>
            <a:endParaRPr lang="en-US" altLang="en-US" sz="1300"/>
          </a:p>
        </p:txBody>
      </p:sp>
    </p:spTree>
    <p:extLst>
      <p:ext uri="{BB962C8B-B14F-4D97-AF65-F5344CB8AC3E}">
        <p14:creationId xmlns:p14="http://schemas.microsoft.com/office/powerpoint/2010/main" val="24797704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8</a:t>
            </a:fld>
            <a:endParaRPr lang="en-US" altLang="en-US" sz="1300"/>
          </a:p>
        </p:txBody>
      </p:sp>
    </p:spTree>
    <p:extLst>
      <p:ext uri="{BB962C8B-B14F-4D97-AF65-F5344CB8AC3E}">
        <p14:creationId xmlns:p14="http://schemas.microsoft.com/office/powerpoint/2010/main" val="2437356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9</a:t>
            </a:fld>
            <a:endParaRPr lang="en-US" altLang="en-US" sz="13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10</a:t>
            </a:fld>
            <a:endParaRPr lang="en-US" altLang="en-US" sz="1300"/>
          </a:p>
        </p:txBody>
      </p:sp>
    </p:spTree>
    <p:extLst>
      <p:ext uri="{BB962C8B-B14F-4D97-AF65-F5344CB8AC3E}">
        <p14:creationId xmlns:p14="http://schemas.microsoft.com/office/powerpoint/2010/main" val="1195628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E148EDE-9119-42CE-8675-506F45E7CE50}"/>
              </a:ext>
            </a:extLst>
          </p:cNvPr>
          <p:cNvSpPr>
            <a:spLocks noGrp="1"/>
          </p:cNvSpPr>
          <p:nvPr>
            <p:ph type="dt" sz="half" idx="10"/>
          </p:nvPr>
        </p:nvSpPr>
        <p:spPr/>
        <p:txBody>
          <a:bodyPr/>
          <a:lstStyle>
            <a:lvl1pPr>
              <a:defRPr/>
            </a:lvl1pPr>
          </a:lstStyle>
          <a:p>
            <a:fld id="{50E6DED7-E869-4ECA-8FA3-BDF74084F24E}" type="datetimeFigureOut">
              <a:rPr lang="en-US" altLang="en-US"/>
              <a:pPr/>
              <a:t>7/29/2021</a:t>
            </a:fld>
            <a:endParaRPr lang="en-US" altLang="en-US"/>
          </a:p>
        </p:txBody>
      </p:sp>
      <p:sp>
        <p:nvSpPr>
          <p:cNvPr id="5" name="Footer Placeholder 4">
            <a:extLst>
              <a:ext uri="{FF2B5EF4-FFF2-40B4-BE49-F238E27FC236}">
                <a16:creationId xmlns:a16="http://schemas.microsoft.com/office/drawing/2014/main" id="{7DCE3872-7185-4533-9D9A-8D19E1BA47B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3548A69-4B07-45FB-AC29-8FC6354143FA}"/>
              </a:ext>
            </a:extLst>
          </p:cNvPr>
          <p:cNvSpPr>
            <a:spLocks noGrp="1"/>
          </p:cNvSpPr>
          <p:nvPr>
            <p:ph type="sldNum" sz="quarter" idx="12"/>
          </p:nvPr>
        </p:nvSpPr>
        <p:spPr/>
        <p:txBody>
          <a:bodyPr/>
          <a:lstStyle>
            <a:lvl1pPr>
              <a:defRPr/>
            </a:lvl1pPr>
          </a:lstStyle>
          <a:p>
            <a:fld id="{7167E739-A090-4420-BC86-243C1E733718}" type="slidenum">
              <a:rPr lang="en-US" altLang="en-US"/>
              <a:pPr/>
              <a:t>‹#›</a:t>
            </a:fld>
            <a:endParaRPr lang="en-US" altLang="en-US"/>
          </a:p>
        </p:txBody>
      </p:sp>
    </p:spTree>
    <p:extLst>
      <p:ext uri="{BB962C8B-B14F-4D97-AF65-F5344CB8AC3E}">
        <p14:creationId xmlns:p14="http://schemas.microsoft.com/office/powerpoint/2010/main" val="98772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2D17FE-22D5-4708-AA8C-ACAE1D25FB80}"/>
              </a:ext>
            </a:extLst>
          </p:cNvPr>
          <p:cNvSpPr>
            <a:spLocks noGrp="1"/>
          </p:cNvSpPr>
          <p:nvPr>
            <p:ph type="dt" sz="half" idx="10"/>
          </p:nvPr>
        </p:nvSpPr>
        <p:spPr/>
        <p:txBody>
          <a:bodyPr/>
          <a:lstStyle>
            <a:lvl1pPr>
              <a:defRPr/>
            </a:lvl1pPr>
          </a:lstStyle>
          <a:p>
            <a:fld id="{2F9A33F8-16CB-4D98-8E3B-960A7CC93502}" type="datetimeFigureOut">
              <a:rPr lang="en-US" altLang="en-US"/>
              <a:pPr/>
              <a:t>7/29/2021</a:t>
            </a:fld>
            <a:endParaRPr lang="en-US" altLang="en-US"/>
          </a:p>
        </p:txBody>
      </p:sp>
      <p:sp>
        <p:nvSpPr>
          <p:cNvPr id="5" name="Footer Placeholder 4">
            <a:extLst>
              <a:ext uri="{FF2B5EF4-FFF2-40B4-BE49-F238E27FC236}">
                <a16:creationId xmlns:a16="http://schemas.microsoft.com/office/drawing/2014/main" id="{2C760207-75D5-4094-86D2-70FCA9F439F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F2E3603-7C3B-4A62-BD9E-784A08FBC6D6}"/>
              </a:ext>
            </a:extLst>
          </p:cNvPr>
          <p:cNvSpPr>
            <a:spLocks noGrp="1"/>
          </p:cNvSpPr>
          <p:nvPr>
            <p:ph type="sldNum" sz="quarter" idx="12"/>
          </p:nvPr>
        </p:nvSpPr>
        <p:spPr/>
        <p:txBody>
          <a:bodyPr/>
          <a:lstStyle>
            <a:lvl1pPr>
              <a:defRPr/>
            </a:lvl1pPr>
          </a:lstStyle>
          <a:p>
            <a:fld id="{540FC0B3-6DA8-4549-8E18-6C092C5AB410}" type="slidenum">
              <a:rPr lang="en-US" altLang="en-US"/>
              <a:pPr/>
              <a:t>‹#›</a:t>
            </a:fld>
            <a:endParaRPr lang="en-US" altLang="en-US"/>
          </a:p>
        </p:txBody>
      </p:sp>
    </p:spTree>
    <p:extLst>
      <p:ext uri="{BB962C8B-B14F-4D97-AF65-F5344CB8AC3E}">
        <p14:creationId xmlns:p14="http://schemas.microsoft.com/office/powerpoint/2010/main" val="3820793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133CDC-21B9-4BAA-81D9-7C55CE6AC6E8}"/>
              </a:ext>
            </a:extLst>
          </p:cNvPr>
          <p:cNvSpPr>
            <a:spLocks noGrp="1"/>
          </p:cNvSpPr>
          <p:nvPr>
            <p:ph type="dt" sz="half" idx="10"/>
          </p:nvPr>
        </p:nvSpPr>
        <p:spPr/>
        <p:txBody>
          <a:bodyPr/>
          <a:lstStyle>
            <a:lvl1pPr>
              <a:defRPr/>
            </a:lvl1pPr>
          </a:lstStyle>
          <a:p>
            <a:fld id="{B5D75001-B2F7-48D1-B88D-7C0B22F20D5A}" type="datetimeFigureOut">
              <a:rPr lang="en-US" altLang="en-US"/>
              <a:pPr/>
              <a:t>7/29/2021</a:t>
            </a:fld>
            <a:endParaRPr lang="en-US" altLang="en-US"/>
          </a:p>
        </p:txBody>
      </p:sp>
      <p:sp>
        <p:nvSpPr>
          <p:cNvPr id="5" name="Footer Placeholder 4">
            <a:extLst>
              <a:ext uri="{FF2B5EF4-FFF2-40B4-BE49-F238E27FC236}">
                <a16:creationId xmlns:a16="http://schemas.microsoft.com/office/drawing/2014/main" id="{AD2016F0-8D1A-4DA3-AA46-72ACC3ACEC8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35FDD50-4573-432D-B404-CBB715A433F9}"/>
              </a:ext>
            </a:extLst>
          </p:cNvPr>
          <p:cNvSpPr>
            <a:spLocks noGrp="1"/>
          </p:cNvSpPr>
          <p:nvPr>
            <p:ph type="sldNum" sz="quarter" idx="12"/>
          </p:nvPr>
        </p:nvSpPr>
        <p:spPr/>
        <p:txBody>
          <a:bodyPr/>
          <a:lstStyle>
            <a:lvl1pPr>
              <a:defRPr/>
            </a:lvl1pPr>
          </a:lstStyle>
          <a:p>
            <a:fld id="{2187A256-CE9F-42FD-93B7-4F2CFE818302}" type="slidenum">
              <a:rPr lang="en-US" altLang="en-US"/>
              <a:pPr/>
              <a:t>‹#›</a:t>
            </a:fld>
            <a:endParaRPr lang="en-US" altLang="en-US"/>
          </a:p>
        </p:txBody>
      </p:sp>
    </p:spTree>
    <p:extLst>
      <p:ext uri="{BB962C8B-B14F-4D97-AF65-F5344CB8AC3E}">
        <p14:creationId xmlns:p14="http://schemas.microsoft.com/office/powerpoint/2010/main" val="3997891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0BBF34EF-716F-4CD5-89E7-02C8A1AE8C8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35B7846-7E3C-4572-A071-F5B7BD16E63D}" type="datetimeFigureOut">
              <a:rPr lang="en-US" altLang="en-US"/>
              <a:pPr/>
              <a:t>7/29/2021</a:t>
            </a:fld>
            <a:endParaRPr lang="en-US" altLang="en-US"/>
          </a:p>
        </p:txBody>
      </p:sp>
      <p:sp>
        <p:nvSpPr>
          <p:cNvPr id="5" name="Footer Placeholder 4">
            <a:extLst>
              <a:ext uri="{FF2B5EF4-FFF2-40B4-BE49-F238E27FC236}">
                <a16:creationId xmlns:a16="http://schemas.microsoft.com/office/drawing/2014/main" id="{9BFB41B6-AC7E-4173-ABFD-23C88BBF332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0784D9F1-0F2E-4FBA-8EB0-33FFAC00043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2C992E29-3065-4AF1-A62E-6CE9CA9798DE}" type="slidenum">
              <a:rPr lang="en-US" altLang="en-US"/>
              <a:pPr/>
              <a:t>‹#›</a:t>
            </a:fld>
            <a:endParaRPr lang="en-US" altLang="en-US"/>
          </a:p>
        </p:txBody>
      </p:sp>
    </p:spTree>
    <p:extLst>
      <p:ext uri="{BB962C8B-B14F-4D97-AF65-F5344CB8AC3E}">
        <p14:creationId xmlns:p14="http://schemas.microsoft.com/office/powerpoint/2010/main" val="5132517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336D22-7940-4635-A8BF-D9C6F76B29A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07B8B5B-7DC1-4843-B5E6-A4D59FC54D38}" type="datetimeFigureOut">
              <a:rPr lang="en-US" altLang="en-US"/>
              <a:pPr/>
              <a:t>7/29/2021</a:t>
            </a:fld>
            <a:endParaRPr lang="en-US" altLang="en-US"/>
          </a:p>
        </p:txBody>
      </p:sp>
      <p:sp>
        <p:nvSpPr>
          <p:cNvPr id="5" name="Footer Placeholder 4">
            <a:extLst>
              <a:ext uri="{FF2B5EF4-FFF2-40B4-BE49-F238E27FC236}">
                <a16:creationId xmlns:a16="http://schemas.microsoft.com/office/drawing/2014/main" id="{007E4A7F-03C5-470D-A3F3-C22F9EF3D3B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A9365934-E7B4-4B4A-BEC8-C4AD7BEBE47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49C4B80F-E2FD-46E4-8542-5335F3D0F8D7}" type="slidenum">
              <a:rPr lang="en-US" altLang="en-US"/>
              <a:pPr/>
              <a:t>‹#›</a:t>
            </a:fld>
            <a:endParaRPr lang="en-US" altLang="en-US"/>
          </a:p>
        </p:txBody>
      </p:sp>
    </p:spTree>
    <p:extLst>
      <p:ext uri="{BB962C8B-B14F-4D97-AF65-F5344CB8AC3E}">
        <p14:creationId xmlns:p14="http://schemas.microsoft.com/office/powerpoint/2010/main" val="2839261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187FF3-67FF-4C12-900D-9AFE3B043840}"/>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AB24361F-9E2C-4DD5-97DF-4D9FF61AA7B9}" type="datetimeFigureOut">
              <a:rPr lang="en-US" altLang="en-US"/>
              <a:pPr/>
              <a:t>7/29/2021</a:t>
            </a:fld>
            <a:endParaRPr lang="en-US" altLang="en-US"/>
          </a:p>
        </p:txBody>
      </p:sp>
      <p:sp>
        <p:nvSpPr>
          <p:cNvPr id="5" name="Footer Placeholder 4">
            <a:extLst>
              <a:ext uri="{FF2B5EF4-FFF2-40B4-BE49-F238E27FC236}">
                <a16:creationId xmlns:a16="http://schemas.microsoft.com/office/drawing/2014/main" id="{BB28A4A4-7CDB-4ABC-9147-FFC2C70C7AD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28EEFB5C-6111-49D2-AD1D-E41DA7DFBBB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802DC7D1-C60B-450E-BF63-73B5DB362E36}" type="slidenum">
              <a:rPr lang="en-US" altLang="en-US"/>
              <a:pPr/>
              <a:t>‹#›</a:t>
            </a:fld>
            <a:endParaRPr lang="en-US" altLang="en-US"/>
          </a:p>
        </p:txBody>
      </p:sp>
    </p:spTree>
    <p:extLst>
      <p:ext uri="{BB962C8B-B14F-4D97-AF65-F5344CB8AC3E}">
        <p14:creationId xmlns:p14="http://schemas.microsoft.com/office/powerpoint/2010/main" val="40925476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AA1BE73-50CD-40FF-8BAA-A671A35858A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D91E7437-92B5-474B-93ED-7E2546C76DA3}" type="datetimeFigureOut">
              <a:rPr lang="en-US" altLang="en-US"/>
              <a:pPr/>
              <a:t>7/29/2021</a:t>
            </a:fld>
            <a:endParaRPr lang="en-US" altLang="en-US"/>
          </a:p>
        </p:txBody>
      </p:sp>
      <p:sp>
        <p:nvSpPr>
          <p:cNvPr id="6" name="Footer Placeholder 5">
            <a:extLst>
              <a:ext uri="{FF2B5EF4-FFF2-40B4-BE49-F238E27FC236}">
                <a16:creationId xmlns:a16="http://schemas.microsoft.com/office/drawing/2014/main" id="{F6EEAF3D-DCA5-42AE-B35B-40479CCA0CAB}"/>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9BAA0232-6912-4825-A4AA-3838C619D20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9A1710DE-83D4-48E2-80C0-F60A5420385D}" type="slidenum">
              <a:rPr lang="en-US" altLang="en-US"/>
              <a:pPr/>
              <a:t>‹#›</a:t>
            </a:fld>
            <a:endParaRPr lang="en-US" altLang="en-US"/>
          </a:p>
        </p:txBody>
      </p:sp>
    </p:spTree>
    <p:extLst>
      <p:ext uri="{BB962C8B-B14F-4D97-AF65-F5344CB8AC3E}">
        <p14:creationId xmlns:p14="http://schemas.microsoft.com/office/powerpoint/2010/main" val="7844956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57BF8BD-9455-4FAD-8288-E07FDB5965F4}"/>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0D0218-BCCE-483A-8B56-3AEF872E79E2}" type="datetimeFigureOut">
              <a:rPr lang="en-US" altLang="en-US"/>
              <a:pPr/>
              <a:t>7/29/2021</a:t>
            </a:fld>
            <a:endParaRPr lang="en-US" altLang="en-US"/>
          </a:p>
        </p:txBody>
      </p:sp>
      <p:sp>
        <p:nvSpPr>
          <p:cNvPr id="8" name="Footer Placeholder 7">
            <a:extLst>
              <a:ext uri="{FF2B5EF4-FFF2-40B4-BE49-F238E27FC236}">
                <a16:creationId xmlns:a16="http://schemas.microsoft.com/office/drawing/2014/main" id="{F0D98BFD-4012-47E0-8D18-C73E5A208106}"/>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9" name="Slide Number Placeholder 8">
            <a:extLst>
              <a:ext uri="{FF2B5EF4-FFF2-40B4-BE49-F238E27FC236}">
                <a16:creationId xmlns:a16="http://schemas.microsoft.com/office/drawing/2014/main" id="{48D872C0-7107-4A53-946E-1A2A125F272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3C5F17BD-CA0D-49F8-AA75-5A13C871E193}" type="slidenum">
              <a:rPr lang="en-US" altLang="en-US"/>
              <a:pPr/>
              <a:t>‹#›</a:t>
            </a:fld>
            <a:endParaRPr lang="en-US" altLang="en-US"/>
          </a:p>
        </p:txBody>
      </p:sp>
    </p:spTree>
    <p:extLst>
      <p:ext uri="{BB962C8B-B14F-4D97-AF65-F5344CB8AC3E}">
        <p14:creationId xmlns:p14="http://schemas.microsoft.com/office/powerpoint/2010/main" val="1785805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1677009-096B-41C1-A2AD-DDC2D809492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E28FC5-0139-47E9-8E7C-699C4B2D429D}" type="datetimeFigureOut">
              <a:rPr lang="en-US" altLang="en-US"/>
              <a:pPr/>
              <a:t>7/29/2021</a:t>
            </a:fld>
            <a:endParaRPr lang="en-US" altLang="en-US"/>
          </a:p>
        </p:txBody>
      </p:sp>
      <p:sp>
        <p:nvSpPr>
          <p:cNvPr id="4" name="Footer Placeholder 3">
            <a:extLst>
              <a:ext uri="{FF2B5EF4-FFF2-40B4-BE49-F238E27FC236}">
                <a16:creationId xmlns:a16="http://schemas.microsoft.com/office/drawing/2014/main" id="{443BD023-5A68-4918-9E72-CBEDC8D2D32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5" name="Slide Number Placeholder 4">
            <a:extLst>
              <a:ext uri="{FF2B5EF4-FFF2-40B4-BE49-F238E27FC236}">
                <a16:creationId xmlns:a16="http://schemas.microsoft.com/office/drawing/2014/main" id="{315F04E4-A782-4071-BA2D-7FF5715E1100}"/>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CB151B89-E93A-4B50-A3C1-9CDBEE01B2C0}" type="slidenum">
              <a:rPr lang="en-US" altLang="en-US"/>
              <a:pPr/>
              <a:t>‹#›</a:t>
            </a:fld>
            <a:endParaRPr lang="en-US" altLang="en-US"/>
          </a:p>
        </p:txBody>
      </p:sp>
    </p:spTree>
    <p:extLst>
      <p:ext uri="{BB962C8B-B14F-4D97-AF65-F5344CB8AC3E}">
        <p14:creationId xmlns:p14="http://schemas.microsoft.com/office/powerpoint/2010/main" val="10427071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96A40C-2B84-444B-B0D6-8ABD1A75D1D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13A8D8F-81E6-4823-B7F7-2B01BE522B15}" type="datetimeFigureOut">
              <a:rPr lang="en-US" altLang="en-US"/>
              <a:pPr/>
              <a:t>7/29/2021</a:t>
            </a:fld>
            <a:endParaRPr lang="en-US" altLang="en-US"/>
          </a:p>
        </p:txBody>
      </p:sp>
      <p:sp>
        <p:nvSpPr>
          <p:cNvPr id="3" name="Footer Placeholder 2">
            <a:extLst>
              <a:ext uri="{FF2B5EF4-FFF2-40B4-BE49-F238E27FC236}">
                <a16:creationId xmlns:a16="http://schemas.microsoft.com/office/drawing/2014/main" id="{51289FB3-ECDE-4283-8E3C-2E1AD17338B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4" name="Slide Number Placeholder 3">
            <a:extLst>
              <a:ext uri="{FF2B5EF4-FFF2-40B4-BE49-F238E27FC236}">
                <a16:creationId xmlns:a16="http://schemas.microsoft.com/office/drawing/2014/main" id="{DAF51CDF-4B94-4830-87A5-14459D74265A}"/>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F6A3AFF9-9E77-4A90-86D3-627711AEB4D8}" type="slidenum">
              <a:rPr lang="en-US" altLang="en-US"/>
              <a:pPr/>
              <a:t>‹#›</a:t>
            </a:fld>
            <a:endParaRPr lang="en-US" altLang="en-US"/>
          </a:p>
        </p:txBody>
      </p:sp>
    </p:spTree>
    <p:extLst>
      <p:ext uri="{BB962C8B-B14F-4D97-AF65-F5344CB8AC3E}">
        <p14:creationId xmlns:p14="http://schemas.microsoft.com/office/powerpoint/2010/main" val="2661095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680224A4-CCAE-4D1B-870E-DC02E3A32C1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5ADFA722-F04F-4FF3-8CC3-241BFF2EAB66}" type="datetimeFigureOut">
              <a:rPr lang="en-US" altLang="en-US"/>
              <a:pPr/>
              <a:t>7/29/2021</a:t>
            </a:fld>
            <a:endParaRPr lang="en-US" altLang="en-US"/>
          </a:p>
        </p:txBody>
      </p:sp>
      <p:sp>
        <p:nvSpPr>
          <p:cNvPr id="6" name="Footer Placeholder 5">
            <a:extLst>
              <a:ext uri="{FF2B5EF4-FFF2-40B4-BE49-F238E27FC236}">
                <a16:creationId xmlns:a16="http://schemas.microsoft.com/office/drawing/2014/main" id="{E36A94ED-91EB-4D5A-98A2-F05375EAD8E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F4B23B8F-D855-401A-BA61-96D7FADE4F6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E4B010A4-CACE-4FF5-8033-6969B0070DAE}" type="slidenum">
              <a:rPr lang="en-US" altLang="en-US"/>
              <a:pPr/>
              <a:t>‹#›</a:t>
            </a:fld>
            <a:endParaRPr lang="en-US" altLang="en-US"/>
          </a:p>
        </p:txBody>
      </p:sp>
    </p:spTree>
    <p:extLst>
      <p:ext uri="{BB962C8B-B14F-4D97-AF65-F5344CB8AC3E}">
        <p14:creationId xmlns:p14="http://schemas.microsoft.com/office/powerpoint/2010/main" val="40478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53AEA6-DE1D-4CD1-AD90-8AE04B244ED0}"/>
              </a:ext>
            </a:extLst>
          </p:cNvPr>
          <p:cNvSpPr>
            <a:spLocks noGrp="1"/>
          </p:cNvSpPr>
          <p:nvPr>
            <p:ph type="dt" sz="half" idx="10"/>
          </p:nvPr>
        </p:nvSpPr>
        <p:spPr/>
        <p:txBody>
          <a:bodyPr/>
          <a:lstStyle>
            <a:lvl1pPr>
              <a:defRPr/>
            </a:lvl1pPr>
          </a:lstStyle>
          <a:p>
            <a:fld id="{AED0E07F-E57E-42BA-89DD-5DD5A1A9AEE2}" type="datetimeFigureOut">
              <a:rPr lang="en-US" altLang="en-US"/>
              <a:pPr/>
              <a:t>7/29/2021</a:t>
            </a:fld>
            <a:endParaRPr lang="en-US" altLang="en-US"/>
          </a:p>
        </p:txBody>
      </p:sp>
      <p:sp>
        <p:nvSpPr>
          <p:cNvPr id="5" name="Footer Placeholder 4">
            <a:extLst>
              <a:ext uri="{FF2B5EF4-FFF2-40B4-BE49-F238E27FC236}">
                <a16:creationId xmlns:a16="http://schemas.microsoft.com/office/drawing/2014/main" id="{758600E2-44BB-491D-AA13-A05B515342A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023BFCD-E316-4647-911D-E433D7B8989B}"/>
              </a:ext>
            </a:extLst>
          </p:cNvPr>
          <p:cNvSpPr>
            <a:spLocks noGrp="1"/>
          </p:cNvSpPr>
          <p:nvPr>
            <p:ph type="sldNum" sz="quarter" idx="12"/>
          </p:nvPr>
        </p:nvSpPr>
        <p:spPr/>
        <p:txBody>
          <a:bodyPr/>
          <a:lstStyle>
            <a:lvl1pPr>
              <a:defRPr/>
            </a:lvl1pPr>
          </a:lstStyle>
          <a:p>
            <a:fld id="{9FE1C543-62F0-4CF9-938D-7D6BE19AFCC9}" type="slidenum">
              <a:rPr lang="en-US" altLang="en-US"/>
              <a:pPr/>
              <a:t>‹#›</a:t>
            </a:fld>
            <a:endParaRPr lang="en-US" altLang="en-US"/>
          </a:p>
        </p:txBody>
      </p:sp>
    </p:spTree>
    <p:extLst>
      <p:ext uri="{BB962C8B-B14F-4D97-AF65-F5344CB8AC3E}">
        <p14:creationId xmlns:p14="http://schemas.microsoft.com/office/powerpoint/2010/main" val="26678285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43E2D224-B3A8-4B6F-B757-DB2471BB630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238F4876-F830-44BE-A6C5-A285D75370B7}" type="datetimeFigureOut">
              <a:rPr lang="en-US" altLang="en-US"/>
              <a:pPr/>
              <a:t>7/29/2021</a:t>
            </a:fld>
            <a:endParaRPr lang="en-US" altLang="en-US"/>
          </a:p>
        </p:txBody>
      </p:sp>
      <p:sp>
        <p:nvSpPr>
          <p:cNvPr id="6" name="Footer Placeholder 5">
            <a:extLst>
              <a:ext uri="{FF2B5EF4-FFF2-40B4-BE49-F238E27FC236}">
                <a16:creationId xmlns:a16="http://schemas.microsoft.com/office/drawing/2014/main" id="{5EDCEF32-64C4-4F91-AE55-C9C7D3AFA24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E5C02B53-DFB4-4115-B97B-F93D0381D5F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2FD2527-65F5-4279-954B-728399AC76F6}" type="slidenum">
              <a:rPr lang="en-US" altLang="en-US"/>
              <a:pPr/>
              <a:t>‹#›</a:t>
            </a:fld>
            <a:endParaRPr lang="en-US" altLang="en-US"/>
          </a:p>
        </p:txBody>
      </p:sp>
    </p:spTree>
    <p:extLst>
      <p:ext uri="{BB962C8B-B14F-4D97-AF65-F5344CB8AC3E}">
        <p14:creationId xmlns:p14="http://schemas.microsoft.com/office/powerpoint/2010/main" val="36236729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4E4F80-46B6-4F6B-A05D-D47AFB060FF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7E63A41-8034-4B37-A970-692FBBAD5E6E}" type="datetimeFigureOut">
              <a:rPr lang="en-US" altLang="en-US"/>
              <a:pPr/>
              <a:t>7/29/2021</a:t>
            </a:fld>
            <a:endParaRPr lang="en-US" altLang="en-US"/>
          </a:p>
        </p:txBody>
      </p:sp>
      <p:sp>
        <p:nvSpPr>
          <p:cNvPr id="5" name="Footer Placeholder 4">
            <a:extLst>
              <a:ext uri="{FF2B5EF4-FFF2-40B4-BE49-F238E27FC236}">
                <a16:creationId xmlns:a16="http://schemas.microsoft.com/office/drawing/2014/main" id="{0F56D116-6239-4A70-8A07-6E0D42A17AD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9BAA669-6402-4BC4-81EE-3268C6455B9F}"/>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14E4D30-A41F-4CD8-B71A-F1E1E6D34605}" type="slidenum">
              <a:rPr lang="en-US" altLang="en-US"/>
              <a:pPr/>
              <a:t>‹#›</a:t>
            </a:fld>
            <a:endParaRPr lang="en-US" altLang="en-US"/>
          </a:p>
        </p:txBody>
      </p:sp>
    </p:spTree>
    <p:extLst>
      <p:ext uri="{BB962C8B-B14F-4D97-AF65-F5344CB8AC3E}">
        <p14:creationId xmlns:p14="http://schemas.microsoft.com/office/powerpoint/2010/main" val="26200612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5B25A0-9D1F-472E-87EB-F6443B84875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C0A22D53-045C-481E-8D0C-8C2C7FFCD070}" type="datetimeFigureOut">
              <a:rPr lang="en-US" altLang="en-US"/>
              <a:pPr/>
              <a:t>7/29/2021</a:t>
            </a:fld>
            <a:endParaRPr lang="en-US" altLang="en-US"/>
          </a:p>
        </p:txBody>
      </p:sp>
      <p:sp>
        <p:nvSpPr>
          <p:cNvPr id="5" name="Footer Placeholder 4">
            <a:extLst>
              <a:ext uri="{FF2B5EF4-FFF2-40B4-BE49-F238E27FC236}">
                <a16:creationId xmlns:a16="http://schemas.microsoft.com/office/drawing/2014/main" id="{13DF228E-FDED-4F09-B87B-54A4CE90DEDF}"/>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C10D52A-D74C-498B-93C5-A20A5CDDAAE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556DEE49-89AF-4544-83DC-034B0494442A}" type="slidenum">
              <a:rPr lang="en-US" altLang="en-US"/>
              <a:pPr/>
              <a:t>‹#›</a:t>
            </a:fld>
            <a:endParaRPr lang="en-US" altLang="en-US"/>
          </a:p>
        </p:txBody>
      </p:sp>
    </p:spTree>
    <p:extLst>
      <p:ext uri="{BB962C8B-B14F-4D97-AF65-F5344CB8AC3E}">
        <p14:creationId xmlns:p14="http://schemas.microsoft.com/office/powerpoint/2010/main" val="3608496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90BFFC-6586-496C-A5B3-899B8A02C294}"/>
              </a:ext>
            </a:extLst>
          </p:cNvPr>
          <p:cNvSpPr>
            <a:spLocks noGrp="1"/>
          </p:cNvSpPr>
          <p:nvPr>
            <p:ph type="dt" sz="half" idx="10"/>
          </p:nvPr>
        </p:nvSpPr>
        <p:spPr/>
        <p:txBody>
          <a:bodyPr/>
          <a:lstStyle>
            <a:lvl1pPr>
              <a:defRPr/>
            </a:lvl1pPr>
          </a:lstStyle>
          <a:p>
            <a:fld id="{82E64068-5DD6-4055-9FCE-689B4502C962}" type="datetimeFigureOut">
              <a:rPr lang="en-US" altLang="en-US"/>
              <a:pPr/>
              <a:t>7/29/2021</a:t>
            </a:fld>
            <a:endParaRPr lang="en-US" altLang="en-US"/>
          </a:p>
        </p:txBody>
      </p:sp>
      <p:sp>
        <p:nvSpPr>
          <p:cNvPr id="5" name="Footer Placeholder 4">
            <a:extLst>
              <a:ext uri="{FF2B5EF4-FFF2-40B4-BE49-F238E27FC236}">
                <a16:creationId xmlns:a16="http://schemas.microsoft.com/office/drawing/2014/main" id="{43AE43A0-3071-4C0F-A031-C27FB491C24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462B225-C19C-4F97-BF07-5D66E22AB77F}"/>
              </a:ext>
            </a:extLst>
          </p:cNvPr>
          <p:cNvSpPr>
            <a:spLocks noGrp="1"/>
          </p:cNvSpPr>
          <p:nvPr>
            <p:ph type="sldNum" sz="quarter" idx="12"/>
          </p:nvPr>
        </p:nvSpPr>
        <p:spPr/>
        <p:txBody>
          <a:bodyPr/>
          <a:lstStyle>
            <a:lvl1pPr>
              <a:defRPr/>
            </a:lvl1pPr>
          </a:lstStyle>
          <a:p>
            <a:fld id="{BFB9964B-854A-49A4-916D-25CF97DBF436}" type="slidenum">
              <a:rPr lang="en-US" altLang="en-US"/>
              <a:pPr/>
              <a:t>‹#›</a:t>
            </a:fld>
            <a:endParaRPr lang="en-US" altLang="en-US"/>
          </a:p>
        </p:txBody>
      </p:sp>
    </p:spTree>
    <p:extLst>
      <p:ext uri="{BB962C8B-B14F-4D97-AF65-F5344CB8AC3E}">
        <p14:creationId xmlns:p14="http://schemas.microsoft.com/office/powerpoint/2010/main" val="2965253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C2A9787-0C9F-41A8-A7A0-C44EC0E6587C}"/>
              </a:ext>
            </a:extLst>
          </p:cNvPr>
          <p:cNvSpPr>
            <a:spLocks noGrp="1"/>
          </p:cNvSpPr>
          <p:nvPr>
            <p:ph type="dt" sz="half" idx="10"/>
          </p:nvPr>
        </p:nvSpPr>
        <p:spPr/>
        <p:txBody>
          <a:bodyPr/>
          <a:lstStyle>
            <a:lvl1pPr>
              <a:defRPr/>
            </a:lvl1pPr>
          </a:lstStyle>
          <a:p>
            <a:fld id="{BD1D05D5-5AF9-4A19-9BAA-AC7D7457E214}" type="datetimeFigureOut">
              <a:rPr lang="en-US" altLang="en-US"/>
              <a:pPr/>
              <a:t>7/29/2021</a:t>
            </a:fld>
            <a:endParaRPr lang="en-US" altLang="en-US"/>
          </a:p>
        </p:txBody>
      </p:sp>
      <p:sp>
        <p:nvSpPr>
          <p:cNvPr id="6" name="Footer Placeholder 4">
            <a:extLst>
              <a:ext uri="{FF2B5EF4-FFF2-40B4-BE49-F238E27FC236}">
                <a16:creationId xmlns:a16="http://schemas.microsoft.com/office/drawing/2014/main" id="{4465FAA6-E370-4E56-BF1F-8B7E55B1B02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14ECDB4-188B-452F-A747-6B9D417BB4EB}"/>
              </a:ext>
            </a:extLst>
          </p:cNvPr>
          <p:cNvSpPr>
            <a:spLocks noGrp="1"/>
          </p:cNvSpPr>
          <p:nvPr>
            <p:ph type="sldNum" sz="quarter" idx="12"/>
          </p:nvPr>
        </p:nvSpPr>
        <p:spPr/>
        <p:txBody>
          <a:bodyPr/>
          <a:lstStyle>
            <a:lvl1pPr>
              <a:defRPr/>
            </a:lvl1pPr>
          </a:lstStyle>
          <a:p>
            <a:fld id="{E05ECF77-FBC7-4856-AF90-55AE44194C29}" type="slidenum">
              <a:rPr lang="en-US" altLang="en-US"/>
              <a:pPr/>
              <a:t>‹#›</a:t>
            </a:fld>
            <a:endParaRPr lang="en-US" altLang="en-US"/>
          </a:p>
        </p:txBody>
      </p:sp>
    </p:spTree>
    <p:extLst>
      <p:ext uri="{BB962C8B-B14F-4D97-AF65-F5344CB8AC3E}">
        <p14:creationId xmlns:p14="http://schemas.microsoft.com/office/powerpoint/2010/main" val="3879222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EEFFB485-4A4E-405D-B858-DC4D85DE1F42}"/>
              </a:ext>
            </a:extLst>
          </p:cNvPr>
          <p:cNvSpPr>
            <a:spLocks noGrp="1"/>
          </p:cNvSpPr>
          <p:nvPr>
            <p:ph type="dt" sz="half" idx="10"/>
          </p:nvPr>
        </p:nvSpPr>
        <p:spPr/>
        <p:txBody>
          <a:bodyPr/>
          <a:lstStyle>
            <a:lvl1pPr>
              <a:defRPr/>
            </a:lvl1pPr>
          </a:lstStyle>
          <a:p>
            <a:fld id="{5D7561D9-451E-45AF-9DE7-84D7D9E6D24C}" type="datetimeFigureOut">
              <a:rPr lang="en-US" altLang="en-US"/>
              <a:pPr/>
              <a:t>7/29/2021</a:t>
            </a:fld>
            <a:endParaRPr lang="en-US" altLang="en-US"/>
          </a:p>
        </p:txBody>
      </p:sp>
      <p:sp>
        <p:nvSpPr>
          <p:cNvPr id="8" name="Footer Placeholder 4">
            <a:extLst>
              <a:ext uri="{FF2B5EF4-FFF2-40B4-BE49-F238E27FC236}">
                <a16:creationId xmlns:a16="http://schemas.microsoft.com/office/drawing/2014/main" id="{E428640B-5426-495E-903A-49361888BA3F}"/>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EEA9FDA9-BE43-4B75-B155-95DD61F823F3}"/>
              </a:ext>
            </a:extLst>
          </p:cNvPr>
          <p:cNvSpPr>
            <a:spLocks noGrp="1"/>
          </p:cNvSpPr>
          <p:nvPr>
            <p:ph type="sldNum" sz="quarter" idx="12"/>
          </p:nvPr>
        </p:nvSpPr>
        <p:spPr/>
        <p:txBody>
          <a:bodyPr/>
          <a:lstStyle>
            <a:lvl1pPr>
              <a:defRPr/>
            </a:lvl1pPr>
          </a:lstStyle>
          <a:p>
            <a:fld id="{F047D16E-1991-4C07-8CAE-66662DA320F3}" type="slidenum">
              <a:rPr lang="en-US" altLang="en-US"/>
              <a:pPr/>
              <a:t>‹#›</a:t>
            </a:fld>
            <a:endParaRPr lang="en-US" altLang="en-US"/>
          </a:p>
        </p:txBody>
      </p:sp>
    </p:spTree>
    <p:extLst>
      <p:ext uri="{BB962C8B-B14F-4D97-AF65-F5344CB8AC3E}">
        <p14:creationId xmlns:p14="http://schemas.microsoft.com/office/powerpoint/2010/main" val="3298366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EC12B9E5-4938-4A2B-82E7-B455965D2F57}"/>
              </a:ext>
            </a:extLst>
          </p:cNvPr>
          <p:cNvSpPr>
            <a:spLocks noGrp="1"/>
          </p:cNvSpPr>
          <p:nvPr>
            <p:ph type="dt" sz="half" idx="10"/>
          </p:nvPr>
        </p:nvSpPr>
        <p:spPr/>
        <p:txBody>
          <a:bodyPr/>
          <a:lstStyle>
            <a:lvl1pPr>
              <a:defRPr/>
            </a:lvl1pPr>
          </a:lstStyle>
          <a:p>
            <a:fld id="{E0BDD4E5-AE39-4511-94F3-5BD7F2B9A664}" type="datetimeFigureOut">
              <a:rPr lang="en-US" altLang="en-US"/>
              <a:pPr/>
              <a:t>7/29/2021</a:t>
            </a:fld>
            <a:endParaRPr lang="en-US" altLang="en-US"/>
          </a:p>
        </p:txBody>
      </p:sp>
      <p:sp>
        <p:nvSpPr>
          <p:cNvPr id="4" name="Footer Placeholder 4">
            <a:extLst>
              <a:ext uri="{FF2B5EF4-FFF2-40B4-BE49-F238E27FC236}">
                <a16:creationId xmlns:a16="http://schemas.microsoft.com/office/drawing/2014/main" id="{B1E9FFBB-F5C8-4F35-AF48-63209C619538}"/>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E1B9D1-DA49-4A44-83D5-3816A2BF8658}"/>
              </a:ext>
            </a:extLst>
          </p:cNvPr>
          <p:cNvSpPr>
            <a:spLocks noGrp="1"/>
          </p:cNvSpPr>
          <p:nvPr>
            <p:ph type="sldNum" sz="quarter" idx="12"/>
          </p:nvPr>
        </p:nvSpPr>
        <p:spPr/>
        <p:txBody>
          <a:bodyPr/>
          <a:lstStyle>
            <a:lvl1pPr>
              <a:defRPr/>
            </a:lvl1pPr>
          </a:lstStyle>
          <a:p>
            <a:fld id="{BDB078AE-3149-4617-A445-70209CE83DB2}" type="slidenum">
              <a:rPr lang="en-US" altLang="en-US"/>
              <a:pPr/>
              <a:t>‹#›</a:t>
            </a:fld>
            <a:endParaRPr lang="en-US" altLang="en-US"/>
          </a:p>
        </p:txBody>
      </p:sp>
    </p:spTree>
    <p:extLst>
      <p:ext uri="{BB962C8B-B14F-4D97-AF65-F5344CB8AC3E}">
        <p14:creationId xmlns:p14="http://schemas.microsoft.com/office/powerpoint/2010/main" val="2073249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2515C7D9-C7BA-474E-A50D-3FB5C46D2EFC}"/>
              </a:ext>
            </a:extLst>
          </p:cNvPr>
          <p:cNvSpPr>
            <a:spLocks noGrp="1"/>
          </p:cNvSpPr>
          <p:nvPr>
            <p:ph type="dt" sz="half" idx="10"/>
          </p:nvPr>
        </p:nvSpPr>
        <p:spPr/>
        <p:txBody>
          <a:bodyPr/>
          <a:lstStyle>
            <a:lvl1pPr>
              <a:defRPr/>
            </a:lvl1pPr>
          </a:lstStyle>
          <a:p>
            <a:fld id="{1C39344C-56B4-4E73-967F-3165992378CF}" type="datetimeFigureOut">
              <a:rPr lang="en-US" altLang="en-US"/>
              <a:pPr/>
              <a:t>7/29/2021</a:t>
            </a:fld>
            <a:endParaRPr lang="en-US" altLang="en-US"/>
          </a:p>
        </p:txBody>
      </p:sp>
      <p:sp>
        <p:nvSpPr>
          <p:cNvPr id="3" name="Footer Placeholder 4">
            <a:extLst>
              <a:ext uri="{FF2B5EF4-FFF2-40B4-BE49-F238E27FC236}">
                <a16:creationId xmlns:a16="http://schemas.microsoft.com/office/drawing/2014/main" id="{4E1403B0-B650-4515-B27D-F5C032E55CAA}"/>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7713208-9DFF-4EE1-BD17-F422D2F7B90F}"/>
              </a:ext>
            </a:extLst>
          </p:cNvPr>
          <p:cNvSpPr>
            <a:spLocks noGrp="1"/>
          </p:cNvSpPr>
          <p:nvPr>
            <p:ph type="sldNum" sz="quarter" idx="12"/>
          </p:nvPr>
        </p:nvSpPr>
        <p:spPr/>
        <p:txBody>
          <a:bodyPr/>
          <a:lstStyle>
            <a:lvl1pPr>
              <a:defRPr/>
            </a:lvl1pPr>
          </a:lstStyle>
          <a:p>
            <a:fld id="{03D74B85-062E-432D-95D9-6ABC3541327C}" type="slidenum">
              <a:rPr lang="en-US" altLang="en-US"/>
              <a:pPr/>
              <a:t>‹#›</a:t>
            </a:fld>
            <a:endParaRPr lang="en-US" altLang="en-US"/>
          </a:p>
        </p:txBody>
      </p:sp>
    </p:spTree>
    <p:extLst>
      <p:ext uri="{BB962C8B-B14F-4D97-AF65-F5344CB8AC3E}">
        <p14:creationId xmlns:p14="http://schemas.microsoft.com/office/powerpoint/2010/main" val="3474312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06EA7BB-FDE0-4483-B731-F2B8D94F0C19}"/>
              </a:ext>
            </a:extLst>
          </p:cNvPr>
          <p:cNvSpPr>
            <a:spLocks noGrp="1"/>
          </p:cNvSpPr>
          <p:nvPr>
            <p:ph type="dt" sz="half" idx="10"/>
          </p:nvPr>
        </p:nvSpPr>
        <p:spPr/>
        <p:txBody>
          <a:bodyPr/>
          <a:lstStyle>
            <a:lvl1pPr>
              <a:defRPr/>
            </a:lvl1pPr>
          </a:lstStyle>
          <a:p>
            <a:fld id="{8A8919B4-5C94-44DE-8897-95C77764F8CB}" type="datetimeFigureOut">
              <a:rPr lang="en-US" altLang="en-US"/>
              <a:pPr/>
              <a:t>7/29/2021</a:t>
            </a:fld>
            <a:endParaRPr lang="en-US" altLang="en-US"/>
          </a:p>
        </p:txBody>
      </p:sp>
      <p:sp>
        <p:nvSpPr>
          <p:cNvPr id="6" name="Footer Placeholder 4">
            <a:extLst>
              <a:ext uri="{FF2B5EF4-FFF2-40B4-BE49-F238E27FC236}">
                <a16:creationId xmlns:a16="http://schemas.microsoft.com/office/drawing/2014/main" id="{1528CDAD-DA3D-4CD1-811F-8F13B389CC0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BC1EFDC-4FDC-4D4D-BDBE-9A11CB35688A}"/>
              </a:ext>
            </a:extLst>
          </p:cNvPr>
          <p:cNvSpPr>
            <a:spLocks noGrp="1"/>
          </p:cNvSpPr>
          <p:nvPr>
            <p:ph type="sldNum" sz="quarter" idx="12"/>
          </p:nvPr>
        </p:nvSpPr>
        <p:spPr/>
        <p:txBody>
          <a:bodyPr/>
          <a:lstStyle>
            <a:lvl1pPr>
              <a:defRPr/>
            </a:lvl1pPr>
          </a:lstStyle>
          <a:p>
            <a:fld id="{23315039-6ADA-411F-BA2E-6958C895FBC1}" type="slidenum">
              <a:rPr lang="en-US" altLang="en-US"/>
              <a:pPr/>
              <a:t>‹#›</a:t>
            </a:fld>
            <a:endParaRPr lang="en-US" altLang="en-US"/>
          </a:p>
        </p:txBody>
      </p:sp>
    </p:spTree>
    <p:extLst>
      <p:ext uri="{BB962C8B-B14F-4D97-AF65-F5344CB8AC3E}">
        <p14:creationId xmlns:p14="http://schemas.microsoft.com/office/powerpoint/2010/main" val="1647242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EA118D46-B372-4D42-A5D4-6A6998C431B2}"/>
              </a:ext>
            </a:extLst>
          </p:cNvPr>
          <p:cNvSpPr>
            <a:spLocks noGrp="1"/>
          </p:cNvSpPr>
          <p:nvPr>
            <p:ph type="dt" sz="half" idx="10"/>
          </p:nvPr>
        </p:nvSpPr>
        <p:spPr/>
        <p:txBody>
          <a:bodyPr/>
          <a:lstStyle>
            <a:lvl1pPr>
              <a:defRPr/>
            </a:lvl1pPr>
          </a:lstStyle>
          <a:p>
            <a:fld id="{B793BD38-01BC-452C-9E91-E97DE14DF8EB}" type="datetimeFigureOut">
              <a:rPr lang="en-US" altLang="en-US"/>
              <a:pPr/>
              <a:t>7/29/2021</a:t>
            </a:fld>
            <a:endParaRPr lang="en-US" altLang="en-US"/>
          </a:p>
        </p:txBody>
      </p:sp>
      <p:sp>
        <p:nvSpPr>
          <p:cNvPr id="6" name="Footer Placeholder 4">
            <a:extLst>
              <a:ext uri="{FF2B5EF4-FFF2-40B4-BE49-F238E27FC236}">
                <a16:creationId xmlns:a16="http://schemas.microsoft.com/office/drawing/2014/main" id="{FCD3E8E8-F5DF-4AC0-A2C0-1AD3736594C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EBA658F-8D51-4DBD-ACD1-F56FD3B29BB7}"/>
              </a:ext>
            </a:extLst>
          </p:cNvPr>
          <p:cNvSpPr>
            <a:spLocks noGrp="1"/>
          </p:cNvSpPr>
          <p:nvPr>
            <p:ph type="sldNum" sz="quarter" idx="12"/>
          </p:nvPr>
        </p:nvSpPr>
        <p:spPr/>
        <p:txBody>
          <a:bodyPr/>
          <a:lstStyle>
            <a:lvl1pPr>
              <a:defRPr/>
            </a:lvl1pPr>
          </a:lstStyle>
          <a:p>
            <a:fld id="{29E5A4B9-CF8E-4B50-B998-A41478DDA504}" type="slidenum">
              <a:rPr lang="en-US" altLang="en-US"/>
              <a:pPr/>
              <a:t>‹#›</a:t>
            </a:fld>
            <a:endParaRPr lang="en-US" altLang="en-US"/>
          </a:p>
        </p:txBody>
      </p:sp>
    </p:spTree>
    <p:extLst>
      <p:ext uri="{BB962C8B-B14F-4D97-AF65-F5344CB8AC3E}">
        <p14:creationId xmlns:p14="http://schemas.microsoft.com/office/powerpoint/2010/main" val="3556989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F5E142F-8CC3-4186-8DB0-6E928DFEBAB5}"/>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A1ABE556-5113-4378-8746-142CEFE850C6}"/>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4F8D44D-4DF2-46E7-8A97-7AF6878C6546}"/>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cs typeface="Arial" panose="020B0604020202020204" pitchFamily="34" charset="0"/>
              </a:defRPr>
            </a:lvl1pPr>
          </a:lstStyle>
          <a:p>
            <a:fld id="{61A4FFA8-C411-4FE9-94DF-14A768DD013B}" type="datetimeFigureOut">
              <a:rPr lang="en-US" altLang="en-US"/>
              <a:pPr/>
              <a:t>7/29/2021</a:t>
            </a:fld>
            <a:endParaRPr lang="en-US" altLang="en-US"/>
          </a:p>
        </p:txBody>
      </p:sp>
      <p:sp>
        <p:nvSpPr>
          <p:cNvPr id="5" name="Footer Placeholder 4">
            <a:extLst>
              <a:ext uri="{FF2B5EF4-FFF2-40B4-BE49-F238E27FC236}">
                <a16:creationId xmlns:a16="http://schemas.microsoft.com/office/drawing/2014/main" id="{70420C20-BAFC-46EE-8573-DCD0965716A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459E8DBD-EE87-4186-9527-DC28CF6D779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fld id="{9F2CF79F-9B23-4158-AF0C-86FB386C4A17}"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982" r:id="rId1"/>
    <p:sldLayoutId id="2147484983" r:id="rId2"/>
    <p:sldLayoutId id="2147484984" r:id="rId3"/>
    <p:sldLayoutId id="2147484985" r:id="rId4"/>
    <p:sldLayoutId id="2147484986" r:id="rId5"/>
    <p:sldLayoutId id="2147484987" r:id="rId6"/>
    <p:sldLayoutId id="2147484988" r:id="rId7"/>
    <p:sldLayoutId id="2147484989" r:id="rId8"/>
    <p:sldLayoutId id="2147484990" r:id="rId9"/>
    <p:sldLayoutId id="2147484991" r:id="rId10"/>
    <p:sldLayoutId id="2147484992"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A74CC251-DC2F-4BF4-B30D-56A030C9B5D8}"/>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B8980BD2-FA63-493C-A979-59C8C2698353}"/>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12C1641-B6FD-47EE-A09F-F9C88342A518}"/>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0F63D431-DC78-4B54-95A8-ED56F0CE3185}" type="datetimeFigureOut">
              <a:rPr lang="en-US"/>
              <a:pPr>
                <a:defRPr/>
              </a:pPr>
              <a:t>7/29/2021</a:t>
            </a:fld>
            <a:endParaRPr lang="en-US"/>
          </a:p>
        </p:txBody>
      </p:sp>
      <p:sp>
        <p:nvSpPr>
          <p:cNvPr id="5" name="Footer Placeholder 4">
            <a:extLst>
              <a:ext uri="{FF2B5EF4-FFF2-40B4-BE49-F238E27FC236}">
                <a16:creationId xmlns:a16="http://schemas.microsoft.com/office/drawing/2014/main" id="{54E1208A-CFC6-41F7-B3E2-519897D4A24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A81039D0-7C6E-4F11-B7D9-91B221695019}"/>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fld id="{53172FEF-B8C6-4F7A-A887-21C244F0947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993" r:id="rId1"/>
    <p:sldLayoutId id="2147484994" r:id="rId2"/>
    <p:sldLayoutId id="2147484995" r:id="rId3"/>
    <p:sldLayoutId id="2147484996" r:id="rId4"/>
    <p:sldLayoutId id="2147484997" r:id="rId5"/>
    <p:sldLayoutId id="2147484998" r:id="rId6"/>
    <p:sldLayoutId id="2147484999" r:id="rId7"/>
    <p:sldLayoutId id="2147485000" r:id="rId8"/>
    <p:sldLayoutId id="2147485001" r:id="rId9"/>
    <p:sldLayoutId id="2147485002" r:id="rId10"/>
    <p:sldLayoutId id="2147485003"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emf"/><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0.png"/><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8" Type="http://schemas.openxmlformats.org/officeDocument/2006/relationships/hyperlink" Target="http://ds.iris.edu/ieb/" TargetMode="External"/><Relationship Id="rId3" Type="http://schemas.openxmlformats.org/officeDocument/2006/relationships/slideLayout" Target="../slideLayouts/slideLayout12.xml"/><Relationship Id="rId7" Type="http://schemas.openxmlformats.org/officeDocument/2006/relationships/image" Target="../media/image11.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about:blank" TargetMode="External"/><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3.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CDB49E0-CCA1-4D42-B355-BD955CD9ED0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7650" name="Picture 8" descr="IRIS_TMlogo.png">
            <a:extLst>
              <a:ext uri="{FF2B5EF4-FFF2-40B4-BE49-F238E27FC236}">
                <a16:creationId xmlns:a16="http://schemas.microsoft.com/office/drawing/2014/main" id="{EE83D4CF-B610-48F6-B3C9-E8EE92051B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Box 14">
            <a:extLst>
              <a:ext uri="{FF2B5EF4-FFF2-40B4-BE49-F238E27FC236}">
                <a16:creationId xmlns:a16="http://schemas.microsoft.com/office/drawing/2014/main" id="{8E544ABC-F3C5-46F8-B6CE-FF23D2FEB67B}"/>
              </a:ext>
            </a:extLst>
          </p:cNvPr>
          <p:cNvSpPr txBox="1">
            <a:spLocks noChangeArrowheads="1"/>
          </p:cNvSpPr>
          <p:nvPr/>
        </p:nvSpPr>
        <p:spPr bwMode="auto">
          <a:xfrm>
            <a:off x="304800" y="1142286"/>
            <a:ext cx="3773487"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buFontTx/>
              <a:buNone/>
            </a:pPr>
            <a:r>
              <a:rPr lang="en-US" altLang="en-US" sz="1800" dirty="0">
                <a:latin typeface="Arial" panose="020B0604020202020204" pitchFamily="34" charset="0"/>
              </a:rPr>
              <a:t>At 10:15pm Alaska time on July 28, a magnitude 8.2 earthquake struck offshore of the Alaska Peninsula at a depth of 32 km. This was the largest U.S. earthquake in 50 years. </a:t>
            </a:r>
          </a:p>
          <a:p>
            <a:pPr>
              <a:spcBef>
                <a:spcPct val="0"/>
              </a:spcBef>
              <a:buFontTx/>
              <a:buNone/>
            </a:pPr>
            <a:endParaRPr lang="en-US" altLang="en-US" sz="1800" dirty="0">
              <a:latin typeface="Arial" panose="020B0604020202020204" pitchFamily="34" charset="0"/>
            </a:endParaRPr>
          </a:p>
          <a:p>
            <a:pPr>
              <a:spcBef>
                <a:spcPct val="0"/>
              </a:spcBef>
              <a:buFontTx/>
              <a:buNone/>
            </a:pPr>
            <a:r>
              <a:rPr lang="en-US" altLang="en-US" sz="1800" dirty="0">
                <a:latin typeface="Arial" panose="020B0604020202020204" pitchFamily="34" charset="0"/>
              </a:rPr>
              <a:t>No major damage was reported. </a:t>
            </a:r>
          </a:p>
          <a:p>
            <a:pPr>
              <a:spcBef>
                <a:spcPct val="0"/>
              </a:spcBef>
              <a:buFontTx/>
              <a:buNone/>
            </a:pPr>
            <a:endParaRPr lang="en-US" altLang="en-US" sz="1800" dirty="0">
              <a:latin typeface="Arial" panose="020B0604020202020204" pitchFamily="34" charset="0"/>
            </a:endParaRPr>
          </a:p>
          <a:p>
            <a:pPr>
              <a:spcBef>
                <a:spcPct val="0"/>
              </a:spcBef>
              <a:buNone/>
            </a:pPr>
            <a:r>
              <a:rPr lang="en-US" altLang="en-US" sz="1800" dirty="0">
                <a:latin typeface="Arial" panose="020B0604020202020204" pitchFamily="34" charset="0"/>
              </a:rPr>
              <a:t>The National Tsunami Warning Center issued a tsunami warning for much of coastal Alaska. Several communities issued evacuations. Recorded wave heights were under a foot, however, and the warning was downgraded a couple of hours after the earthquake. </a:t>
            </a:r>
          </a:p>
        </p:txBody>
      </p:sp>
      <p:sp>
        <p:nvSpPr>
          <p:cNvPr id="11" name="Title 1">
            <a:extLst>
              <a:ext uri="{FF2B5EF4-FFF2-40B4-BE49-F238E27FC236}">
                <a16:creationId xmlns:a16="http://schemas.microsoft.com/office/drawing/2014/main" id="{6E60798A-1E6A-485B-9D10-89A38F88FD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8.2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July 29, 2021 at 06:15:47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7" name="Group 6">
            <a:extLst>
              <a:ext uri="{FF2B5EF4-FFF2-40B4-BE49-F238E27FC236}">
                <a16:creationId xmlns:a16="http://schemas.microsoft.com/office/drawing/2014/main" id="{E93E0E47-F676-4C6E-BEA3-CD0C38AC39DC}"/>
              </a:ext>
            </a:extLst>
          </p:cNvPr>
          <p:cNvGrpSpPr/>
          <p:nvPr/>
        </p:nvGrpSpPr>
        <p:grpSpPr>
          <a:xfrm>
            <a:off x="4267200" y="1256943"/>
            <a:ext cx="4572000" cy="4572000"/>
            <a:chOff x="4267200" y="1256943"/>
            <a:chExt cx="4572000" cy="4572000"/>
          </a:xfrm>
        </p:grpSpPr>
        <p:pic>
          <p:nvPicPr>
            <p:cNvPr id="8" name="Picture 7">
              <a:extLst>
                <a:ext uri="{FF2B5EF4-FFF2-40B4-BE49-F238E27FC236}">
                  <a16:creationId xmlns:a16="http://schemas.microsoft.com/office/drawing/2014/main" id="{DF2BD794-1FBE-4A8D-AFAE-919E9B6ADDBA}"/>
                </a:ext>
              </a:extLst>
            </p:cNvPr>
            <p:cNvPicPr>
              <a:picLocks noChangeAspect="1"/>
            </p:cNvPicPr>
            <p:nvPr/>
          </p:nvPicPr>
          <p:blipFill>
            <a:blip r:embed="rId4"/>
            <a:stretch>
              <a:fillRect/>
            </a:stretch>
          </p:blipFill>
          <p:spPr>
            <a:xfrm>
              <a:off x="4267200" y="1256943"/>
              <a:ext cx="4572000" cy="4572000"/>
            </a:xfrm>
            <a:prstGeom prst="rect">
              <a:avLst/>
            </a:prstGeom>
          </p:spPr>
        </p:pic>
        <p:pic>
          <p:nvPicPr>
            <p:cNvPr id="9" name="Picture 8">
              <a:extLst>
                <a:ext uri="{FF2B5EF4-FFF2-40B4-BE49-F238E27FC236}">
                  <a16:creationId xmlns:a16="http://schemas.microsoft.com/office/drawing/2014/main" id="{3CEDD5DF-6657-4DC3-A401-3B709D79441B}"/>
                </a:ext>
              </a:extLst>
            </p:cNvPr>
            <p:cNvPicPr>
              <a:picLocks noChangeAspect="1"/>
            </p:cNvPicPr>
            <p:nvPr/>
          </p:nvPicPr>
          <p:blipFill>
            <a:blip r:embed="rId5"/>
            <a:stretch>
              <a:fillRect/>
            </a:stretch>
          </p:blipFill>
          <p:spPr>
            <a:xfrm>
              <a:off x="5867400" y="4800600"/>
              <a:ext cx="228600" cy="228600"/>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DB6954-0DA2-4462-A05D-7A13815E46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F9F16330-E16F-489F-B25B-2A5A6477F3A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228600" y="1066800"/>
            <a:ext cx="2296644"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600" dirty="0">
                <a:latin typeface="Arial" panose="020B0604020202020204" pitchFamily="34" charset="0"/>
              </a:rPr>
              <a:t>This M8.2 earthquake occurred relatively close (about 62 km) from the location of the M7.8 earthquake that ruptured July 22, 2020, and about 145 km from a M7.6 on October 19, 2020.</a:t>
            </a:r>
          </a:p>
          <a:p>
            <a:pPr eaLnBrk="1" hangingPunct="1">
              <a:spcBef>
                <a:spcPct val="0"/>
              </a:spcBef>
              <a:buNone/>
            </a:pPr>
            <a:endParaRPr lang="en-US" altLang="en-US" sz="1600" dirty="0">
              <a:latin typeface="Arial" panose="020B0604020202020204" pitchFamily="34" charset="0"/>
            </a:endParaRPr>
          </a:p>
          <a:p>
            <a:pPr eaLnBrk="1" hangingPunct="1">
              <a:spcBef>
                <a:spcPct val="0"/>
              </a:spcBef>
              <a:buNone/>
            </a:pPr>
            <a:r>
              <a:rPr lang="en-US" altLang="en-US" sz="1600" dirty="0">
                <a:latin typeface="Arial" panose="020B0604020202020204" pitchFamily="34" charset="0"/>
              </a:rPr>
              <a:t>Given the temporal and spatial proximity of this M8.2 earthquake to the two previous large earthquakes, which increased the stress on the 1938 region, those previous events can be considered foreshocks of this earthquake.</a:t>
            </a:r>
          </a:p>
          <a:p>
            <a:pPr eaLnBrk="1" hangingPunct="1">
              <a:spcBef>
                <a:spcPct val="0"/>
              </a:spcBef>
              <a:buFontTx/>
              <a:buNone/>
            </a:pPr>
            <a:endParaRPr lang="en-US" altLang="en-US" sz="1600" dirty="0">
              <a:latin typeface="Arial" panose="020B0604020202020204" pitchFamily="34" charset="0"/>
            </a:endParaRPr>
          </a:p>
        </p:txBody>
      </p:sp>
      <p:sp>
        <p:nvSpPr>
          <p:cNvPr id="46085" name="TextBox 7">
            <a:extLst>
              <a:ext uri="{FF2B5EF4-FFF2-40B4-BE49-F238E27FC236}">
                <a16:creationId xmlns:a16="http://schemas.microsoft.com/office/drawing/2014/main" id="{E59D99B3-1BEC-4F1A-B944-030266BB36C3}"/>
              </a:ext>
            </a:extLst>
          </p:cNvPr>
          <p:cNvSpPr txBox="1">
            <a:spLocks noChangeArrowheads="1"/>
          </p:cNvSpPr>
          <p:nvPr/>
        </p:nvSpPr>
        <p:spPr bwMode="auto">
          <a:xfrm>
            <a:off x="4971773" y="6062027"/>
            <a:ext cx="4096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i="1" dirty="0">
                <a:latin typeface="Arial" panose="020B0604020202020204" pitchFamily="34" charset="0"/>
              </a:rPr>
              <a:t>Image courtesy of the Alaska Earthquake Center</a:t>
            </a:r>
            <a:endParaRPr lang="en-US" altLang="en-US" sz="1800" dirty="0">
              <a:latin typeface="Arial" panose="020B0604020202020204" pitchFamily="34" charset="0"/>
            </a:endParaRPr>
          </a:p>
        </p:txBody>
      </p:sp>
      <p:pic>
        <p:nvPicPr>
          <p:cNvPr id="5" name="Picture 4" descr="Map&#10;&#10;Description automatically generated">
            <a:extLst>
              <a:ext uri="{FF2B5EF4-FFF2-40B4-BE49-F238E27FC236}">
                <a16:creationId xmlns:a16="http://schemas.microsoft.com/office/drawing/2014/main" id="{D7B1B428-573A-45E4-B207-FB53A21ABC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7328" y="1143000"/>
            <a:ext cx="6510472" cy="4837642"/>
          </a:xfrm>
          <a:prstGeom prst="rect">
            <a:avLst/>
          </a:prstGeom>
        </p:spPr>
      </p:pic>
      <p:sp>
        <p:nvSpPr>
          <p:cNvPr id="9" name="Title 1">
            <a:extLst>
              <a:ext uri="{FF2B5EF4-FFF2-40B4-BE49-F238E27FC236}">
                <a16:creationId xmlns:a16="http://schemas.microsoft.com/office/drawing/2014/main" id="{111C95EB-19FF-497C-B69B-5F51F305EDE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8.2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July 29, 2021 at 06:15:47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999993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BE09323-7921-41B3-B214-1228EEAE4965}"/>
              </a:ext>
            </a:extLst>
          </p:cNvPr>
          <p:cNvPicPr>
            <a:picLocks noChangeAspect="1"/>
          </p:cNvPicPr>
          <p:nvPr/>
        </p:nvPicPr>
        <p:blipFill>
          <a:blip r:embed="rId3"/>
          <a:stretch>
            <a:fillRect/>
          </a:stretch>
        </p:blipFill>
        <p:spPr>
          <a:xfrm>
            <a:off x="2598632" y="1126011"/>
            <a:ext cx="6469168" cy="4813579"/>
          </a:xfrm>
          <a:prstGeom prst="rect">
            <a:avLst/>
          </a:prstGeom>
        </p:spPr>
      </p:pic>
      <p:sp>
        <p:nvSpPr>
          <p:cNvPr id="4" name="Rectangle 3">
            <a:extLst>
              <a:ext uri="{FF2B5EF4-FFF2-40B4-BE49-F238E27FC236}">
                <a16:creationId xmlns:a16="http://schemas.microsoft.com/office/drawing/2014/main" id="{7FDB6954-0DA2-4462-A05D-7A13815E46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F9F16330-E16F-489F-B25B-2A5A6477F3A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244642" y="1054929"/>
            <a:ext cx="2217632"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600" dirty="0">
                <a:latin typeface="Arial" panose="020B0604020202020204" pitchFamily="34" charset="0"/>
              </a:rPr>
              <a:t>On this map, the first 12 hours of aftershocks are plotted in red, aftershocks of the two earthquakes in 2020 are plotted in gray. The rupture areas of the most recent adjacent earthquakes in 1938, 1946 and 1964 are the light grey regions. </a:t>
            </a:r>
          </a:p>
          <a:p>
            <a:pPr eaLnBrk="1" hangingPunct="1">
              <a:spcBef>
                <a:spcPct val="0"/>
              </a:spcBef>
              <a:buNone/>
            </a:pPr>
            <a:endParaRPr lang="en-US" altLang="en-US" sz="1600" dirty="0">
              <a:latin typeface="Arial" panose="020B0604020202020204" pitchFamily="34" charset="0"/>
            </a:endParaRPr>
          </a:p>
          <a:p>
            <a:pPr eaLnBrk="1" hangingPunct="1">
              <a:spcBef>
                <a:spcPct val="0"/>
              </a:spcBef>
              <a:buNone/>
            </a:pPr>
            <a:r>
              <a:rPr lang="en-US" altLang="en-US" sz="1600" dirty="0">
                <a:latin typeface="Arial" panose="020B0604020202020204" pitchFamily="34" charset="0"/>
              </a:rPr>
              <a:t>Today’s earthquake appears to have ruptured the segment previously ruptured in the 1938 M8.3 earthquake.</a:t>
            </a:r>
          </a:p>
          <a:p>
            <a:pPr eaLnBrk="1" hangingPunct="1">
              <a:spcBef>
                <a:spcPct val="0"/>
              </a:spcBef>
              <a:buNone/>
            </a:pPr>
            <a:endParaRPr lang="en-US" altLang="en-US" sz="1600" dirty="0">
              <a:latin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endParaRPr>
          </a:p>
        </p:txBody>
      </p:sp>
      <p:sp>
        <p:nvSpPr>
          <p:cNvPr id="46085" name="TextBox 7">
            <a:extLst>
              <a:ext uri="{FF2B5EF4-FFF2-40B4-BE49-F238E27FC236}">
                <a16:creationId xmlns:a16="http://schemas.microsoft.com/office/drawing/2014/main" id="{E59D99B3-1BEC-4F1A-B944-030266BB36C3}"/>
              </a:ext>
            </a:extLst>
          </p:cNvPr>
          <p:cNvSpPr txBox="1">
            <a:spLocks noChangeArrowheads="1"/>
          </p:cNvSpPr>
          <p:nvPr/>
        </p:nvSpPr>
        <p:spPr bwMode="auto">
          <a:xfrm>
            <a:off x="4971773" y="6017502"/>
            <a:ext cx="4096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i="1" dirty="0">
                <a:latin typeface="Arial" panose="020B0604020202020204" pitchFamily="34" charset="0"/>
              </a:rPr>
              <a:t>Image courtesy of the Alaska Earthquake Center</a:t>
            </a:r>
            <a:endParaRPr lang="en-US" altLang="en-US" sz="1800" dirty="0">
              <a:latin typeface="Arial" panose="020B0604020202020204" pitchFamily="34" charset="0"/>
            </a:endParaRPr>
          </a:p>
        </p:txBody>
      </p:sp>
      <p:sp>
        <p:nvSpPr>
          <p:cNvPr id="8" name="Title 1">
            <a:extLst>
              <a:ext uri="{FF2B5EF4-FFF2-40B4-BE49-F238E27FC236}">
                <a16:creationId xmlns:a16="http://schemas.microsoft.com/office/drawing/2014/main" id="{80181496-59B3-4A79-8024-EDE759B8C1C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8.2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July 29, 2021 at 06:15:47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675048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DB6954-0DA2-4462-A05D-7A13815E46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F9F16330-E16F-489F-B25B-2A5A6477F3A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344454" y="990600"/>
            <a:ext cx="841854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tabLst>
                <a:tab pos="5888038" algn="l"/>
              </a:tabLst>
            </a:pPr>
            <a:r>
              <a:rPr lang="en-US" altLang="en-US" sz="1600" dirty="0">
                <a:latin typeface="Arial" panose="020B0604020202020204" pitchFamily="34" charset="0"/>
              </a:rPr>
              <a:t>Plate coupling varies along the arc. On this map, arrows show rates of motion with respect to interior Alaska determined by GPS observations.  The segment of the fault that ruptured in the July 29 earthquake is an area where the coupling between the subducting Pacific and overriding North American plates is high.  So, the adjacent part of the Alaska Peninsula is pushed toward the northwest, the direction of motion of the Pacific Plate towards the North American Plate.  In contrast, coupling in the </a:t>
            </a:r>
            <a:r>
              <a:rPr lang="en-US" altLang="en-US" sz="1600" dirty="0" err="1">
                <a:latin typeface="Arial" panose="020B0604020202020204" pitchFamily="34" charset="0"/>
              </a:rPr>
              <a:t>Shumagin</a:t>
            </a:r>
            <a:r>
              <a:rPr lang="en-US" altLang="en-US" sz="1600" dirty="0">
                <a:latin typeface="Arial" panose="020B0604020202020204" pitchFamily="34" charset="0"/>
              </a:rPr>
              <a:t> Gap is low.</a:t>
            </a:r>
          </a:p>
        </p:txBody>
      </p:sp>
      <p:sp>
        <p:nvSpPr>
          <p:cNvPr id="46085" name="TextBox 7">
            <a:extLst>
              <a:ext uri="{FF2B5EF4-FFF2-40B4-BE49-F238E27FC236}">
                <a16:creationId xmlns:a16="http://schemas.microsoft.com/office/drawing/2014/main" id="{E59D99B3-1BEC-4F1A-B944-030266BB36C3}"/>
              </a:ext>
            </a:extLst>
          </p:cNvPr>
          <p:cNvSpPr txBox="1">
            <a:spLocks noChangeArrowheads="1"/>
          </p:cNvSpPr>
          <p:nvPr/>
        </p:nvSpPr>
        <p:spPr bwMode="auto">
          <a:xfrm>
            <a:off x="6400801" y="5715000"/>
            <a:ext cx="23982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i="1" dirty="0">
                <a:latin typeface="Arial" panose="020B0604020202020204" pitchFamily="34" charset="0"/>
              </a:rPr>
              <a:t>From Fournier and </a:t>
            </a:r>
            <a:r>
              <a:rPr lang="en-US" altLang="en-US" sz="1400" i="1" dirty="0" err="1">
                <a:latin typeface="Arial" panose="020B0604020202020204" pitchFamily="34" charset="0"/>
              </a:rPr>
              <a:t>Freymueller</a:t>
            </a:r>
            <a:r>
              <a:rPr lang="en-US" altLang="en-US" sz="1400" i="1" dirty="0">
                <a:latin typeface="Arial" panose="020B0604020202020204" pitchFamily="34" charset="0"/>
              </a:rPr>
              <a:t>, 2007 </a:t>
            </a:r>
          </a:p>
          <a:p>
            <a:pPr algn="r" eaLnBrk="1" hangingPunct="1">
              <a:spcBef>
                <a:spcPct val="0"/>
              </a:spcBef>
              <a:buFontTx/>
              <a:buNone/>
            </a:pPr>
            <a:r>
              <a:rPr lang="en-US" altLang="en-US" sz="1400" i="1" dirty="0">
                <a:latin typeface="Arial" panose="020B0604020202020204" pitchFamily="34" charset="0"/>
              </a:rPr>
              <a:t>with annotation from Stephan Hicks</a:t>
            </a:r>
          </a:p>
        </p:txBody>
      </p:sp>
      <p:sp>
        <p:nvSpPr>
          <p:cNvPr id="8" name="Title 1">
            <a:extLst>
              <a:ext uri="{FF2B5EF4-FFF2-40B4-BE49-F238E27FC236}">
                <a16:creationId xmlns:a16="http://schemas.microsoft.com/office/drawing/2014/main" id="{80181496-59B3-4A79-8024-EDE759B8C1C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8.2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July 29, 2021 at 06:15:47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9" name="Picture 8">
            <a:extLst>
              <a:ext uri="{FF2B5EF4-FFF2-40B4-BE49-F238E27FC236}">
                <a16:creationId xmlns:a16="http://schemas.microsoft.com/office/drawing/2014/main" id="{AAA376E9-EC02-4121-9BDD-BA6DA09C4AF3}"/>
              </a:ext>
            </a:extLst>
          </p:cNvPr>
          <p:cNvPicPr>
            <a:picLocks noChangeAspect="1"/>
          </p:cNvPicPr>
          <p:nvPr/>
        </p:nvPicPr>
        <p:blipFill>
          <a:blip r:embed="rId4"/>
          <a:stretch>
            <a:fillRect/>
          </a:stretch>
        </p:blipFill>
        <p:spPr>
          <a:xfrm>
            <a:off x="838200" y="2662280"/>
            <a:ext cx="5638800" cy="4195720"/>
          </a:xfrm>
          <a:prstGeom prst="rect">
            <a:avLst/>
          </a:prstGeom>
        </p:spPr>
      </p:pic>
    </p:spTree>
    <p:extLst>
      <p:ext uri="{BB962C8B-B14F-4D97-AF65-F5344CB8AC3E}">
        <p14:creationId xmlns:p14="http://schemas.microsoft.com/office/powerpoint/2010/main" val="36496112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Box 7">
            <a:extLst>
              <a:ext uri="{FF2B5EF4-FFF2-40B4-BE49-F238E27FC236}">
                <a16:creationId xmlns:a16="http://schemas.microsoft.com/office/drawing/2014/main" id="{31A7392B-0422-4558-8C5F-E68FFA0D04CD}"/>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calculated from recorded seismic waves determines the type of fault that produced the earthquake. </a:t>
            </a:r>
          </a:p>
        </p:txBody>
      </p:sp>
      <p:sp>
        <p:nvSpPr>
          <p:cNvPr id="35844" name="TextBox 11">
            <a:extLst>
              <a:ext uri="{FF2B5EF4-FFF2-40B4-BE49-F238E27FC236}">
                <a16:creationId xmlns:a16="http://schemas.microsoft.com/office/drawing/2014/main" id="{191ECE58-D12F-445B-A5EF-F191DBD9C21B}"/>
              </a:ext>
            </a:extLst>
          </p:cNvPr>
          <p:cNvSpPr txBox="1">
            <a:spLocks noChangeArrowheads="1"/>
          </p:cNvSpPr>
          <p:nvPr/>
        </p:nvSpPr>
        <p:spPr bwMode="auto">
          <a:xfrm>
            <a:off x="3824911" y="2545140"/>
            <a:ext cx="451802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600" dirty="0">
                <a:latin typeface="Arial" panose="020B0604020202020204" pitchFamily="34" charset="0"/>
              </a:rPr>
              <a:t>In this case, the earthquake location and focal mechanism indicate it was due to thrust faulting on the megathrust boundary between the subducting Pacific Plate and the overriding North American Plate.</a:t>
            </a:r>
          </a:p>
          <a:p>
            <a:pPr eaLnBrk="1" hangingPunct="1">
              <a:spcBef>
                <a:spcPct val="0"/>
              </a:spcBef>
              <a:buFontTx/>
              <a:buNone/>
            </a:pPr>
            <a:endParaRPr lang="en-US" altLang="en-US" sz="1600" dirty="0">
              <a:latin typeface="Arial" panose="020B0604020202020204" pitchFamily="34" charset="0"/>
            </a:endParaRPr>
          </a:p>
        </p:txBody>
      </p:sp>
      <p:sp>
        <p:nvSpPr>
          <p:cNvPr id="35845" name="TextBox 8">
            <a:extLst>
              <a:ext uri="{FF2B5EF4-FFF2-40B4-BE49-F238E27FC236}">
                <a16:creationId xmlns:a16="http://schemas.microsoft.com/office/drawing/2014/main" id="{F7153C2B-89E5-4439-9F38-FDAB50843285}"/>
              </a:ext>
            </a:extLst>
          </p:cNvPr>
          <p:cNvSpPr txBox="1">
            <a:spLocks noChangeArrowheads="1"/>
          </p:cNvSpPr>
          <p:nvPr/>
        </p:nvSpPr>
        <p:spPr bwMode="auto">
          <a:xfrm>
            <a:off x="430213" y="5351463"/>
            <a:ext cx="26939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35846" name="TextBox 11">
            <a:extLst>
              <a:ext uri="{FF2B5EF4-FFF2-40B4-BE49-F238E27FC236}">
                <a16:creationId xmlns:a16="http://schemas.microsoft.com/office/drawing/2014/main" id="{02C0573D-39A3-4D3E-80EF-1AC2B2540EF2}"/>
              </a:ext>
            </a:extLst>
          </p:cNvPr>
          <p:cNvSpPr txBox="1">
            <a:spLocks noChangeArrowheads="1"/>
          </p:cNvSpPr>
          <p:nvPr/>
        </p:nvSpPr>
        <p:spPr bwMode="auto">
          <a:xfrm>
            <a:off x="239713" y="49815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35847" name="Picture 2">
            <a:extLst>
              <a:ext uri="{FF2B5EF4-FFF2-40B4-BE49-F238E27FC236}">
                <a16:creationId xmlns:a16="http://schemas.microsoft.com/office/drawing/2014/main" id="{DB643657-3302-4496-A860-33888EF03AE3}"/>
              </a:ext>
            </a:extLst>
          </p:cNvPr>
          <p:cNvPicPr>
            <a:picLocks noChangeAspect="1"/>
          </p:cNvPicPr>
          <p:nvPr/>
        </p:nvPicPr>
        <p:blipFill rotWithShape="1">
          <a:blip r:embed="rId4">
            <a:extLst>
              <a:ext uri="{28A0092B-C50C-407E-A947-70E740481C1C}">
                <a14:useLocalDpi xmlns:a14="http://schemas.microsoft.com/office/drawing/2010/main" val="0"/>
              </a:ext>
            </a:extLst>
          </a:blip>
          <a:srcRect t="73271"/>
          <a:stretch/>
        </p:blipFill>
        <p:spPr bwMode="auto">
          <a:xfrm>
            <a:off x="3789916" y="6044683"/>
            <a:ext cx="4518025" cy="584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descr="focal.png">
            <a:extLst>
              <a:ext uri="{FF2B5EF4-FFF2-40B4-BE49-F238E27FC236}">
                <a16:creationId xmlns:a16="http://schemas.microsoft.com/office/drawing/2014/main" id="{26950A97-E7DB-4A0D-9815-A0EDD4BDEDB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10611" y="4068672"/>
            <a:ext cx="4518025" cy="199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white circle with a black line&#10;&#10;Description automatically generated with low confidence">
            <a:extLst>
              <a:ext uri="{FF2B5EF4-FFF2-40B4-BE49-F238E27FC236}">
                <a16:creationId xmlns:a16="http://schemas.microsoft.com/office/drawing/2014/main" id="{B4A31161-904F-4073-BADE-53ACEC0BD46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0123" y="2482349"/>
            <a:ext cx="2280444" cy="2265190"/>
          </a:xfrm>
          <a:prstGeom prst="rect">
            <a:avLst/>
          </a:prstGeom>
        </p:spPr>
      </p:pic>
      <p:sp>
        <p:nvSpPr>
          <p:cNvPr id="14" name="Title 1">
            <a:extLst>
              <a:ext uri="{FF2B5EF4-FFF2-40B4-BE49-F238E27FC236}">
                <a16:creationId xmlns:a16="http://schemas.microsoft.com/office/drawing/2014/main" id="{6F2124B7-2CD1-42ED-8234-AA88A843220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8.2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July 29, 2021 at 06:15:47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432F01-68B1-A54F-ADFC-017D7CA252E4}"/>
              </a:ext>
            </a:extLst>
          </p:cNvPr>
          <p:cNvSpPr/>
          <p:nvPr/>
        </p:nvSpPr>
        <p:spPr>
          <a:xfrm>
            <a:off x="7316016" y="1240640"/>
            <a:ext cx="1345582" cy="45530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2FD6D6EB-8CF4-FA41-8D46-6A8A1F9017CF}"/>
              </a:ext>
            </a:extLst>
          </p:cNvPr>
          <p:cNvPicPr>
            <a:picLocks noChangeAspect="1"/>
          </p:cNvPicPr>
          <p:nvPr/>
        </p:nvPicPr>
        <p:blipFill rotWithShape="1">
          <a:blip r:embed="rId3"/>
          <a:srcRect t="13137" r="2235"/>
          <a:stretch/>
        </p:blipFill>
        <p:spPr>
          <a:xfrm>
            <a:off x="1230313" y="1511004"/>
            <a:ext cx="7151687" cy="5109580"/>
          </a:xfrm>
          <a:prstGeom prst="rect">
            <a:avLst/>
          </a:prstGeom>
        </p:spPr>
      </p:pic>
      <p:sp>
        <p:nvSpPr>
          <p:cNvPr id="4" name="Rectangle 3">
            <a:extLst>
              <a:ext uri="{FF2B5EF4-FFF2-40B4-BE49-F238E27FC236}">
                <a16:creationId xmlns:a16="http://schemas.microsoft.com/office/drawing/2014/main" id="{1FE4786A-DD50-0E4F-B9C9-26011D3F3D4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E403A2D4-ECE4-9E4E-838E-E36F33AB7D6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8" name="TextBox 4">
            <a:extLst>
              <a:ext uri="{FF2B5EF4-FFF2-40B4-BE49-F238E27FC236}">
                <a16:creationId xmlns:a16="http://schemas.microsoft.com/office/drawing/2014/main" id="{9D72C0E6-7D53-D047-8C52-F412C484420E}"/>
              </a:ext>
            </a:extLst>
          </p:cNvPr>
          <p:cNvSpPr txBox="1">
            <a:spLocks noChangeArrowheads="1"/>
          </p:cNvSpPr>
          <p:nvPr/>
        </p:nvSpPr>
        <p:spPr bwMode="auto">
          <a:xfrm flipH="1">
            <a:off x="3581765" y="1971774"/>
            <a:ext cx="304886" cy="38159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8BC75CCE-1F97-DA45-AFFF-4058F80F27BF}"/>
              </a:ext>
            </a:extLst>
          </p:cNvPr>
          <p:cNvSpPr txBox="1">
            <a:spLocks noChangeArrowheads="1"/>
          </p:cNvSpPr>
          <p:nvPr/>
        </p:nvSpPr>
        <p:spPr bwMode="auto">
          <a:xfrm>
            <a:off x="5157192" y="1936799"/>
            <a:ext cx="3381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13" name="TextBox 7">
            <a:extLst>
              <a:ext uri="{FF2B5EF4-FFF2-40B4-BE49-F238E27FC236}">
                <a16:creationId xmlns:a16="http://schemas.microsoft.com/office/drawing/2014/main" id="{4361F9AF-5832-A44D-8C74-9397EDFA2260}"/>
              </a:ext>
            </a:extLst>
          </p:cNvPr>
          <p:cNvSpPr txBox="1">
            <a:spLocks noChangeArrowheads="1"/>
          </p:cNvSpPr>
          <p:nvPr/>
        </p:nvSpPr>
        <p:spPr bwMode="auto">
          <a:xfrm>
            <a:off x="2286816" y="836623"/>
            <a:ext cx="6332538"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2869 km (1782 miles, 25.5°) from the location of this earthquake. </a:t>
            </a:r>
          </a:p>
        </p:txBody>
      </p:sp>
      <p:sp>
        <p:nvSpPr>
          <p:cNvPr id="14" name="TextBox 4">
            <a:extLst>
              <a:ext uri="{FF2B5EF4-FFF2-40B4-BE49-F238E27FC236}">
                <a16:creationId xmlns:a16="http://schemas.microsoft.com/office/drawing/2014/main" id="{11248202-4055-1A41-8EF6-873C7CE9BCB4}"/>
              </a:ext>
            </a:extLst>
          </p:cNvPr>
          <p:cNvSpPr txBox="1">
            <a:spLocks noChangeArrowheads="1"/>
          </p:cNvSpPr>
          <p:nvPr/>
        </p:nvSpPr>
        <p:spPr bwMode="auto">
          <a:xfrm>
            <a:off x="2063041" y="3509142"/>
            <a:ext cx="6875463"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Following the earthquake, it took 5 minutes and 25 seconds for the compressional P waves to travel a curved path through the mantle to Bend, Oregon.</a:t>
            </a:r>
          </a:p>
        </p:txBody>
      </p:sp>
      <p:sp>
        <p:nvSpPr>
          <p:cNvPr id="15" name="TextBox 6">
            <a:extLst>
              <a:ext uri="{FF2B5EF4-FFF2-40B4-BE49-F238E27FC236}">
                <a16:creationId xmlns:a16="http://schemas.microsoft.com/office/drawing/2014/main" id="{4AC4ACF6-F89B-3441-9337-B130F29239B3}"/>
              </a:ext>
            </a:extLst>
          </p:cNvPr>
          <p:cNvSpPr txBox="1">
            <a:spLocks noChangeArrowheads="1"/>
          </p:cNvSpPr>
          <p:nvPr/>
        </p:nvSpPr>
        <p:spPr bwMode="auto">
          <a:xfrm>
            <a:off x="2020972" y="4935930"/>
            <a:ext cx="6959600" cy="738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altLang="en-US" sz="1400" dirty="0">
                <a:latin typeface="Arial" panose="020B0604020202020204" pitchFamily="34" charset="0"/>
              </a:rPr>
              <a:t>Surface waves traveled the </a:t>
            </a:r>
            <a:r>
              <a:rPr lang="en-US" altLang="en-US" sz="1400" dirty="0">
                <a:solidFill>
                  <a:srgbClr val="000000"/>
                </a:solidFill>
                <a:latin typeface="Arial" panose="020B0604020202020204" pitchFamily="34" charset="0"/>
              </a:rPr>
              <a:t>2869</a:t>
            </a:r>
            <a:r>
              <a:rPr lang="en-US" altLang="en-US" sz="1400" dirty="0">
                <a:latin typeface="Arial" panose="020B0604020202020204" pitchFamily="34" charset="0"/>
              </a:rPr>
              <a:t> km (</a:t>
            </a:r>
            <a:r>
              <a:rPr lang="en-US" altLang="en-US" sz="1400" dirty="0">
                <a:solidFill>
                  <a:srgbClr val="000000"/>
                </a:solidFill>
                <a:latin typeface="Arial" panose="020B0604020202020204" pitchFamily="34" charset="0"/>
              </a:rPr>
              <a:t>1782</a:t>
            </a:r>
            <a:r>
              <a:rPr lang="en-US" altLang="en-US" sz="1400" dirty="0">
                <a:latin typeface="Arial" panose="020B0604020202020204" pitchFamily="34" charset="0"/>
              </a:rPr>
              <a:t> miles) along the perimeter of the Earth from the earthquake to the recording station. The surface wave began to arrive in Bend 13 minutes after the earthquake occurred in Alaska.  </a:t>
            </a:r>
          </a:p>
        </p:txBody>
      </p:sp>
      <p:sp>
        <p:nvSpPr>
          <p:cNvPr id="16" name="TextBox 9">
            <a:extLst>
              <a:ext uri="{FF2B5EF4-FFF2-40B4-BE49-F238E27FC236}">
                <a16:creationId xmlns:a16="http://schemas.microsoft.com/office/drawing/2014/main" id="{EAC306F9-4B52-8846-8FB3-FFAEE5A368F5}"/>
              </a:ext>
            </a:extLst>
          </p:cNvPr>
          <p:cNvSpPr txBox="1">
            <a:spLocks noChangeArrowheads="1"/>
          </p:cNvSpPr>
          <p:nvPr/>
        </p:nvSpPr>
        <p:spPr bwMode="auto">
          <a:xfrm>
            <a:off x="2075741" y="4223330"/>
            <a:ext cx="6850063"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S waves are shear waves that follow the same path through the mantle as P waves.  S waves took 9 minutes and 51 seconds to travel from the earthquake to Bend.</a:t>
            </a:r>
          </a:p>
        </p:txBody>
      </p:sp>
      <p:sp>
        <p:nvSpPr>
          <p:cNvPr id="18" name="Rectangle 17">
            <a:extLst>
              <a:ext uri="{FF2B5EF4-FFF2-40B4-BE49-F238E27FC236}">
                <a16:creationId xmlns:a16="http://schemas.microsoft.com/office/drawing/2014/main" id="{3DAFA6DF-1BE1-DC48-B99C-2078EB7990E5}"/>
              </a:ext>
            </a:extLst>
          </p:cNvPr>
          <p:cNvSpPr/>
          <p:nvPr/>
        </p:nvSpPr>
        <p:spPr>
          <a:xfrm>
            <a:off x="6694106" y="5390351"/>
            <a:ext cx="2002808" cy="73818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BDB23BD9-B066-254A-B51D-677838FBACBB}"/>
              </a:ext>
            </a:extLst>
          </p:cNvPr>
          <p:cNvSpPr txBox="1"/>
          <p:nvPr/>
        </p:nvSpPr>
        <p:spPr>
          <a:xfrm>
            <a:off x="6172200" y="1527795"/>
            <a:ext cx="2516612" cy="369332"/>
          </a:xfrm>
          <a:prstGeom prst="rect">
            <a:avLst/>
          </a:prstGeom>
          <a:solidFill>
            <a:schemeClr val="bg1"/>
          </a:solidFill>
        </p:spPr>
        <p:txBody>
          <a:bodyPr wrap="square">
            <a:spAutoFit/>
          </a:bodyPr>
          <a:lstStyle/>
          <a:p>
            <a:pPr eaLnBrk="1" hangingPunct="1">
              <a:defRPr/>
            </a:pPr>
            <a:r>
              <a:rPr lang="en-US" spc="200" dirty="0">
                <a:solidFill>
                  <a:prstClr val="black"/>
                </a:solidFill>
                <a:latin typeface="Arial" charset="0"/>
                <a:ea typeface="MS PGothic" charset="-128"/>
                <a:cs typeface="Arial" panose="020B0604020202020204" pitchFamily="34" charset="0"/>
              </a:rPr>
              <a:t>Surface Waves</a:t>
            </a:r>
          </a:p>
        </p:txBody>
      </p:sp>
      <p:sp>
        <p:nvSpPr>
          <p:cNvPr id="17" name="Title 1">
            <a:extLst>
              <a:ext uri="{FF2B5EF4-FFF2-40B4-BE49-F238E27FC236}">
                <a16:creationId xmlns:a16="http://schemas.microsoft.com/office/drawing/2014/main" id="{65E01B03-667C-4472-8C32-EB194D5C2F7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8.2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July 29, 2021 at 06:15:47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60527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10840A8-CBB4-41CB-88A7-E6779D00880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48130" name="TextBox 9">
            <a:extLst>
              <a:ext uri="{FF2B5EF4-FFF2-40B4-BE49-F238E27FC236}">
                <a16:creationId xmlns:a16="http://schemas.microsoft.com/office/drawing/2014/main" id="{88B795D9-26E3-4A3F-89E6-CE9AE2962C52}"/>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48131" name="Picture 1">
            <a:extLst>
              <a:ext uri="{FF2B5EF4-FFF2-40B4-BE49-F238E27FC236}">
                <a16:creationId xmlns:a16="http://schemas.microsoft.com/office/drawing/2014/main" id="{EC01A5FD-AEED-40A6-B654-0117AE7F227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1">
            <a:extLst>
              <a:ext uri="{FF2B5EF4-FFF2-40B4-BE49-F238E27FC236}">
                <a16:creationId xmlns:a16="http://schemas.microsoft.com/office/drawing/2014/main" id="{0CCFB3FA-EE12-43BB-A7DB-1BEF2F07567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TextBox 1">
            <a:extLst>
              <a:ext uri="{FF2B5EF4-FFF2-40B4-BE49-F238E27FC236}">
                <a16:creationId xmlns:a16="http://schemas.microsoft.com/office/drawing/2014/main" id="{7C19F9A7-8553-4B89-B951-B64854CC0D55}"/>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48134" name="Picture 1">
            <a:extLst>
              <a:ext uri="{FF2B5EF4-FFF2-40B4-BE49-F238E27FC236}">
                <a16:creationId xmlns:a16="http://schemas.microsoft.com/office/drawing/2014/main" id="{53E03C00-E5AA-460C-8DBC-48B888EE8EFE}"/>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1DE0F58-3F05-49EF-9414-EF30176E3D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29698" name="Picture 12" descr="scale.jpg">
            <a:extLst>
              <a:ext uri="{FF2B5EF4-FFF2-40B4-BE49-F238E27FC236}">
                <a16:creationId xmlns:a16="http://schemas.microsoft.com/office/drawing/2014/main" id="{A385BDDE-E142-4E81-8199-30C8D4090B9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9846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Box 13">
            <a:extLst>
              <a:ext uri="{FF2B5EF4-FFF2-40B4-BE49-F238E27FC236}">
                <a16:creationId xmlns:a16="http://schemas.microsoft.com/office/drawing/2014/main" id="{8E739D98-7FBA-4703-B607-2E35C1FE256C}"/>
              </a:ext>
            </a:extLst>
          </p:cNvPr>
          <p:cNvSpPr txBox="1">
            <a:spLocks noChangeArrowheads="1"/>
          </p:cNvSpPr>
          <p:nvPr/>
        </p:nvSpPr>
        <p:spPr bwMode="auto">
          <a:xfrm>
            <a:off x="271463" y="3633788"/>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b="1">
                <a:latin typeface="Arial" panose="020B0604020202020204" pitchFamily="34" charset="0"/>
              </a:rPr>
              <a:t>Modified Mercalli Intensity</a:t>
            </a:r>
          </a:p>
        </p:txBody>
      </p:sp>
      <p:sp>
        <p:nvSpPr>
          <p:cNvPr id="29700" name="TextBox 14">
            <a:extLst>
              <a:ext uri="{FF2B5EF4-FFF2-40B4-BE49-F238E27FC236}">
                <a16:creationId xmlns:a16="http://schemas.microsoft.com/office/drawing/2014/main" id="{15BD5CAA-F52D-4F0A-8B8D-406E49FCB88E}"/>
              </a:ext>
            </a:extLst>
          </p:cNvPr>
          <p:cNvSpPr txBox="1">
            <a:spLocks noChangeArrowheads="1"/>
          </p:cNvSpPr>
          <p:nvPr/>
        </p:nvSpPr>
        <p:spPr bwMode="auto">
          <a:xfrm>
            <a:off x="2541588" y="3419475"/>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a:latin typeface="Arial" panose="020B0604020202020204" pitchFamily="34" charset="0"/>
              </a:rPr>
              <a:t>Perceived </a:t>
            </a:r>
          </a:p>
          <a:p>
            <a:pPr algn="ctr" eaLnBrk="1" hangingPunct="1">
              <a:spcBef>
                <a:spcPct val="0"/>
              </a:spcBef>
              <a:spcAft>
                <a:spcPts val="600"/>
              </a:spcAft>
              <a:buFontTx/>
              <a:buNone/>
            </a:pPr>
            <a:r>
              <a:rPr lang="en-US" altLang="en-US" sz="1400" b="1">
                <a:latin typeface="Arial" panose="020B0604020202020204" pitchFamily="34" charset="0"/>
              </a:rPr>
              <a:t>  Shaking</a:t>
            </a:r>
          </a:p>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p>
          <a:p>
            <a:pPr eaLnBrk="1" hangingPunct="1">
              <a:spcBef>
                <a:spcPct val="0"/>
              </a:spcBef>
              <a:buFontTx/>
              <a:buNone/>
            </a:pPr>
            <a:endParaRPr lang="en-US" altLang="en-US" sz="1800">
              <a:latin typeface="Arial" panose="020B0604020202020204" pitchFamily="34" charset="0"/>
            </a:endParaRPr>
          </a:p>
        </p:txBody>
      </p:sp>
      <p:sp>
        <p:nvSpPr>
          <p:cNvPr id="29701" name="TextBox 15">
            <a:extLst>
              <a:ext uri="{FF2B5EF4-FFF2-40B4-BE49-F238E27FC236}">
                <a16:creationId xmlns:a16="http://schemas.microsoft.com/office/drawing/2014/main" id="{2E0CDB82-30FB-46CE-8425-BEB343449731}"/>
              </a:ext>
            </a:extLst>
          </p:cNvPr>
          <p:cNvSpPr txBox="1">
            <a:spLocks noChangeArrowheads="1"/>
          </p:cNvSpPr>
          <p:nvPr/>
        </p:nvSpPr>
        <p:spPr bwMode="auto">
          <a:xfrm>
            <a:off x="4267200" y="6334125"/>
            <a:ext cx="4800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rPr>
              <a:t>USGS Estimated shaking intensity from M 8.2 Earthquake</a:t>
            </a:r>
          </a:p>
        </p:txBody>
      </p:sp>
      <p:sp>
        <p:nvSpPr>
          <p:cNvPr id="29702" name="TextBox 15">
            <a:extLst>
              <a:ext uri="{FF2B5EF4-FFF2-40B4-BE49-F238E27FC236}">
                <a16:creationId xmlns:a16="http://schemas.microsoft.com/office/drawing/2014/main" id="{2FF33FFE-0861-4651-BC2F-8182A70FAD32}"/>
              </a:ext>
            </a:extLst>
          </p:cNvPr>
          <p:cNvSpPr txBox="1">
            <a:spLocks noChangeArrowheads="1"/>
          </p:cNvSpPr>
          <p:nvPr/>
        </p:nvSpPr>
        <p:spPr bwMode="auto">
          <a:xfrm>
            <a:off x="273050" y="1143000"/>
            <a:ext cx="348773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Modified-Mercalli Intensity</a:t>
            </a:r>
          </a:p>
          <a:p>
            <a:pPr eaLnBrk="1" hangingPunct="1">
              <a:spcBef>
                <a:spcPct val="0"/>
              </a:spcBef>
              <a:buFontTx/>
              <a:buNone/>
            </a:pPr>
            <a:r>
              <a:rPr lang="en-US" altLang="en-US" sz="1600" dirty="0">
                <a:latin typeface="Arial" panose="020B0604020202020204" pitchFamily="34" charset="0"/>
              </a:rPr>
              <a:t>scale is a twelve-stage scale, from I to XII, that indicates the severity of ground shaking. Intensity is dependent on the magnitude, depth, bedrock, and location.</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Very strong shaking was felt from this earthquake.</a:t>
            </a:r>
          </a:p>
        </p:txBody>
      </p:sp>
      <p:pic>
        <p:nvPicPr>
          <p:cNvPr id="29703" name="Picture 8" descr="IRIS_TMlogo.png">
            <a:extLst>
              <a:ext uri="{FF2B5EF4-FFF2-40B4-BE49-F238E27FC236}">
                <a16:creationId xmlns:a16="http://schemas.microsoft.com/office/drawing/2014/main" id="{B0C008D7-F904-42C9-BC8D-B95171EDB44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TextBox 15">
            <a:extLst>
              <a:ext uri="{FF2B5EF4-FFF2-40B4-BE49-F238E27FC236}">
                <a16:creationId xmlns:a16="http://schemas.microsoft.com/office/drawing/2014/main" id="{49431FAD-0570-4884-9E4F-7447D47A3D6C}"/>
              </a:ext>
            </a:extLst>
          </p:cNvPr>
          <p:cNvSpPr txBox="1">
            <a:spLocks noChangeArrowheads="1"/>
          </p:cNvSpPr>
          <p:nvPr/>
        </p:nvSpPr>
        <p:spPr bwMode="auto">
          <a:xfrm>
            <a:off x="152400" y="6397625"/>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pic>
        <p:nvPicPr>
          <p:cNvPr id="5" name="Picture 4" descr="Map&#10;&#10;Description automatically generated">
            <a:extLst>
              <a:ext uri="{FF2B5EF4-FFF2-40B4-BE49-F238E27FC236}">
                <a16:creationId xmlns:a16="http://schemas.microsoft.com/office/drawing/2014/main" id="{F2353CAE-4FDF-4860-AAE6-5F152FA211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13021" y="1295400"/>
            <a:ext cx="5153863" cy="5008563"/>
          </a:xfrm>
          <a:prstGeom prst="rect">
            <a:avLst/>
          </a:prstGeom>
        </p:spPr>
      </p:pic>
      <p:sp>
        <p:nvSpPr>
          <p:cNvPr id="14" name="Title 1">
            <a:extLst>
              <a:ext uri="{FF2B5EF4-FFF2-40B4-BE49-F238E27FC236}">
                <a16:creationId xmlns:a16="http://schemas.microsoft.com/office/drawing/2014/main" id="{34191E3E-FEF9-4AFF-808F-FC9591BA48C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8.2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July 29, 2021 at 06:15:47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E3DB7A-4B2E-47DE-8E6E-495EA42D244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31747" name="Picture 8" descr="IRIS_TMlogo.png">
            <a:extLst>
              <a:ext uri="{FF2B5EF4-FFF2-40B4-BE49-F238E27FC236}">
                <a16:creationId xmlns:a16="http://schemas.microsoft.com/office/drawing/2014/main" id="{2AF15FC0-B514-481E-ABC4-AC6EAD9F1A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TextBox 18">
            <a:extLst>
              <a:ext uri="{FF2B5EF4-FFF2-40B4-BE49-F238E27FC236}">
                <a16:creationId xmlns:a16="http://schemas.microsoft.com/office/drawing/2014/main" id="{12274FE2-D456-45AF-B0CB-E8A0E8A77483}"/>
              </a:ext>
            </a:extLst>
          </p:cNvPr>
          <p:cNvSpPr txBox="1">
            <a:spLocks noChangeArrowheads="1"/>
          </p:cNvSpPr>
          <p:nvPr/>
        </p:nvSpPr>
        <p:spPr bwMode="auto">
          <a:xfrm>
            <a:off x="304800" y="1123950"/>
            <a:ext cx="3810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two thousand people felt very strong shaking from this earthquake.</a:t>
            </a:r>
          </a:p>
        </p:txBody>
      </p:sp>
      <p:sp>
        <p:nvSpPr>
          <p:cNvPr id="31749" name="TextBox 15">
            <a:extLst>
              <a:ext uri="{FF2B5EF4-FFF2-40B4-BE49-F238E27FC236}">
                <a16:creationId xmlns:a16="http://schemas.microsoft.com/office/drawing/2014/main" id="{784FD121-9A63-4AB6-A802-AAE5B4F6921F}"/>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31750" name="TextBox 20">
            <a:extLst>
              <a:ext uri="{FF2B5EF4-FFF2-40B4-BE49-F238E27FC236}">
                <a16:creationId xmlns:a16="http://schemas.microsoft.com/office/drawing/2014/main" id="{95E9C8F6-0551-4E8B-A6B8-A04054DC6BB6}"/>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5" name="Picture 4" descr="Map&#10;&#10;Description automatically generated">
            <a:extLst>
              <a:ext uri="{FF2B5EF4-FFF2-40B4-BE49-F238E27FC236}">
                <a16:creationId xmlns:a16="http://schemas.microsoft.com/office/drawing/2014/main" id="{A5E66149-964D-4F56-88CF-84535F1B5D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4117" y="877691"/>
            <a:ext cx="4650277" cy="4643634"/>
          </a:xfrm>
          <a:prstGeom prst="rect">
            <a:avLst/>
          </a:prstGeom>
        </p:spPr>
      </p:pic>
      <p:pic>
        <p:nvPicPr>
          <p:cNvPr id="8" name="Picture 7" descr="Table&#10;&#10;Description automatically generated">
            <a:extLst>
              <a:ext uri="{FF2B5EF4-FFF2-40B4-BE49-F238E27FC236}">
                <a16:creationId xmlns:a16="http://schemas.microsoft.com/office/drawing/2014/main" id="{5429F8A6-B954-4688-AF44-1898E96FE1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00" y="2939832"/>
            <a:ext cx="2363064" cy="3918168"/>
          </a:xfrm>
          <a:prstGeom prst="rect">
            <a:avLst/>
          </a:prstGeom>
        </p:spPr>
      </p:pic>
      <p:sp>
        <p:nvSpPr>
          <p:cNvPr id="14" name="Title 1">
            <a:extLst>
              <a:ext uri="{FF2B5EF4-FFF2-40B4-BE49-F238E27FC236}">
                <a16:creationId xmlns:a16="http://schemas.microsoft.com/office/drawing/2014/main" id="{0E1A1C57-4809-4A81-9E18-C2A04C05058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8.2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July 29, 2021 at 06:15:47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FEC1CE-D6DC-4F3F-BFCE-04A775A7C5C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2" name="Picture 8" descr="IRIS_TMlogo.png">
            <a:extLst>
              <a:ext uri="{FF2B5EF4-FFF2-40B4-BE49-F238E27FC236}">
                <a16:creationId xmlns:a16="http://schemas.microsoft.com/office/drawing/2014/main" id="{9C33C335-0C96-4BCB-A889-2B526A6EDDD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Box 7">
            <a:extLst>
              <a:ext uri="{FF2B5EF4-FFF2-40B4-BE49-F238E27FC236}">
                <a16:creationId xmlns:a16="http://schemas.microsoft.com/office/drawing/2014/main" id="{F7437FC1-45FF-4B4C-9152-B87F3C7E94B8}"/>
              </a:ext>
            </a:extLst>
          </p:cNvPr>
          <p:cNvSpPr txBox="1">
            <a:spLocks noChangeArrowheads="1"/>
          </p:cNvSpPr>
          <p:nvPr/>
        </p:nvSpPr>
        <p:spPr bwMode="auto">
          <a:xfrm>
            <a:off x="239713" y="5746750"/>
            <a:ext cx="8751887" cy="111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a:latin typeface="Arial" panose="020B0604020202020204" pitchFamily="34" charset="0"/>
              </a:rPr>
              <a:t>The Pacific Plate converges with, and subducts beneath the North American Plate and begins its decent into the mantle at the Alaska - Aleutian Trench just south of this earthquake. The rates of relative plate motion range from 5.5 cm/yr in the Gulf of Alaska to 7.8 cm/yr at the western end of the Aleutian Island chain.  The rate of subduction in the location of this earthquake is about 6.5 cm/yr.</a:t>
            </a:r>
          </a:p>
        </p:txBody>
      </p:sp>
      <p:grpSp>
        <p:nvGrpSpPr>
          <p:cNvPr id="15364" name="Group 1">
            <a:extLst>
              <a:ext uri="{FF2B5EF4-FFF2-40B4-BE49-F238E27FC236}">
                <a16:creationId xmlns:a16="http://schemas.microsoft.com/office/drawing/2014/main" id="{460367CC-19A6-44AC-A429-EB318C32C033}"/>
              </a:ext>
            </a:extLst>
          </p:cNvPr>
          <p:cNvGrpSpPr>
            <a:grpSpLocks/>
          </p:cNvGrpSpPr>
          <p:nvPr/>
        </p:nvGrpSpPr>
        <p:grpSpPr bwMode="auto">
          <a:xfrm>
            <a:off x="1371600" y="762000"/>
            <a:ext cx="7315200" cy="4976813"/>
            <a:chOff x="1524000" y="762000"/>
            <a:chExt cx="7315200" cy="4976813"/>
          </a:xfrm>
        </p:grpSpPr>
        <p:grpSp>
          <p:nvGrpSpPr>
            <p:cNvPr id="15365" name="Group 12">
              <a:extLst>
                <a:ext uri="{FF2B5EF4-FFF2-40B4-BE49-F238E27FC236}">
                  <a16:creationId xmlns:a16="http://schemas.microsoft.com/office/drawing/2014/main" id="{F336D9CB-FE76-4066-8DD1-883DCDEA0600}"/>
                </a:ext>
              </a:extLst>
            </p:cNvPr>
            <p:cNvGrpSpPr>
              <a:grpSpLocks/>
            </p:cNvGrpSpPr>
            <p:nvPr/>
          </p:nvGrpSpPr>
          <p:grpSpPr bwMode="auto">
            <a:xfrm>
              <a:off x="1524000" y="762000"/>
              <a:ext cx="7315200" cy="4976813"/>
              <a:chOff x="1524000" y="966622"/>
              <a:chExt cx="7315200" cy="4976978"/>
            </a:xfrm>
          </p:grpSpPr>
          <p:pic>
            <p:nvPicPr>
              <p:cNvPr id="15371" name="Picture 13" descr="Plates&amp;Rates.tiff">
                <a:extLst>
                  <a:ext uri="{FF2B5EF4-FFF2-40B4-BE49-F238E27FC236}">
                    <a16:creationId xmlns:a16="http://schemas.microsoft.com/office/drawing/2014/main" id="{E371456F-7E4B-4276-87C0-3C1F50F494C2}"/>
                  </a:ext>
                </a:extLst>
              </p:cNvPr>
              <p:cNvPicPr>
                <a:picLocks noChangeAspect="1"/>
              </p:cNvPicPr>
              <p:nvPr/>
            </p:nvPicPr>
            <p:blipFill>
              <a:blip r:embed="rId3">
                <a:extLst>
                  <a:ext uri="{28A0092B-C50C-407E-A947-70E740481C1C}">
                    <a14:useLocalDpi xmlns:a14="http://schemas.microsoft.com/office/drawing/2010/main" val="0"/>
                  </a:ext>
                </a:extLst>
              </a:blip>
              <a:srcRect l="1402" t="1855" r="1018" b="1945"/>
              <a:stretch>
                <a:fillRect/>
              </a:stretch>
            </p:blipFill>
            <p:spPr bwMode="auto">
              <a:xfrm>
                <a:off x="1524000" y="966622"/>
                <a:ext cx="7315200" cy="4976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Picture 14" descr="PlatesLegen.tiff">
                <a:extLst>
                  <a:ext uri="{FF2B5EF4-FFF2-40B4-BE49-F238E27FC236}">
                    <a16:creationId xmlns:a16="http://schemas.microsoft.com/office/drawing/2014/main" id="{040CD48B-0542-4C80-B1B6-E888FF5BC53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1066800"/>
                <a:ext cx="1828800" cy="1249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366" name="TextBox 15">
              <a:extLst>
                <a:ext uri="{FF2B5EF4-FFF2-40B4-BE49-F238E27FC236}">
                  <a16:creationId xmlns:a16="http://schemas.microsoft.com/office/drawing/2014/main" id="{42B55354-5FFC-4072-A17C-C90F7B87DEEA}"/>
                </a:ext>
              </a:extLst>
            </p:cNvPr>
            <p:cNvSpPr txBox="1">
              <a:spLocks noChangeArrowheads="1"/>
            </p:cNvSpPr>
            <p:nvPr/>
          </p:nvSpPr>
          <p:spPr bwMode="auto">
            <a:xfrm>
              <a:off x="6601027" y="5156647"/>
              <a:ext cx="1928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2400">
                  <a:solidFill>
                    <a:schemeClr val="bg1"/>
                  </a:solidFill>
                  <a:latin typeface="Arial" panose="020B0604020202020204" pitchFamily="34" charset="0"/>
                </a:rPr>
                <a:t>Pacific Plate</a:t>
              </a:r>
            </a:p>
          </p:txBody>
        </p:sp>
        <p:sp>
          <p:nvSpPr>
            <p:cNvPr id="15367" name="TextBox 16">
              <a:extLst>
                <a:ext uri="{FF2B5EF4-FFF2-40B4-BE49-F238E27FC236}">
                  <a16:creationId xmlns:a16="http://schemas.microsoft.com/office/drawing/2014/main" id="{9660877E-4C83-4CE8-9FFE-CEDD63E9FC6C}"/>
                </a:ext>
              </a:extLst>
            </p:cNvPr>
            <p:cNvSpPr txBox="1">
              <a:spLocks noChangeArrowheads="1"/>
            </p:cNvSpPr>
            <p:nvPr/>
          </p:nvSpPr>
          <p:spPr bwMode="auto">
            <a:xfrm>
              <a:off x="1945962" y="2080495"/>
              <a:ext cx="3517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2400">
                  <a:solidFill>
                    <a:schemeClr val="bg1"/>
                  </a:solidFill>
                  <a:latin typeface="Arial" panose="020B0604020202020204" pitchFamily="34" charset="0"/>
                </a:rPr>
                <a:t>North American Plate</a:t>
              </a:r>
            </a:p>
          </p:txBody>
        </p:sp>
        <p:sp>
          <p:nvSpPr>
            <p:cNvPr id="15368" name="TextBox 17">
              <a:extLst>
                <a:ext uri="{FF2B5EF4-FFF2-40B4-BE49-F238E27FC236}">
                  <a16:creationId xmlns:a16="http://schemas.microsoft.com/office/drawing/2014/main" id="{3CF27016-C2F7-4CCF-93E9-88FA027C3573}"/>
                </a:ext>
              </a:extLst>
            </p:cNvPr>
            <p:cNvSpPr txBox="1">
              <a:spLocks noChangeArrowheads="1"/>
            </p:cNvSpPr>
            <p:nvPr/>
          </p:nvSpPr>
          <p:spPr bwMode="auto">
            <a:xfrm>
              <a:off x="6087348" y="4483250"/>
              <a:ext cx="10999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solidFill>
                    <a:srgbClr val="FF0000"/>
                  </a:solidFill>
                  <a:latin typeface="Arial" panose="020B0604020202020204" pitchFamily="34" charset="0"/>
                </a:rPr>
                <a:t>Earthquake</a:t>
              </a:r>
            </a:p>
          </p:txBody>
        </p:sp>
        <p:cxnSp>
          <p:nvCxnSpPr>
            <p:cNvPr id="20" name="Straight Arrow Connector 19">
              <a:extLst>
                <a:ext uri="{FF2B5EF4-FFF2-40B4-BE49-F238E27FC236}">
                  <a16:creationId xmlns:a16="http://schemas.microsoft.com/office/drawing/2014/main" id="{9E2687EE-51DF-4817-B933-BF12833E68BC}"/>
                </a:ext>
              </a:extLst>
            </p:cNvPr>
            <p:cNvCxnSpPr>
              <a:cxnSpLocks noChangeShapeType="1"/>
            </p:cNvCxnSpPr>
            <p:nvPr/>
          </p:nvCxnSpPr>
          <p:spPr bwMode="auto">
            <a:xfrm flipH="1" flipV="1">
              <a:off x="5895975" y="4124325"/>
              <a:ext cx="809625" cy="398463"/>
            </a:xfrm>
            <a:prstGeom prst="straightConnector1">
              <a:avLst/>
            </a:prstGeom>
            <a:noFill/>
            <a:ln w="25400">
              <a:solidFill>
                <a:srgbClr val="FF0000"/>
              </a:solidFill>
              <a:round/>
              <a:headEnd/>
              <a:tailEnd type="arrow" w="med" len="med"/>
            </a:ln>
            <a:effectLst>
              <a:outerShdw blurRad="40000" dist="20000" dir="5400000" rotWithShape="0">
                <a:srgbClr val="808080">
                  <a:alpha val="37999"/>
                </a:srgbClr>
              </a:outerShdw>
            </a:effectLst>
          </p:spPr>
        </p:cxnSp>
        <p:sp>
          <p:nvSpPr>
            <p:cNvPr id="21" name="5-Point Star 20">
              <a:extLst>
                <a:ext uri="{FF2B5EF4-FFF2-40B4-BE49-F238E27FC236}">
                  <a16:creationId xmlns:a16="http://schemas.microsoft.com/office/drawing/2014/main" id="{98D8988D-046F-4E01-845B-A3983FBBD33E}"/>
                </a:ext>
              </a:extLst>
            </p:cNvPr>
            <p:cNvSpPr>
              <a:spLocks/>
            </p:cNvSpPr>
            <p:nvPr/>
          </p:nvSpPr>
          <p:spPr bwMode="auto">
            <a:xfrm>
              <a:off x="5597768" y="3947328"/>
              <a:ext cx="228600" cy="228600"/>
            </a:xfrm>
            <a:custGeom>
              <a:avLst/>
              <a:gdLst>
                <a:gd name="T0" fmla="*/ 0 w 228600"/>
                <a:gd name="T1" fmla="*/ 87317 h 228600"/>
                <a:gd name="T2" fmla="*/ 87318 w 228600"/>
                <a:gd name="T3" fmla="*/ 87318 h 228600"/>
                <a:gd name="T4" fmla="*/ 114300 w 228600"/>
                <a:gd name="T5" fmla="*/ 0 h 228600"/>
                <a:gd name="T6" fmla="*/ 141282 w 228600"/>
                <a:gd name="T7" fmla="*/ 87318 h 228600"/>
                <a:gd name="T8" fmla="*/ 228600 w 228600"/>
                <a:gd name="T9" fmla="*/ 87317 h 228600"/>
                <a:gd name="T10" fmla="*/ 157958 w 228600"/>
                <a:gd name="T11" fmla="*/ 141282 h 228600"/>
                <a:gd name="T12" fmla="*/ 184941 w 228600"/>
                <a:gd name="T13" fmla="*/ 228599 h 228600"/>
                <a:gd name="T14" fmla="*/ 114300 w 228600"/>
                <a:gd name="T15" fmla="*/ 174634 h 228600"/>
                <a:gd name="T16" fmla="*/ 43659 w 228600"/>
                <a:gd name="T17" fmla="*/ 228599 h 228600"/>
                <a:gd name="T18" fmla="*/ 70642 w 228600"/>
                <a:gd name="T19" fmla="*/ 141282 h 228600"/>
                <a:gd name="T20" fmla="*/ 0 w 228600"/>
                <a:gd name="T21" fmla="*/ 87317 h 228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8600" h="228600">
                  <a:moveTo>
                    <a:pt x="0" y="87317"/>
                  </a:moveTo>
                  <a:lnTo>
                    <a:pt x="87318" y="87318"/>
                  </a:lnTo>
                  <a:lnTo>
                    <a:pt x="114300" y="0"/>
                  </a:lnTo>
                  <a:lnTo>
                    <a:pt x="141282" y="87318"/>
                  </a:lnTo>
                  <a:lnTo>
                    <a:pt x="228600" y="87317"/>
                  </a:lnTo>
                  <a:lnTo>
                    <a:pt x="157958" y="141282"/>
                  </a:lnTo>
                  <a:lnTo>
                    <a:pt x="184941" y="228599"/>
                  </a:lnTo>
                  <a:lnTo>
                    <a:pt x="114300" y="174634"/>
                  </a:lnTo>
                  <a:lnTo>
                    <a:pt x="43659" y="228599"/>
                  </a:lnTo>
                  <a:lnTo>
                    <a:pt x="70642" y="141282"/>
                  </a:lnTo>
                  <a:lnTo>
                    <a:pt x="0" y="87317"/>
                  </a:lnTo>
                  <a:close/>
                </a:path>
              </a:pathLst>
            </a:custGeom>
            <a:solidFill>
              <a:srgbClr val="FF0000"/>
            </a:solidFill>
            <a:ln>
              <a:noFill/>
            </a:ln>
            <a:effectLst>
              <a:outerShdw blurRad="40000" dist="23000" dir="5400000" rotWithShape="0">
                <a:srgbClr val="000000">
                  <a:alpha val="34998"/>
                </a:srgbClr>
              </a:outerShdw>
            </a:effectLst>
          </p:spPr>
          <p:txBody>
            <a:bodyPr anchor="ctr"/>
            <a:lstStyle/>
            <a:p>
              <a:pPr>
                <a:defRPr/>
              </a:pPr>
              <a:endParaRPr lang="en-US"/>
            </a:p>
          </p:txBody>
        </p:sp>
      </p:grpSp>
      <p:sp>
        <p:nvSpPr>
          <p:cNvPr id="15" name="Title 1">
            <a:extLst>
              <a:ext uri="{FF2B5EF4-FFF2-40B4-BE49-F238E27FC236}">
                <a16:creationId xmlns:a16="http://schemas.microsoft.com/office/drawing/2014/main" id="{95CB2136-DA55-4CB5-94DF-741193B6503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8.2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July 29, 2021 at 06:15:47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451073757"/>
      </p:ext>
    </p:extLst>
  </p:cSld>
  <p:clrMapOvr>
    <a:masterClrMapping/>
  </p:clrMapOvr>
  <p:transition spd="slow" advClick="0" advTm="12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Box 7">
            <a:extLst>
              <a:ext uri="{FF2B5EF4-FFF2-40B4-BE49-F238E27FC236}">
                <a16:creationId xmlns:a16="http://schemas.microsoft.com/office/drawing/2014/main" id="{4DA92E89-BCF0-FC43-BFA6-92878B9927D7}"/>
              </a:ext>
            </a:extLst>
          </p:cNvPr>
          <p:cNvSpPr txBox="1">
            <a:spLocks noChangeArrowheads="1"/>
          </p:cNvSpPr>
          <p:nvPr/>
        </p:nvSpPr>
        <p:spPr bwMode="auto">
          <a:xfrm>
            <a:off x="274638" y="1056110"/>
            <a:ext cx="8869362" cy="841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None/>
            </a:pPr>
            <a:r>
              <a:rPr lang="en-US" altLang="en-US" sz="1500" dirty="0">
                <a:latin typeface="Arial" panose="020B0604020202020204" pitchFamily="34" charset="0"/>
              </a:rPr>
              <a:t>Large earthquakes are common in Alaska. This earthquake was on the subduction zone megathrust boundary between the Pacific and North American Plates. Since 1900, 8 other earthquakes M 7 and larger have occurred within 250 km of this earthquake. </a:t>
            </a:r>
          </a:p>
        </p:txBody>
      </p:sp>
      <p:sp>
        <p:nvSpPr>
          <p:cNvPr id="15" name="Rectangle 14">
            <a:extLst>
              <a:ext uri="{FF2B5EF4-FFF2-40B4-BE49-F238E27FC236}">
                <a16:creationId xmlns:a16="http://schemas.microsoft.com/office/drawing/2014/main" id="{263AEBD6-353D-9C40-9981-6BC38CD1F64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41987" name="Picture 8" descr="IRIS_TMlogo.png">
            <a:extLst>
              <a:ext uri="{FF2B5EF4-FFF2-40B4-BE49-F238E27FC236}">
                <a16:creationId xmlns:a16="http://schemas.microsoft.com/office/drawing/2014/main" id="{FE69E262-2FE0-F844-962D-34D030EB41E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TextBox 2">
            <a:extLst>
              <a:ext uri="{FF2B5EF4-FFF2-40B4-BE49-F238E27FC236}">
                <a16:creationId xmlns:a16="http://schemas.microsoft.com/office/drawing/2014/main" id="{A302174A-774B-854D-A2C1-72BB0D8AB804}"/>
              </a:ext>
            </a:extLst>
          </p:cNvPr>
          <p:cNvSpPr txBox="1">
            <a:spLocks noChangeArrowheads="1"/>
          </p:cNvSpPr>
          <p:nvPr/>
        </p:nvSpPr>
        <p:spPr bwMode="auto">
          <a:xfrm>
            <a:off x="6652885" y="4483388"/>
            <a:ext cx="24511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Animation exploring plate tectonics and earthquakes of the Pacific – North American Plate boundary region.</a:t>
            </a:r>
          </a:p>
        </p:txBody>
      </p:sp>
      <p:pic>
        <p:nvPicPr>
          <p:cNvPr id="3" name="AlaskaTectonics_Trailer">
            <a:hlinkClick r:id="" action="ppaction://media"/>
            <a:extLst>
              <a:ext uri="{FF2B5EF4-FFF2-40B4-BE49-F238E27FC236}">
                <a16:creationId xmlns:a16="http://schemas.microsoft.com/office/drawing/2014/main" id="{2BB493B8-1C42-4309-BAE5-02BF8A814B1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99612" y="2590800"/>
            <a:ext cx="6096000" cy="3571875"/>
          </a:xfrm>
          <a:prstGeom prst="rect">
            <a:avLst/>
          </a:prstGeom>
        </p:spPr>
      </p:pic>
      <p:sp>
        <p:nvSpPr>
          <p:cNvPr id="8" name="Title 1">
            <a:extLst>
              <a:ext uri="{FF2B5EF4-FFF2-40B4-BE49-F238E27FC236}">
                <a16:creationId xmlns:a16="http://schemas.microsoft.com/office/drawing/2014/main" id="{A9EDC3A0-3D1F-46E6-AA49-EFB5AD0FAF8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8.2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July 29, 2021 at 06:15:47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ransition spd="slow" advClick="0" advTm="1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14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6F657F-2516-4FF4-94C4-68AFBE232A9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7410" name="Picture 18" descr="IRIS_TMlogo.png">
            <a:extLst>
              <a:ext uri="{FF2B5EF4-FFF2-40B4-BE49-F238E27FC236}">
                <a16:creationId xmlns:a16="http://schemas.microsoft.com/office/drawing/2014/main" id="{3D683055-6E69-4ED7-AF6A-B98BAAD805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Box 12">
            <a:extLst>
              <a:ext uri="{FF2B5EF4-FFF2-40B4-BE49-F238E27FC236}">
                <a16:creationId xmlns:a16="http://schemas.microsoft.com/office/drawing/2014/main" id="{22184B44-D1DE-48B8-B207-EE5873659C76}"/>
              </a:ext>
            </a:extLst>
          </p:cNvPr>
          <p:cNvSpPr txBox="1">
            <a:spLocks noChangeArrowheads="1"/>
          </p:cNvSpPr>
          <p:nvPr/>
        </p:nvSpPr>
        <p:spPr bwMode="auto">
          <a:xfrm>
            <a:off x="307126" y="3200400"/>
            <a:ext cx="2286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This animation from IRIS’s Earthquake Browser explores the mainshock and aftershocks of this M8.2 earthquake.</a:t>
            </a:r>
          </a:p>
          <a:p>
            <a:pPr eaLnBrk="1" hangingPunct="1">
              <a:spcBef>
                <a:spcPct val="0"/>
              </a:spcBef>
              <a:buFontTx/>
              <a:buNone/>
            </a:pPr>
            <a:r>
              <a:rPr lang="en-US" altLang="en-US" sz="1600" dirty="0">
                <a:solidFill>
                  <a:srgbClr val="FF0000"/>
                </a:solidFill>
                <a:latin typeface="Arial" panose="020B0604020202020204" pitchFamily="34" charset="0"/>
              </a:rPr>
              <a:t> </a:t>
            </a:r>
          </a:p>
        </p:txBody>
      </p:sp>
      <p:sp>
        <p:nvSpPr>
          <p:cNvPr id="17412" name="TextBox 7">
            <a:extLst>
              <a:ext uri="{FF2B5EF4-FFF2-40B4-BE49-F238E27FC236}">
                <a16:creationId xmlns:a16="http://schemas.microsoft.com/office/drawing/2014/main" id="{628FD3FA-A235-4964-A1D0-2C17D2E95F8D}"/>
              </a:ext>
            </a:extLst>
          </p:cNvPr>
          <p:cNvSpPr txBox="1">
            <a:spLocks noChangeArrowheads="1"/>
          </p:cNvSpPr>
          <p:nvPr/>
        </p:nvSpPr>
        <p:spPr bwMode="auto">
          <a:xfrm>
            <a:off x="3470275" y="5257800"/>
            <a:ext cx="5521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Data from IRIS’s Earthquake Browser (</a:t>
            </a:r>
            <a:r>
              <a:rPr lang="en-US" altLang="en-US" sz="1400" dirty="0">
                <a:latin typeface="Arial" panose="020B0604020202020204" pitchFamily="34" charset="0"/>
                <a:hlinkClick r:id="rId6"/>
              </a:rPr>
              <a:t>www.iris.edu/ieb</a:t>
            </a:r>
            <a:r>
              <a:rPr lang="en-US" altLang="en-US" sz="1400" dirty="0">
                <a:latin typeface="Arial" panose="020B0604020202020204" pitchFamily="34" charset="0"/>
              </a:rPr>
              <a:t>)</a:t>
            </a:r>
          </a:p>
        </p:txBody>
      </p:sp>
      <p:pic>
        <p:nvPicPr>
          <p:cNvPr id="3" name="Alaska_M8.2_Aftershocks_210729">
            <a:hlinkClick r:id="" action="ppaction://media"/>
            <a:extLst>
              <a:ext uri="{FF2B5EF4-FFF2-40B4-BE49-F238E27FC236}">
                <a16:creationId xmlns:a16="http://schemas.microsoft.com/office/drawing/2014/main" id="{99D21C23-2DE4-4792-A4A1-D98765C4CCA3}"/>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2732087" y="1371600"/>
            <a:ext cx="6172200" cy="4114800"/>
          </a:xfrm>
          <a:prstGeom prst="rect">
            <a:avLst/>
          </a:prstGeom>
        </p:spPr>
      </p:pic>
      <p:sp>
        <p:nvSpPr>
          <p:cNvPr id="7" name="Title 1">
            <a:extLst>
              <a:ext uri="{FF2B5EF4-FFF2-40B4-BE49-F238E27FC236}">
                <a16:creationId xmlns:a16="http://schemas.microsoft.com/office/drawing/2014/main" id="{EA399B8D-B226-425D-ACF4-5ED36A17872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8.2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July 29, 2021 at 06:15:47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8" name="TextBox 7">
            <a:extLst>
              <a:ext uri="{FF2B5EF4-FFF2-40B4-BE49-F238E27FC236}">
                <a16:creationId xmlns:a16="http://schemas.microsoft.com/office/drawing/2014/main" id="{41FF1D32-EE04-4BE0-B6C2-CBED69EB1116}"/>
              </a:ext>
            </a:extLst>
          </p:cNvPr>
          <p:cNvSpPr txBox="1">
            <a:spLocks noChangeArrowheads="1"/>
          </p:cNvSpPr>
          <p:nvPr/>
        </p:nvSpPr>
        <p:spPr bwMode="auto">
          <a:xfrm>
            <a:off x="3470275" y="5638800"/>
            <a:ext cx="5521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Data from IRIS’s Earthquake Browser (</a:t>
            </a:r>
            <a:r>
              <a:rPr lang="en-US" altLang="en-US" sz="1400" dirty="0">
                <a:latin typeface="Arial" panose="020B0604020202020204" pitchFamily="34" charset="0"/>
                <a:hlinkClick r:id="rId8"/>
              </a:rPr>
              <a:t>www.iris.edu/ieb</a:t>
            </a:r>
            <a:r>
              <a:rPr lang="en-US" altLang="en-US" sz="1400" dirty="0">
                <a:latin typeface="Arial" panose="020B0604020202020204" pitchFamily="34" charset="0"/>
              </a:rPr>
              <a:t>)</a:t>
            </a:r>
          </a:p>
        </p:txBody>
      </p:sp>
    </p:spTree>
    <p:extLst>
      <p:ext uri="{BB962C8B-B14F-4D97-AF65-F5344CB8AC3E}">
        <p14:creationId xmlns:p14="http://schemas.microsoft.com/office/powerpoint/2010/main" val="1835658764"/>
      </p:ext>
    </p:extLst>
  </p:cSld>
  <p:clrMapOvr>
    <a:masterClrMapping/>
  </p:clrMapOvr>
  <p:transition spd="slow" advClick="0" advTm="1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58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DB6954-0DA2-4462-A05D-7A13815E46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F9F16330-E16F-489F-B25B-2A5A6477F3A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402679" y="2895600"/>
            <a:ext cx="233905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Earthquakes happen frequently in the Aleutians and fill in almost the entire arc.  </a:t>
            </a:r>
          </a:p>
          <a:p>
            <a:pPr eaLnBrk="1" hangingPunct="1">
              <a:spcBef>
                <a:spcPct val="0"/>
              </a:spcBef>
              <a:buFontTx/>
              <a:buNone/>
            </a:pPr>
            <a:r>
              <a:rPr lang="en-US" altLang="en-US" sz="1600" dirty="0">
                <a:latin typeface="Arial" panose="020B0604020202020204" pitchFamily="34" charset="0"/>
              </a:rPr>
              <a:t>This animation shows the biggest earthquakes in a 15-year period along with all the M&gt;4 events.</a:t>
            </a:r>
          </a:p>
        </p:txBody>
      </p:sp>
      <p:pic>
        <p:nvPicPr>
          <p:cNvPr id="7" name="GIF_Alaska_&gt;M4" descr="GIF_Alaska_&gt;M4">
            <a:hlinkClick r:id="" action="ppaction://media"/>
            <a:extLst>
              <a:ext uri="{FF2B5EF4-FFF2-40B4-BE49-F238E27FC236}">
                <a16:creationId xmlns:a16="http://schemas.microsoft.com/office/drawing/2014/main" id="{42EB84EE-48C6-48BB-B2EC-7900CB731FF7}"/>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147345" y="1676400"/>
            <a:ext cx="5593976" cy="3962400"/>
          </a:xfrm>
          <a:prstGeom prst="rect">
            <a:avLst/>
          </a:prstGeom>
        </p:spPr>
      </p:pic>
      <p:sp>
        <p:nvSpPr>
          <p:cNvPr id="9" name="Title 1">
            <a:extLst>
              <a:ext uri="{FF2B5EF4-FFF2-40B4-BE49-F238E27FC236}">
                <a16:creationId xmlns:a16="http://schemas.microsoft.com/office/drawing/2014/main" id="{D7519081-B749-47A0-811C-F0E03A8739D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8.2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July 29, 2021 at 06:15:47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973483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4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DB6954-0DA2-4462-A05D-7A13815E46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F9F16330-E16F-489F-B25B-2A5A6477F3A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386212" y="2438400"/>
            <a:ext cx="2354696"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Plotted in this animation, M8+ earthquakes have ruptured nearly the entire Aleutian arc in the past 85 years except for a small segment near the </a:t>
            </a:r>
            <a:r>
              <a:rPr lang="en-US" altLang="en-US" sz="1600" dirty="0" err="1">
                <a:latin typeface="Arial" panose="020B0604020202020204" pitchFamily="34" charset="0"/>
              </a:rPr>
              <a:t>Shumagin</a:t>
            </a:r>
            <a:r>
              <a:rPr lang="en-US" altLang="en-US" sz="1600" dirty="0">
                <a:latin typeface="Arial" panose="020B0604020202020204" pitchFamily="34" charset="0"/>
              </a:rPr>
              <a:t> Islands, commonly referred to as the </a:t>
            </a:r>
            <a:r>
              <a:rPr lang="en-US" altLang="en-US" sz="1600" dirty="0" err="1">
                <a:latin typeface="Arial" panose="020B0604020202020204" pitchFamily="34" charset="0"/>
              </a:rPr>
              <a:t>Shumagin</a:t>
            </a:r>
            <a:r>
              <a:rPr lang="en-US" altLang="en-US" sz="1600" dirty="0">
                <a:latin typeface="Arial" panose="020B0604020202020204" pitchFamily="34" charset="0"/>
              </a:rPr>
              <a:t> Gap. </a:t>
            </a:r>
          </a:p>
        </p:txBody>
      </p:sp>
      <p:pic>
        <p:nvPicPr>
          <p:cNvPr id="8" name="GIF_Alaska_MegathrustEvents" descr="GIF_Alaska_MegathrustEvents">
            <a:hlinkClick r:id="" action="ppaction://media"/>
            <a:extLst>
              <a:ext uri="{FF2B5EF4-FFF2-40B4-BE49-F238E27FC236}">
                <a16:creationId xmlns:a16="http://schemas.microsoft.com/office/drawing/2014/main" id="{2DCCFCCB-1324-477A-8325-75EF3F6D60F8}"/>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974721" y="1412706"/>
            <a:ext cx="5780775" cy="4094715"/>
          </a:xfrm>
          <a:prstGeom prst="rect">
            <a:avLst/>
          </a:prstGeom>
        </p:spPr>
      </p:pic>
      <p:sp>
        <p:nvSpPr>
          <p:cNvPr id="9" name="Title 1">
            <a:extLst>
              <a:ext uri="{FF2B5EF4-FFF2-40B4-BE49-F238E27FC236}">
                <a16:creationId xmlns:a16="http://schemas.microsoft.com/office/drawing/2014/main" id="{DBD4FE67-6E27-4EB7-AD97-B34823AB51F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8.2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July 29, 2021 at 06:15:47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506630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4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DB6954-0DA2-4462-A05D-7A13815E46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F9F16330-E16F-489F-B25B-2A5A6477F3A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304800" y="1021140"/>
            <a:ext cx="869362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From the previous animation, this map shows rupture zones from earthquakes along the Aleutian megathrust from 1938-1996.  The “</a:t>
            </a:r>
            <a:r>
              <a:rPr lang="en-US" altLang="en-US" sz="1600" dirty="0" err="1">
                <a:latin typeface="Arial" panose="020B0604020202020204" pitchFamily="34" charset="0"/>
              </a:rPr>
              <a:t>Shumagin</a:t>
            </a:r>
            <a:r>
              <a:rPr lang="en-US" altLang="en-US" sz="1600" dirty="0">
                <a:latin typeface="Arial" panose="020B0604020202020204" pitchFamily="34" charset="0"/>
              </a:rPr>
              <a:t> Gap” is a section of the plate boundary that had not ruptured in a major or great earthquake during this time range.  The M 7.8 July 2020 earthquake initiated on the eastern edge of the </a:t>
            </a:r>
            <a:r>
              <a:rPr lang="en-US" altLang="en-US" sz="1600" dirty="0" err="1">
                <a:latin typeface="Arial" panose="020B0604020202020204" pitchFamily="34" charset="0"/>
              </a:rPr>
              <a:t>Shumagin</a:t>
            </a:r>
            <a:r>
              <a:rPr lang="en-US" altLang="en-US" sz="1600" dirty="0">
                <a:latin typeface="Arial" panose="020B0604020202020204" pitchFamily="34" charset="0"/>
              </a:rPr>
              <a:t> Gap and aftershocks reveal it ruptured westward into the </a:t>
            </a:r>
            <a:r>
              <a:rPr lang="en-US" altLang="en-US" sz="1600" dirty="0" err="1">
                <a:latin typeface="Arial" panose="020B0604020202020204" pitchFamily="34" charset="0"/>
              </a:rPr>
              <a:t>Shumagin</a:t>
            </a:r>
            <a:r>
              <a:rPr lang="en-US" altLang="en-US" sz="1600" dirty="0">
                <a:latin typeface="Arial" panose="020B0604020202020204" pitchFamily="34" charset="0"/>
              </a:rPr>
              <a:t> Gap. </a:t>
            </a:r>
          </a:p>
        </p:txBody>
      </p:sp>
      <p:sp>
        <p:nvSpPr>
          <p:cNvPr id="46085" name="TextBox 7">
            <a:extLst>
              <a:ext uri="{FF2B5EF4-FFF2-40B4-BE49-F238E27FC236}">
                <a16:creationId xmlns:a16="http://schemas.microsoft.com/office/drawing/2014/main" id="{E59D99B3-1BEC-4F1A-B944-030266BB36C3}"/>
              </a:ext>
            </a:extLst>
          </p:cNvPr>
          <p:cNvSpPr txBox="1">
            <a:spLocks noChangeArrowheads="1"/>
          </p:cNvSpPr>
          <p:nvPr/>
        </p:nvSpPr>
        <p:spPr bwMode="auto">
          <a:xfrm>
            <a:off x="4971773" y="6324600"/>
            <a:ext cx="4096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i="1" dirty="0">
                <a:latin typeface="Arial" panose="020B0604020202020204" pitchFamily="34" charset="0"/>
              </a:rPr>
              <a:t>Image courtesy of the Alaska Earthquake Center</a:t>
            </a:r>
            <a:endParaRPr lang="en-US" altLang="en-US" sz="1800" dirty="0">
              <a:latin typeface="Arial" panose="020B0604020202020204" pitchFamily="34" charset="0"/>
            </a:endParaRPr>
          </a:p>
        </p:txBody>
      </p:sp>
      <p:pic>
        <p:nvPicPr>
          <p:cNvPr id="5" name="Picture 4">
            <a:extLst>
              <a:ext uri="{FF2B5EF4-FFF2-40B4-BE49-F238E27FC236}">
                <a16:creationId xmlns:a16="http://schemas.microsoft.com/office/drawing/2014/main" id="{7B5F58E9-BFEF-420A-8E9F-A7EAF6A175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74" y="2514600"/>
            <a:ext cx="8700252" cy="3727708"/>
          </a:xfrm>
          <a:prstGeom prst="rect">
            <a:avLst/>
          </a:prstGeom>
        </p:spPr>
      </p:pic>
      <p:sp>
        <p:nvSpPr>
          <p:cNvPr id="9" name="Title 1">
            <a:extLst>
              <a:ext uri="{FF2B5EF4-FFF2-40B4-BE49-F238E27FC236}">
                <a16:creationId xmlns:a16="http://schemas.microsoft.com/office/drawing/2014/main" id="{773D5CA1-520C-4875-890E-41E7D228069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8.2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July 29, 2021 at 06:15:47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6713192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11701</TotalTime>
  <Words>1678</Words>
  <Application>Microsoft Office PowerPoint</Application>
  <PresentationFormat>On-screen Show (4:3)</PresentationFormat>
  <Paragraphs>121</Paragraphs>
  <Slides>15</Slides>
  <Notes>14</Notes>
  <HiddenSlides>0</HiddenSlides>
  <MMClips>4</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15</vt:i4>
      </vt:variant>
    </vt:vector>
  </HeadingPairs>
  <TitlesOfParts>
    <vt:vector size="19"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898</cp:revision>
  <cp:lastPrinted>2018-01-24T02:26:23Z</cp:lastPrinted>
  <dcterms:created xsi:type="dcterms:W3CDTF">2009-05-31T20:07:40Z</dcterms:created>
  <dcterms:modified xsi:type="dcterms:W3CDTF">2021-07-30T05:25:33Z</dcterms:modified>
</cp:coreProperties>
</file>