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8"/>
  </p:notesMasterIdLst>
  <p:handoutMasterIdLst>
    <p:handoutMasterId r:id="rId19"/>
  </p:handoutMasterIdLst>
  <p:sldIdLst>
    <p:sldId id="377" r:id="rId3"/>
    <p:sldId id="385" r:id="rId4"/>
    <p:sldId id="386" r:id="rId5"/>
    <p:sldId id="420" r:id="rId6"/>
    <p:sldId id="440" r:id="rId7"/>
    <p:sldId id="437" r:id="rId8"/>
    <p:sldId id="438" r:id="rId9"/>
    <p:sldId id="439" r:id="rId10"/>
    <p:sldId id="429" r:id="rId11"/>
    <p:sldId id="431" r:id="rId12"/>
    <p:sldId id="435" r:id="rId13"/>
    <p:sldId id="436" r:id="rId14"/>
    <p:sldId id="412" r:id="rId15"/>
    <p:sldId id="432" r:id="rId16"/>
    <p:sldId id="373" r:id="rId17"/>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6" autoAdjust="0"/>
    <p:restoredTop sz="74920" autoAdjust="0"/>
  </p:normalViewPr>
  <p:slideViewPr>
    <p:cSldViewPr>
      <p:cViewPr varScale="1">
        <p:scale>
          <a:sx n="74" d="100"/>
          <a:sy n="74" d="100"/>
        </p:scale>
        <p:origin x="264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8F43F-EB6F-4F46-88F5-7EFCDC2A9175}"/>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3F8887BD-663C-4CF7-90AE-3C385B23FA70}"/>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387E9515-EC40-4E80-8FD5-2F98E14B6DB2}" type="datetimeFigureOut">
              <a:rPr lang="en-US"/>
              <a:pPr>
                <a:defRPr/>
              </a:pPr>
              <a:t>7/31/21</a:t>
            </a:fld>
            <a:endParaRPr lang="en-US"/>
          </a:p>
        </p:txBody>
      </p:sp>
      <p:sp>
        <p:nvSpPr>
          <p:cNvPr id="4" name="Footer Placeholder 3">
            <a:extLst>
              <a:ext uri="{FF2B5EF4-FFF2-40B4-BE49-F238E27FC236}">
                <a16:creationId xmlns:a16="http://schemas.microsoft.com/office/drawing/2014/main" id="{3604F14E-8A19-44EF-BA8E-EEB3622B1758}"/>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3C93EBDE-EA24-489D-BC6D-115BC8D759D6}"/>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71E6D3-1D5A-4138-9AC3-D3DFBD8F38DD}"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35BE4D-ECE6-416B-86D9-947DF3A1836F}"/>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6908972-4E07-4A5B-B5A9-48BFEC3F3F3A}"/>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cs typeface="Arial" panose="020B0604020202020204" pitchFamily="34" charset="0"/>
              </a:defRPr>
            </a:lvl1pPr>
          </a:lstStyle>
          <a:p>
            <a:fld id="{9F04ADBE-73C3-4E74-BEE2-754618E912B4}" type="datetimeFigureOut">
              <a:rPr lang="en-US" altLang="en-US"/>
              <a:pPr/>
              <a:t>7/31/21</a:t>
            </a:fld>
            <a:endParaRPr lang="en-US" altLang="en-US"/>
          </a:p>
        </p:txBody>
      </p:sp>
      <p:sp>
        <p:nvSpPr>
          <p:cNvPr id="4" name="Slide Image Placeholder 3">
            <a:extLst>
              <a:ext uri="{FF2B5EF4-FFF2-40B4-BE49-F238E27FC236}">
                <a16:creationId xmlns:a16="http://schemas.microsoft.com/office/drawing/2014/main" id="{3D7CE628-0874-49D1-BB48-67E4E0137E6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7E5122F9-51F0-4F08-9345-89DDCCE2965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AA8F791-EEA5-40BF-827D-572E391FFD5F}"/>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AB2303DE-DA68-44DC-A402-938250D5F3C6}"/>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fld id="{C9D76C7B-0545-4A07-9FA9-6DB6D8A99A2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about:blank"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20C6781B-03F8-4849-81FA-1955C1CA7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4" name="Notes Placeholder 2">
            <a:extLst>
              <a:ext uri="{FF2B5EF4-FFF2-40B4-BE49-F238E27FC236}">
                <a16:creationId xmlns:a16="http://schemas.microsoft.com/office/drawing/2014/main" id="{6FDD6653-725B-4FB4-BA7E-2C66A3CCFC5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Más información:  </a:t>
            </a:r>
            <a:r>
              <a:rPr lang="es-ES"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https://earthquake.usgs.gov/earthquakes/eventpage/ak0219neiszm</a:t>
            </a:r>
            <a:endParaRPr lang="en-US" altLang="en-US" dirty="0"/>
          </a:p>
        </p:txBody>
      </p:sp>
      <p:sp>
        <p:nvSpPr>
          <p:cNvPr id="28675" name="Slide Number Placeholder 3">
            <a:extLst>
              <a:ext uri="{FF2B5EF4-FFF2-40B4-BE49-F238E27FC236}">
                <a16:creationId xmlns:a16="http://schemas.microsoft.com/office/drawing/2014/main" id="{07D1591C-522C-4865-AAA0-62366A5007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BB32C007-794B-478B-B4C4-BD1D8605D7BB}"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2754661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2292357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B3E37231-4EE6-4790-B4A4-8D698A3AB1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6" name="Notes Placeholder 2">
            <a:extLst>
              <a:ext uri="{FF2B5EF4-FFF2-40B4-BE49-F238E27FC236}">
                <a16:creationId xmlns:a16="http://schemas.microsoft.com/office/drawing/2014/main" id="{2747C034-61DC-49F9-96A3-09524604CA5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VE" altLang="en-US" sz="800" b="1" dirty="0">
                <a:solidFill>
                  <a:srgbClr val="393996"/>
                </a:solidFill>
                <a:ea typeface="ＭＳ Ｐゴシック" charset="-128"/>
                <a:cs typeface="MS PGothic" charset="0"/>
              </a:rPr>
              <a:t>Animación Relevante:</a:t>
            </a:r>
          </a:p>
          <a:p>
            <a:pPr>
              <a:defRPr/>
            </a:pPr>
            <a:r>
              <a:rPr lang="es-VE" altLang="en-US" sz="800" dirty="0">
                <a:ea typeface="ＭＳ Ｐゴシック" charset="-128"/>
                <a:cs typeface="MS PGothic" charset="0"/>
              </a:rPr>
              <a:t>Entendiendo los Mecanismos Focales: </a:t>
            </a:r>
            <a:r>
              <a:rPr lang="es-VE" sz="10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http://www.iris.edu/hq/programs/education_and_outreach/animations/25</a:t>
            </a:r>
            <a:endParaRPr lang="en-US" sz="1000" kern="1200" dirty="0">
              <a:solidFill>
                <a:schemeClr val="tx1"/>
              </a:solidFill>
              <a:effectLst/>
              <a:latin typeface="+mn-lt"/>
              <a:ea typeface="ＭＳ Ｐゴシック" panose="020B0600070205080204" pitchFamily="34" charset="-128"/>
              <a:cs typeface="ＭＳ Ｐゴシック" panose="020B0600070205080204" pitchFamily="34" charset="-128"/>
            </a:endParaRPr>
          </a:p>
        </p:txBody>
      </p:sp>
      <p:sp>
        <p:nvSpPr>
          <p:cNvPr id="36867" name="Slide Number Placeholder 3">
            <a:extLst>
              <a:ext uri="{FF2B5EF4-FFF2-40B4-BE49-F238E27FC236}">
                <a16:creationId xmlns:a16="http://schemas.microsoft.com/office/drawing/2014/main" id="{3D85DFB6-85CE-4500-B760-CEDCFB35435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9074E5CF-6663-44C4-A193-34FF66ABC5CF}" type="slidenum">
              <a:rPr lang="en-US" altLang="en-US"/>
              <a:pPr>
                <a:spcBef>
                  <a:spcPct val="0"/>
                </a:spcBef>
              </a:pPr>
              <a:t>13</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01604991-C334-834F-9355-94B4547C4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34874695-700D-0148-A66E-33499F31A8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sz="1200" b="0" i="0" u="none" strike="noStrike" kern="1200" noProof="0" dirty="0">
                <a:solidFill>
                  <a:schemeClr val="tx1"/>
                </a:solidFill>
                <a:effectLst/>
                <a:latin typeface="+mn-lt"/>
                <a:ea typeface="ＭＳ Ｐゴシック" panose="020B0600070205080204" pitchFamily="34" charset="-128"/>
                <a:cs typeface="ＭＳ Ｐゴシック" panose="020B0600070205080204" pitchFamily="34" charset="-128"/>
              </a:rPr>
              <a:t>Curvas de tiempo de viaje: cómo son creadas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https://www.iris.edu/hq/inclass/animation/traveltime_curves_how_they_are_created</a:t>
            </a:r>
            <a:endParaRPr lang="es-ES_tradnl" sz="12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_tradnl" altLang="en-US" noProof="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s-ES_tradnl" altLang="en-US" noProof="0" dirty="0"/>
          </a:p>
        </p:txBody>
      </p:sp>
      <p:sp>
        <p:nvSpPr>
          <p:cNvPr id="16387" name="Slide Number Placeholder 3">
            <a:extLst>
              <a:ext uri="{FF2B5EF4-FFF2-40B4-BE49-F238E27FC236}">
                <a16:creationId xmlns:a16="http://schemas.microsoft.com/office/drawing/2014/main" id="{C4C48F36-4F33-FB41-B276-926D3BF202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E9D09B-B5C1-4240-9FA3-371F0AFB4B98}" type="slidenum">
              <a:rPr lang="en-US" altLang="en-US">
                <a:solidFill>
                  <a:srgbClr val="000000"/>
                </a:solidFill>
                <a:latin typeface="Calibri" panose="020F0502020204030204" pitchFamily="34" charset="0"/>
              </a:rPr>
              <a:pPr/>
              <a:t>14</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7CB8AEA6-236C-4A5C-8DE2-5033B781EA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a:extLst>
              <a:ext uri="{FF2B5EF4-FFF2-40B4-BE49-F238E27FC236}">
                <a16:creationId xmlns:a16="http://schemas.microsoft.com/office/drawing/2014/main" id="{B4B6E619-B2BE-4EC9-842D-1D37C3B609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9155" name="Slide Number Placeholder 3">
            <a:extLst>
              <a:ext uri="{FF2B5EF4-FFF2-40B4-BE49-F238E27FC236}">
                <a16:creationId xmlns:a16="http://schemas.microsoft.com/office/drawing/2014/main" id="{34B6EC1F-A9A9-4C89-96D9-185AFDE870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43B398FF-410F-435E-8211-FD2E8BCC1D8F}" type="slidenum">
              <a:rPr lang="en-US" altLang="en-US" sz="1300"/>
              <a:pPr>
                <a:spcBef>
                  <a:spcPct val="0"/>
                </a:spcBef>
              </a:pPr>
              <a:t>15</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D1FF3566-335D-41A9-AF29-6C4C8A05CD7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2" name="Notes Placeholder 2">
            <a:extLst>
              <a:ext uri="{FF2B5EF4-FFF2-40B4-BE49-F238E27FC236}">
                <a16:creationId xmlns:a16="http://schemas.microsoft.com/office/drawing/2014/main" id="{AEAF18FA-B6B9-4611-984D-83AC50469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a:p>
            <a:pPr eaLnBrk="1" hangingPunct="1">
              <a:spcBef>
                <a:spcPct val="0"/>
              </a:spcBef>
            </a:pPr>
            <a:endParaRPr lang="en-US" altLang="en-US" dirty="0"/>
          </a:p>
        </p:txBody>
      </p:sp>
      <p:sp>
        <p:nvSpPr>
          <p:cNvPr id="30723" name="Slide Number Placeholder 3">
            <a:extLst>
              <a:ext uri="{FF2B5EF4-FFF2-40B4-BE49-F238E27FC236}">
                <a16:creationId xmlns:a16="http://schemas.microsoft.com/office/drawing/2014/main" id="{95D3FAF6-4038-47A9-8620-4B2CEBF028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795D763-B200-4062-96ED-57A40E4F002E}" type="slidenum">
              <a:rPr lang="en-US" altLang="en-US">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BB21FB3E-57FA-4854-B825-D5316CEC22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0" name="Notes Placeholder 2">
            <a:extLst>
              <a:ext uri="{FF2B5EF4-FFF2-40B4-BE49-F238E27FC236}">
                <a16:creationId xmlns:a16="http://schemas.microsoft.com/office/drawing/2014/main" id="{4CB6D905-3659-49E4-9E0A-2A0347C8C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32771" name="Slide Number Placeholder 3">
            <a:extLst>
              <a:ext uri="{FF2B5EF4-FFF2-40B4-BE49-F238E27FC236}">
                <a16:creationId xmlns:a16="http://schemas.microsoft.com/office/drawing/2014/main" id="{C61BA8BB-2C9B-4F1A-994B-CD15E1B8D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82A3B55C-FF41-4114-9C0F-664845701EC3}" type="slidenum">
              <a:rPr lang="en-US" altLang="en-US" sz="130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149A3413-1106-1B48-920A-630E02F95E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a:extLst>
              <a:ext uri="{FF2B5EF4-FFF2-40B4-BE49-F238E27FC236}">
                <a16:creationId xmlns:a16="http://schemas.microsoft.com/office/drawing/2014/main" id="{28D894B8-070F-3A45-ACD6-3FE9CF428AA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noProof="0" dirty="0"/>
              <a:t>Alaska – Terremotos y Tectónicas: </a:t>
            </a:r>
            <a:r>
              <a:rPr lang="es-ES_tradnl" sz="1200" u="sng"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https://www.iris.edu/hq/inclass/animation/alaska_tectonics_and_earthquakes</a:t>
            </a:r>
            <a:endParaRPr lang="es-ES_tradnl" sz="1200" kern="1200" noProof="0" dirty="0">
              <a:solidFill>
                <a:schemeClr val="tx1"/>
              </a:solidFill>
              <a:effectLst/>
              <a:latin typeface="+mn-lt"/>
              <a:ea typeface="ＭＳ Ｐゴシック" panose="020B0600070205080204" pitchFamily="34" charset="-128"/>
              <a:cs typeface="ＭＳ Ｐゴシック" panose="020B0600070205080204"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Alaska: El Gran Terremoto de Alaska de 1964: </a:t>
            </a:r>
            <a:r>
              <a:rPr lang="es-ES_tradnl" noProof="0" dirty="0">
                <a:hlinkClick r:id="rId4"/>
              </a:rPr>
              <a:t>https://www.iris.edu/hq/inclass/animation/alaska_the_great_alaska_earthquake_of_1964</a:t>
            </a:r>
            <a:endParaRPr lang="es-ES_tradnl" noProof="0" dirty="0"/>
          </a:p>
          <a:p>
            <a:pPr eaLnBrk="1" hangingPunct="1">
              <a:spcBef>
                <a:spcPct val="0"/>
              </a:spcBef>
            </a:pPr>
            <a:endParaRPr lang="es-ES_tradnl" altLang="en-US" noProof="0" dirty="0"/>
          </a:p>
        </p:txBody>
      </p:sp>
      <p:sp>
        <p:nvSpPr>
          <p:cNvPr id="43011" name="Slide Number Placeholder 3">
            <a:extLst>
              <a:ext uri="{FF2B5EF4-FFF2-40B4-BE49-F238E27FC236}">
                <a16:creationId xmlns:a16="http://schemas.microsoft.com/office/drawing/2014/main" id="{AF2E0D70-CAA5-1B48-9437-A42B7EB5BF6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6E95B2-E575-934F-A64E-64D08DD7EECF}" type="slidenum">
              <a:rPr lang="en-US" altLang="en-US" sz="120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4AC4D43F-56B7-4C30-9EC8-4D16661D7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34B63AFD-D0AC-4824-AAE2-CD6BCE474E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t>Animación Relevante:</a:t>
            </a:r>
          </a:p>
          <a:p>
            <a:pPr eaLnBrk="1" hangingPunct="1">
              <a:spcBef>
                <a:spcPct val="0"/>
              </a:spcBef>
            </a:pPr>
            <a:r>
              <a:rPr lang="es-ES_tradnl" altLang="en-US" noProof="0" dirty="0"/>
              <a:t>Terremoto: Sismo Inicial—Sismo Principal—Réplica </a:t>
            </a:r>
            <a:r>
              <a:rPr lang="es-ES_tradnl" altLang="en-US" noProof="0" dirty="0">
                <a:hlinkClick r:id="rId3"/>
              </a:rPr>
              <a:t>https://www.iris.edu/hq/inclass/animation/earthquake_foreshockmainshockaftershock</a:t>
            </a:r>
            <a:r>
              <a:rPr lang="es-ES_tradnl" altLang="en-US" noProof="0" dirty="0"/>
              <a:t> </a:t>
            </a:r>
          </a:p>
          <a:p>
            <a:pPr eaLnBrk="1" hangingPunct="1">
              <a:spcBef>
                <a:spcPct val="0"/>
              </a:spcBef>
            </a:pPr>
            <a:endParaRPr lang="es-ES_tradnl" altLang="en-US" noProof="0" dirty="0"/>
          </a:p>
          <a:p>
            <a:pPr eaLnBrk="1" hangingPunct="1">
              <a:spcBef>
                <a:spcPct val="0"/>
              </a:spcBef>
            </a:pPr>
            <a:endParaRPr lang="en-US" altLang="en-US" dirty="0"/>
          </a:p>
        </p:txBody>
      </p:sp>
      <p:sp>
        <p:nvSpPr>
          <p:cNvPr id="18435" name="Slide Number Placeholder 3">
            <a:extLst>
              <a:ext uri="{FF2B5EF4-FFF2-40B4-BE49-F238E27FC236}">
                <a16:creationId xmlns:a16="http://schemas.microsoft.com/office/drawing/2014/main" id="{980FCEE6-D8ED-4039-9E4B-5B96F8671A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DEA3E6E9-357C-4924-BB13-5E3253800BBA}"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437414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2479770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2437356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9</a:t>
            </a:fld>
            <a:endParaRPr lang="en-US" altLang="en-US" sz="13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C480360-9FC4-452B-B4B9-C5E386EF3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6" name="Notes Placeholder 2">
            <a:extLst>
              <a:ext uri="{FF2B5EF4-FFF2-40B4-BE49-F238E27FC236}">
                <a16:creationId xmlns:a16="http://schemas.microsoft.com/office/drawing/2014/main" id="{CBCB89E2-11A4-4BF9-B49C-1403C6E73D3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7107" name="Slide Number Placeholder 3">
            <a:extLst>
              <a:ext uri="{FF2B5EF4-FFF2-40B4-BE49-F238E27FC236}">
                <a16:creationId xmlns:a16="http://schemas.microsoft.com/office/drawing/2014/main" id="{978B9849-A8AB-4B56-A8CB-51F27A6AF19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pPr>
            <a:fld id="{C6389CA3-FE61-4E38-BB2F-2807068BC0E6}" type="slidenum">
              <a:rPr lang="en-US" altLang="en-US" sz="1300"/>
              <a:pPr>
                <a:spcBef>
                  <a:spcPct val="0"/>
                </a:spcBef>
              </a:pPr>
              <a:t>10</a:t>
            </a:fld>
            <a:endParaRPr lang="en-US" altLang="en-US" sz="1300"/>
          </a:p>
        </p:txBody>
      </p:sp>
    </p:spTree>
    <p:extLst>
      <p:ext uri="{BB962C8B-B14F-4D97-AF65-F5344CB8AC3E}">
        <p14:creationId xmlns:p14="http://schemas.microsoft.com/office/powerpoint/2010/main" val="1195628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E148EDE-9119-42CE-8675-506F45E7CE50}"/>
              </a:ext>
            </a:extLst>
          </p:cNvPr>
          <p:cNvSpPr>
            <a:spLocks noGrp="1"/>
          </p:cNvSpPr>
          <p:nvPr>
            <p:ph type="dt" sz="half" idx="10"/>
          </p:nvPr>
        </p:nvSpPr>
        <p:spPr/>
        <p:txBody>
          <a:bodyPr/>
          <a:lstStyle>
            <a:lvl1pPr>
              <a:defRPr/>
            </a:lvl1pPr>
          </a:lstStyle>
          <a:p>
            <a:fld id="{50E6DED7-E869-4ECA-8FA3-BDF74084F24E}"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7DCE3872-7185-4533-9D9A-8D19E1BA47B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3548A69-4B07-45FB-AC29-8FC6354143FA}"/>
              </a:ext>
            </a:extLst>
          </p:cNvPr>
          <p:cNvSpPr>
            <a:spLocks noGrp="1"/>
          </p:cNvSpPr>
          <p:nvPr>
            <p:ph type="sldNum" sz="quarter" idx="12"/>
          </p:nvPr>
        </p:nvSpPr>
        <p:spPr/>
        <p:txBody>
          <a:bodyPr/>
          <a:lstStyle>
            <a:lvl1pPr>
              <a:defRPr/>
            </a:lvl1pPr>
          </a:lstStyle>
          <a:p>
            <a:fld id="{7167E739-A090-4420-BC86-243C1E733718}" type="slidenum">
              <a:rPr lang="en-US" altLang="en-US"/>
              <a:pPr/>
              <a:t>‹#›</a:t>
            </a:fld>
            <a:endParaRPr lang="en-US" altLang="en-US"/>
          </a:p>
        </p:txBody>
      </p:sp>
    </p:spTree>
    <p:extLst>
      <p:ext uri="{BB962C8B-B14F-4D97-AF65-F5344CB8AC3E}">
        <p14:creationId xmlns:p14="http://schemas.microsoft.com/office/powerpoint/2010/main" val="98772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2D17FE-22D5-4708-AA8C-ACAE1D25FB80}"/>
              </a:ext>
            </a:extLst>
          </p:cNvPr>
          <p:cNvSpPr>
            <a:spLocks noGrp="1"/>
          </p:cNvSpPr>
          <p:nvPr>
            <p:ph type="dt" sz="half" idx="10"/>
          </p:nvPr>
        </p:nvSpPr>
        <p:spPr/>
        <p:txBody>
          <a:bodyPr/>
          <a:lstStyle>
            <a:lvl1pPr>
              <a:defRPr/>
            </a:lvl1pPr>
          </a:lstStyle>
          <a:p>
            <a:fld id="{2F9A33F8-16CB-4D98-8E3B-960A7CC93502}"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2C760207-75D5-4094-86D2-70FCA9F439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F2E3603-7C3B-4A62-BD9E-784A08FBC6D6}"/>
              </a:ext>
            </a:extLst>
          </p:cNvPr>
          <p:cNvSpPr>
            <a:spLocks noGrp="1"/>
          </p:cNvSpPr>
          <p:nvPr>
            <p:ph type="sldNum" sz="quarter" idx="12"/>
          </p:nvPr>
        </p:nvSpPr>
        <p:spPr/>
        <p:txBody>
          <a:bodyPr/>
          <a:lstStyle>
            <a:lvl1pPr>
              <a:defRPr/>
            </a:lvl1pPr>
          </a:lstStyle>
          <a:p>
            <a:fld id="{540FC0B3-6DA8-4549-8E18-6C092C5AB410}" type="slidenum">
              <a:rPr lang="en-US" altLang="en-US"/>
              <a:pPr/>
              <a:t>‹#›</a:t>
            </a:fld>
            <a:endParaRPr lang="en-US" altLang="en-US"/>
          </a:p>
        </p:txBody>
      </p:sp>
    </p:spTree>
    <p:extLst>
      <p:ext uri="{BB962C8B-B14F-4D97-AF65-F5344CB8AC3E}">
        <p14:creationId xmlns:p14="http://schemas.microsoft.com/office/powerpoint/2010/main" val="3820793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133CDC-21B9-4BAA-81D9-7C55CE6AC6E8}"/>
              </a:ext>
            </a:extLst>
          </p:cNvPr>
          <p:cNvSpPr>
            <a:spLocks noGrp="1"/>
          </p:cNvSpPr>
          <p:nvPr>
            <p:ph type="dt" sz="half" idx="10"/>
          </p:nvPr>
        </p:nvSpPr>
        <p:spPr/>
        <p:txBody>
          <a:bodyPr/>
          <a:lstStyle>
            <a:lvl1pPr>
              <a:defRPr/>
            </a:lvl1pPr>
          </a:lstStyle>
          <a:p>
            <a:fld id="{B5D75001-B2F7-48D1-B88D-7C0B22F20D5A}"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AD2016F0-8D1A-4DA3-AA46-72ACC3ACEC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35FDD50-4573-432D-B404-CBB715A433F9}"/>
              </a:ext>
            </a:extLst>
          </p:cNvPr>
          <p:cNvSpPr>
            <a:spLocks noGrp="1"/>
          </p:cNvSpPr>
          <p:nvPr>
            <p:ph type="sldNum" sz="quarter" idx="12"/>
          </p:nvPr>
        </p:nvSpPr>
        <p:spPr/>
        <p:txBody>
          <a:bodyPr/>
          <a:lstStyle>
            <a:lvl1pPr>
              <a:defRPr/>
            </a:lvl1pPr>
          </a:lstStyle>
          <a:p>
            <a:fld id="{2187A256-CE9F-42FD-93B7-4F2CFE818302}" type="slidenum">
              <a:rPr lang="en-US" altLang="en-US"/>
              <a:pPr/>
              <a:t>‹#›</a:t>
            </a:fld>
            <a:endParaRPr lang="en-US" altLang="en-US"/>
          </a:p>
        </p:txBody>
      </p:sp>
    </p:spTree>
    <p:extLst>
      <p:ext uri="{BB962C8B-B14F-4D97-AF65-F5344CB8AC3E}">
        <p14:creationId xmlns:p14="http://schemas.microsoft.com/office/powerpoint/2010/main" val="3997891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0BBF34EF-716F-4CD5-89E7-02C8A1AE8C8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35B7846-7E3C-4572-A071-F5B7BD16E63D}"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9BFB41B6-AC7E-4173-ABFD-23C88BBF332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0784D9F1-0F2E-4FBA-8EB0-33FFAC00043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2C992E29-3065-4AF1-A62E-6CE9CA9798DE}" type="slidenum">
              <a:rPr lang="en-US" altLang="en-US"/>
              <a:pPr/>
              <a:t>‹#›</a:t>
            </a:fld>
            <a:endParaRPr lang="en-US" altLang="en-US"/>
          </a:p>
        </p:txBody>
      </p:sp>
    </p:spTree>
    <p:extLst>
      <p:ext uri="{BB962C8B-B14F-4D97-AF65-F5344CB8AC3E}">
        <p14:creationId xmlns:p14="http://schemas.microsoft.com/office/powerpoint/2010/main" val="513251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336D22-7940-4635-A8BF-D9C6F76B29A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07B8B5B-7DC1-4843-B5E6-A4D59FC54D38}"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007E4A7F-03C5-470D-A3F3-C22F9EF3D3B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A9365934-E7B4-4B4A-BEC8-C4AD7BEBE47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49C4B80F-E2FD-46E4-8542-5335F3D0F8D7}" type="slidenum">
              <a:rPr lang="en-US" altLang="en-US"/>
              <a:pPr/>
              <a:t>‹#›</a:t>
            </a:fld>
            <a:endParaRPr lang="en-US" altLang="en-US"/>
          </a:p>
        </p:txBody>
      </p:sp>
    </p:spTree>
    <p:extLst>
      <p:ext uri="{BB962C8B-B14F-4D97-AF65-F5344CB8AC3E}">
        <p14:creationId xmlns:p14="http://schemas.microsoft.com/office/powerpoint/2010/main" val="2839261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187FF3-67FF-4C12-900D-9AFE3B043840}"/>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AB24361F-9E2C-4DD5-97DF-4D9FF61AA7B9}"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BB28A4A4-7CDB-4ABC-9147-FFC2C70C7A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28EEFB5C-6111-49D2-AD1D-E41DA7DFBBB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802DC7D1-C60B-450E-BF63-73B5DB362E36}" type="slidenum">
              <a:rPr lang="en-US" altLang="en-US"/>
              <a:pPr/>
              <a:t>‹#›</a:t>
            </a:fld>
            <a:endParaRPr lang="en-US" altLang="en-US"/>
          </a:p>
        </p:txBody>
      </p:sp>
    </p:spTree>
    <p:extLst>
      <p:ext uri="{BB962C8B-B14F-4D97-AF65-F5344CB8AC3E}">
        <p14:creationId xmlns:p14="http://schemas.microsoft.com/office/powerpoint/2010/main" val="40925476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AA1BE73-50CD-40FF-8BAA-A671A35858A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D91E7437-92B5-474B-93ED-7E2546C76DA3}" type="datetimeFigureOut">
              <a:rPr lang="en-US" altLang="en-US"/>
              <a:pPr/>
              <a:t>7/31/21</a:t>
            </a:fld>
            <a:endParaRPr lang="en-US" altLang="en-US"/>
          </a:p>
        </p:txBody>
      </p:sp>
      <p:sp>
        <p:nvSpPr>
          <p:cNvPr id="6" name="Footer Placeholder 5">
            <a:extLst>
              <a:ext uri="{FF2B5EF4-FFF2-40B4-BE49-F238E27FC236}">
                <a16:creationId xmlns:a16="http://schemas.microsoft.com/office/drawing/2014/main" id="{F6EEAF3D-DCA5-42AE-B35B-40479CCA0CAB}"/>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9BAA0232-6912-4825-A4AA-3838C619D20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9A1710DE-83D4-48E2-80C0-F60A5420385D}" type="slidenum">
              <a:rPr lang="en-US" altLang="en-US"/>
              <a:pPr/>
              <a:t>‹#›</a:t>
            </a:fld>
            <a:endParaRPr lang="en-US" altLang="en-US"/>
          </a:p>
        </p:txBody>
      </p:sp>
    </p:spTree>
    <p:extLst>
      <p:ext uri="{BB962C8B-B14F-4D97-AF65-F5344CB8AC3E}">
        <p14:creationId xmlns:p14="http://schemas.microsoft.com/office/powerpoint/2010/main" val="78449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57BF8BD-9455-4FAD-8288-E07FDB5965F4}"/>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0D0218-BCCE-483A-8B56-3AEF872E79E2}" type="datetimeFigureOut">
              <a:rPr lang="en-US" altLang="en-US"/>
              <a:pPr/>
              <a:t>7/31/21</a:t>
            </a:fld>
            <a:endParaRPr lang="en-US" altLang="en-US"/>
          </a:p>
        </p:txBody>
      </p:sp>
      <p:sp>
        <p:nvSpPr>
          <p:cNvPr id="8" name="Footer Placeholder 7">
            <a:extLst>
              <a:ext uri="{FF2B5EF4-FFF2-40B4-BE49-F238E27FC236}">
                <a16:creationId xmlns:a16="http://schemas.microsoft.com/office/drawing/2014/main" id="{F0D98BFD-4012-47E0-8D18-C73E5A20810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9" name="Slide Number Placeholder 8">
            <a:extLst>
              <a:ext uri="{FF2B5EF4-FFF2-40B4-BE49-F238E27FC236}">
                <a16:creationId xmlns:a16="http://schemas.microsoft.com/office/drawing/2014/main" id="{48D872C0-7107-4A53-946E-1A2A125F272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3C5F17BD-CA0D-49F8-AA75-5A13C871E193}" type="slidenum">
              <a:rPr lang="en-US" altLang="en-US"/>
              <a:pPr/>
              <a:t>‹#›</a:t>
            </a:fld>
            <a:endParaRPr lang="en-US" altLang="en-US"/>
          </a:p>
        </p:txBody>
      </p:sp>
    </p:spTree>
    <p:extLst>
      <p:ext uri="{BB962C8B-B14F-4D97-AF65-F5344CB8AC3E}">
        <p14:creationId xmlns:p14="http://schemas.microsoft.com/office/powerpoint/2010/main" val="1785805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677009-096B-41C1-A2AD-DDC2D809492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1E28FC5-0139-47E9-8E7C-699C4B2D429D}" type="datetimeFigureOut">
              <a:rPr lang="en-US" altLang="en-US"/>
              <a:pPr/>
              <a:t>7/31/21</a:t>
            </a:fld>
            <a:endParaRPr lang="en-US" altLang="en-US"/>
          </a:p>
        </p:txBody>
      </p:sp>
      <p:sp>
        <p:nvSpPr>
          <p:cNvPr id="4" name="Footer Placeholder 3">
            <a:extLst>
              <a:ext uri="{FF2B5EF4-FFF2-40B4-BE49-F238E27FC236}">
                <a16:creationId xmlns:a16="http://schemas.microsoft.com/office/drawing/2014/main" id="{443BD023-5A68-4918-9E72-CBEDC8D2D325}"/>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5" name="Slide Number Placeholder 4">
            <a:extLst>
              <a:ext uri="{FF2B5EF4-FFF2-40B4-BE49-F238E27FC236}">
                <a16:creationId xmlns:a16="http://schemas.microsoft.com/office/drawing/2014/main" id="{315F04E4-A782-4071-BA2D-7FF5715E1100}"/>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CB151B89-E93A-4B50-A3C1-9CDBEE01B2C0}" type="slidenum">
              <a:rPr lang="en-US" altLang="en-US"/>
              <a:pPr/>
              <a:t>‹#›</a:t>
            </a:fld>
            <a:endParaRPr lang="en-US" altLang="en-US"/>
          </a:p>
        </p:txBody>
      </p:sp>
    </p:spTree>
    <p:extLst>
      <p:ext uri="{BB962C8B-B14F-4D97-AF65-F5344CB8AC3E}">
        <p14:creationId xmlns:p14="http://schemas.microsoft.com/office/powerpoint/2010/main" val="104270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96A40C-2B84-444B-B0D6-8ABD1A75D1D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F13A8D8F-81E6-4823-B7F7-2B01BE522B15}" type="datetimeFigureOut">
              <a:rPr lang="en-US" altLang="en-US"/>
              <a:pPr/>
              <a:t>7/31/21</a:t>
            </a:fld>
            <a:endParaRPr lang="en-US" altLang="en-US"/>
          </a:p>
        </p:txBody>
      </p:sp>
      <p:sp>
        <p:nvSpPr>
          <p:cNvPr id="3" name="Footer Placeholder 2">
            <a:extLst>
              <a:ext uri="{FF2B5EF4-FFF2-40B4-BE49-F238E27FC236}">
                <a16:creationId xmlns:a16="http://schemas.microsoft.com/office/drawing/2014/main" id="{51289FB3-ECDE-4283-8E3C-2E1AD17338B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4" name="Slide Number Placeholder 3">
            <a:extLst>
              <a:ext uri="{FF2B5EF4-FFF2-40B4-BE49-F238E27FC236}">
                <a16:creationId xmlns:a16="http://schemas.microsoft.com/office/drawing/2014/main" id="{DAF51CDF-4B94-4830-87A5-14459D74265A}"/>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F6A3AFF9-9E77-4A90-86D3-627711AEB4D8}" type="slidenum">
              <a:rPr lang="en-US" altLang="en-US"/>
              <a:pPr/>
              <a:t>‹#›</a:t>
            </a:fld>
            <a:endParaRPr lang="en-US" altLang="en-US"/>
          </a:p>
        </p:txBody>
      </p:sp>
    </p:spTree>
    <p:extLst>
      <p:ext uri="{BB962C8B-B14F-4D97-AF65-F5344CB8AC3E}">
        <p14:creationId xmlns:p14="http://schemas.microsoft.com/office/powerpoint/2010/main" val="2661095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680224A4-CCAE-4D1B-870E-DC02E3A32C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5ADFA722-F04F-4FF3-8CC3-241BFF2EAB66}" type="datetimeFigureOut">
              <a:rPr lang="en-US" altLang="en-US"/>
              <a:pPr/>
              <a:t>7/31/21</a:t>
            </a:fld>
            <a:endParaRPr lang="en-US" altLang="en-US"/>
          </a:p>
        </p:txBody>
      </p:sp>
      <p:sp>
        <p:nvSpPr>
          <p:cNvPr id="6" name="Footer Placeholder 5">
            <a:extLst>
              <a:ext uri="{FF2B5EF4-FFF2-40B4-BE49-F238E27FC236}">
                <a16:creationId xmlns:a16="http://schemas.microsoft.com/office/drawing/2014/main" id="{E36A94ED-91EB-4D5A-98A2-F05375EAD8E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F4B23B8F-D855-401A-BA61-96D7FADE4F61}"/>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E4B010A4-CACE-4FF5-8033-6969B0070DAE}" type="slidenum">
              <a:rPr lang="en-US" altLang="en-US"/>
              <a:pPr/>
              <a:t>‹#›</a:t>
            </a:fld>
            <a:endParaRPr lang="en-US" altLang="en-US"/>
          </a:p>
        </p:txBody>
      </p:sp>
    </p:spTree>
    <p:extLst>
      <p:ext uri="{BB962C8B-B14F-4D97-AF65-F5344CB8AC3E}">
        <p14:creationId xmlns:p14="http://schemas.microsoft.com/office/powerpoint/2010/main" val="40478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3AEA6-DE1D-4CD1-AD90-8AE04B244ED0}"/>
              </a:ext>
            </a:extLst>
          </p:cNvPr>
          <p:cNvSpPr>
            <a:spLocks noGrp="1"/>
          </p:cNvSpPr>
          <p:nvPr>
            <p:ph type="dt" sz="half" idx="10"/>
          </p:nvPr>
        </p:nvSpPr>
        <p:spPr/>
        <p:txBody>
          <a:bodyPr/>
          <a:lstStyle>
            <a:lvl1pPr>
              <a:defRPr/>
            </a:lvl1pPr>
          </a:lstStyle>
          <a:p>
            <a:fld id="{AED0E07F-E57E-42BA-89DD-5DD5A1A9AEE2}"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758600E2-44BB-491D-AA13-A05B515342A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23BFCD-E316-4647-911D-E433D7B8989B}"/>
              </a:ext>
            </a:extLst>
          </p:cNvPr>
          <p:cNvSpPr>
            <a:spLocks noGrp="1"/>
          </p:cNvSpPr>
          <p:nvPr>
            <p:ph type="sldNum" sz="quarter" idx="12"/>
          </p:nvPr>
        </p:nvSpPr>
        <p:spPr/>
        <p:txBody>
          <a:bodyPr/>
          <a:lstStyle>
            <a:lvl1pPr>
              <a:defRPr/>
            </a:lvl1pPr>
          </a:lstStyle>
          <a:p>
            <a:fld id="{9FE1C543-62F0-4CF9-938D-7D6BE19AFCC9}" type="slidenum">
              <a:rPr lang="en-US" altLang="en-US"/>
              <a:pPr/>
              <a:t>‹#›</a:t>
            </a:fld>
            <a:endParaRPr lang="en-US" altLang="en-US"/>
          </a:p>
        </p:txBody>
      </p:sp>
    </p:spTree>
    <p:extLst>
      <p:ext uri="{BB962C8B-B14F-4D97-AF65-F5344CB8AC3E}">
        <p14:creationId xmlns:p14="http://schemas.microsoft.com/office/powerpoint/2010/main" val="26678285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43E2D224-B3A8-4B6F-B757-DB2471BB630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238F4876-F830-44BE-A6C5-A285D75370B7}" type="datetimeFigureOut">
              <a:rPr lang="en-US" altLang="en-US"/>
              <a:pPr/>
              <a:t>7/31/21</a:t>
            </a:fld>
            <a:endParaRPr lang="en-US" altLang="en-US"/>
          </a:p>
        </p:txBody>
      </p:sp>
      <p:sp>
        <p:nvSpPr>
          <p:cNvPr id="6" name="Footer Placeholder 5">
            <a:extLst>
              <a:ext uri="{FF2B5EF4-FFF2-40B4-BE49-F238E27FC236}">
                <a16:creationId xmlns:a16="http://schemas.microsoft.com/office/drawing/2014/main" id="{5EDCEF32-64C4-4F91-AE55-C9C7D3AFA24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7" name="Slide Number Placeholder 6">
            <a:extLst>
              <a:ext uri="{FF2B5EF4-FFF2-40B4-BE49-F238E27FC236}">
                <a16:creationId xmlns:a16="http://schemas.microsoft.com/office/drawing/2014/main" id="{E5C02B53-DFB4-4115-B97B-F93D0381D5F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2FD2527-65F5-4279-954B-728399AC76F6}" type="slidenum">
              <a:rPr lang="en-US" altLang="en-US"/>
              <a:pPr/>
              <a:t>‹#›</a:t>
            </a:fld>
            <a:endParaRPr lang="en-US" altLang="en-US"/>
          </a:p>
        </p:txBody>
      </p:sp>
    </p:spTree>
    <p:extLst>
      <p:ext uri="{BB962C8B-B14F-4D97-AF65-F5344CB8AC3E}">
        <p14:creationId xmlns:p14="http://schemas.microsoft.com/office/powerpoint/2010/main" val="362367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4E4F80-46B6-4F6B-A05D-D47AFB060FFE}"/>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37E63A41-8034-4B37-A970-692FBBAD5E6E}"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0F56D116-6239-4A70-8A07-6E0D42A17AD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9BAA669-6402-4BC4-81EE-3268C6455B9F}"/>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A14E4D30-A41F-4CD8-B71A-F1E1E6D34605}" type="slidenum">
              <a:rPr lang="en-US" altLang="en-US"/>
              <a:pPr/>
              <a:t>‹#›</a:t>
            </a:fld>
            <a:endParaRPr lang="en-US" altLang="en-US"/>
          </a:p>
        </p:txBody>
      </p:sp>
    </p:spTree>
    <p:extLst>
      <p:ext uri="{BB962C8B-B14F-4D97-AF65-F5344CB8AC3E}">
        <p14:creationId xmlns:p14="http://schemas.microsoft.com/office/powerpoint/2010/main" val="26200612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5B25A0-9D1F-472E-87EB-F6443B848757}"/>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fld id="{C0A22D53-045C-481E-8D0C-8C2C7FFCD070}"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13DF228E-FDED-4F09-B87B-54A4CE90DED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smtClean="0">
                <a:solidFill>
                  <a:srgbClr val="898989"/>
                </a:solidFill>
                <a:latin typeface="Arial" panose="020B0604020202020204" pitchFamily="34" charset="0"/>
                <a:ea typeface="ＭＳ Ｐゴシック" panose="020B0600070205080204" pitchFamily="34" charset="-128"/>
              </a:defRPr>
            </a:lvl1pPr>
          </a:lstStyle>
          <a:p>
            <a:endParaRPr lang="en-US" altLang="en-US"/>
          </a:p>
        </p:txBody>
      </p:sp>
      <p:sp>
        <p:nvSpPr>
          <p:cNvPr id="6" name="Slide Number Placeholder 5">
            <a:extLst>
              <a:ext uri="{FF2B5EF4-FFF2-40B4-BE49-F238E27FC236}">
                <a16:creationId xmlns:a16="http://schemas.microsoft.com/office/drawing/2014/main" id="{1C10D52A-D74C-498B-93C5-A20A5CDDAAEC}"/>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fld id="{556DEE49-89AF-4544-83DC-034B0494442A}" type="slidenum">
              <a:rPr lang="en-US" altLang="en-US"/>
              <a:pPr/>
              <a:t>‹#›</a:t>
            </a:fld>
            <a:endParaRPr lang="en-US" altLang="en-US"/>
          </a:p>
        </p:txBody>
      </p:sp>
    </p:spTree>
    <p:extLst>
      <p:ext uri="{BB962C8B-B14F-4D97-AF65-F5344CB8AC3E}">
        <p14:creationId xmlns:p14="http://schemas.microsoft.com/office/powerpoint/2010/main" val="360849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390BFFC-6586-496C-A5B3-899B8A02C294}"/>
              </a:ext>
            </a:extLst>
          </p:cNvPr>
          <p:cNvSpPr>
            <a:spLocks noGrp="1"/>
          </p:cNvSpPr>
          <p:nvPr>
            <p:ph type="dt" sz="half" idx="10"/>
          </p:nvPr>
        </p:nvSpPr>
        <p:spPr/>
        <p:txBody>
          <a:bodyPr/>
          <a:lstStyle>
            <a:lvl1pPr>
              <a:defRPr/>
            </a:lvl1pPr>
          </a:lstStyle>
          <a:p>
            <a:fld id="{82E64068-5DD6-4055-9FCE-689B4502C962}"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43AE43A0-3071-4C0F-A031-C27FB491C24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62B225-C19C-4F97-BF07-5D66E22AB77F}"/>
              </a:ext>
            </a:extLst>
          </p:cNvPr>
          <p:cNvSpPr>
            <a:spLocks noGrp="1"/>
          </p:cNvSpPr>
          <p:nvPr>
            <p:ph type="sldNum" sz="quarter" idx="12"/>
          </p:nvPr>
        </p:nvSpPr>
        <p:spPr/>
        <p:txBody>
          <a:bodyPr/>
          <a:lstStyle>
            <a:lvl1pPr>
              <a:defRPr/>
            </a:lvl1pPr>
          </a:lstStyle>
          <a:p>
            <a:fld id="{BFB9964B-854A-49A4-916D-25CF97DBF436}" type="slidenum">
              <a:rPr lang="en-US" altLang="en-US"/>
              <a:pPr/>
              <a:t>‹#›</a:t>
            </a:fld>
            <a:endParaRPr lang="en-US" altLang="en-US"/>
          </a:p>
        </p:txBody>
      </p:sp>
    </p:spTree>
    <p:extLst>
      <p:ext uri="{BB962C8B-B14F-4D97-AF65-F5344CB8AC3E}">
        <p14:creationId xmlns:p14="http://schemas.microsoft.com/office/powerpoint/2010/main" val="2965253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C2A9787-0C9F-41A8-A7A0-C44EC0E6587C}"/>
              </a:ext>
            </a:extLst>
          </p:cNvPr>
          <p:cNvSpPr>
            <a:spLocks noGrp="1"/>
          </p:cNvSpPr>
          <p:nvPr>
            <p:ph type="dt" sz="half" idx="10"/>
          </p:nvPr>
        </p:nvSpPr>
        <p:spPr/>
        <p:txBody>
          <a:bodyPr/>
          <a:lstStyle>
            <a:lvl1pPr>
              <a:defRPr/>
            </a:lvl1pPr>
          </a:lstStyle>
          <a:p>
            <a:fld id="{BD1D05D5-5AF9-4A19-9BAA-AC7D7457E214}" type="datetimeFigureOut">
              <a:rPr lang="en-US" altLang="en-US"/>
              <a:pPr/>
              <a:t>7/31/21</a:t>
            </a:fld>
            <a:endParaRPr lang="en-US" altLang="en-US"/>
          </a:p>
        </p:txBody>
      </p:sp>
      <p:sp>
        <p:nvSpPr>
          <p:cNvPr id="6" name="Footer Placeholder 4">
            <a:extLst>
              <a:ext uri="{FF2B5EF4-FFF2-40B4-BE49-F238E27FC236}">
                <a16:creationId xmlns:a16="http://schemas.microsoft.com/office/drawing/2014/main" id="{4465FAA6-E370-4E56-BF1F-8B7E55B1B02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14ECDB4-188B-452F-A747-6B9D417BB4EB}"/>
              </a:ext>
            </a:extLst>
          </p:cNvPr>
          <p:cNvSpPr>
            <a:spLocks noGrp="1"/>
          </p:cNvSpPr>
          <p:nvPr>
            <p:ph type="sldNum" sz="quarter" idx="12"/>
          </p:nvPr>
        </p:nvSpPr>
        <p:spPr/>
        <p:txBody>
          <a:bodyPr/>
          <a:lstStyle>
            <a:lvl1pPr>
              <a:defRPr/>
            </a:lvl1pPr>
          </a:lstStyle>
          <a:p>
            <a:fld id="{E05ECF77-FBC7-4856-AF90-55AE44194C29}" type="slidenum">
              <a:rPr lang="en-US" altLang="en-US"/>
              <a:pPr/>
              <a:t>‹#›</a:t>
            </a:fld>
            <a:endParaRPr lang="en-US" altLang="en-US"/>
          </a:p>
        </p:txBody>
      </p:sp>
    </p:spTree>
    <p:extLst>
      <p:ext uri="{BB962C8B-B14F-4D97-AF65-F5344CB8AC3E}">
        <p14:creationId xmlns:p14="http://schemas.microsoft.com/office/powerpoint/2010/main" val="3879222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EFFB485-4A4E-405D-B858-DC4D85DE1F42}"/>
              </a:ext>
            </a:extLst>
          </p:cNvPr>
          <p:cNvSpPr>
            <a:spLocks noGrp="1"/>
          </p:cNvSpPr>
          <p:nvPr>
            <p:ph type="dt" sz="half" idx="10"/>
          </p:nvPr>
        </p:nvSpPr>
        <p:spPr/>
        <p:txBody>
          <a:bodyPr/>
          <a:lstStyle>
            <a:lvl1pPr>
              <a:defRPr/>
            </a:lvl1pPr>
          </a:lstStyle>
          <a:p>
            <a:fld id="{5D7561D9-451E-45AF-9DE7-84D7D9E6D24C}" type="datetimeFigureOut">
              <a:rPr lang="en-US" altLang="en-US"/>
              <a:pPr/>
              <a:t>7/31/21</a:t>
            </a:fld>
            <a:endParaRPr lang="en-US" altLang="en-US"/>
          </a:p>
        </p:txBody>
      </p:sp>
      <p:sp>
        <p:nvSpPr>
          <p:cNvPr id="8" name="Footer Placeholder 4">
            <a:extLst>
              <a:ext uri="{FF2B5EF4-FFF2-40B4-BE49-F238E27FC236}">
                <a16:creationId xmlns:a16="http://schemas.microsoft.com/office/drawing/2014/main" id="{E428640B-5426-495E-903A-49361888BA3F}"/>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EEA9FDA9-BE43-4B75-B155-95DD61F823F3}"/>
              </a:ext>
            </a:extLst>
          </p:cNvPr>
          <p:cNvSpPr>
            <a:spLocks noGrp="1"/>
          </p:cNvSpPr>
          <p:nvPr>
            <p:ph type="sldNum" sz="quarter" idx="12"/>
          </p:nvPr>
        </p:nvSpPr>
        <p:spPr/>
        <p:txBody>
          <a:bodyPr/>
          <a:lstStyle>
            <a:lvl1pPr>
              <a:defRPr/>
            </a:lvl1pPr>
          </a:lstStyle>
          <a:p>
            <a:fld id="{F047D16E-1991-4C07-8CAE-66662DA320F3}" type="slidenum">
              <a:rPr lang="en-US" altLang="en-US"/>
              <a:pPr/>
              <a:t>‹#›</a:t>
            </a:fld>
            <a:endParaRPr lang="en-US" altLang="en-US"/>
          </a:p>
        </p:txBody>
      </p:sp>
    </p:spTree>
    <p:extLst>
      <p:ext uri="{BB962C8B-B14F-4D97-AF65-F5344CB8AC3E}">
        <p14:creationId xmlns:p14="http://schemas.microsoft.com/office/powerpoint/2010/main" val="3298366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EC12B9E5-4938-4A2B-82E7-B455965D2F57}"/>
              </a:ext>
            </a:extLst>
          </p:cNvPr>
          <p:cNvSpPr>
            <a:spLocks noGrp="1"/>
          </p:cNvSpPr>
          <p:nvPr>
            <p:ph type="dt" sz="half" idx="10"/>
          </p:nvPr>
        </p:nvSpPr>
        <p:spPr/>
        <p:txBody>
          <a:bodyPr/>
          <a:lstStyle>
            <a:lvl1pPr>
              <a:defRPr/>
            </a:lvl1pPr>
          </a:lstStyle>
          <a:p>
            <a:fld id="{E0BDD4E5-AE39-4511-94F3-5BD7F2B9A664}" type="datetimeFigureOut">
              <a:rPr lang="en-US" altLang="en-US"/>
              <a:pPr/>
              <a:t>7/31/21</a:t>
            </a:fld>
            <a:endParaRPr lang="en-US" altLang="en-US"/>
          </a:p>
        </p:txBody>
      </p:sp>
      <p:sp>
        <p:nvSpPr>
          <p:cNvPr id="4" name="Footer Placeholder 4">
            <a:extLst>
              <a:ext uri="{FF2B5EF4-FFF2-40B4-BE49-F238E27FC236}">
                <a16:creationId xmlns:a16="http://schemas.microsoft.com/office/drawing/2014/main" id="{B1E9FFBB-F5C8-4F35-AF48-63209C61953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E1B9D1-DA49-4A44-83D5-3816A2BF8658}"/>
              </a:ext>
            </a:extLst>
          </p:cNvPr>
          <p:cNvSpPr>
            <a:spLocks noGrp="1"/>
          </p:cNvSpPr>
          <p:nvPr>
            <p:ph type="sldNum" sz="quarter" idx="12"/>
          </p:nvPr>
        </p:nvSpPr>
        <p:spPr/>
        <p:txBody>
          <a:bodyPr/>
          <a:lstStyle>
            <a:lvl1pPr>
              <a:defRPr/>
            </a:lvl1pPr>
          </a:lstStyle>
          <a:p>
            <a:fld id="{BDB078AE-3149-4617-A445-70209CE83DB2}" type="slidenum">
              <a:rPr lang="en-US" altLang="en-US"/>
              <a:pPr/>
              <a:t>‹#›</a:t>
            </a:fld>
            <a:endParaRPr lang="en-US" altLang="en-US"/>
          </a:p>
        </p:txBody>
      </p:sp>
    </p:spTree>
    <p:extLst>
      <p:ext uri="{BB962C8B-B14F-4D97-AF65-F5344CB8AC3E}">
        <p14:creationId xmlns:p14="http://schemas.microsoft.com/office/powerpoint/2010/main" val="2073249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515C7D9-C7BA-474E-A50D-3FB5C46D2EFC}"/>
              </a:ext>
            </a:extLst>
          </p:cNvPr>
          <p:cNvSpPr>
            <a:spLocks noGrp="1"/>
          </p:cNvSpPr>
          <p:nvPr>
            <p:ph type="dt" sz="half" idx="10"/>
          </p:nvPr>
        </p:nvSpPr>
        <p:spPr/>
        <p:txBody>
          <a:bodyPr/>
          <a:lstStyle>
            <a:lvl1pPr>
              <a:defRPr/>
            </a:lvl1pPr>
          </a:lstStyle>
          <a:p>
            <a:fld id="{1C39344C-56B4-4E73-967F-3165992378CF}" type="datetimeFigureOut">
              <a:rPr lang="en-US" altLang="en-US"/>
              <a:pPr/>
              <a:t>7/31/21</a:t>
            </a:fld>
            <a:endParaRPr lang="en-US" altLang="en-US"/>
          </a:p>
        </p:txBody>
      </p:sp>
      <p:sp>
        <p:nvSpPr>
          <p:cNvPr id="3" name="Footer Placeholder 4">
            <a:extLst>
              <a:ext uri="{FF2B5EF4-FFF2-40B4-BE49-F238E27FC236}">
                <a16:creationId xmlns:a16="http://schemas.microsoft.com/office/drawing/2014/main" id="{4E1403B0-B650-4515-B27D-F5C032E55CA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E7713208-9DFF-4EE1-BD17-F422D2F7B90F}"/>
              </a:ext>
            </a:extLst>
          </p:cNvPr>
          <p:cNvSpPr>
            <a:spLocks noGrp="1"/>
          </p:cNvSpPr>
          <p:nvPr>
            <p:ph type="sldNum" sz="quarter" idx="12"/>
          </p:nvPr>
        </p:nvSpPr>
        <p:spPr/>
        <p:txBody>
          <a:bodyPr/>
          <a:lstStyle>
            <a:lvl1pPr>
              <a:defRPr/>
            </a:lvl1pPr>
          </a:lstStyle>
          <a:p>
            <a:fld id="{03D74B85-062E-432D-95D9-6ABC3541327C}" type="slidenum">
              <a:rPr lang="en-US" altLang="en-US"/>
              <a:pPr/>
              <a:t>‹#›</a:t>
            </a:fld>
            <a:endParaRPr lang="en-US" altLang="en-US"/>
          </a:p>
        </p:txBody>
      </p:sp>
    </p:spTree>
    <p:extLst>
      <p:ext uri="{BB962C8B-B14F-4D97-AF65-F5344CB8AC3E}">
        <p14:creationId xmlns:p14="http://schemas.microsoft.com/office/powerpoint/2010/main" val="3474312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06EA7BB-FDE0-4483-B731-F2B8D94F0C19}"/>
              </a:ext>
            </a:extLst>
          </p:cNvPr>
          <p:cNvSpPr>
            <a:spLocks noGrp="1"/>
          </p:cNvSpPr>
          <p:nvPr>
            <p:ph type="dt" sz="half" idx="10"/>
          </p:nvPr>
        </p:nvSpPr>
        <p:spPr/>
        <p:txBody>
          <a:bodyPr/>
          <a:lstStyle>
            <a:lvl1pPr>
              <a:defRPr/>
            </a:lvl1pPr>
          </a:lstStyle>
          <a:p>
            <a:fld id="{8A8919B4-5C94-44DE-8897-95C77764F8CB}" type="datetimeFigureOut">
              <a:rPr lang="en-US" altLang="en-US"/>
              <a:pPr/>
              <a:t>7/31/21</a:t>
            </a:fld>
            <a:endParaRPr lang="en-US" altLang="en-US"/>
          </a:p>
        </p:txBody>
      </p:sp>
      <p:sp>
        <p:nvSpPr>
          <p:cNvPr id="6" name="Footer Placeholder 4">
            <a:extLst>
              <a:ext uri="{FF2B5EF4-FFF2-40B4-BE49-F238E27FC236}">
                <a16:creationId xmlns:a16="http://schemas.microsoft.com/office/drawing/2014/main" id="{1528CDAD-DA3D-4CD1-811F-8F13B389CC0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BC1EFDC-4FDC-4D4D-BDBE-9A11CB35688A}"/>
              </a:ext>
            </a:extLst>
          </p:cNvPr>
          <p:cNvSpPr>
            <a:spLocks noGrp="1"/>
          </p:cNvSpPr>
          <p:nvPr>
            <p:ph type="sldNum" sz="quarter" idx="12"/>
          </p:nvPr>
        </p:nvSpPr>
        <p:spPr/>
        <p:txBody>
          <a:bodyPr/>
          <a:lstStyle>
            <a:lvl1pPr>
              <a:defRPr/>
            </a:lvl1pPr>
          </a:lstStyle>
          <a:p>
            <a:fld id="{23315039-6ADA-411F-BA2E-6958C895FBC1}" type="slidenum">
              <a:rPr lang="en-US" altLang="en-US"/>
              <a:pPr/>
              <a:t>‹#›</a:t>
            </a:fld>
            <a:endParaRPr lang="en-US" altLang="en-US"/>
          </a:p>
        </p:txBody>
      </p:sp>
    </p:spTree>
    <p:extLst>
      <p:ext uri="{BB962C8B-B14F-4D97-AF65-F5344CB8AC3E}">
        <p14:creationId xmlns:p14="http://schemas.microsoft.com/office/powerpoint/2010/main" val="164724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A118D46-B372-4D42-A5D4-6A6998C431B2}"/>
              </a:ext>
            </a:extLst>
          </p:cNvPr>
          <p:cNvSpPr>
            <a:spLocks noGrp="1"/>
          </p:cNvSpPr>
          <p:nvPr>
            <p:ph type="dt" sz="half" idx="10"/>
          </p:nvPr>
        </p:nvSpPr>
        <p:spPr/>
        <p:txBody>
          <a:bodyPr/>
          <a:lstStyle>
            <a:lvl1pPr>
              <a:defRPr/>
            </a:lvl1pPr>
          </a:lstStyle>
          <a:p>
            <a:fld id="{B793BD38-01BC-452C-9E91-E97DE14DF8EB}" type="datetimeFigureOut">
              <a:rPr lang="en-US" altLang="en-US"/>
              <a:pPr/>
              <a:t>7/31/21</a:t>
            </a:fld>
            <a:endParaRPr lang="en-US" altLang="en-US"/>
          </a:p>
        </p:txBody>
      </p:sp>
      <p:sp>
        <p:nvSpPr>
          <p:cNvPr id="6" name="Footer Placeholder 4">
            <a:extLst>
              <a:ext uri="{FF2B5EF4-FFF2-40B4-BE49-F238E27FC236}">
                <a16:creationId xmlns:a16="http://schemas.microsoft.com/office/drawing/2014/main" id="{FCD3E8E8-F5DF-4AC0-A2C0-1AD3736594C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EBA658F-8D51-4DBD-ACD1-F56FD3B29BB7}"/>
              </a:ext>
            </a:extLst>
          </p:cNvPr>
          <p:cNvSpPr>
            <a:spLocks noGrp="1"/>
          </p:cNvSpPr>
          <p:nvPr>
            <p:ph type="sldNum" sz="quarter" idx="12"/>
          </p:nvPr>
        </p:nvSpPr>
        <p:spPr/>
        <p:txBody>
          <a:bodyPr/>
          <a:lstStyle>
            <a:lvl1pPr>
              <a:defRPr/>
            </a:lvl1pPr>
          </a:lstStyle>
          <a:p>
            <a:fld id="{29E5A4B9-CF8E-4B50-B998-A41478DDA504}" type="slidenum">
              <a:rPr lang="en-US" altLang="en-US"/>
              <a:pPr/>
              <a:t>‹#›</a:t>
            </a:fld>
            <a:endParaRPr lang="en-US" altLang="en-US"/>
          </a:p>
        </p:txBody>
      </p:sp>
    </p:spTree>
    <p:extLst>
      <p:ext uri="{BB962C8B-B14F-4D97-AF65-F5344CB8AC3E}">
        <p14:creationId xmlns:p14="http://schemas.microsoft.com/office/powerpoint/2010/main" val="3556989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1F5E142F-8CC3-4186-8DB0-6E928DFEBAB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A1ABE556-5113-4378-8746-142CEFE850C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4F8D44D-4DF2-46E7-8A97-7AF6878C654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cs typeface="Arial" panose="020B0604020202020204" pitchFamily="34" charset="0"/>
              </a:defRPr>
            </a:lvl1pPr>
          </a:lstStyle>
          <a:p>
            <a:fld id="{61A4FFA8-C411-4FE9-94DF-14A768DD013B}" type="datetimeFigureOut">
              <a:rPr lang="en-US" altLang="en-US"/>
              <a:pPr/>
              <a:t>7/31/21</a:t>
            </a:fld>
            <a:endParaRPr lang="en-US" altLang="en-US"/>
          </a:p>
        </p:txBody>
      </p:sp>
      <p:sp>
        <p:nvSpPr>
          <p:cNvPr id="5" name="Footer Placeholder 4">
            <a:extLst>
              <a:ext uri="{FF2B5EF4-FFF2-40B4-BE49-F238E27FC236}">
                <a16:creationId xmlns:a16="http://schemas.microsoft.com/office/drawing/2014/main" id="{70420C20-BAFC-46EE-8573-DCD0965716A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459E8DBD-EE87-4186-9527-DC28CF6D779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F2CF79F-9B23-4158-AF0C-86FB386C4A17}"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82" r:id="rId1"/>
    <p:sldLayoutId id="2147484983" r:id="rId2"/>
    <p:sldLayoutId id="2147484984" r:id="rId3"/>
    <p:sldLayoutId id="2147484985" r:id="rId4"/>
    <p:sldLayoutId id="2147484986" r:id="rId5"/>
    <p:sldLayoutId id="2147484987" r:id="rId6"/>
    <p:sldLayoutId id="2147484988" r:id="rId7"/>
    <p:sldLayoutId id="2147484989" r:id="rId8"/>
    <p:sldLayoutId id="2147484990" r:id="rId9"/>
    <p:sldLayoutId id="2147484991" r:id="rId10"/>
    <p:sldLayoutId id="2147484992"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A74CC251-DC2F-4BF4-B30D-56A030C9B5D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B8980BD2-FA63-493C-A979-59C8C2698353}"/>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12C1641-B6FD-47EE-A09F-F9C88342A51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F63D431-DC78-4B54-95A8-ED56F0CE3185}" type="datetimeFigureOut">
              <a:rPr lang="en-US"/>
              <a:pPr>
                <a:defRPr/>
              </a:pPr>
              <a:t>7/31/21</a:t>
            </a:fld>
            <a:endParaRPr lang="en-US"/>
          </a:p>
        </p:txBody>
      </p:sp>
      <p:sp>
        <p:nvSpPr>
          <p:cNvPr id="5" name="Footer Placeholder 4">
            <a:extLst>
              <a:ext uri="{FF2B5EF4-FFF2-40B4-BE49-F238E27FC236}">
                <a16:creationId xmlns:a16="http://schemas.microsoft.com/office/drawing/2014/main" id="{54E1208A-CFC6-41F7-B3E2-519897D4A24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81039D0-7C6E-4F11-B7D9-91B221695019}"/>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fld id="{53172FEF-B8C6-4F7A-A887-21C244F0947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hyperlink" Target="about:blank"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hyperlink" Target="about:blank" TargetMode="Externa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hyperlink" Target="about:blank"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13.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DB49E0-CCA1-4D42-B355-BD955CD9ED0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27650" name="Picture 8" descr="IRIS_TMlogo.png">
            <a:extLst>
              <a:ext uri="{FF2B5EF4-FFF2-40B4-BE49-F238E27FC236}">
                <a16:creationId xmlns:a16="http://schemas.microsoft.com/office/drawing/2014/main" id="{EE83D4CF-B610-48F6-B3C9-E8EE92051B2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14">
            <a:extLst>
              <a:ext uri="{FF2B5EF4-FFF2-40B4-BE49-F238E27FC236}">
                <a16:creationId xmlns:a16="http://schemas.microsoft.com/office/drawing/2014/main" id="{8E544ABC-F3C5-46F8-B6CE-FF23D2FEB67B}"/>
              </a:ext>
            </a:extLst>
          </p:cNvPr>
          <p:cNvSpPr txBox="1">
            <a:spLocks noChangeArrowheads="1"/>
          </p:cNvSpPr>
          <p:nvPr/>
        </p:nvSpPr>
        <p:spPr bwMode="auto">
          <a:xfrm>
            <a:off x="304800" y="1142286"/>
            <a:ext cx="388620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spcBef>
                <a:spcPct val="0"/>
              </a:spcBef>
              <a:buFontTx/>
              <a:buNone/>
            </a:pPr>
            <a:r>
              <a:rPr lang="es-ES_tradnl" altLang="en-US" sz="1800" dirty="0">
                <a:latin typeface="Arial" panose="020B0604020202020204" pitchFamily="34" charset="0"/>
              </a:rPr>
              <a:t>A las 10:15 pm hora de Alaska del 28 de Julio, un terremoto de magnitud 8,2 sacudió la costa de la Península de Alaska a una profundidad de 32 km. Este fue el terremoto más grande de Estados Unidos en los últimos 50 años.</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No se reportaron daños mayores.</a:t>
            </a:r>
          </a:p>
          <a:p>
            <a:pPr>
              <a:spcBef>
                <a:spcPct val="0"/>
              </a:spcBef>
              <a:buFontTx/>
              <a:buNone/>
            </a:pPr>
            <a:endParaRPr lang="es-ES_tradnl" altLang="en-US" sz="1800" dirty="0">
              <a:latin typeface="Arial" panose="020B0604020202020204" pitchFamily="34" charset="0"/>
            </a:endParaRPr>
          </a:p>
          <a:p>
            <a:pPr>
              <a:spcBef>
                <a:spcPct val="0"/>
              </a:spcBef>
              <a:buFontTx/>
              <a:buNone/>
            </a:pPr>
            <a:r>
              <a:rPr lang="es-ES_tradnl" altLang="en-US" sz="1800" dirty="0">
                <a:latin typeface="Arial" panose="020B0604020202020204" pitchFamily="34" charset="0"/>
              </a:rPr>
              <a:t>El Centro Nacional de Alerta de Tsunamis emitió una advertencia de tsunami para gran parte de la costa de Alaska. Varias comunidades emitieron ordenes de evacuaciones. Sin embargo, las alturas de las olas registradas estaban por debajo de un pie, y la advertencia se redujo un par de horas después del terremoto.</a:t>
            </a:r>
          </a:p>
        </p:txBody>
      </p:sp>
      <p:sp>
        <p:nvSpPr>
          <p:cNvPr id="11" name="Title 1">
            <a:extLst>
              <a:ext uri="{FF2B5EF4-FFF2-40B4-BE49-F238E27FC236}">
                <a16:creationId xmlns:a16="http://schemas.microsoft.com/office/drawing/2014/main" id="{6E60798A-1E6A-485B-9D10-89A38F88FD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7" name="Group 6">
            <a:extLst>
              <a:ext uri="{FF2B5EF4-FFF2-40B4-BE49-F238E27FC236}">
                <a16:creationId xmlns:a16="http://schemas.microsoft.com/office/drawing/2014/main" id="{E93E0E47-F676-4C6E-BEA3-CD0C38AC39DC}"/>
              </a:ext>
            </a:extLst>
          </p:cNvPr>
          <p:cNvGrpSpPr/>
          <p:nvPr/>
        </p:nvGrpSpPr>
        <p:grpSpPr>
          <a:xfrm>
            <a:off x="4267200" y="1256943"/>
            <a:ext cx="4572000" cy="4572000"/>
            <a:chOff x="4267200" y="1256943"/>
            <a:chExt cx="4572000" cy="4572000"/>
          </a:xfrm>
        </p:grpSpPr>
        <p:pic>
          <p:nvPicPr>
            <p:cNvPr id="8" name="Picture 7">
              <a:extLst>
                <a:ext uri="{FF2B5EF4-FFF2-40B4-BE49-F238E27FC236}">
                  <a16:creationId xmlns:a16="http://schemas.microsoft.com/office/drawing/2014/main" id="{DF2BD794-1FBE-4A8D-AFAE-919E9B6ADDBA}"/>
                </a:ext>
              </a:extLst>
            </p:cNvPr>
            <p:cNvPicPr>
              <a:picLocks noChangeAspect="1"/>
            </p:cNvPicPr>
            <p:nvPr/>
          </p:nvPicPr>
          <p:blipFill>
            <a:blip r:embed="rId4"/>
            <a:stretch>
              <a:fillRect/>
            </a:stretch>
          </p:blipFill>
          <p:spPr>
            <a:xfrm>
              <a:off x="4267200" y="1256943"/>
              <a:ext cx="4572000" cy="4572000"/>
            </a:xfrm>
            <a:prstGeom prst="rect">
              <a:avLst/>
            </a:prstGeom>
          </p:spPr>
        </p:pic>
        <p:pic>
          <p:nvPicPr>
            <p:cNvPr id="9" name="Picture 8">
              <a:extLst>
                <a:ext uri="{FF2B5EF4-FFF2-40B4-BE49-F238E27FC236}">
                  <a16:creationId xmlns:a16="http://schemas.microsoft.com/office/drawing/2014/main" id="{3CEDD5DF-6657-4DC3-A401-3B709D79441B}"/>
                </a:ext>
              </a:extLst>
            </p:cNvPr>
            <p:cNvPicPr>
              <a:picLocks noChangeAspect="1"/>
            </p:cNvPicPr>
            <p:nvPr/>
          </p:nvPicPr>
          <p:blipFill>
            <a:blip r:embed="rId5"/>
            <a:stretch>
              <a:fillRect/>
            </a:stretch>
          </p:blipFill>
          <p:spPr>
            <a:xfrm>
              <a:off x="5867400" y="4800600"/>
              <a:ext cx="228600" cy="228600"/>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228600" y="1066800"/>
            <a:ext cx="2296644"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Este terremoto M8,2 ocurrió relativamente cerca (unos 62 km) de la ubicación del terremoto M7,8 que se rompió el 22 de julio de 2020, y a unos 145 km de un M7,6 el 19 de octubre de 2020.</a:t>
            </a:r>
          </a:p>
          <a:p>
            <a:pPr eaLnBrk="1" hangingPunct="1">
              <a:spcBef>
                <a:spcPct val="0"/>
              </a:spcBef>
              <a:buNone/>
            </a:pPr>
            <a:endParaRPr lang="es-ES_tradnl" altLang="en-US" sz="1600" dirty="0">
              <a:latin typeface="Arial" panose="020B0604020202020204" pitchFamily="34" charset="0"/>
            </a:endParaRPr>
          </a:p>
          <a:p>
            <a:pPr eaLnBrk="1" hangingPunct="1">
              <a:spcBef>
                <a:spcPct val="0"/>
              </a:spcBef>
              <a:buNone/>
            </a:pPr>
            <a:r>
              <a:rPr lang="es-ES_tradnl" altLang="en-US" sz="1600" dirty="0">
                <a:latin typeface="Arial" panose="020B0604020202020204" pitchFamily="34" charset="0"/>
              </a:rPr>
              <a:t>Dada la proximidad temporal y espacial de este terremoto de M8,2 a los dos grandes terremotos anteriores, que aumentaron la tensión en la región de 1938, esos eventos anteriores pueden considerarse premonitorios de este terremoto.</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419601" y="6062027"/>
            <a:ext cx="4648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altLang="en-US" sz="1400" i="1" dirty="0">
                <a:latin typeface="Arial" panose="020B0604020202020204" pitchFamily="34" charset="0"/>
              </a:rPr>
              <a:t>Imagen cortesía del Centro de Terremotos de Alaska</a:t>
            </a:r>
            <a:endParaRPr lang="es-ES_tradnl" altLang="en-US" sz="1800" dirty="0">
              <a:latin typeface="Arial" panose="020B0604020202020204" pitchFamily="34" charset="0"/>
            </a:endParaRPr>
          </a:p>
        </p:txBody>
      </p:sp>
      <p:pic>
        <p:nvPicPr>
          <p:cNvPr id="5" name="Picture 4" descr="Map&#10;&#10;Description automatically generated">
            <a:extLst>
              <a:ext uri="{FF2B5EF4-FFF2-40B4-BE49-F238E27FC236}">
                <a16:creationId xmlns:a16="http://schemas.microsoft.com/office/drawing/2014/main" id="{D7B1B428-573A-45E4-B207-FB53A21ABC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7328" y="1143000"/>
            <a:ext cx="6510472" cy="4837642"/>
          </a:xfrm>
          <a:prstGeom prst="rect">
            <a:avLst/>
          </a:prstGeom>
        </p:spPr>
      </p:pic>
      <p:sp>
        <p:nvSpPr>
          <p:cNvPr id="8" name="Title 1">
            <a:extLst>
              <a:ext uri="{FF2B5EF4-FFF2-40B4-BE49-F238E27FC236}">
                <a16:creationId xmlns:a16="http://schemas.microsoft.com/office/drawing/2014/main" id="{7B587F70-C9C5-F44A-BE63-48ECD0C9CCC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999993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BE09323-7921-41B3-B214-1228EEAE4965}"/>
              </a:ext>
            </a:extLst>
          </p:cNvPr>
          <p:cNvPicPr>
            <a:picLocks noChangeAspect="1"/>
          </p:cNvPicPr>
          <p:nvPr/>
        </p:nvPicPr>
        <p:blipFill>
          <a:blip r:embed="rId3"/>
          <a:stretch>
            <a:fillRect/>
          </a:stretch>
        </p:blipFill>
        <p:spPr>
          <a:xfrm>
            <a:off x="2598632" y="1126011"/>
            <a:ext cx="6469168" cy="4813579"/>
          </a:xfrm>
          <a:prstGeom prst="rect">
            <a:avLst/>
          </a:prstGeom>
        </p:spPr>
      </p:pic>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244642" y="1054929"/>
            <a:ext cx="2217632"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600" dirty="0" err="1">
                <a:latin typeface="Arial" panose="020B0604020202020204" pitchFamily="34" charset="0"/>
              </a:rPr>
              <a:t>En</a:t>
            </a:r>
            <a:r>
              <a:rPr lang="en-US" altLang="en-US" sz="1600" dirty="0">
                <a:latin typeface="Arial" panose="020B0604020202020204" pitchFamily="34" charset="0"/>
              </a:rPr>
              <a:t> </a:t>
            </a:r>
            <a:r>
              <a:rPr lang="en-US" altLang="en-US" sz="1600" dirty="0" err="1">
                <a:latin typeface="Arial" panose="020B0604020202020204" pitchFamily="34" charset="0"/>
              </a:rPr>
              <a:t>este</a:t>
            </a:r>
            <a:r>
              <a:rPr lang="en-US" altLang="en-US" sz="1600" dirty="0">
                <a:latin typeface="Arial" panose="020B0604020202020204" pitchFamily="34" charset="0"/>
              </a:rPr>
              <a:t> </a:t>
            </a:r>
            <a:r>
              <a:rPr lang="en-US" altLang="en-US" sz="1600" dirty="0" err="1">
                <a:latin typeface="Arial" panose="020B0604020202020204" pitchFamily="34" charset="0"/>
              </a:rPr>
              <a:t>mapa</a:t>
            </a:r>
            <a:r>
              <a:rPr lang="en-US" altLang="en-US" sz="1600" dirty="0">
                <a:latin typeface="Arial" panose="020B0604020202020204" pitchFamily="34" charset="0"/>
              </a:rPr>
              <a:t>, las </a:t>
            </a:r>
            <a:r>
              <a:rPr lang="en-US" altLang="en-US" sz="1600" dirty="0" err="1">
                <a:latin typeface="Arial" panose="020B0604020202020204" pitchFamily="34" charset="0"/>
              </a:rPr>
              <a:t>primeras</a:t>
            </a:r>
            <a:r>
              <a:rPr lang="en-US" altLang="en-US" sz="1600" dirty="0">
                <a:latin typeface="Arial" panose="020B0604020202020204" pitchFamily="34" charset="0"/>
              </a:rPr>
              <a:t> 12 horas de </a:t>
            </a:r>
            <a:r>
              <a:rPr lang="en-US" altLang="en-US" sz="1600" dirty="0" err="1">
                <a:latin typeface="Arial" panose="020B0604020202020204" pitchFamily="34" charset="0"/>
              </a:rPr>
              <a:t>réplicas</a:t>
            </a:r>
            <a:r>
              <a:rPr lang="en-US" altLang="en-US" sz="1600" dirty="0">
                <a:latin typeface="Arial" panose="020B0604020202020204" pitchFamily="34" charset="0"/>
              </a:rPr>
              <a:t> </a:t>
            </a:r>
            <a:r>
              <a:rPr lang="en-US" altLang="en-US" sz="1600" dirty="0" err="1">
                <a:latin typeface="Arial" panose="020B0604020202020204" pitchFamily="34" charset="0"/>
              </a:rPr>
              <a:t>están</a:t>
            </a:r>
            <a:r>
              <a:rPr lang="en-US" altLang="en-US" sz="1600" dirty="0">
                <a:latin typeface="Arial" panose="020B0604020202020204" pitchFamily="34" charset="0"/>
              </a:rPr>
              <a:t> </a:t>
            </a:r>
            <a:r>
              <a:rPr lang="en-US" altLang="en-US" sz="1600" dirty="0" err="1">
                <a:latin typeface="Arial" panose="020B0604020202020204" pitchFamily="34" charset="0"/>
              </a:rPr>
              <a:t>ploteadas</a:t>
            </a:r>
            <a:r>
              <a:rPr lang="en-US" altLang="en-US" sz="1600" dirty="0">
                <a:latin typeface="Arial" panose="020B0604020202020204" pitchFamily="34" charset="0"/>
              </a:rPr>
              <a:t>  </a:t>
            </a:r>
            <a:r>
              <a:rPr lang="en-US" altLang="en-US" sz="1600" dirty="0" err="1">
                <a:latin typeface="Arial" panose="020B0604020202020204" pitchFamily="34" charset="0"/>
              </a:rPr>
              <a:t>en</a:t>
            </a:r>
            <a:r>
              <a:rPr lang="en-US" altLang="en-US" sz="1600" dirty="0">
                <a:latin typeface="Arial" panose="020B0604020202020204" pitchFamily="34" charset="0"/>
              </a:rPr>
              <a:t> </a:t>
            </a:r>
            <a:r>
              <a:rPr lang="en-US" altLang="en-US" sz="1600" dirty="0" err="1">
                <a:latin typeface="Arial" panose="020B0604020202020204" pitchFamily="34" charset="0"/>
              </a:rPr>
              <a:t>rojo</a:t>
            </a:r>
            <a:r>
              <a:rPr lang="en-US" altLang="en-US" sz="1600" dirty="0">
                <a:latin typeface="Arial" panose="020B0604020202020204" pitchFamily="34" charset="0"/>
              </a:rPr>
              <a:t>, las </a:t>
            </a:r>
            <a:r>
              <a:rPr lang="en-US" altLang="en-US" sz="1600" dirty="0" err="1">
                <a:latin typeface="Arial" panose="020B0604020202020204" pitchFamily="34" charset="0"/>
              </a:rPr>
              <a:t>réplicas</a:t>
            </a:r>
            <a:r>
              <a:rPr lang="en-US" altLang="en-US" sz="1600" dirty="0">
                <a:latin typeface="Arial" panose="020B0604020202020204" pitchFamily="34" charset="0"/>
              </a:rPr>
              <a:t> de los dos </a:t>
            </a:r>
            <a:r>
              <a:rPr lang="en-US" altLang="en-US" sz="1600" dirty="0" err="1">
                <a:latin typeface="Arial" panose="020B0604020202020204" pitchFamily="34" charset="0"/>
              </a:rPr>
              <a:t>terremotos</a:t>
            </a:r>
            <a:r>
              <a:rPr lang="en-US" altLang="en-US" sz="1600" dirty="0">
                <a:latin typeface="Arial" panose="020B0604020202020204" pitchFamily="34" charset="0"/>
              </a:rPr>
              <a:t> </a:t>
            </a:r>
            <a:r>
              <a:rPr lang="en-US" altLang="en-US" sz="1600" dirty="0" err="1">
                <a:latin typeface="Arial" panose="020B0604020202020204" pitchFamily="34" charset="0"/>
              </a:rPr>
              <a:t>en</a:t>
            </a:r>
            <a:r>
              <a:rPr lang="en-US" altLang="en-US" sz="1600" dirty="0">
                <a:latin typeface="Arial" panose="020B0604020202020204" pitchFamily="34" charset="0"/>
              </a:rPr>
              <a:t> 2020 </a:t>
            </a:r>
            <a:r>
              <a:rPr lang="en-US" altLang="en-US" sz="1600" dirty="0" err="1">
                <a:latin typeface="Arial" panose="020B0604020202020204" pitchFamily="34" charset="0"/>
              </a:rPr>
              <a:t>están</a:t>
            </a:r>
            <a:r>
              <a:rPr lang="en-US" altLang="en-US" sz="1600" dirty="0">
                <a:latin typeface="Arial" panose="020B0604020202020204" pitchFamily="34" charset="0"/>
              </a:rPr>
              <a:t> </a:t>
            </a:r>
            <a:r>
              <a:rPr lang="en-US" altLang="en-US" sz="1600" dirty="0" err="1">
                <a:latin typeface="Arial" panose="020B0604020202020204" pitchFamily="34" charset="0"/>
              </a:rPr>
              <a:t>ploteadas</a:t>
            </a:r>
            <a:r>
              <a:rPr lang="en-US" altLang="en-US" sz="1600" dirty="0">
                <a:latin typeface="Arial" panose="020B0604020202020204" pitchFamily="34" charset="0"/>
              </a:rPr>
              <a:t> </a:t>
            </a:r>
            <a:r>
              <a:rPr lang="en-US" altLang="en-US" sz="1600" dirty="0" err="1">
                <a:latin typeface="Arial" panose="020B0604020202020204" pitchFamily="34" charset="0"/>
              </a:rPr>
              <a:t>en</a:t>
            </a:r>
            <a:r>
              <a:rPr lang="en-US" altLang="en-US" sz="1600" dirty="0">
                <a:latin typeface="Arial" panose="020B0604020202020204" pitchFamily="34" charset="0"/>
              </a:rPr>
              <a:t> </a:t>
            </a:r>
            <a:r>
              <a:rPr lang="en-US" altLang="en-US" sz="1600" dirty="0" err="1">
                <a:latin typeface="Arial" panose="020B0604020202020204" pitchFamily="34" charset="0"/>
              </a:rPr>
              <a:t>gris</a:t>
            </a:r>
            <a:r>
              <a:rPr lang="en-US" altLang="en-US" sz="1600" dirty="0">
                <a:latin typeface="Arial" panose="020B0604020202020204" pitchFamily="34" charset="0"/>
              </a:rPr>
              <a:t>. Las </a:t>
            </a:r>
            <a:r>
              <a:rPr lang="en-US" altLang="en-US" sz="1600" dirty="0" err="1">
                <a:latin typeface="Arial" panose="020B0604020202020204" pitchFamily="34" charset="0"/>
              </a:rPr>
              <a:t>áreas</a:t>
            </a:r>
            <a:r>
              <a:rPr lang="en-US" altLang="en-US" sz="1600" dirty="0">
                <a:latin typeface="Arial" panose="020B0604020202020204" pitchFamily="34" charset="0"/>
              </a:rPr>
              <a:t> de </a:t>
            </a:r>
            <a:r>
              <a:rPr lang="en-US" altLang="en-US" sz="1600" dirty="0" err="1">
                <a:latin typeface="Arial" panose="020B0604020202020204" pitchFamily="34" charset="0"/>
              </a:rPr>
              <a:t>ruptura</a:t>
            </a:r>
            <a:r>
              <a:rPr lang="en-US" altLang="en-US" sz="1600" dirty="0">
                <a:latin typeface="Arial" panose="020B0604020202020204" pitchFamily="34" charset="0"/>
              </a:rPr>
              <a:t> de los </a:t>
            </a:r>
            <a:r>
              <a:rPr lang="en-US" altLang="en-US" sz="1600" dirty="0" err="1">
                <a:latin typeface="Arial" panose="020B0604020202020204" pitchFamily="34" charset="0"/>
              </a:rPr>
              <a:t>terremotos</a:t>
            </a:r>
            <a:r>
              <a:rPr lang="en-US" altLang="en-US" sz="1600" dirty="0">
                <a:latin typeface="Arial" panose="020B0604020202020204" pitchFamily="34" charset="0"/>
              </a:rPr>
              <a:t> </a:t>
            </a:r>
            <a:r>
              <a:rPr lang="en-US" altLang="en-US" sz="1600" dirty="0" err="1">
                <a:latin typeface="Arial" panose="020B0604020202020204" pitchFamily="34" charset="0"/>
              </a:rPr>
              <a:t>adyacentes</a:t>
            </a:r>
            <a:r>
              <a:rPr lang="en-US" altLang="en-US" sz="1600" dirty="0">
                <a:latin typeface="Arial" panose="020B0604020202020204" pitchFamily="34" charset="0"/>
              </a:rPr>
              <a:t> </a:t>
            </a:r>
            <a:r>
              <a:rPr lang="en-US" altLang="en-US" sz="1600" dirty="0" err="1">
                <a:latin typeface="Arial" panose="020B0604020202020204" pitchFamily="34" charset="0"/>
              </a:rPr>
              <a:t>más</a:t>
            </a:r>
            <a:r>
              <a:rPr lang="en-US" altLang="en-US" sz="1600" dirty="0">
                <a:latin typeface="Arial" panose="020B0604020202020204" pitchFamily="34" charset="0"/>
              </a:rPr>
              <a:t> </a:t>
            </a:r>
            <a:r>
              <a:rPr lang="en-US" altLang="en-US" sz="1600" dirty="0" err="1">
                <a:latin typeface="Arial" panose="020B0604020202020204" pitchFamily="34" charset="0"/>
              </a:rPr>
              <a:t>recientes</a:t>
            </a:r>
            <a:r>
              <a:rPr lang="en-US" altLang="en-US" sz="1600" dirty="0">
                <a:latin typeface="Arial" panose="020B0604020202020204" pitchFamily="34" charset="0"/>
              </a:rPr>
              <a:t> </a:t>
            </a:r>
            <a:r>
              <a:rPr lang="en-US" altLang="en-US" sz="1600" dirty="0" err="1">
                <a:latin typeface="Arial" panose="020B0604020202020204" pitchFamily="34" charset="0"/>
              </a:rPr>
              <a:t>en</a:t>
            </a:r>
            <a:r>
              <a:rPr lang="en-US" altLang="en-US" sz="1600" dirty="0">
                <a:latin typeface="Arial" panose="020B0604020202020204" pitchFamily="34" charset="0"/>
              </a:rPr>
              <a:t> 1938, 1946 y 1964 son las </a:t>
            </a:r>
            <a:r>
              <a:rPr lang="en-US" altLang="en-US" sz="1600" dirty="0" err="1">
                <a:latin typeface="Arial" panose="020B0604020202020204" pitchFamily="34" charset="0"/>
              </a:rPr>
              <a:t>regiones</a:t>
            </a:r>
            <a:r>
              <a:rPr lang="en-US" altLang="en-US" sz="1600" dirty="0">
                <a:latin typeface="Arial" panose="020B0604020202020204" pitchFamily="34" charset="0"/>
              </a:rPr>
              <a:t> de color </a:t>
            </a:r>
            <a:r>
              <a:rPr lang="en-US" altLang="en-US" sz="1600" dirty="0" err="1">
                <a:latin typeface="Arial" panose="020B0604020202020204" pitchFamily="34" charset="0"/>
              </a:rPr>
              <a:t>gris</a:t>
            </a:r>
            <a:r>
              <a:rPr lang="en-US" altLang="en-US" sz="1600" dirty="0">
                <a:latin typeface="Arial" panose="020B0604020202020204" pitchFamily="34" charset="0"/>
              </a:rPr>
              <a:t> claro.</a:t>
            </a:r>
          </a:p>
          <a:p>
            <a:pPr eaLnBrk="1" hangingPunct="1">
              <a:spcBef>
                <a:spcPct val="0"/>
              </a:spcBef>
              <a:buNone/>
            </a:pPr>
            <a:endParaRPr lang="en-US" altLang="en-US" sz="1600" dirty="0">
              <a:latin typeface="Arial" panose="020B0604020202020204" pitchFamily="34" charset="0"/>
            </a:endParaRPr>
          </a:p>
          <a:p>
            <a:pPr eaLnBrk="1" hangingPunct="1">
              <a:spcBef>
                <a:spcPct val="0"/>
              </a:spcBef>
              <a:buNone/>
            </a:pPr>
            <a:r>
              <a:rPr lang="en-US" altLang="en-US" sz="1600" dirty="0">
                <a:latin typeface="Arial" panose="020B0604020202020204" pitchFamily="34" charset="0"/>
              </a:rPr>
              <a:t>El </a:t>
            </a:r>
            <a:r>
              <a:rPr lang="en-US" altLang="en-US" sz="1600" dirty="0" err="1">
                <a:latin typeface="Arial" panose="020B0604020202020204" pitchFamily="34" charset="0"/>
              </a:rPr>
              <a:t>terremoto</a:t>
            </a:r>
            <a:r>
              <a:rPr lang="en-US" altLang="en-US" sz="1600" dirty="0">
                <a:latin typeface="Arial" panose="020B0604020202020204" pitchFamily="34" charset="0"/>
              </a:rPr>
              <a:t> de hoy </a:t>
            </a:r>
            <a:r>
              <a:rPr lang="en-US" altLang="en-US" sz="1600" dirty="0" err="1">
                <a:latin typeface="Arial" panose="020B0604020202020204" pitchFamily="34" charset="0"/>
              </a:rPr>
              <a:t>parece</a:t>
            </a:r>
            <a:r>
              <a:rPr lang="en-US" altLang="en-US" sz="1600" dirty="0">
                <a:latin typeface="Arial" panose="020B0604020202020204" pitchFamily="34" charset="0"/>
              </a:rPr>
              <a:t> </a:t>
            </a:r>
            <a:r>
              <a:rPr lang="en-US" altLang="en-US" sz="1600" dirty="0" err="1">
                <a:latin typeface="Arial" panose="020B0604020202020204" pitchFamily="34" charset="0"/>
              </a:rPr>
              <a:t>haber</a:t>
            </a:r>
            <a:r>
              <a:rPr lang="en-US" altLang="en-US" sz="1600" dirty="0">
                <a:latin typeface="Arial" panose="020B0604020202020204" pitchFamily="34" charset="0"/>
              </a:rPr>
              <a:t> </a:t>
            </a:r>
            <a:r>
              <a:rPr lang="en-US" altLang="en-US" sz="1600" dirty="0" err="1">
                <a:latin typeface="Arial" panose="020B0604020202020204" pitchFamily="34" charset="0"/>
              </a:rPr>
              <a:t>causado</a:t>
            </a:r>
            <a:r>
              <a:rPr lang="en-US" altLang="en-US" sz="1600" dirty="0">
                <a:latin typeface="Arial" panose="020B0604020202020204" pitchFamily="34" charset="0"/>
              </a:rPr>
              <a:t> la </a:t>
            </a:r>
            <a:r>
              <a:rPr lang="en-US" altLang="en-US" sz="1600" dirty="0" err="1">
                <a:latin typeface="Arial" panose="020B0604020202020204" pitchFamily="34" charset="0"/>
              </a:rPr>
              <a:t>ruptura</a:t>
            </a:r>
            <a:r>
              <a:rPr lang="en-US" altLang="en-US" sz="1600" dirty="0">
                <a:latin typeface="Arial" panose="020B0604020202020204" pitchFamily="34" charset="0"/>
              </a:rPr>
              <a:t> del </a:t>
            </a:r>
            <a:r>
              <a:rPr lang="en-US" altLang="en-US" sz="1600" dirty="0" err="1">
                <a:latin typeface="Arial" panose="020B0604020202020204" pitchFamily="34" charset="0"/>
              </a:rPr>
              <a:t>segmento</a:t>
            </a:r>
            <a:r>
              <a:rPr lang="en-US" altLang="en-US" sz="1600" dirty="0">
                <a:latin typeface="Arial" panose="020B0604020202020204" pitchFamily="34" charset="0"/>
              </a:rPr>
              <a:t> </a:t>
            </a:r>
            <a:r>
              <a:rPr lang="en-US" altLang="en-US" sz="1600" dirty="0" err="1">
                <a:latin typeface="Arial" panose="020B0604020202020204" pitchFamily="34" charset="0"/>
              </a:rPr>
              <a:t>previamente</a:t>
            </a:r>
            <a:r>
              <a:rPr lang="en-US" altLang="en-US" sz="1600" dirty="0">
                <a:latin typeface="Arial" panose="020B0604020202020204" pitchFamily="34" charset="0"/>
              </a:rPr>
              <a:t> roto </a:t>
            </a:r>
            <a:r>
              <a:rPr lang="en-US" altLang="en-US" sz="1600" dirty="0" err="1">
                <a:latin typeface="Arial" panose="020B0604020202020204" pitchFamily="34" charset="0"/>
              </a:rPr>
              <a:t>en</a:t>
            </a:r>
            <a:r>
              <a:rPr lang="en-US" altLang="en-US" sz="1600" dirty="0">
                <a:latin typeface="Arial" panose="020B0604020202020204" pitchFamily="34" charset="0"/>
              </a:rPr>
              <a:t> el </a:t>
            </a:r>
            <a:r>
              <a:rPr lang="en-US" altLang="en-US" sz="1600" dirty="0" err="1">
                <a:latin typeface="Arial" panose="020B0604020202020204" pitchFamily="34" charset="0"/>
              </a:rPr>
              <a:t>terremoto</a:t>
            </a:r>
            <a:r>
              <a:rPr lang="en-US" altLang="en-US" sz="1600" dirty="0">
                <a:latin typeface="Arial" panose="020B0604020202020204" pitchFamily="34" charset="0"/>
              </a:rPr>
              <a:t> M8,3 de 1938.</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572001" y="6017502"/>
            <a:ext cx="4495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altLang="en-US" sz="1400" i="1" dirty="0">
                <a:latin typeface="Arial" panose="020B0604020202020204" pitchFamily="34" charset="0"/>
              </a:rPr>
              <a:t>Imagen cortesía del Centro de Terremotos de Alaska</a:t>
            </a:r>
            <a:endParaRPr lang="es-ES_tradnl" altLang="en-US" sz="1800" dirty="0">
              <a:latin typeface="Arial" panose="020B0604020202020204" pitchFamily="34" charset="0"/>
            </a:endParaRPr>
          </a:p>
        </p:txBody>
      </p:sp>
      <p:sp>
        <p:nvSpPr>
          <p:cNvPr id="9" name="Title 1">
            <a:extLst>
              <a:ext uri="{FF2B5EF4-FFF2-40B4-BE49-F238E27FC236}">
                <a16:creationId xmlns:a16="http://schemas.microsoft.com/office/drawing/2014/main" id="{08785964-A86B-EC41-9F83-645DC911425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675048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44453" y="990600"/>
            <a:ext cx="8454641" cy="17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tabLst>
                <a:tab pos="5888038" algn="l"/>
              </a:tabLst>
            </a:pPr>
            <a:r>
              <a:rPr lang="es-ES_tradnl" altLang="en-US" sz="1550" dirty="0">
                <a:latin typeface="Arial" panose="020B0604020202020204" pitchFamily="34" charset="0"/>
              </a:rPr>
              <a:t>El acoplamiento de la placa varía a lo largo del arco. En este mapa, las flechas muestran las velocidades de movimiento con respecto al interior de Alaska determinadas por observaciones de GPS. El segmento de la falla que se rompió en el terremoto del 29 de julio es un área donde el acoplamiento entre la subducción del Pacífico y las placas dominantes de América del Norte es alto. Entonces, la parte adyacente de la Península de Alaska se empuja hacia el noroeste, la dirección de movimiento de la Placa del Pacífico hacia la Placa de América del Norte. Por el contrario, el acoplamiento en la brecha de </a:t>
            </a:r>
            <a:r>
              <a:rPr lang="es-ES_tradnl" altLang="en-US" sz="1550" dirty="0" err="1">
                <a:latin typeface="Arial" panose="020B0604020202020204" pitchFamily="34" charset="0"/>
              </a:rPr>
              <a:t>Shumagin</a:t>
            </a:r>
            <a:r>
              <a:rPr lang="es-ES_tradnl" altLang="en-US" sz="1550" dirty="0">
                <a:latin typeface="Arial" panose="020B0604020202020204" pitchFamily="34" charset="0"/>
              </a:rPr>
              <a:t> es bajo.</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6400801" y="5715000"/>
            <a:ext cx="23982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altLang="en-US" sz="1400" i="1" dirty="0">
                <a:latin typeface="Arial" panose="020B0604020202020204" pitchFamily="34" charset="0"/>
              </a:rPr>
              <a:t>De </a:t>
            </a:r>
            <a:r>
              <a:rPr lang="es-ES_tradnl" altLang="en-US" sz="1400" i="1" dirty="0" err="1">
                <a:latin typeface="Arial" panose="020B0604020202020204" pitchFamily="34" charset="0"/>
              </a:rPr>
              <a:t>Fournier</a:t>
            </a:r>
            <a:r>
              <a:rPr lang="es-ES_tradnl" altLang="en-US" sz="1400" i="1" dirty="0">
                <a:latin typeface="Arial" panose="020B0604020202020204" pitchFamily="34" charset="0"/>
              </a:rPr>
              <a:t> y </a:t>
            </a:r>
          </a:p>
          <a:p>
            <a:pPr algn="r" eaLnBrk="1" hangingPunct="1">
              <a:spcBef>
                <a:spcPct val="0"/>
              </a:spcBef>
              <a:buFontTx/>
              <a:buNone/>
            </a:pPr>
            <a:r>
              <a:rPr lang="es-ES_tradnl" altLang="en-US" sz="1400" i="1" dirty="0" err="1">
                <a:latin typeface="Arial" panose="020B0604020202020204" pitchFamily="34" charset="0"/>
              </a:rPr>
              <a:t>Freymueller</a:t>
            </a:r>
            <a:r>
              <a:rPr lang="es-ES_tradnl" altLang="en-US" sz="1400" i="1" dirty="0">
                <a:latin typeface="Arial" panose="020B0604020202020204" pitchFamily="34" charset="0"/>
              </a:rPr>
              <a:t>, 2007</a:t>
            </a:r>
          </a:p>
          <a:p>
            <a:pPr algn="r" eaLnBrk="1" hangingPunct="1">
              <a:spcBef>
                <a:spcPct val="0"/>
              </a:spcBef>
              <a:buFontTx/>
              <a:buNone/>
            </a:pPr>
            <a:r>
              <a:rPr lang="es-ES_tradnl" altLang="en-US" sz="1400" i="1" dirty="0">
                <a:latin typeface="Arial" panose="020B0604020202020204" pitchFamily="34" charset="0"/>
              </a:rPr>
              <a:t>con anotación de</a:t>
            </a:r>
          </a:p>
          <a:p>
            <a:pPr algn="r" eaLnBrk="1" hangingPunct="1">
              <a:spcBef>
                <a:spcPct val="0"/>
              </a:spcBef>
              <a:buFontTx/>
              <a:buNone/>
            </a:pPr>
            <a:r>
              <a:rPr lang="es-ES_tradnl" altLang="en-US" sz="1400" i="1" dirty="0">
                <a:latin typeface="Arial" panose="020B0604020202020204" pitchFamily="34" charset="0"/>
              </a:rPr>
              <a:t> Stephan </a:t>
            </a:r>
            <a:r>
              <a:rPr lang="es-ES_tradnl" altLang="en-US" sz="1400" i="1" dirty="0" err="1">
                <a:latin typeface="Arial" panose="020B0604020202020204" pitchFamily="34" charset="0"/>
              </a:rPr>
              <a:t>Hicks</a:t>
            </a:r>
            <a:endParaRPr lang="es-ES_tradnl" altLang="en-US" sz="1400" i="1" dirty="0">
              <a:latin typeface="Arial" panose="020B0604020202020204" pitchFamily="34" charset="0"/>
            </a:endParaRPr>
          </a:p>
        </p:txBody>
      </p:sp>
      <p:pic>
        <p:nvPicPr>
          <p:cNvPr id="9" name="Picture 8">
            <a:extLst>
              <a:ext uri="{FF2B5EF4-FFF2-40B4-BE49-F238E27FC236}">
                <a16:creationId xmlns:a16="http://schemas.microsoft.com/office/drawing/2014/main" id="{AAA376E9-EC02-4121-9BDD-BA6DA09C4AF3}"/>
              </a:ext>
            </a:extLst>
          </p:cNvPr>
          <p:cNvPicPr>
            <a:picLocks noChangeAspect="1"/>
          </p:cNvPicPr>
          <p:nvPr/>
        </p:nvPicPr>
        <p:blipFill>
          <a:blip r:embed="rId4"/>
          <a:stretch>
            <a:fillRect/>
          </a:stretch>
        </p:blipFill>
        <p:spPr>
          <a:xfrm>
            <a:off x="838200" y="2662280"/>
            <a:ext cx="5638800" cy="4195720"/>
          </a:xfrm>
          <a:prstGeom prst="rect">
            <a:avLst/>
          </a:prstGeom>
        </p:spPr>
      </p:pic>
      <p:sp>
        <p:nvSpPr>
          <p:cNvPr id="10" name="Title 1">
            <a:extLst>
              <a:ext uri="{FF2B5EF4-FFF2-40B4-BE49-F238E27FC236}">
                <a16:creationId xmlns:a16="http://schemas.microsoft.com/office/drawing/2014/main" id="{33DD7D59-DBC4-944D-AE5D-CBDBBF5DA73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649611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B278EEF-43D1-4B16-9682-07ED18D8BA6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35842" name="Picture 18" descr="IRIS_TMlogo.png">
            <a:extLst>
              <a:ext uri="{FF2B5EF4-FFF2-40B4-BE49-F238E27FC236}">
                <a16:creationId xmlns:a16="http://schemas.microsoft.com/office/drawing/2014/main" id="{85981A35-2BD6-4C9B-AB34-AD3F0CB1BD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7">
            <a:extLst>
              <a:ext uri="{FF2B5EF4-FFF2-40B4-BE49-F238E27FC236}">
                <a16:creationId xmlns:a16="http://schemas.microsoft.com/office/drawing/2014/main" id="{31A7392B-0422-4558-8C5F-E68FFA0D04CD}"/>
              </a:ext>
            </a:extLst>
          </p:cNvPr>
          <p:cNvSpPr txBox="1">
            <a:spLocks noChangeArrowheads="1"/>
          </p:cNvSpPr>
          <p:nvPr/>
        </p:nvSpPr>
        <p:spPr bwMode="auto">
          <a:xfrm>
            <a:off x="252413" y="1066800"/>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sp>
        <p:nvSpPr>
          <p:cNvPr id="35844" name="TextBox 11">
            <a:extLst>
              <a:ext uri="{FF2B5EF4-FFF2-40B4-BE49-F238E27FC236}">
                <a16:creationId xmlns:a16="http://schemas.microsoft.com/office/drawing/2014/main" id="{191ECE58-D12F-445B-A5EF-F191DBD9C21B}"/>
              </a:ext>
            </a:extLst>
          </p:cNvPr>
          <p:cNvSpPr txBox="1">
            <a:spLocks noChangeArrowheads="1"/>
          </p:cNvSpPr>
          <p:nvPr/>
        </p:nvSpPr>
        <p:spPr bwMode="auto">
          <a:xfrm>
            <a:off x="3824911" y="2545140"/>
            <a:ext cx="45180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600" dirty="0">
                <a:latin typeface="Arial" panose="020B0604020202020204" pitchFamily="34" charset="0"/>
              </a:rPr>
              <a:t>En este caso, la ubicación del terremoto y el mecanismo focal indican que se debió a una falla de empuje en el límite de mega-empuje entre la Placa del Pacífico en subducción y la Placa principal de América del Norte.</a:t>
            </a:r>
          </a:p>
        </p:txBody>
      </p:sp>
      <p:sp>
        <p:nvSpPr>
          <p:cNvPr id="35845" name="TextBox 8">
            <a:extLst>
              <a:ext uri="{FF2B5EF4-FFF2-40B4-BE49-F238E27FC236}">
                <a16:creationId xmlns:a16="http://schemas.microsoft.com/office/drawing/2014/main" id="{F7153C2B-89E5-4439-9F38-FDAB50843285}"/>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The tension axis (T) reflects the minimum compressive stress direction.  The pressure axis (P) reflects the maximum compressive stress direction. </a:t>
            </a:r>
          </a:p>
        </p:txBody>
      </p:sp>
      <p:sp>
        <p:nvSpPr>
          <p:cNvPr id="35846" name="TextBox 11">
            <a:extLst>
              <a:ext uri="{FF2B5EF4-FFF2-40B4-BE49-F238E27FC236}">
                <a16:creationId xmlns:a16="http://schemas.microsoft.com/office/drawing/2014/main" id="{02C0573D-39A3-4D3E-80EF-1AC2B2540EF2}"/>
              </a:ext>
            </a:extLst>
          </p:cNvPr>
          <p:cNvSpPr txBox="1">
            <a:spLocks noChangeArrowheads="1"/>
          </p:cNvSpPr>
          <p:nvPr/>
        </p:nvSpPr>
        <p:spPr bwMode="auto">
          <a:xfrm>
            <a:off x="239713" y="4876800"/>
            <a:ext cx="3265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pic>
        <p:nvPicPr>
          <p:cNvPr id="15" name="Picture 10" descr="focal.png">
            <a:extLst>
              <a:ext uri="{FF2B5EF4-FFF2-40B4-BE49-F238E27FC236}">
                <a16:creationId xmlns:a16="http://schemas.microsoft.com/office/drawing/2014/main" id="{26950A97-E7DB-4A0D-9815-A0EDD4BDEDBF}"/>
              </a:ext>
            </a:extLst>
          </p:cNvPr>
          <p:cNvPicPr>
            <a:picLocks noChangeAspect="1"/>
          </p:cNvPicPr>
          <p:nvPr/>
        </p:nvPicPr>
        <p:blipFill rotWithShape="1">
          <a:blip r:embed="rId4">
            <a:extLst>
              <a:ext uri="{28A0092B-C50C-407E-A947-70E740481C1C}">
                <a14:useLocalDpi xmlns:a14="http://schemas.microsoft.com/office/drawing/2010/main" val="0"/>
              </a:ext>
            </a:extLst>
          </a:blip>
          <a:srcRect t="21405"/>
          <a:stretch/>
        </p:blipFill>
        <p:spPr bwMode="auto">
          <a:xfrm>
            <a:off x="3710611" y="4496143"/>
            <a:ext cx="45180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white circle with a black line&#10;&#10;Description automatically generated with low confidence">
            <a:extLst>
              <a:ext uri="{FF2B5EF4-FFF2-40B4-BE49-F238E27FC236}">
                <a16:creationId xmlns:a16="http://schemas.microsoft.com/office/drawing/2014/main" id="{B4A31161-904F-4073-BADE-53ACEC0BD4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364" y="2666350"/>
            <a:ext cx="2095202" cy="2081188"/>
          </a:xfrm>
          <a:prstGeom prst="rect">
            <a:avLst/>
          </a:prstGeom>
        </p:spPr>
      </p:pic>
      <p:sp>
        <p:nvSpPr>
          <p:cNvPr id="12" name="Title 1">
            <a:extLst>
              <a:ext uri="{FF2B5EF4-FFF2-40B4-BE49-F238E27FC236}">
                <a16:creationId xmlns:a16="http://schemas.microsoft.com/office/drawing/2014/main" id="{DEE6EA67-8D2A-9A4C-ABA3-5496987E384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aphicFrame>
        <p:nvGraphicFramePr>
          <p:cNvPr id="13" name="Table 6">
            <a:extLst>
              <a:ext uri="{FF2B5EF4-FFF2-40B4-BE49-F238E27FC236}">
                <a16:creationId xmlns:a16="http://schemas.microsoft.com/office/drawing/2014/main" id="{2681D04F-41A1-3443-A1D9-B45DFADB3620}"/>
              </a:ext>
            </a:extLst>
          </p:cNvPr>
          <p:cNvGraphicFramePr>
            <a:graphicFrameLocks noGrp="1"/>
          </p:cNvGraphicFramePr>
          <p:nvPr>
            <p:extLst>
              <p:ext uri="{D42A27DB-BD31-4B8C-83A1-F6EECF244321}">
                <p14:modId xmlns:p14="http://schemas.microsoft.com/office/powerpoint/2010/main" val="2087064381"/>
              </p:ext>
            </p:extLst>
          </p:nvPr>
        </p:nvGraphicFramePr>
        <p:xfrm>
          <a:off x="3733800" y="6044684"/>
          <a:ext cx="4751388" cy="584716"/>
        </p:xfrm>
        <a:graphic>
          <a:graphicData uri="http://schemas.openxmlformats.org/drawingml/2006/table">
            <a:tbl>
              <a:tblPr firstRow="1" bandRow="1">
                <a:tableStyleId>{5C22544A-7EE6-4342-B048-85BDC9FD1C3A}</a:tableStyleId>
              </a:tblPr>
              <a:tblGrid>
                <a:gridCol w="1583796">
                  <a:extLst>
                    <a:ext uri="{9D8B030D-6E8A-4147-A177-3AD203B41FA5}">
                      <a16:colId xmlns:a16="http://schemas.microsoft.com/office/drawing/2014/main" val="2430598946"/>
                    </a:ext>
                  </a:extLst>
                </a:gridCol>
                <a:gridCol w="1338792">
                  <a:extLst>
                    <a:ext uri="{9D8B030D-6E8A-4147-A177-3AD203B41FA5}">
                      <a16:colId xmlns:a16="http://schemas.microsoft.com/office/drawing/2014/main" val="2658955370"/>
                    </a:ext>
                  </a:extLst>
                </a:gridCol>
                <a:gridCol w="1828800">
                  <a:extLst>
                    <a:ext uri="{9D8B030D-6E8A-4147-A177-3AD203B41FA5}">
                      <a16:colId xmlns:a16="http://schemas.microsoft.com/office/drawing/2014/main" val="4201149305"/>
                    </a:ext>
                  </a:extLst>
                </a:gridCol>
              </a:tblGrid>
              <a:tr h="58471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sp>
        <p:nvSpPr>
          <p:cNvPr id="18" name="TextBox 17">
            <a:extLst>
              <a:ext uri="{FF2B5EF4-FFF2-40B4-BE49-F238E27FC236}">
                <a16:creationId xmlns:a16="http://schemas.microsoft.com/office/drawing/2014/main" id="{7F20820D-0314-834F-8210-09DC7F77FE91}"/>
              </a:ext>
            </a:extLst>
          </p:cNvPr>
          <p:cNvSpPr txBox="1"/>
          <p:nvPr/>
        </p:nvSpPr>
        <p:spPr>
          <a:xfrm>
            <a:off x="4154530" y="4000335"/>
            <a:ext cx="3625453" cy="369332"/>
          </a:xfrm>
          <a:prstGeom prst="rect">
            <a:avLst/>
          </a:prstGeom>
          <a:solidFill>
            <a:schemeClr val="bg1"/>
          </a:solidFill>
        </p:spPr>
        <p:txBody>
          <a:bodyPr wrap="square" rtlCol="0">
            <a:spAutoFit/>
          </a:bodyPr>
          <a:lstStyle/>
          <a:p>
            <a:r>
              <a:rPr lang="es-ES_tradnl" b="1" dirty="0">
                <a:cs typeface="Arial" panose="020B0604020202020204" pitchFamily="34" charset="0"/>
              </a:rPr>
              <a:t>Inverso / Empuje / Compresión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432F01-68B1-A54F-ADFC-017D7CA252E4}"/>
              </a:ext>
            </a:extLst>
          </p:cNvPr>
          <p:cNvSpPr/>
          <p:nvPr/>
        </p:nvSpPr>
        <p:spPr>
          <a:xfrm>
            <a:off x="7316016" y="1240640"/>
            <a:ext cx="1345582" cy="45530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2" name="Picture 1">
            <a:extLst>
              <a:ext uri="{FF2B5EF4-FFF2-40B4-BE49-F238E27FC236}">
                <a16:creationId xmlns:a16="http://schemas.microsoft.com/office/drawing/2014/main" id="{2FD6D6EB-8CF4-FA41-8D46-6A8A1F9017CF}"/>
              </a:ext>
            </a:extLst>
          </p:cNvPr>
          <p:cNvPicPr>
            <a:picLocks noChangeAspect="1"/>
          </p:cNvPicPr>
          <p:nvPr/>
        </p:nvPicPr>
        <p:blipFill rotWithShape="1">
          <a:blip r:embed="rId3"/>
          <a:srcRect t="13137" r="2235"/>
          <a:stretch/>
        </p:blipFill>
        <p:spPr>
          <a:xfrm>
            <a:off x="1230313" y="1511004"/>
            <a:ext cx="7151687" cy="5109580"/>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E403A2D4-ECE4-9E4E-838E-E36F33AB7D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TextBox 4">
            <a:extLst>
              <a:ext uri="{FF2B5EF4-FFF2-40B4-BE49-F238E27FC236}">
                <a16:creationId xmlns:a16="http://schemas.microsoft.com/office/drawing/2014/main" id="{9D72C0E6-7D53-D047-8C52-F412C484420E}"/>
              </a:ext>
            </a:extLst>
          </p:cNvPr>
          <p:cNvSpPr txBox="1">
            <a:spLocks noChangeArrowheads="1"/>
          </p:cNvSpPr>
          <p:nvPr/>
        </p:nvSpPr>
        <p:spPr bwMode="auto">
          <a:xfrm flipH="1">
            <a:off x="3581765" y="1971774"/>
            <a:ext cx="304886" cy="381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8BC75CCE-1F97-DA45-AFFF-4058F80F27BF}"/>
              </a:ext>
            </a:extLst>
          </p:cNvPr>
          <p:cNvSpPr txBox="1">
            <a:spLocks noChangeArrowheads="1"/>
          </p:cNvSpPr>
          <p:nvPr/>
        </p:nvSpPr>
        <p:spPr bwMode="auto">
          <a:xfrm>
            <a:off x="5157192" y="1936799"/>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solidFill>
                  <a:srgbClr val="000000"/>
                </a:solidFill>
                <a:latin typeface="Arial" panose="020B0604020202020204" pitchFamily="34" charset="0"/>
              </a:rPr>
              <a:t>S</a:t>
            </a:r>
          </a:p>
        </p:txBody>
      </p:sp>
      <p:sp>
        <p:nvSpPr>
          <p:cNvPr id="13" name="TextBox 7">
            <a:extLst>
              <a:ext uri="{FF2B5EF4-FFF2-40B4-BE49-F238E27FC236}">
                <a16:creationId xmlns:a16="http://schemas.microsoft.com/office/drawing/2014/main" id="{4361F9AF-5832-A44D-8C74-9397EDFA2260}"/>
              </a:ext>
            </a:extLst>
          </p:cNvPr>
          <p:cNvSpPr txBox="1">
            <a:spLocks noChangeArrowheads="1"/>
          </p:cNvSpPr>
          <p:nvPr/>
        </p:nvSpPr>
        <p:spPr bwMode="auto">
          <a:xfrm>
            <a:off x="2286816" y="836623"/>
            <a:ext cx="63325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El registro del terremoto en Bend, </a:t>
            </a:r>
            <a:r>
              <a:rPr lang="es-ES_tradnl" altLang="en-US" sz="1400" dirty="0" err="1">
                <a:solidFill>
                  <a:srgbClr val="000000"/>
                </a:solidFill>
                <a:latin typeface="Arial" panose="020B0604020202020204" pitchFamily="34" charset="0"/>
              </a:rPr>
              <a:t>Oregon</a:t>
            </a:r>
            <a:r>
              <a:rPr lang="es-ES_tradnl" altLang="en-US" sz="1400" dirty="0">
                <a:solidFill>
                  <a:srgbClr val="000000"/>
                </a:solidFill>
                <a:latin typeface="Arial" panose="020B0604020202020204" pitchFamily="34" charset="0"/>
              </a:rPr>
              <a:t> (BNOR) se ilustra a continuación. Bend está a 2869 km (1782 millas, 25,5 °) de la ubicación de este terremoto.</a:t>
            </a:r>
          </a:p>
        </p:txBody>
      </p:sp>
      <p:sp>
        <p:nvSpPr>
          <p:cNvPr id="14" name="TextBox 4">
            <a:extLst>
              <a:ext uri="{FF2B5EF4-FFF2-40B4-BE49-F238E27FC236}">
                <a16:creationId xmlns:a16="http://schemas.microsoft.com/office/drawing/2014/main" id="{11248202-4055-1A41-8EF6-873C7CE9BCB4}"/>
              </a:ext>
            </a:extLst>
          </p:cNvPr>
          <p:cNvSpPr txBox="1">
            <a:spLocks noChangeArrowheads="1"/>
          </p:cNvSpPr>
          <p:nvPr/>
        </p:nvSpPr>
        <p:spPr bwMode="auto">
          <a:xfrm>
            <a:off x="2063041" y="3509142"/>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Después del terremoto, las ondas P de compresión tardaron 5 minutos y 25 segundos en recorrer una trayectoria curva a través del manto hasta Bend, </a:t>
            </a:r>
            <a:r>
              <a:rPr lang="es-ES_tradnl" altLang="en-US" sz="1400" dirty="0" err="1">
                <a:latin typeface="Arial" panose="020B0604020202020204" pitchFamily="34" charset="0"/>
              </a:rPr>
              <a:t>Oregon</a:t>
            </a:r>
            <a:r>
              <a:rPr lang="es-ES_tradnl" altLang="en-US" sz="1400" dirty="0">
                <a:latin typeface="Arial" panose="020B0604020202020204" pitchFamily="34" charset="0"/>
              </a:rPr>
              <a:t>.</a:t>
            </a:r>
          </a:p>
        </p:txBody>
      </p:sp>
      <p:sp>
        <p:nvSpPr>
          <p:cNvPr id="15" name="TextBox 6">
            <a:extLst>
              <a:ext uri="{FF2B5EF4-FFF2-40B4-BE49-F238E27FC236}">
                <a16:creationId xmlns:a16="http://schemas.microsoft.com/office/drawing/2014/main" id="{4AC4ACF6-F89B-3441-9337-B130F29239B3}"/>
              </a:ext>
            </a:extLst>
          </p:cNvPr>
          <p:cNvSpPr txBox="1">
            <a:spLocks noChangeArrowheads="1"/>
          </p:cNvSpPr>
          <p:nvPr/>
        </p:nvSpPr>
        <p:spPr bwMode="auto">
          <a:xfrm>
            <a:off x="2020972" y="4935930"/>
            <a:ext cx="695960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latin typeface="Arial" panose="020B0604020202020204" pitchFamily="34" charset="0"/>
              </a:rPr>
              <a:t>Las ondas superficiales viajaron los 2869 km (1782 millas) a lo largo del perímetro de la Tierra desde el terremoto hasta la estación de registro. La onda de superficie comenzó a llegar a Bend 13 minutos después de que ocurriera el terremoto en Alaska.</a:t>
            </a:r>
          </a:p>
        </p:txBody>
      </p:sp>
      <p:sp>
        <p:nvSpPr>
          <p:cNvPr id="16" name="TextBox 9">
            <a:extLst>
              <a:ext uri="{FF2B5EF4-FFF2-40B4-BE49-F238E27FC236}">
                <a16:creationId xmlns:a16="http://schemas.microsoft.com/office/drawing/2014/main" id="{EAC306F9-4B52-8846-8FB3-FFAEE5A368F5}"/>
              </a:ext>
            </a:extLst>
          </p:cNvPr>
          <p:cNvSpPr txBox="1">
            <a:spLocks noChangeArrowheads="1"/>
          </p:cNvSpPr>
          <p:nvPr/>
        </p:nvSpPr>
        <p:spPr bwMode="auto">
          <a:xfrm>
            <a:off x="2075741" y="4223330"/>
            <a:ext cx="685006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Las ondas S son ondas de corte que siguen la misma trayectoria a través del manto que las ondas P. Las ondas S tardaron 9 minutos y 51 segundos en viajar desde el terremoto hasta Bend.</a:t>
            </a:r>
          </a:p>
        </p:txBody>
      </p:sp>
      <p:sp>
        <p:nvSpPr>
          <p:cNvPr id="18" name="Rectangle 17">
            <a:extLst>
              <a:ext uri="{FF2B5EF4-FFF2-40B4-BE49-F238E27FC236}">
                <a16:creationId xmlns:a16="http://schemas.microsoft.com/office/drawing/2014/main" id="{3DAFA6DF-1BE1-DC48-B99C-2078EB7990E5}"/>
              </a:ext>
            </a:extLst>
          </p:cNvPr>
          <p:cNvSpPr/>
          <p:nvPr/>
        </p:nvSpPr>
        <p:spPr>
          <a:xfrm>
            <a:off x="6694106" y="5390351"/>
            <a:ext cx="2002808" cy="73818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9" name="Title 1">
            <a:extLst>
              <a:ext uri="{FF2B5EF4-FFF2-40B4-BE49-F238E27FC236}">
                <a16:creationId xmlns:a16="http://schemas.microsoft.com/office/drawing/2014/main" id="{428DD4B4-34EB-E24F-AAB0-22382BF0E6A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20" name="TextBox 19">
            <a:extLst>
              <a:ext uri="{FF2B5EF4-FFF2-40B4-BE49-F238E27FC236}">
                <a16:creationId xmlns:a16="http://schemas.microsoft.com/office/drawing/2014/main" id="{D5B9AF0D-F2B6-0A40-A617-FBE9A8BD6824}"/>
              </a:ext>
            </a:extLst>
          </p:cNvPr>
          <p:cNvSpPr txBox="1"/>
          <p:nvPr/>
        </p:nvSpPr>
        <p:spPr>
          <a:xfrm>
            <a:off x="5715000" y="1459468"/>
            <a:ext cx="3193885" cy="369332"/>
          </a:xfrm>
          <a:prstGeom prst="rect">
            <a:avLst/>
          </a:prstGeom>
          <a:solidFill>
            <a:schemeClr val="bg1"/>
          </a:solidFill>
        </p:spPr>
        <p:txBody>
          <a:bodyPr wrap="square">
            <a:spAutoFit/>
          </a:bodyPr>
          <a:lstStyle/>
          <a:p>
            <a:pPr eaLnBrk="1" hangingPunct="1">
              <a:defRPr/>
            </a:pPr>
            <a:r>
              <a:rPr lang="es-ES_tradnl" spc="200" dirty="0">
                <a:solidFill>
                  <a:prstClr val="black"/>
                </a:solidFill>
                <a:ea typeface="MS PGothic" charset="-128"/>
                <a:cs typeface="Arial" panose="020B0604020202020204" pitchFamily="34" charset="0"/>
              </a:rPr>
              <a:t>Ondas Superficiales</a:t>
            </a:r>
          </a:p>
        </p:txBody>
      </p:sp>
    </p:spTree>
    <p:extLst>
      <p:ext uri="{BB962C8B-B14F-4D97-AF65-F5344CB8AC3E}">
        <p14:creationId xmlns:p14="http://schemas.microsoft.com/office/powerpoint/2010/main" val="6052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0840A8-CBB4-41CB-88A7-E6779D00880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8131" name="Picture 1">
            <a:extLst>
              <a:ext uri="{FF2B5EF4-FFF2-40B4-BE49-F238E27FC236}">
                <a16:creationId xmlns:a16="http://schemas.microsoft.com/office/drawing/2014/main" id="{EC01A5FD-AEED-40A6-B654-0117AE7F22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
            <a:extLst>
              <a:ext uri="{FF2B5EF4-FFF2-40B4-BE49-F238E27FC236}">
                <a16:creationId xmlns:a16="http://schemas.microsoft.com/office/drawing/2014/main" id="{0CCFB3FA-EE12-43BB-A7DB-1BEF2F0756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TextBox 1">
            <a:extLst>
              <a:ext uri="{FF2B5EF4-FFF2-40B4-BE49-F238E27FC236}">
                <a16:creationId xmlns:a16="http://schemas.microsoft.com/office/drawing/2014/main" id="{7C19F9A7-8553-4B89-B951-B64854CC0D55}"/>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48134" name="Picture 1">
            <a:extLst>
              <a:ext uri="{FF2B5EF4-FFF2-40B4-BE49-F238E27FC236}">
                <a16:creationId xmlns:a16="http://schemas.microsoft.com/office/drawing/2014/main" id="{53E03C00-E5AA-460C-8DBC-48B888EE8EF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27044F48-D43D-5047-B70E-25A04FB80FBE}"/>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1DE0F58-3F05-49EF-9414-EF30176E3D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ea typeface="ＭＳ Ｐゴシック" panose="020B0600070205080204" pitchFamily="34" charset="-128"/>
            </a:endParaRPr>
          </a:p>
        </p:txBody>
      </p:sp>
      <p:pic>
        <p:nvPicPr>
          <p:cNvPr id="29698" name="Picture 12" descr="scale.jpg">
            <a:extLst>
              <a:ext uri="{FF2B5EF4-FFF2-40B4-BE49-F238E27FC236}">
                <a16:creationId xmlns:a16="http://schemas.microsoft.com/office/drawing/2014/main" id="{A385BDDE-E142-4E81-8199-30C8D4090B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846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Box 15">
            <a:extLst>
              <a:ext uri="{FF2B5EF4-FFF2-40B4-BE49-F238E27FC236}">
                <a16:creationId xmlns:a16="http://schemas.microsoft.com/office/drawing/2014/main" id="{2E0CDB82-30FB-46CE-8425-BEB343449731}"/>
              </a:ext>
            </a:extLst>
          </p:cNvPr>
          <p:cNvSpPr txBox="1">
            <a:spLocks noChangeArrowheads="1"/>
          </p:cNvSpPr>
          <p:nvPr/>
        </p:nvSpPr>
        <p:spPr bwMode="auto">
          <a:xfrm>
            <a:off x="4267200" y="6334125"/>
            <a:ext cx="4800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8,2</a:t>
            </a:r>
          </a:p>
        </p:txBody>
      </p:sp>
      <p:sp>
        <p:nvSpPr>
          <p:cNvPr id="29702" name="TextBox 15">
            <a:extLst>
              <a:ext uri="{FF2B5EF4-FFF2-40B4-BE49-F238E27FC236}">
                <a16:creationId xmlns:a16="http://schemas.microsoft.com/office/drawing/2014/main" id="{2FF33FFE-0861-4651-BC2F-8182A70FAD32}"/>
              </a:ext>
            </a:extLst>
          </p:cNvPr>
          <p:cNvSpPr txBox="1">
            <a:spLocks noChangeArrowheads="1"/>
          </p:cNvSpPr>
          <p:nvPr/>
        </p:nvSpPr>
        <p:spPr bwMode="auto">
          <a:xfrm>
            <a:off x="273050" y="1143000"/>
            <a:ext cx="348773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La escala de intensidad de Mercalli modificada (MMI) es una escala de doce niveles, numeradas del  I al X, que indica la severidad de los movimientos telúricos.</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Se sintió un temblor muy fuerte a causa de este terremoto.</a:t>
            </a:r>
          </a:p>
        </p:txBody>
      </p:sp>
      <p:pic>
        <p:nvPicPr>
          <p:cNvPr id="29703" name="Picture 8" descr="IRIS_TMlogo.png">
            <a:extLst>
              <a:ext uri="{FF2B5EF4-FFF2-40B4-BE49-F238E27FC236}">
                <a16:creationId xmlns:a16="http://schemas.microsoft.com/office/drawing/2014/main" id="{B0C008D7-F904-42C9-BC8D-B95171EDB4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TextBox 15">
            <a:extLst>
              <a:ext uri="{FF2B5EF4-FFF2-40B4-BE49-F238E27FC236}">
                <a16:creationId xmlns:a16="http://schemas.microsoft.com/office/drawing/2014/main" id="{49431FAD-0570-4884-9E4F-7447D47A3D6C}"/>
              </a:ext>
            </a:extLst>
          </p:cNvPr>
          <p:cNvSpPr txBox="1">
            <a:spLocks noChangeArrowheads="1"/>
          </p:cNvSpPr>
          <p:nvPr/>
        </p:nvSpPr>
        <p:spPr bwMode="auto">
          <a:xfrm>
            <a:off x="152400" y="6397625"/>
            <a:ext cx="4038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pic>
        <p:nvPicPr>
          <p:cNvPr id="5" name="Picture 4" descr="Map&#10;&#10;Description automatically generated">
            <a:extLst>
              <a:ext uri="{FF2B5EF4-FFF2-40B4-BE49-F238E27FC236}">
                <a16:creationId xmlns:a16="http://schemas.microsoft.com/office/drawing/2014/main" id="{F2353CAE-4FDF-4860-AAE6-5F152FA211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3021" y="1295400"/>
            <a:ext cx="5153863" cy="5008563"/>
          </a:xfrm>
          <a:prstGeom prst="rect">
            <a:avLst/>
          </a:prstGeom>
        </p:spPr>
      </p:pic>
      <p:sp>
        <p:nvSpPr>
          <p:cNvPr id="12" name="Title 1">
            <a:extLst>
              <a:ext uri="{FF2B5EF4-FFF2-40B4-BE49-F238E27FC236}">
                <a16:creationId xmlns:a16="http://schemas.microsoft.com/office/drawing/2014/main" id="{A612B07C-ABBC-EC46-8FF1-174317E57BE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4">
            <a:extLst>
              <a:ext uri="{FF2B5EF4-FFF2-40B4-BE49-F238E27FC236}">
                <a16:creationId xmlns:a16="http://schemas.microsoft.com/office/drawing/2014/main" id="{653CB9EB-0C6C-DA4D-9C29-F74D9F617401}"/>
              </a:ext>
            </a:extLst>
          </p:cNvPr>
          <p:cNvSpPr txBox="1">
            <a:spLocks noChangeArrowheads="1"/>
          </p:cNvSpPr>
          <p:nvPr/>
        </p:nvSpPr>
        <p:spPr bwMode="auto">
          <a:xfrm>
            <a:off x="1823204" y="3979192"/>
            <a:ext cx="2570743" cy="230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3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3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3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3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300" dirty="0">
                <a:latin typeface="Arial" panose="020B0604020202020204" pitchFamily="34" charset="0"/>
                <a:cs typeface="Arial" panose="020B0604020202020204" pitchFamily="34" charset="0"/>
              </a:rPr>
              <a:t>Imperceptible</a:t>
            </a:r>
            <a:endParaRPr lang="en-US" altLang="en-US" sz="1300" dirty="0">
              <a:latin typeface="Arial" panose="020B0604020202020204" pitchFamily="34" charset="0"/>
            </a:endParaRPr>
          </a:p>
        </p:txBody>
      </p:sp>
      <p:sp>
        <p:nvSpPr>
          <p:cNvPr id="17" name="TextBox 10">
            <a:extLst>
              <a:ext uri="{FF2B5EF4-FFF2-40B4-BE49-F238E27FC236}">
                <a16:creationId xmlns:a16="http://schemas.microsoft.com/office/drawing/2014/main" id="{702ADA71-5460-0342-A94B-DFBA0FB2213D}"/>
              </a:ext>
            </a:extLst>
          </p:cNvPr>
          <p:cNvSpPr txBox="1">
            <a:spLocks noChangeArrowheads="1"/>
          </p:cNvSpPr>
          <p:nvPr/>
        </p:nvSpPr>
        <p:spPr bwMode="auto">
          <a:xfrm>
            <a:off x="320679" y="3547421"/>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E3DB7A-4B2E-47DE-8E6E-495EA42D244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1747" name="Picture 8" descr="IRIS_TMlogo.png">
            <a:extLst>
              <a:ext uri="{FF2B5EF4-FFF2-40B4-BE49-F238E27FC236}">
                <a16:creationId xmlns:a16="http://schemas.microsoft.com/office/drawing/2014/main" id="{2AF15FC0-B514-481E-ABC4-AC6EAD9F1A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Box 18">
            <a:extLst>
              <a:ext uri="{FF2B5EF4-FFF2-40B4-BE49-F238E27FC236}">
                <a16:creationId xmlns:a16="http://schemas.microsoft.com/office/drawing/2014/main" id="{12274FE2-D456-45AF-B0CB-E8A0E8A77483}"/>
              </a:ext>
            </a:extLst>
          </p:cNvPr>
          <p:cNvSpPr txBox="1">
            <a:spLocks noChangeArrowheads="1"/>
          </p:cNvSpPr>
          <p:nvPr/>
        </p:nvSpPr>
        <p:spPr bwMode="auto">
          <a:xfrm>
            <a:off x="304799" y="892076"/>
            <a:ext cx="398931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s-ES" altLang="en-US" sz="1600" dirty="0">
                <a:latin typeface="Arial" panose="020B0604020202020204" pitchFamily="34" charset="0"/>
                <a:cs typeface="Arial" panose="020B0604020202020204" pitchFamily="34" charset="0"/>
              </a:rPr>
              <a:t>El Servicio Geológico de los EE.UU. estima que 6.000 personas sintieron muy fuertes sacudidas como consecuencia de este terremoto.</a:t>
            </a:r>
            <a:r>
              <a:rPr lang="en-US" altLang="en-US" sz="1600" dirty="0">
                <a:latin typeface="Arial" panose="020B0604020202020204" pitchFamily="34" charset="0"/>
                <a:cs typeface="Arial" panose="020B0604020202020204" pitchFamily="34" charset="0"/>
              </a:rPr>
              <a:t> </a:t>
            </a:r>
          </a:p>
        </p:txBody>
      </p:sp>
      <p:pic>
        <p:nvPicPr>
          <p:cNvPr id="5" name="Picture 4" descr="Map&#10;&#10;Description automatically generated">
            <a:extLst>
              <a:ext uri="{FF2B5EF4-FFF2-40B4-BE49-F238E27FC236}">
                <a16:creationId xmlns:a16="http://schemas.microsoft.com/office/drawing/2014/main" id="{A5E66149-964D-4F56-88CF-84535F1B5D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4117" y="838200"/>
            <a:ext cx="4650277" cy="4643634"/>
          </a:xfrm>
          <a:prstGeom prst="rect">
            <a:avLst/>
          </a:prstGeom>
        </p:spPr>
      </p:pic>
      <p:pic>
        <p:nvPicPr>
          <p:cNvPr id="8" name="Picture 7" descr="Table&#10;&#10;Description automatically generated">
            <a:extLst>
              <a:ext uri="{FF2B5EF4-FFF2-40B4-BE49-F238E27FC236}">
                <a16:creationId xmlns:a16="http://schemas.microsoft.com/office/drawing/2014/main" id="{5429F8A6-B954-4688-AF44-1898E96FE1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0600" y="3192524"/>
            <a:ext cx="2210664" cy="3665476"/>
          </a:xfrm>
          <a:prstGeom prst="rect">
            <a:avLst/>
          </a:prstGeom>
        </p:spPr>
      </p:pic>
      <p:sp>
        <p:nvSpPr>
          <p:cNvPr id="10" name="Title 1">
            <a:extLst>
              <a:ext uri="{FF2B5EF4-FFF2-40B4-BE49-F238E27FC236}">
                <a16:creationId xmlns:a16="http://schemas.microsoft.com/office/drawing/2014/main" id="{39ED09E8-7004-E747-A0D6-DC8AC191B9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20">
            <a:extLst>
              <a:ext uri="{FF2B5EF4-FFF2-40B4-BE49-F238E27FC236}">
                <a16:creationId xmlns:a16="http://schemas.microsoft.com/office/drawing/2014/main" id="{3D74F9AD-3B72-924D-A157-8191D98BF19D}"/>
              </a:ext>
            </a:extLst>
          </p:cNvPr>
          <p:cNvSpPr txBox="1">
            <a:spLocks noChangeArrowheads="1"/>
          </p:cNvSpPr>
          <p:nvPr/>
        </p:nvSpPr>
        <p:spPr bwMode="auto">
          <a:xfrm>
            <a:off x="3962401" y="5459849"/>
            <a:ext cx="51296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2" name="TextBox 15">
            <a:extLst>
              <a:ext uri="{FF2B5EF4-FFF2-40B4-BE49-F238E27FC236}">
                <a16:creationId xmlns:a16="http://schemas.microsoft.com/office/drawing/2014/main" id="{F4FAD7F3-C723-9E46-AA39-F0DED1736B3B}"/>
              </a:ext>
            </a:extLst>
          </p:cNvPr>
          <p:cNvSpPr txBox="1">
            <a:spLocks noChangeArrowheads="1"/>
          </p:cNvSpPr>
          <p:nvPr/>
        </p:nvSpPr>
        <p:spPr bwMode="auto">
          <a:xfrm>
            <a:off x="4495800" y="65500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FFEC1CE-D6DC-4F3F-BFCE-04A775A7C5C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5362" name="Picture 8" descr="IRIS_TMlogo.png">
            <a:extLst>
              <a:ext uri="{FF2B5EF4-FFF2-40B4-BE49-F238E27FC236}">
                <a16:creationId xmlns:a16="http://schemas.microsoft.com/office/drawing/2014/main" id="{9C33C335-0C96-4BCB-A889-2B526A6EDD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itle 1">
            <a:extLst>
              <a:ext uri="{FF2B5EF4-FFF2-40B4-BE49-F238E27FC236}">
                <a16:creationId xmlns:a16="http://schemas.microsoft.com/office/drawing/2014/main" id="{3FB9722E-FCF8-2148-9D24-6DD9F2393D1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17" name="Group 1">
            <a:extLst>
              <a:ext uri="{FF2B5EF4-FFF2-40B4-BE49-F238E27FC236}">
                <a16:creationId xmlns:a16="http://schemas.microsoft.com/office/drawing/2014/main" id="{DE138535-DC0C-944E-97F8-23AFFEF90A44}"/>
              </a:ext>
            </a:extLst>
          </p:cNvPr>
          <p:cNvGrpSpPr>
            <a:grpSpLocks/>
          </p:cNvGrpSpPr>
          <p:nvPr/>
        </p:nvGrpSpPr>
        <p:grpSpPr bwMode="auto">
          <a:xfrm>
            <a:off x="1371600" y="762000"/>
            <a:ext cx="7315200" cy="4976813"/>
            <a:chOff x="1524000" y="762000"/>
            <a:chExt cx="7315200" cy="4976813"/>
          </a:xfrm>
        </p:grpSpPr>
        <p:grpSp>
          <p:nvGrpSpPr>
            <p:cNvPr id="18" name="Group 12">
              <a:extLst>
                <a:ext uri="{FF2B5EF4-FFF2-40B4-BE49-F238E27FC236}">
                  <a16:creationId xmlns:a16="http://schemas.microsoft.com/office/drawing/2014/main" id="{D9D01B78-3431-4E45-B1F1-E33D015C9FE3}"/>
                </a:ext>
              </a:extLst>
            </p:cNvPr>
            <p:cNvGrpSpPr>
              <a:grpSpLocks/>
            </p:cNvGrpSpPr>
            <p:nvPr/>
          </p:nvGrpSpPr>
          <p:grpSpPr bwMode="auto">
            <a:xfrm>
              <a:off x="1524000" y="762000"/>
              <a:ext cx="7315200" cy="4976813"/>
              <a:chOff x="1524000" y="966622"/>
              <a:chExt cx="7315200" cy="4976978"/>
            </a:xfrm>
          </p:grpSpPr>
          <p:pic>
            <p:nvPicPr>
              <p:cNvPr id="24" name="Picture 13" descr="Plates&amp;Rates.tiff">
                <a:extLst>
                  <a:ext uri="{FF2B5EF4-FFF2-40B4-BE49-F238E27FC236}">
                    <a16:creationId xmlns:a16="http://schemas.microsoft.com/office/drawing/2014/main" id="{3AF11AFD-2A20-EC4D-8C84-F79C145C04EB}"/>
                  </a:ext>
                </a:extLst>
              </p:cNvPr>
              <p:cNvPicPr>
                <a:picLocks noChangeAspect="1"/>
              </p:cNvPicPr>
              <p:nvPr/>
            </p:nvPicPr>
            <p:blipFill>
              <a:blip r:embed="rId3">
                <a:extLst>
                  <a:ext uri="{28A0092B-C50C-407E-A947-70E740481C1C}">
                    <a14:useLocalDpi xmlns:a14="http://schemas.microsoft.com/office/drawing/2010/main" val="0"/>
                  </a:ext>
                </a:extLst>
              </a:blip>
              <a:srcRect l="1402" t="1855" r="1018" b="1945"/>
              <a:stretch>
                <a:fillRect/>
              </a:stretch>
            </p:blipFill>
            <p:spPr bwMode="auto">
              <a:xfrm>
                <a:off x="1524000" y="966622"/>
                <a:ext cx="7315200" cy="497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4" descr="PlatesLegen.tiff">
                <a:extLst>
                  <a:ext uri="{FF2B5EF4-FFF2-40B4-BE49-F238E27FC236}">
                    <a16:creationId xmlns:a16="http://schemas.microsoft.com/office/drawing/2014/main" id="{3EABF833-836D-7545-AA96-E3A61C704E3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066800"/>
                <a:ext cx="1828800" cy="124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TextBox 17">
              <a:extLst>
                <a:ext uri="{FF2B5EF4-FFF2-40B4-BE49-F238E27FC236}">
                  <a16:creationId xmlns:a16="http://schemas.microsoft.com/office/drawing/2014/main" id="{1CD5ED6C-CC04-844A-B8B2-5C90BFBC4ED8}"/>
                </a:ext>
              </a:extLst>
            </p:cNvPr>
            <p:cNvSpPr txBox="1">
              <a:spLocks noChangeArrowheads="1"/>
            </p:cNvSpPr>
            <p:nvPr/>
          </p:nvSpPr>
          <p:spPr bwMode="auto">
            <a:xfrm>
              <a:off x="6087348" y="4483250"/>
              <a:ext cx="9887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dirty="0">
                  <a:solidFill>
                    <a:srgbClr val="FF0000"/>
                  </a:solidFill>
                  <a:latin typeface="Arial" panose="020B0604020202020204" pitchFamily="34" charset="0"/>
                </a:rPr>
                <a:t>Terremoto</a:t>
              </a:r>
            </a:p>
          </p:txBody>
        </p:sp>
        <p:cxnSp>
          <p:nvCxnSpPr>
            <p:cNvPr id="22" name="Straight Arrow Connector 21">
              <a:extLst>
                <a:ext uri="{FF2B5EF4-FFF2-40B4-BE49-F238E27FC236}">
                  <a16:creationId xmlns:a16="http://schemas.microsoft.com/office/drawing/2014/main" id="{B75C68D7-7266-EA47-B75A-ACF47B6E1137}"/>
                </a:ext>
              </a:extLst>
            </p:cNvPr>
            <p:cNvCxnSpPr>
              <a:cxnSpLocks noChangeShapeType="1"/>
            </p:cNvCxnSpPr>
            <p:nvPr/>
          </p:nvCxnSpPr>
          <p:spPr bwMode="auto">
            <a:xfrm flipH="1" flipV="1">
              <a:off x="5781675" y="4124325"/>
              <a:ext cx="809625" cy="398463"/>
            </a:xfrm>
            <a:prstGeom prst="straightConnector1">
              <a:avLst/>
            </a:prstGeom>
            <a:noFill/>
            <a:ln w="25400">
              <a:solidFill>
                <a:srgbClr val="FF0000"/>
              </a:solidFill>
              <a:round/>
              <a:headEnd/>
              <a:tailEnd type="arrow" w="med" len="med"/>
            </a:ln>
            <a:effectLst>
              <a:outerShdw blurRad="40000" dist="20000" dir="5400000" rotWithShape="0">
                <a:srgbClr val="808080">
                  <a:alpha val="37999"/>
                </a:srgbClr>
              </a:outerShdw>
            </a:effectLst>
          </p:spPr>
        </p:cxnSp>
        <p:sp>
          <p:nvSpPr>
            <p:cNvPr id="23" name="5-Point Star 20">
              <a:extLst>
                <a:ext uri="{FF2B5EF4-FFF2-40B4-BE49-F238E27FC236}">
                  <a16:creationId xmlns:a16="http://schemas.microsoft.com/office/drawing/2014/main" id="{906303FE-897F-C84D-B1BA-8DB1B7CC10EA}"/>
                </a:ext>
              </a:extLst>
            </p:cNvPr>
            <p:cNvSpPr>
              <a:spLocks/>
            </p:cNvSpPr>
            <p:nvPr/>
          </p:nvSpPr>
          <p:spPr bwMode="auto">
            <a:xfrm>
              <a:off x="5562600" y="4010025"/>
              <a:ext cx="228600" cy="228600"/>
            </a:xfrm>
            <a:custGeom>
              <a:avLst/>
              <a:gdLst>
                <a:gd name="T0" fmla="*/ 0 w 228600"/>
                <a:gd name="T1" fmla="*/ 87317 h 228600"/>
                <a:gd name="T2" fmla="*/ 87318 w 228600"/>
                <a:gd name="T3" fmla="*/ 87318 h 228600"/>
                <a:gd name="T4" fmla="*/ 114300 w 228600"/>
                <a:gd name="T5" fmla="*/ 0 h 228600"/>
                <a:gd name="T6" fmla="*/ 141282 w 228600"/>
                <a:gd name="T7" fmla="*/ 87318 h 228600"/>
                <a:gd name="T8" fmla="*/ 228600 w 228600"/>
                <a:gd name="T9" fmla="*/ 87317 h 228600"/>
                <a:gd name="T10" fmla="*/ 157958 w 228600"/>
                <a:gd name="T11" fmla="*/ 141282 h 228600"/>
                <a:gd name="T12" fmla="*/ 184941 w 228600"/>
                <a:gd name="T13" fmla="*/ 228599 h 228600"/>
                <a:gd name="T14" fmla="*/ 114300 w 228600"/>
                <a:gd name="T15" fmla="*/ 174634 h 228600"/>
                <a:gd name="T16" fmla="*/ 43659 w 228600"/>
                <a:gd name="T17" fmla="*/ 228599 h 228600"/>
                <a:gd name="T18" fmla="*/ 70642 w 228600"/>
                <a:gd name="T19" fmla="*/ 141282 h 228600"/>
                <a:gd name="T20" fmla="*/ 0 w 228600"/>
                <a:gd name="T21" fmla="*/ 87317 h 228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600" h="228600">
                  <a:moveTo>
                    <a:pt x="0" y="87317"/>
                  </a:moveTo>
                  <a:lnTo>
                    <a:pt x="87318" y="87318"/>
                  </a:lnTo>
                  <a:lnTo>
                    <a:pt x="114300" y="0"/>
                  </a:lnTo>
                  <a:lnTo>
                    <a:pt x="141282" y="87318"/>
                  </a:lnTo>
                  <a:lnTo>
                    <a:pt x="228600" y="87317"/>
                  </a:lnTo>
                  <a:lnTo>
                    <a:pt x="157958" y="141282"/>
                  </a:lnTo>
                  <a:lnTo>
                    <a:pt x="184941" y="228599"/>
                  </a:lnTo>
                  <a:lnTo>
                    <a:pt x="114300" y="174634"/>
                  </a:lnTo>
                  <a:lnTo>
                    <a:pt x="43659" y="228599"/>
                  </a:lnTo>
                  <a:lnTo>
                    <a:pt x="70642" y="141282"/>
                  </a:lnTo>
                  <a:lnTo>
                    <a:pt x="0" y="87317"/>
                  </a:lnTo>
                  <a:close/>
                </a:path>
              </a:pathLst>
            </a:custGeom>
            <a:solidFill>
              <a:srgbClr val="FF0000"/>
            </a:solidFill>
            <a:ln>
              <a:noFill/>
            </a:ln>
            <a:effectLst>
              <a:outerShdw blurRad="40000" dist="23000" dir="5400000" rotWithShape="0">
                <a:srgbClr val="000000">
                  <a:alpha val="34998"/>
                </a:srgbClr>
              </a:outerShdw>
            </a:effectLst>
          </p:spPr>
          <p:txBody>
            <a:bodyPr anchor="ctr"/>
            <a:lstStyle/>
            <a:p>
              <a:pPr>
                <a:defRPr/>
              </a:pPr>
              <a:endParaRPr lang="en-US"/>
            </a:p>
          </p:txBody>
        </p:sp>
      </p:grpSp>
      <p:sp>
        <p:nvSpPr>
          <p:cNvPr id="26" name="TextBox 7">
            <a:extLst>
              <a:ext uri="{FF2B5EF4-FFF2-40B4-BE49-F238E27FC236}">
                <a16:creationId xmlns:a16="http://schemas.microsoft.com/office/drawing/2014/main" id="{40B91704-9F56-CA4E-AA38-7492E4908282}"/>
              </a:ext>
            </a:extLst>
          </p:cNvPr>
          <p:cNvSpPr txBox="1">
            <a:spLocks noChangeArrowheads="1"/>
          </p:cNvSpPr>
          <p:nvPr/>
        </p:nvSpPr>
        <p:spPr bwMode="auto">
          <a:xfrm>
            <a:off x="239713" y="5746750"/>
            <a:ext cx="875188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buFont typeface="Arial" panose="020B0604020202020204" pitchFamily="34" charset="0"/>
              <a:buNone/>
              <a:defRPr/>
            </a:pPr>
            <a:r>
              <a:rPr lang="es-ES" altLang="en-US" sz="1350" dirty="0">
                <a:latin typeface="Arial" panose="020B0604020202020204" pitchFamily="34" charset="0"/>
                <a:cs typeface="Arial" panose="020B0604020202020204" pitchFamily="34" charset="0"/>
              </a:rPr>
              <a:t>La Placa del Pacífico converge con, y se subduce debajo de la Placa de Norteamericana y comienza su descenso dentro del manto en la Fosa Alaska-Aleutiana justo al norte de este terremoto. Las velocidades de movimiento relativo de la placa van desde 5,5 cm / año en el Golfo de Alaska hasta 7,8 cm / año en el extremo occidental de la cadena de islas Aleutianas. La velocidad de subducción en la ubicación de este terremoto es de aproximadamente 6,5 cm / año.</a:t>
            </a:r>
            <a:endParaRPr lang="en-US" altLang="en-US" sz="1350" dirty="0">
              <a:latin typeface="Arial" panose="020B0604020202020204" pitchFamily="34" charset="0"/>
              <a:cs typeface="Arial" panose="020B0604020202020204" pitchFamily="34" charset="0"/>
            </a:endParaRPr>
          </a:p>
        </p:txBody>
      </p:sp>
      <p:sp>
        <p:nvSpPr>
          <p:cNvPr id="27" name="TextBox 16">
            <a:extLst>
              <a:ext uri="{FF2B5EF4-FFF2-40B4-BE49-F238E27FC236}">
                <a16:creationId xmlns:a16="http://schemas.microsoft.com/office/drawing/2014/main" id="{D5828872-96C7-CF4D-888F-E4044C31B025}"/>
              </a:ext>
            </a:extLst>
          </p:cNvPr>
          <p:cNvSpPr txBox="1">
            <a:spLocks noChangeArrowheads="1"/>
          </p:cNvSpPr>
          <p:nvPr/>
        </p:nvSpPr>
        <p:spPr bwMode="auto">
          <a:xfrm>
            <a:off x="1793562" y="2080495"/>
            <a:ext cx="3517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cs typeface="Arial" panose="020B0604020202020204" pitchFamily="34" charset="0"/>
              </a:rPr>
              <a:t>Placa Norteamericana</a:t>
            </a:r>
          </a:p>
        </p:txBody>
      </p:sp>
      <p:sp>
        <p:nvSpPr>
          <p:cNvPr id="28" name="TextBox 15">
            <a:extLst>
              <a:ext uri="{FF2B5EF4-FFF2-40B4-BE49-F238E27FC236}">
                <a16:creationId xmlns:a16="http://schemas.microsoft.com/office/drawing/2014/main" id="{6718D3B8-B39E-E24A-8895-24FBC0418C94}"/>
              </a:ext>
            </a:extLst>
          </p:cNvPr>
          <p:cNvSpPr txBox="1">
            <a:spLocks noChangeArrowheads="1"/>
          </p:cNvSpPr>
          <p:nvPr/>
        </p:nvSpPr>
        <p:spPr bwMode="auto">
          <a:xfrm>
            <a:off x="5948161" y="5253335"/>
            <a:ext cx="26624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2400" dirty="0">
                <a:solidFill>
                  <a:schemeClr val="bg1"/>
                </a:solidFill>
                <a:latin typeface="Arial" panose="020B0604020202020204" pitchFamily="34" charset="0"/>
                <a:cs typeface="Arial" panose="020B0604020202020204" pitchFamily="34" charset="0"/>
              </a:rPr>
              <a:t>Placa del Pacífico</a:t>
            </a:r>
          </a:p>
        </p:txBody>
      </p:sp>
    </p:spTree>
    <p:extLst>
      <p:ext uri="{BB962C8B-B14F-4D97-AF65-F5344CB8AC3E}">
        <p14:creationId xmlns:p14="http://schemas.microsoft.com/office/powerpoint/2010/main" val="2451073757"/>
      </p:ext>
    </p:extLst>
  </p:cSld>
  <p:clrMapOvr>
    <a:masterClrMapping/>
  </p:clrMapOvr>
  <p:transition spd="slow" advClick="0" advTm="1200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extBox 7">
            <a:extLst>
              <a:ext uri="{FF2B5EF4-FFF2-40B4-BE49-F238E27FC236}">
                <a16:creationId xmlns:a16="http://schemas.microsoft.com/office/drawing/2014/main" id="{4DA92E89-BCF0-FC43-BFA6-92878B9927D7}"/>
              </a:ext>
            </a:extLst>
          </p:cNvPr>
          <p:cNvSpPr txBox="1">
            <a:spLocks noChangeArrowheads="1"/>
          </p:cNvSpPr>
          <p:nvPr/>
        </p:nvSpPr>
        <p:spPr bwMode="auto">
          <a:xfrm>
            <a:off x="274638" y="1056110"/>
            <a:ext cx="8869362" cy="84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500" dirty="0">
                <a:latin typeface="Arial" panose="020B0604020202020204" pitchFamily="34" charset="0"/>
              </a:rPr>
              <a:t>Los grandes terremotos son comunes en Alaska. Este terremoto se produjo en la zona de subducción del límite de mega-empuje entre las Placas del Pacífico y de América del Norte. Desde 1900, otros 8 terremotos M 7 y mayores han ocurrido dentro de los 250 km de este terremoto.</a:t>
            </a:r>
          </a:p>
        </p:txBody>
      </p:sp>
      <p:sp>
        <p:nvSpPr>
          <p:cNvPr id="15" name="Rectangle 14">
            <a:extLst>
              <a:ext uri="{FF2B5EF4-FFF2-40B4-BE49-F238E27FC236}">
                <a16:creationId xmlns:a16="http://schemas.microsoft.com/office/drawing/2014/main" id="{263AEBD6-353D-9C40-9981-6BC38CD1F64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41987" name="Picture 8" descr="IRIS_TMlogo.png">
            <a:extLst>
              <a:ext uri="{FF2B5EF4-FFF2-40B4-BE49-F238E27FC236}">
                <a16:creationId xmlns:a16="http://schemas.microsoft.com/office/drawing/2014/main" id="{FE69E262-2FE0-F844-962D-34D030EB41E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2">
            <a:extLst>
              <a:ext uri="{FF2B5EF4-FFF2-40B4-BE49-F238E27FC236}">
                <a16:creationId xmlns:a16="http://schemas.microsoft.com/office/drawing/2014/main" id="{A302174A-774B-854D-A2C1-72BB0D8AB804}"/>
              </a:ext>
            </a:extLst>
          </p:cNvPr>
          <p:cNvSpPr txBox="1">
            <a:spLocks noChangeArrowheads="1"/>
          </p:cNvSpPr>
          <p:nvPr/>
        </p:nvSpPr>
        <p:spPr bwMode="auto">
          <a:xfrm>
            <a:off x="6652885" y="4483388"/>
            <a:ext cx="245110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Animación que explora la tectónica de placas y los terremotos de la región del límite de las Placas del Pacífico y Norteamericana.</a:t>
            </a:r>
          </a:p>
        </p:txBody>
      </p:sp>
      <p:pic>
        <p:nvPicPr>
          <p:cNvPr id="3" name="AlaskaTectonics_Trailer">
            <a:hlinkClick r:id="" action="ppaction://media"/>
            <a:extLst>
              <a:ext uri="{FF2B5EF4-FFF2-40B4-BE49-F238E27FC236}">
                <a16:creationId xmlns:a16="http://schemas.microsoft.com/office/drawing/2014/main" id="{2BB493B8-1C42-4309-BAE5-02BF8A814B1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99612" y="2590800"/>
            <a:ext cx="6096000" cy="3571875"/>
          </a:xfrm>
          <a:prstGeom prst="rect">
            <a:avLst/>
          </a:prstGeom>
        </p:spPr>
      </p:pic>
      <p:sp>
        <p:nvSpPr>
          <p:cNvPr id="9" name="Title 1">
            <a:extLst>
              <a:ext uri="{FF2B5EF4-FFF2-40B4-BE49-F238E27FC236}">
                <a16:creationId xmlns:a16="http://schemas.microsoft.com/office/drawing/2014/main" id="{2400329A-DA2D-E647-80B1-39F56200689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145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6F657F-2516-4FF4-94C4-68AFBE232A9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7410" name="Picture 18" descr="IRIS_TMlogo.png">
            <a:extLst>
              <a:ext uri="{FF2B5EF4-FFF2-40B4-BE49-F238E27FC236}">
                <a16:creationId xmlns:a16="http://schemas.microsoft.com/office/drawing/2014/main" id="{3D683055-6E69-4ED7-AF6A-B98BAAD805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Box 12">
            <a:extLst>
              <a:ext uri="{FF2B5EF4-FFF2-40B4-BE49-F238E27FC236}">
                <a16:creationId xmlns:a16="http://schemas.microsoft.com/office/drawing/2014/main" id="{22184B44-D1DE-48B8-B207-EE5873659C76}"/>
              </a:ext>
            </a:extLst>
          </p:cNvPr>
          <p:cNvSpPr txBox="1">
            <a:spLocks noChangeArrowheads="1"/>
          </p:cNvSpPr>
          <p:nvPr/>
        </p:nvSpPr>
        <p:spPr bwMode="auto">
          <a:xfrm>
            <a:off x="307126" y="3200400"/>
            <a:ext cx="2286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del navegador de terremotos de IRIS explora el sismo principal y las réplicas de este terremoto de M8,2.</a:t>
            </a:r>
            <a:endParaRPr lang="es-ES_tradnl" altLang="en-US" sz="1600" dirty="0">
              <a:solidFill>
                <a:srgbClr val="FF0000"/>
              </a:solidFill>
              <a:latin typeface="Arial" panose="020B0604020202020204" pitchFamily="34" charset="0"/>
            </a:endParaRPr>
          </a:p>
        </p:txBody>
      </p:sp>
      <p:pic>
        <p:nvPicPr>
          <p:cNvPr id="3" name="Alaska_M8.2_Aftershocks_210729">
            <a:hlinkClick r:id="" action="ppaction://media"/>
            <a:extLst>
              <a:ext uri="{FF2B5EF4-FFF2-40B4-BE49-F238E27FC236}">
                <a16:creationId xmlns:a16="http://schemas.microsoft.com/office/drawing/2014/main" id="{99D21C23-2DE4-4792-A4A1-D98765C4CCA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747852" y="1107057"/>
            <a:ext cx="6172200" cy="4114800"/>
          </a:xfrm>
          <a:prstGeom prst="rect">
            <a:avLst/>
          </a:prstGeom>
        </p:spPr>
      </p:pic>
      <p:sp>
        <p:nvSpPr>
          <p:cNvPr id="8" name="TextBox 7">
            <a:extLst>
              <a:ext uri="{FF2B5EF4-FFF2-40B4-BE49-F238E27FC236}">
                <a16:creationId xmlns:a16="http://schemas.microsoft.com/office/drawing/2014/main" id="{41FF1D32-EE04-4BE0-B6C2-CBED69EB1116}"/>
              </a:ext>
            </a:extLst>
          </p:cNvPr>
          <p:cNvSpPr txBox="1">
            <a:spLocks noChangeArrowheads="1"/>
          </p:cNvSpPr>
          <p:nvPr/>
        </p:nvSpPr>
        <p:spPr bwMode="auto">
          <a:xfrm>
            <a:off x="3470275" y="5486400"/>
            <a:ext cx="55213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_tradnl" altLang="en-US" sz="1400" dirty="0">
                <a:latin typeface="Arial" panose="020B0604020202020204" pitchFamily="34" charset="0"/>
              </a:rPr>
              <a:t>Datos del navegador de terremotos de IRIS (</a:t>
            </a:r>
            <a:r>
              <a:rPr lang="es-ES_tradnl" altLang="en-US" sz="1400" dirty="0">
                <a:latin typeface="Arial" panose="020B0604020202020204" pitchFamily="34" charset="0"/>
                <a:hlinkClick r:id="rId7"/>
              </a:rPr>
              <a:t>www.iris.edu/ieb</a:t>
            </a:r>
            <a:r>
              <a:rPr lang="es-ES_tradnl" altLang="en-US" sz="1400" dirty="0">
                <a:latin typeface="Arial" panose="020B0604020202020204" pitchFamily="34" charset="0"/>
              </a:rPr>
              <a:t>)</a:t>
            </a:r>
          </a:p>
        </p:txBody>
      </p:sp>
      <p:sp>
        <p:nvSpPr>
          <p:cNvPr id="9" name="Title 1">
            <a:extLst>
              <a:ext uri="{FF2B5EF4-FFF2-40B4-BE49-F238E27FC236}">
                <a16:creationId xmlns:a16="http://schemas.microsoft.com/office/drawing/2014/main" id="{93D49A99-FAFA-7848-B80F-470EDC41BC0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835658764"/>
      </p:ext>
    </p:extLst>
  </p:cSld>
  <p:clrMapOvr>
    <a:masterClrMapping/>
  </p:clrMapOvr>
  <p:transition spd="slow" advClick="0" advTm="1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5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402679" y="2895600"/>
            <a:ext cx="233905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Los terremotos ocurren con frecuencia en las Aleutianas y llenan casi todo el arco.</a:t>
            </a:r>
          </a:p>
          <a:p>
            <a:pPr eaLnBrk="1" hangingPunct="1">
              <a:spcBef>
                <a:spcPct val="0"/>
              </a:spcBef>
              <a:buFontTx/>
              <a:buNone/>
            </a:pPr>
            <a:r>
              <a:rPr lang="es-ES_tradnl" altLang="en-US" sz="1600" dirty="0">
                <a:latin typeface="Arial" panose="020B0604020202020204" pitchFamily="34" charset="0"/>
              </a:rPr>
              <a:t>Esta animación muestra los terremotos más grandes en un período de 15 años junto con todos los eventos M&gt; 4.</a:t>
            </a:r>
          </a:p>
        </p:txBody>
      </p:sp>
      <p:pic>
        <p:nvPicPr>
          <p:cNvPr id="7" name="GIF_Alaska_&gt;M4" descr="GIF_Alaska_&gt;M4">
            <a:hlinkClick r:id="" action="ppaction://media"/>
            <a:extLst>
              <a:ext uri="{FF2B5EF4-FFF2-40B4-BE49-F238E27FC236}">
                <a16:creationId xmlns:a16="http://schemas.microsoft.com/office/drawing/2014/main" id="{42EB84EE-48C6-48BB-B2EC-7900CB731FF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147345" y="1676400"/>
            <a:ext cx="5593976" cy="3962400"/>
          </a:xfrm>
          <a:prstGeom prst="rect">
            <a:avLst/>
          </a:prstGeom>
        </p:spPr>
      </p:pic>
      <p:sp>
        <p:nvSpPr>
          <p:cNvPr id="8" name="Title 1">
            <a:extLst>
              <a:ext uri="{FF2B5EF4-FFF2-40B4-BE49-F238E27FC236}">
                <a16:creationId xmlns:a16="http://schemas.microsoft.com/office/drawing/2014/main" id="{AAD79628-E044-534B-AF2A-E7E33FFA60B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7348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86212" y="2438400"/>
            <a:ext cx="2354696"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err="1">
                <a:latin typeface="Arial" panose="020B0604020202020204" pitchFamily="34" charset="0"/>
              </a:rPr>
              <a:t>Ploteado</a:t>
            </a:r>
            <a:r>
              <a:rPr lang="en-US" altLang="en-US" sz="1600" dirty="0">
                <a:latin typeface="Arial" panose="020B0604020202020204" pitchFamily="34" charset="0"/>
              </a:rPr>
              <a:t> </a:t>
            </a:r>
            <a:r>
              <a:rPr lang="en-US" altLang="en-US" sz="1600" dirty="0" err="1">
                <a:latin typeface="Arial" panose="020B0604020202020204" pitchFamily="34" charset="0"/>
              </a:rPr>
              <a:t>en</a:t>
            </a:r>
            <a:r>
              <a:rPr lang="en-US" altLang="en-US" sz="1600" dirty="0">
                <a:latin typeface="Arial" panose="020B0604020202020204" pitchFamily="34" charset="0"/>
              </a:rPr>
              <a:t> </a:t>
            </a:r>
            <a:r>
              <a:rPr lang="en-US" altLang="en-US" sz="1600" dirty="0" err="1">
                <a:latin typeface="Arial" panose="020B0604020202020204" pitchFamily="34" charset="0"/>
              </a:rPr>
              <a:t>esta</a:t>
            </a:r>
            <a:r>
              <a:rPr lang="en-US" altLang="en-US" sz="1600" dirty="0">
                <a:latin typeface="Arial" panose="020B0604020202020204" pitchFamily="34" charset="0"/>
              </a:rPr>
              <a:t> </a:t>
            </a:r>
            <a:r>
              <a:rPr lang="en-US" altLang="en-US" sz="1600" dirty="0" err="1">
                <a:latin typeface="Arial" panose="020B0604020202020204" pitchFamily="34" charset="0"/>
              </a:rPr>
              <a:t>animación</a:t>
            </a:r>
            <a:r>
              <a:rPr lang="en-US" altLang="en-US" sz="1600" dirty="0">
                <a:latin typeface="Arial" panose="020B0604020202020204" pitchFamily="34" charset="0"/>
              </a:rPr>
              <a:t>, los </a:t>
            </a:r>
            <a:r>
              <a:rPr lang="en-US" altLang="en-US" sz="1600" dirty="0" err="1">
                <a:latin typeface="Arial" panose="020B0604020202020204" pitchFamily="34" charset="0"/>
              </a:rPr>
              <a:t>terremotos</a:t>
            </a:r>
            <a:r>
              <a:rPr lang="en-US" altLang="en-US" sz="1600" dirty="0">
                <a:latin typeface="Arial" panose="020B0604020202020204" pitchFamily="34" charset="0"/>
              </a:rPr>
              <a:t> M8 + </a:t>
            </a:r>
            <a:r>
              <a:rPr lang="en-US" altLang="en-US" sz="1600" dirty="0" err="1">
                <a:latin typeface="Arial" panose="020B0604020202020204" pitchFamily="34" charset="0"/>
              </a:rPr>
              <a:t>han</a:t>
            </a:r>
            <a:r>
              <a:rPr lang="en-US" altLang="en-US" sz="1600" dirty="0">
                <a:latin typeface="Arial" panose="020B0604020202020204" pitchFamily="34" charset="0"/>
              </a:rPr>
              <a:t> </a:t>
            </a:r>
            <a:r>
              <a:rPr lang="en-US" altLang="en-US" sz="1600" dirty="0" err="1">
                <a:latin typeface="Arial" panose="020B0604020202020204" pitchFamily="34" charset="0"/>
              </a:rPr>
              <a:t>causado</a:t>
            </a:r>
            <a:r>
              <a:rPr lang="en-US" altLang="en-US" sz="1600" dirty="0">
                <a:latin typeface="Arial" panose="020B0604020202020204" pitchFamily="34" charset="0"/>
              </a:rPr>
              <a:t> la </a:t>
            </a:r>
            <a:r>
              <a:rPr lang="en-US" altLang="en-US" sz="1600" dirty="0" err="1">
                <a:latin typeface="Arial" panose="020B0604020202020204" pitchFamily="34" charset="0"/>
              </a:rPr>
              <a:t>ruptura</a:t>
            </a:r>
            <a:r>
              <a:rPr lang="en-US" altLang="en-US" sz="1600" dirty="0">
                <a:latin typeface="Arial" panose="020B0604020202020204" pitchFamily="34" charset="0"/>
              </a:rPr>
              <a:t> de </a:t>
            </a:r>
            <a:r>
              <a:rPr lang="en-US" altLang="en-US" sz="1600" dirty="0" err="1">
                <a:latin typeface="Arial" panose="020B0604020202020204" pitchFamily="34" charset="0"/>
              </a:rPr>
              <a:t>casi</a:t>
            </a:r>
            <a:r>
              <a:rPr lang="en-US" altLang="en-US" sz="1600" dirty="0">
                <a:latin typeface="Arial" panose="020B0604020202020204" pitchFamily="34" charset="0"/>
              </a:rPr>
              <a:t> </a:t>
            </a:r>
            <a:r>
              <a:rPr lang="en-US" altLang="en-US" sz="1600" dirty="0" err="1">
                <a:latin typeface="Arial" panose="020B0604020202020204" pitchFamily="34" charset="0"/>
              </a:rPr>
              <a:t>todo</a:t>
            </a:r>
            <a:r>
              <a:rPr lang="en-US" altLang="en-US" sz="1600" dirty="0">
                <a:latin typeface="Arial" panose="020B0604020202020204" pitchFamily="34" charset="0"/>
              </a:rPr>
              <a:t> el arco de las </a:t>
            </a:r>
            <a:r>
              <a:rPr lang="en-US" altLang="en-US" sz="1600" dirty="0" err="1">
                <a:latin typeface="Arial" panose="020B0604020202020204" pitchFamily="34" charset="0"/>
              </a:rPr>
              <a:t>Aleutianas</a:t>
            </a:r>
            <a:r>
              <a:rPr lang="en-US" altLang="en-US" sz="1600" dirty="0">
                <a:latin typeface="Arial" panose="020B0604020202020204" pitchFamily="34" charset="0"/>
              </a:rPr>
              <a:t> </a:t>
            </a:r>
            <a:r>
              <a:rPr lang="en-US" altLang="en-US" sz="1600" dirty="0" err="1">
                <a:latin typeface="Arial" panose="020B0604020202020204" pitchFamily="34" charset="0"/>
              </a:rPr>
              <a:t>en</a:t>
            </a:r>
            <a:r>
              <a:rPr lang="en-US" altLang="en-US" sz="1600" dirty="0">
                <a:latin typeface="Arial" panose="020B0604020202020204" pitchFamily="34" charset="0"/>
              </a:rPr>
              <a:t> los </a:t>
            </a:r>
            <a:r>
              <a:rPr lang="en-US" altLang="en-US" sz="1600" dirty="0" err="1">
                <a:latin typeface="Arial" panose="020B0604020202020204" pitchFamily="34" charset="0"/>
              </a:rPr>
              <a:t>últimos</a:t>
            </a:r>
            <a:r>
              <a:rPr lang="en-US" altLang="en-US" sz="1600" dirty="0">
                <a:latin typeface="Arial" panose="020B0604020202020204" pitchFamily="34" charset="0"/>
              </a:rPr>
              <a:t> 85 </a:t>
            </a:r>
            <a:r>
              <a:rPr lang="en-US" altLang="en-US" sz="1600" dirty="0" err="1">
                <a:latin typeface="Arial" panose="020B0604020202020204" pitchFamily="34" charset="0"/>
              </a:rPr>
              <a:t>años</a:t>
            </a:r>
            <a:r>
              <a:rPr lang="en-US" altLang="en-US" sz="1600" dirty="0">
                <a:latin typeface="Arial" panose="020B0604020202020204" pitchFamily="34" charset="0"/>
              </a:rPr>
              <a:t>, </a:t>
            </a:r>
            <a:r>
              <a:rPr lang="en-US" altLang="en-US" sz="1600" dirty="0" err="1">
                <a:latin typeface="Arial" panose="020B0604020202020204" pitchFamily="34" charset="0"/>
              </a:rPr>
              <a:t>excepto</a:t>
            </a:r>
            <a:r>
              <a:rPr lang="en-US" altLang="en-US" sz="1600" dirty="0">
                <a:latin typeface="Arial" panose="020B0604020202020204" pitchFamily="34" charset="0"/>
              </a:rPr>
              <a:t> por un </a:t>
            </a:r>
            <a:r>
              <a:rPr lang="en-US" altLang="en-US" sz="1600" dirty="0" err="1">
                <a:latin typeface="Arial" panose="020B0604020202020204" pitchFamily="34" charset="0"/>
              </a:rPr>
              <a:t>pequeño</a:t>
            </a:r>
            <a:r>
              <a:rPr lang="en-US" altLang="en-US" sz="1600" dirty="0">
                <a:latin typeface="Arial" panose="020B0604020202020204" pitchFamily="34" charset="0"/>
              </a:rPr>
              <a:t> </a:t>
            </a:r>
            <a:r>
              <a:rPr lang="en-US" altLang="en-US" sz="1600" dirty="0" err="1">
                <a:latin typeface="Arial" panose="020B0604020202020204" pitchFamily="34" charset="0"/>
              </a:rPr>
              <a:t>segmento</a:t>
            </a:r>
            <a:r>
              <a:rPr lang="en-US" altLang="en-US" sz="1600" dirty="0">
                <a:latin typeface="Arial" panose="020B0604020202020204" pitchFamily="34" charset="0"/>
              </a:rPr>
              <a:t> </a:t>
            </a:r>
            <a:r>
              <a:rPr lang="en-US" altLang="en-US" sz="1600" dirty="0" err="1">
                <a:latin typeface="Arial" panose="020B0604020202020204" pitchFamily="34" charset="0"/>
              </a:rPr>
              <a:t>cerca</a:t>
            </a:r>
            <a:r>
              <a:rPr lang="en-US" altLang="en-US" sz="1600" dirty="0">
                <a:latin typeface="Arial" panose="020B0604020202020204" pitchFamily="34" charset="0"/>
              </a:rPr>
              <a:t> de las Islas </a:t>
            </a:r>
            <a:r>
              <a:rPr lang="en-US" altLang="en-US" sz="1600" dirty="0" err="1">
                <a:latin typeface="Arial" panose="020B0604020202020204" pitchFamily="34" charset="0"/>
              </a:rPr>
              <a:t>Shumagin</a:t>
            </a:r>
            <a:r>
              <a:rPr lang="en-US" altLang="en-US" sz="1600" dirty="0">
                <a:latin typeface="Arial" panose="020B0604020202020204" pitchFamily="34" charset="0"/>
              </a:rPr>
              <a:t>, </a:t>
            </a:r>
            <a:r>
              <a:rPr lang="en-US" altLang="en-US" sz="1600" dirty="0" err="1">
                <a:latin typeface="Arial" panose="020B0604020202020204" pitchFamily="34" charset="0"/>
              </a:rPr>
              <a:t>comúnmente</a:t>
            </a:r>
            <a:r>
              <a:rPr lang="en-US" altLang="en-US" sz="1600" dirty="0">
                <a:latin typeface="Arial" panose="020B0604020202020204" pitchFamily="34" charset="0"/>
              </a:rPr>
              <a:t> </a:t>
            </a:r>
            <a:r>
              <a:rPr lang="en-US" altLang="en-US" sz="1600" dirty="0" err="1">
                <a:latin typeface="Arial" panose="020B0604020202020204" pitchFamily="34" charset="0"/>
              </a:rPr>
              <a:t>conocido</a:t>
            </a:r>
            <a:r>
              <a:rPr lang="en-US" altLang="en-US" sz="1600" dirty="0">
                <a:latin typeface="Arial" panose="020B0604020202020204" pitchFamily="34" charset="0"/>
              </a:rPr>
              <a:t> </a:t>
            </a:r>
            <a:r>
              <a:rPr lang="en-US" altLang="en-US" sz="1600" dirty="0" err="1">
                <a:latin typeface="Arial" panose="020B0604020202020204" pitchFamily="34" charset="0"/>
              </a:rPr>
              <a:t>como</a:t>
            </a:r>
            <a:r>
              <a:rPr lang="en-US" altLang="en-US" sz="1600" dirty="0">
                <a:latin typeface="Arial" panose="020B0604020202020204" pitchFamily="34" charset="0"/>
              </a:rPr>
              <a:t> la </a:t>
            </a:r>
            <a:r>
              <a:rPr lang="en-US" altLang="en-US" sz="1600" dirty="0" err="1">
                <a:latin typeface="Arial" panose="020B0604020202020204" pitchFamily="34" charset="0"/>
              </a:rPr>
              <a:t>Brecha</a:t>
            </a:r>
            <a:r>
              <a:rPr lang="en-US" altLang="en-US" sz="1600" dirty="0">
                <a:latin typeface="Arial" panose="020B0604020202020204" pitchFamily="34" charset="0"/>
              </a:rPr>
              <a:t> de </a:t>
            </a:r>
            <a:r>
              <a:rPr lang="en-US" altLang="en-US" sz="1600" dirty="0" err="1">
                <a:latin typeface="Arial" panose="020B0604020202020204" pitchFamily="34" charset="0"/>
              </a:rPr>
              <a:t>Shumagin</a:t>
            </a:r>
            <a:r>
              <a:rPr lang="en-US" altLang="en-US" sz="1600" dirty="0">
                <a:latin typeface="Arial" panose="020B0604020202020204" pitchFamily="34" charset="0"/>
              </a:rPr>
              <a:t>.</a:t>
            </a:r>
          </a:p>
        </p:txBody>
      </p:sp>
      <p:pic>
        <p:nvPicPr>
          <p:cNvPr id="8" name="GIF_Alaska_MegathrustEvents" descr="GIF_Alaska_MegathrustEvents">
            <a:hlinkClick r:id="" action="ppaction://media"/>
            <a:extLst>
              <a:ext uri="{FF2B5EF4-FFF2-40B4-BE49-F238E27FC236}">
                <a16:creationId xmlns:a16="http://schemas.microsoft.com/office/drawing/2014/main" id="{2DCCFCCB-1324-477A-8325-75EF3F6D60F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974721" y="1412706"/>
            <a:ext cx="5780775" cy="4094715"/>
          </a:xfrm>
          <a:prstGeom prst="rect">
            <a:avLst/>
          </a:prstGeom>
        </p:spPr>
      </p:pic>
      <p:sp>
        <p:nvSpPr>
          <p:cNvPr id="7" name="Title 1">
            <a:extLst>
              <a:ext uri="{FF2B5EF4-FFF2-40B4-BE49-F238E27FC236}">
                <a16:creationId xmlns:a16="http://schemas.microsoft.com/office/drawing/2014/main" id="{D789E748-5FDE-204B-89DC-9779D9EF87D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0663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DB6954-0DA2-4462-A05D-7A13815E46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6083" name="Picture 18" descr="IRIS_TMlogo.png">
            <a:extLst>
              <a:ext uri="{FF2B5EF4-FFF2-40B4-BE49-F238E27FC236}">
                <a16:creationId xmlns:a16="http://schemas.microsoft.com/office/drawing/2014/main" id="{F9F16330-E16F-489F-B25B-2A5A6477F3A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12">
            <a:extLst>
              <a:ext uri="{FF2B5EF4-FFF2-40B4-BE49-F238E27FC236}">
                <a16:creationId xmlns:a16="http://schemas.microsoft.com/office/drawing/2014/main" id="{E576DC9C-DDD5-4E04-B485-CC0085299CED}"/>
              </a:ext>
            </a:extLst>
          </p:cNvPr>
          <p:cNvSpPr txBox="1">
            <a:spLocks noChangeArrowheads="1"/>
          </p:cNvSpPr>
          <p:nvPr/>
        </p:nvSpPr>
        <p:spPr bwMode="auto">
          <a:xfrm>
            <a:off x="304800" y="1021140"/>
            <a:ext cx="86936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De la animación anterior, este mapa muestra las zonas de ruptura de los terremotos a lo largo de la zona de mega-empuje de las Islas Aleutianas desde 1938-1996. La "Brecha de </a:t>
            </a:r>
            <a:r>
              <a:rPr lang="es-ES_tradnl" altLang="en-US" sz="1600" dirty="0" err="1">
                <a:latin typeface="Arial" panose="020B0604020202020204" pitchFamily="34" charset="0"/>
              </a:rPr>
              <a:t>Shumagin</a:t>
            </a:r>
            <a:r>
              <a:rPr lang="es-ES_tradnl" altLang="en-US" sz="1600" dirty="0">
                <a:latin typeface="Arial" panose="020B0604020202020204" pitchFamily="34" charset="0"/>
              </a:rPr>
              <a:t>" es una sección del límite de placa que no ha presentado ruptura después de un terremoto grande o mayor durante este rango de tiempo. El terremoto M7,8 del 22 de julio iniciado en el borde oriental de la brecha de </a:t>
            </a:r>
            <a:r>
              <a:rPr lang="es-ES_tradnl" altLang="en-US" sz="1600" dirty="0" err="1">
                <a:latin typeface="Arial" panose="020B0604020202020204" pitchFamily="34" charset="0"/>
              </a:rPr>
              <a:t>Shumagin</a:t>
            </a:r>
            <a:r>
              <a:rPr lang="es-ES_tradnl" altLang="en-US" sz="1600" dirty="0">
                <a:latin typeface="Arial" panose="020B0604020202020204" pitchFamily="34" charset="0"/>
              </a:rPr>
              <a:t> y las réplicas revelan que una ruptura ocurrió hacia el oeste dentro de la Brecha de </a:t>
            </a:r>
            <a:r>
              <a:rPr lang="es-ES_tradnl" altLang="en-US" sz="1600" dirty="0" err="1">
                <a:latin typeface="Arial" panose="020B0604020202020204" pitchFamily="34" charset="0"/>
              </a:rPr>
              <a:t>Shumagin</a:t>
            </a:r>
            <a:r>
              <a:rPr lang="es-ES_tradnl" altLang="en-US" sz="1600" dirty="0">
                <a:latin typeface="Arial" panose="020B0604020202020204" pitchFamily="34" charset="0"/>
              </a:rPr>
              <a:t>.</a:t>
            </a:r>
          </a:p>
        </p:txBody>
      </p:sp>
      <p:sp>
        <p:nvSpPr>
          <p:cNvPr id="46085" name="TextBox 7">
            <a:extLst>
              <a:ext uri="{FF2B5EF4-FFF2-40B4-BE49-F238E27FC236}">
                <a16:creationId xmlns:a16="http://schemas.microsoft.com/office/drawing/2014/main" id="{E59D99B3-1BEC-4F1A-B944-030266BB36C3}"/>
              </a:ext>
            </a:extLst>
          </p:cNvPr>
          <p:cNvSpPr txBox="1">
            <a:spLocks noChangeArrowheads="1"/>
          </p:cNvSpPr>
          <p:nvPr/>
        </p:nvSpPr>
        <p:spPr bwMode="auto">
          <a:xfrm>
            <a:off x="4572001" y="6324600"/>
            <a:ext cx="4495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altLang="en-US" sz="1400" i="1" dirty="0">
                <a:latin typeface="Arial" panose="020B0604020202020204" pitchFamily="34" charset="0"/>
              </a:rPr>
              <a:t>Imagen cortesía del Centro de Terremotos de Alaska</a:t>
            </a:r>
            <a:endParaRPr lang="es-ES_tradnl" altLang="en-US" sz="1800" dirty="0">
              <a:latin typeface="Arial" panose="020B0604020202020204" pitchFamily="34" charset="0"/>
            </a:endParaRPr>
          </a:p>
        </p:txBody>
      </p:sp>
      <p:pic>
        <p:nvPicPr>
          <p:cNvPr id="5" name="Picture 4">
            <a:extLst>
              <a:ext uri="{FF2B5EF4-FFF2-40B4-BE49-F238E27FC236}">
                <a16:creationId xmlns:a16="http://schemas.microsoft.com/office/drawing/2014/main" id="{7B5F58E9-BFEF-420A-8E9F-A7EAF6A175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74" y="2514600"/>
            <a:ext cx="8700252" cy="3727708"/>
          </a:xfrm>
          <a:prstGeom prst="rect">
            <a:avLst/>
          </a:prstGeom>
        </p:spPr>
      </p:pic>
      <p:sp>
        <p:nvSpPr>
          <p:cNvPr id="8" name="Title 1">
            <a:extLst>
              <a:ext uri="{FF2B5EF4-FFF2-40B4-BE49-F238E27FC236}">
                <a16:creationId xmlns:a16="http://schemas.microsoft.com/office/drawing/2014/main" id="{917BE590-1064-6849-9965-D72D25B15C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8,2 ALASKA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Jueves,  29 de Julio, 2021 a las 06:15:47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713192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13896</TotalTime>
  <Words>1926</Words>
  <Application>Microsoft Macintosh PowerPoint</Application>
  <PresentationFormat>On-screen Show (4:3)</PresentationFormat>
  <Paragraphs>123</Paragraphs>
  <Slides>15</Slides>
  <Notes>14</Notes>
  <HiddenSlides>0</HiddenSlides>
  <MMClips>4</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920</cp:revision>
  <cp:lastPrinted>2018-01-24T02:26:23Z</cp:lastPrinted>
  <dcterms:created xsi:type="dcterms:W3CDTF">2009-05-31T20:07:40Z</dcterms:created>
  <dcterms:modified xsi:type="dcterms:W3CDTF">2021-08-02T06:05:36Z</dcterms:modified>
</cp:coreProperties>
</file>