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347" r:id="rId2"/>
    <p:sldId id="385" r:id="rId3"/>
    <p:sldId id="386" r:id="rId4"/>
    <p:sldId id="427" r:id="rId5"/>
    <p:sldId id="428" r:id="rId6"/>
    <p:sldId id="429" r:id="rId7"/>
    <p:sldId id="377" r:id="rId8"/>
    <p:sldId id="384" r:id="rId9"/>
    <p:sldId id="387" r:id="rId10"/>
    <p:sldId id="424" r:id="rId11"/>
    <p:sldId id="373" r:id="rId12"/>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39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441" autoAdjust="0"/>
    <p:restoredTop sz="91003" autoAdjust="0"/>
  </p:normalViewPr>
  <p:slideViewPr>
    <p:cSldViewPr>
      <p:cViewPr varScale="1">
        <p:scale>
          <a:sx n="67" d="100"/>
          <a:sy n="67" d="100"/>
        </p:scale>
        <p:origin x="1194"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C3B1719-6585-446A-AEFF-9C89982A1ABE}"/>
              </a:ext>
            </a:extLst>
          </p:cNvPr>
          <p:cNvSpPr>
            <a:spLocks noGrp="1"/>
          </p:cNvSpPr>
          <p:nvPr>
            <p:ph type="hdr" sz="quarter"/>
          </p:nvPr>
        </p:nvSpPr>
        <p:spPr>
          <a:xfrm>
            <a:off x="0" y="0"/>
            <a:ext cx="3170238" cy="479425"/>
          </a:xfrm>
          <a:prstGeom prst="rect">
            <a:avLst/>
          </a:prstGeom>
        </p:spPr>
        <p:txBody>
          <a:bodyPr vert="horz" lIns="96661" tIns="48331" rIns="96661" bIns="48331"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17212441-9334-44BC-9BF6-F6905409D62E}"/>
              </a:ext>
            </a:extLst>
          </p:cNvPr>
          <p:cNvSpPr>
            <a:spLocks noGrp="1"/>
          </p:cNvSpPr>
          <p:nvPr>
            <p:ph type="dt" idx="1"/>
          </p:nvPr>
        </p:nvSpPr>
        <p:spPr>
          <a:xfrm>
            <a:off x="4143375" y="0"/>
            <a:ext cx="3170238" cy="479425"/>
          </a:xfrm>
          <a:prstGeom prst="rect">
            <a:avLst/>
          </a:prstGeom>
        </p:spPr>
        <p:txBody>
          <a:bodyPr vert="horz" wrap="square" lIns="96661" tIns="48331" rIns="96661" bIns="48331" numCol="1" anchor="t" anchorCtr="0" compatLnSpc="1">
            <a:prstTxWarp prst="textNoShape">
              <a:avLst/>
            </a:prstTxWarp>
          </a:bodyPr>
          <a:lstStyle>
            <a:lvl1pPr algn="r" eaLnBrk="1" hangingPunct="1">
              <a:defRPr sz="1300">
                <a:latin typeface="Calibri" pitchFamily="34" charset="0"/>
                <a:ea typeface="ＭＳ Ｐゴシック" pitchFamily="34" charset="-128"/>
              </a:defRPr>
            </a:lvl1pPr>
          </a:lstStyle>
          <a:p>
            <a:pPr>
              <a:defRPr/>
            </a:pPr>
            <a:fld id="{25C0A7D8-77F7-4D97-BF28-A55C118827D0}" type="datetimeFigureOut">
              <a:rPr lang="en-US"/>
              <a:pPr>
                <a:defRPr/>
              </a:pPr>
              <a:t>8/11/2021</a:t>
            </a:fld>
            <a:endParaRPr lang="en-US"/>
          </a:p>
        </p:txBody>
      </p:sp>
      <p:sp>
        <p:nvSpPr>
          <p:cNvPr id="4" name="Slide Image Placeholder 3">
            <a:extLst>
              <a:ext uri="{FF2B5EF4-FFF2-40B4-BE49-F238E27FC236}">
                <a16:creationId xmlns:a16="http://schemas.microsoft.com/office/drawing/2014/main" id="{8070C4C5-2C2E-481D-AD3F-250C77138A7C}"/>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a:extLst>
              <a:ext uri="{FF2B5EF4-FFF2-40B4-BE49-F238E27FC236}">
                <a16:creationId xmlns:a16="http://schemas.microsoft.com/office/drawing/2014/main" id="{608FDAAF-3591-46E0-9D81-A2A78876A608}"/>
              </a:ext>
            </a:extLst>
          </p:cNvPr>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64B876B2-0841-4F71-934E-D0D461821F60}"/>
              </a:ext>
            </a:extLst>
          </p:cNvPr>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F5574578-31A4-4B5B-856B-BB501593A0CD}"/>
              </a:ext>
            </a:extLst>
          </p:cNvPr>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eaLnBrk="1" hangingPunct="1">
              <a:defRPr sz="1300">
                <a:latin typeface="Calibri" panose="020F0502020204030204" pitchFamily="34" charset="0"/>
              </a:defRPr>
            </a:lvl1pPr>
          </a:lstStyle>
          <a:p>
            <a:pPr>
              <a:defRPr/>
            </a:pPr>
            <a:fld id="{F4EC57A6-FBA3-4ABB-B57A-2B466A56E14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ea typeface="ＭＳ Ｐゴシック" panose="020B0600070205080204" pitchFamily="34" charset="-128"/>
              </a:rPr>
              <a:t>For more detail, visit USGS: https://earthquake.usgs.gov/earthquakes/eventpage/us6000f48v</a:t>
            </a: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1</a:t>
            </a:fld>
            <a:endParaRPr lang="en-US" altLang="en-US" sz="13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12A8D377-6315-466A-9D76-03FC2CDAA8A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a:extLst>
              <a:ext uri="{FF2B5EF4-FFF2-40B4-BE49-F238E27FC236}">
                <a16:creationId xmlns:a16="http://schemas.microsoft.com/office/drawing/2014/main" id="{33668D6C-3BBA-4CB8-9679-708493CEAED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200" b="1" dirty="0">
                <a:solidFill>
                  <a:srgbClr val="393996"/>
                </a:solidFill>
                <a:ea typeface="ＭＳ Ｐゴシック" panose="020B0600070205080204" pitchFamily="34" charset="-128"/>
              </a:rPr>
              <a:t>Relevant Animation:</a:t>
            </a:r>
          </a:p>
          <a:p>
            <a:r>
              <a:rPr lang="en-US" altLang="en-US" sz="1200" dirty="0">
                <a:ea typeface="ＭＳ Ｐゴシック" panose="020B0600070205080204" pitchFamily="34" charset="-128"/>
              </a:rPr>
              <a:t>Focal Mechanisms Explained: https://www.iris.edu/hq/inclass/animation/focal_mechanisms_explained</a:t>
            </a:r>
          </a:p>
          <a:p>
            <a:pPr eaLnBrk="1" hangingPunct="1">
              <a:spcBef>
                <a:spcPct val="0"/>
              </a:spcBef>
            </a:pPr>
            <a:endParaRPr lang="en-US" altLang="en-US" dirty="0">
              <a:ea typeface="ＭＳ Ｐゴシック" panose="020B0600070205080204" pitchFamily="34" charset="-128"/>
            </a:endParaRPr>
          </a:p>
        </p:txBody>
      </p:sp>
      <p:sp>
        <p:nvSpPr>
          <p:cNvPr id="20484" name="Slide Number Placeholder 3">
            <a:extLst>
              <a:ext uri="{FF2B5EF4-FFF2-40B4-BE49-F238E27FC236}">
                <a16:creationId xmlns:a16="http://schemas.microsoft.com/office/drawing/2014/main" id="{6F1146D9-0704-43B2-9FA1-81D5EEB7568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A193043E-4B9B-4BB4-834F-2A464ED2E1A8}" type="slidenum">
              <a:rPr lang="en-US" altLang="en-US" smtClean="0"/>
              <a:pPr>
                <a:spcBef>
                  <a:spcPct val="0"/>
                </a:spcBef>
              </a:pPr>
              <a:t>10</a:t>
            </a:fld>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C9DE5BBF-17E9-4E66-B16B-C9FDB56E12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8A5142C6-D30E-4B34-8E5F-8A7831E660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26628" name="Slide Number Placeholder 3">
            <a:extLst>
              <a:ext uri="{FF2B5EF4-FFF2-40B4-BE49-F238E27FC236}">
                <a16:creationId xmlns:a16="http://schemas.microsoft.com/office/drawing/2014/main" id="{D943B822-8EF9-4E0C-A4EF-B4C404E90CF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6A3163C-1783-4A59-A2D5-086408CCFF3D}" type="slidenum">
              <a:rPr lang="en-US" altLang="en-US" sz="1300" smtClean="0"/>
              <a:pPr>
                <a:spcBef>
                  <a:spcPct val="0"/>
                </a:spcBef>
              </a:pPr>
              <a:t>11</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872D40AC-E0A8-43C5-BD06-00BEEB01CB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4E29640D-93DD-421F-9C5B-3695CC525CD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ea typeface="ＭＳ Ｐゴシック" panose="020B0600070205080204" pitchFamily="34" charset="-128"/>
              </a:rPr>
              <a:t>Shaking intensity scales were developed to standardize the measurements and ease comparison of different earthquakes. The Modified-Mercalli Intensity scale is a twelve-stage scale, from I to X.  Lower numbers represent imperceptible shaking while XII represents total destruction.</a:t>
            </a:r>
          </a:p>
          <a:p>
            <a:pPr eaLnBrk="1" hangingPunct="1">
              <a:spcBef>
                <a:spcPct val="0"/>
              </a:spcBef>
            </a:pPr>
            <a:endParaRPr lang="en-US" altLang="en-US" dirty="0">
              <a:ea typeface="ＭＳ Ｐゴシック" panose="020B0600070205080204" pitchFamily="34" charset="-128"/>
            </a:endParaRPr>
          </a:p>
          <a:p>
            <a:pPr eaLnBrk="1" hangingPunct="1">
              <a:spcBef>
                <a:spcPct val="0"/>
              </a:spcBef>
            </a:pPr>
            <a:r>
              <a:rPr lang="en-US" altLang="en-US" dirty="0">
                <a:ea typeface="ＭＳ Ｐゴシック" panose="020B0600070205080204" pitchFamily="34" charset="-128"/>
              </a:rPr>
              <a:t>Relevant animation:  Earthquake Intensity </a:t>
            </a:r>
            <a:r>
              <a:rPr lang="en-US" altLang="en-US" dirty="0">
                <a:ea typeface="ＭＳ Ｐゴシック" panose="020B0600070205080204" pitchFamily="34" charset="-128"/>
                <a:hlinkClick r:id="rId3"/>
              </a:rPr>
              <a:t>https://www.iris.edu/hq/inclass/animation/earthquake_intensity</a:t>
            </a:r>
            <a:r>
              <a:rPr lang="en-US" altLang="en-US" dirty="0">
                <a:ea typeface="ＭＳ Ｐゴシック" panose="020B0600070205080204" pitchFamily="34" charset="-128"/>
              </a:rPr>
              <a:t> </a:t>
            </a:r>
          </a:p>
          <a:p>
            <a:pPr eaLnBrk="1" hangingPunct="1">
              <a:spcBef>
                <a:spcPct val="0"/>
              </a:spcBef>
            </a:pPr>
            <a:endParaRPr lang="en-US" altLang="en-US" dirty="0">
              <a:ea typeface="ＭＳ Ｐゴシック" panose="020B0600070205080204" pitchFamily="34" charset="-128"/>
            </a:endParaRPr>
          </a:p>
          <a:p>
            <a:pPr eaLnBrk="1" hangingPunct="1">
              <a:spcBef>
                <a:spcPct val="0"/>
              </a:spcBef>
            </a:pPr>
            <a:endParaRPr lang="en-US" altLang="en-US" dirty="0">
              <a:ea typeface="ＭＳ Ｐゴシック" panose="020B0600070205080204" pitchFamily="34" charset="-128"/>
            </a:endParaRPr>
          </a:p>
        </p:txBody>
      </p:sp>
      <p:sp>
        <p:nvSpPr>
          <p:cNvPr id="8196" name="Slide Number Placeholder 3">
            <a:extLst>
              <a:ext uri="{FF2B5EF4-FFF2-40B4-BE49-F238E27FC236}">
                <a16:creationId xmlns:a16="http://schemas.microsoft.com/office/drawing/2014/main" id="{5D74C439-E838-4806-8AC8-3BAB6F9CF01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EFC25D4-2A55-4B21-A9B2-31033FC54867}" type="slidenum">
              <a:rPr lang="en-US" altLang="en-US" smtClean="0">
                <a:latin typeface="Calibri" panose="020F0502020204030204" pitchFamily="34" charset="0"/>
              </a:rPr>
              <a:pPr/>
              <a:t>2</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CB00B360-D337-4EC2-8D71-73E7475551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6ADD45C5-BA11-4211-9EC4-19A8594E745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ea typeface="ＭＳ Ｐゴシック" panose="020B0600070205080204" pitchFamily="34" charset="-128"/>
              </a:rPr>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eaLnBrk="1" hangingPunct="1">
              <a:spcBef>
                <a:spcPct val="0"/>
              </a:spcBef>
            </a:pPr>
            <a:endParaRPr lang="en-US" altLang="en-US">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778D6351-96D5-44A6-8CFA-F9E51BC2332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6136C01-F468-42A0-9291-EEFFF117CA86}" type="slidenum">
              <a:rPr lang="en-US" altLang="en-US" sz="1300" smtClean="0"/>
              <a:pPr>
                <a:spcBef>
                  <a:spcPct val="0"/>
                </a:spcBef>
              </a:pPr>
              <a:t>3</a:t>
            </a:fld>
            <a:endParaRPr lang="en-US" altLang="en-US" sz="13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D51DD1B5-AA2D-CD4A-B637-C3CC7CFEC53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a:extLst>
              <a:ext uri="{FF2B5EF4-FFF2-40B4-BE49-F238E27FC236}">
                <a16:creationId xmlns:a16="http://schemas.microsoft.com/office/drawing/2014/main" id="{AF47CA13-FA5B-4247-A0F2-1A558C4249D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12292" name="Slide Number Placeholder 3">
            <a:extLst>
              <a:ext uri="{FF2B5EF4-FFF2-40B4-BE49-F238E27FC236}">
                <a16:creationId xmlns:a16="http://schemas.microsoft.com/office/drawing/2014/main" id="{7AC1ECA5-F3B9-A140-B861-6B044C40466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416F394-2815-0848-A4CF-041661710383}" type="slidenum">
              <a:rPr lang="en-US" altLang="en-US">
                <a:latin typeface="Calibri" panose="020F0502020204030204" pitchFamily="34" charset="0"/>
              </a:rPr>
              <a:pPr/>
              <a:t>4</a:t>
            </a:fld>
            <a:endParaRPr lang="en-US" altLang="en-US">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8558853F-AAAA-6548-AD33-BE2CA6902D4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B4086C77-A5C4-4CB8-A85C-03B8AAEA474B}"/>
              </a:ext>
            </a:extLst>
          </p:cNvPr>
          <p:cNvSpPr>
            <a:spLocks noGrp="1"/>
          </p:cNvSpPr>
          <p:nvPr>
            <p:ph type="body" idx="1"/>
          </p:nvPr>
        </p:nvSpPr>
        <p:spPr bwMode="auto">
          <a:extLst>
            <a:ext uri="{909E8E84-426E-40dd-AFC4-6F175D3DCCD1}"/>
            <a:ext uri="{91240B29-F687-4f45-9708-019B960494DF}"/>
            <a:ext uri="{FAA26D3D-D897-4be2-8F04-BA451C77F1D7}"/>
          </a:extLst>
        </p:spPr>
        <p:txBody>
          <a:bodyPr wrap="square" numCol="1" anchor="t" anchorCtr="0" compatLnSpc="1">
            <a:prstTxWarp prst="textNoShape">
              <a:avLst/>
            </a:prstTxWarp>
          </a:bodyPr>
          <a:lstStyle/>
          <a:p>
            <a:pPr>
              <a:defRPr/>
            </a:pPr>
            <a:r>
              <a:rPr lang="en-US" altLang="en-US" sz="1050" b="1" dirty="0">
                <a:solidFill>
                  <a:srgbClr val="393996"/>
                </a:solidFill>
                <a:ea typeface="ＭＳ Ｐゴシック" panose="020B0600070205080204" pitchFamily="34" charset="-128"/>
              </a:rPr>
              <a:t>Explore the Seismicity:</a:t>
            </a:r>
          </a:p>
          <a:p>
            <a:pPr>
              <a:defRPr/>
            </a:pPr>
            <a:r>
              <a:rPr lang="en-US" altLang="en-US" sz="1050" dirty="0">
                <a:ea typeface="ＭＳ Ｐゴシック" panose="020B0600070205080204" pitchFamily="34" charset="-128"/>
              </a:rPr>
              <a:t>IRIS Earthquake Browser:  http://ds.iris.edu/ieb/</a:t>
            </a:r>
            <a:endParaRPr lang="en-US" sz="1050" dirty="0"/>
          </a:p>
          <a:p>
            <a:pPr>
              <a:defRPr/>
            </a:pPr>
            <a:endParaRPr lang="en-US" sz="1050" dirty="0">
              <a:latin typeface="Arial" charset="0"/>
            </a:endParaRPr>
          </a:p>
        </p:txBody>
      </p:sp>
      <p:sp>
        <p:nvSpPr>
          <p:cNvPr id="14340" name="Slide Number Placeholder 3">
            <a:extLst>
              <a:ext uri="{FF2B5EF4-FFF2-40B4-BE49-F238E27FC236}">
                <a16:creationId xmlns:a16="http://schemas.microsoft.com/office/drawing/2014/main" id="{48CEAA10-32F4-CA4B-80C5-27AE4AF594C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71CFD57-DB83-6B4B-B9D6-3687D639726C}" type="slidenum">
              <a:rPr lang="en-US" altLang="en-US" sz="1200">
                <a:latin typeface="Calibri" panose="020F0502020204030204" pitchFamily="34" charset="0"/>
              </a:rPr>
              <a:pPr/>
              <a:t>5</a:t>
            </a:fld>
            <a:endParaRPr lang="en-US" altLang="en-US"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C4D6FA70-DF33-424E-B14D-E431FF1F484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54B3B3A6-82F5-8045-94BC-9331E2FA9E9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ECE28AA5-2210-1B4B-80F5-97CABE5BBFF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ACD2AF4C-666C-3E45-A0CA-8D8098258096}" type="slidenum">
              <a:rPr lang="en-US" altLang="en-US" sz="1300"/>
              <a:pPr>
                <a:spcBef>
                  <a:spcPct val="0"/>
                </a:spcBef>
              </a:pPr>
              <a:t>6</a:t>
            </a:fld>
            <a:endParaRPr lang="en-US" altLang="en-US" sz="13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AF00DF6D-15E7-4779-91FE-4BD14777DE2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0B1E8E21-414A-4041-A164-6848C2DFF09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solidFill>
                  <a:srgbClr val="393996"/>
                </a:solidFill>
                <a:ea typeface="ＭＳ Ｐゴシック" panose="020B0600070205080204" pitchFamily="34" charset="-128"/>
              </a:rPr>
              <a:t>Relevant Animations:</a:t>
            </a:r>
          </a:p>
          <a:p>
            <a:r>
              <a:rPr lang="en-US" altLang="en-US" sz="1400" b="1">
                <a:solidFill>
                  <a:srgbClr val="393996"/>
                </a:solidFill>
                <a:ea typeface="ＭＳ Ｐゴシック" panose="020B0600070205080204" pitchFamily="34" charset="-128"/>
              </a:rPr>
              <a:t>T</a:t>
            </a:r>
            <a:r>
              <a:rPr lang="en-US" altLang="en-US" sz="1400">
                <a:ea typeface="ＭＳ Ｐゴシック" panose="020B0600070205080204" pitchFamily="34" charset="-128"/>
              </a:rPr>
              <a:t>ravel-time curves: How they are created </a:t>
            </a:r>
            <a:r>
              <a:rPr lang="en-US" altLang="en-US">
                <a:ea typeface="ＭＳ Ｐゴシック" panose="020B0600070205080204" pitchFamily="34" charset="-128"/>
              </a:rPr>
              <a:t>https://www.iris.edu/hq/inclass/animation/traveltime_curves_how_they_are_created</a:t>
            </a:r>
          </a:p>
          <a:p>
            <a:r>
              <a:rPr lang="en-US" altLang="en-US">
                <a:ea typeface="ＭＳ Ｐゴシック" panose="020B0600070205080204" pitchFamily="34" charset="-128"/>
              </a:rPr>
              <a:t>Seismic Shadow Zone: Basic Introduction https://www.iris.edu/hq/inclass/animation/seismic_shadow_zone_basic_introduction</a:t>
            </a: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p:txBody>
      </p:sp>
      <p:sp>
        <p:nvSpPr>
          <p:cNvPr id="15363" name="Slide Number Placeholder 3">
            <a:extLst>
              <a:ext uri="{FF2B5EF4-FFF2-40B4-BE49-F238E27FC236}">
                <a16:creationId xmlns:a16="http://schemas.microsoft.com/office/drawing/2014/main" id="{035D2EA0-B207-4028-8F25-7AF255CED4C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C7879AC5-6ECB-46F6-85E7-A52C8086098D}" type="slidenum">
              <a:rPr lang="en-US" altLang="en-US" smtClean="0">
                <a:solidFill>
                  <a:srgbClr val="000000"/>
                </a:solidFill>
                <a:latin typeface="Calibri" panose="020F0502020204030204" pitchFamily="34" charset="0"/>
              </a:rPr>
              <a:pPr/>
              <a:t>7</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4DECE306-D7B6-B945-8F30-F6CF48533A2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a:extLst>
              <a:ext uri="{FF2B5EF4-FFF2-40B4-BE49-F238E27FC236}">
                <a16:creationId xmlns:a16="http://schemas.microsoft.com/office/drawing/2014/main" id="{C3791C0D-5DA0-6B40-AEEE-C105A08263B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ea typeface="ＭＳ Ｐゴシック" panose="020B0600070205080204" pitchFamily="34" charset="-128"/>
              </a:rPr>
              <a:t>Relevant animation: </a:t>
            </a:r>
          </a:p>
          <a:p>
            <a:r>
              <a:rPr lang="en-US" altLang="en-US" dirty="0">
                <a:ea typeface="ＭＳ Ｐゴシック" panose="020B0600070205080204" pitchFamily="34" charset="-128"/>
              </a:rPr>
              <a:t>Seismic Shadow Zone: Basic Introduction, How do P &amp; S waves give evidence for a liquid outer core?</a:t>
            </a:r>
          </a:p>
          <a:p>
            <a:r>
              <a:rPr lang="en-US" altLang="en-US" dirty="0">
                <a:ea typeface="ＭＳ Ｐゴシック" panose="020B0600070205080204" pitchFamily="34" charset="-128"/>
              </a:rPr>
              <a:t>https://</a:t>
            </a:r>
            <a:r>
              <a:rPr lang="en-US" altLang="en-US" dirty="0" err="1">
                <a:ea typeface="ＭＳ Ｐゴシック" panose="020B0600070205080204" pitchFamily="34" charset="-128"/>
              </a:rPr>
              <a:t>www.iris.edu</a:t>
            </a:r>
            <a:r>
              <a:rPr lang="en-US" altLang="en-US" dirty="0">
                <a:ea typeface="ＭＳ Ｐゴシック" panose="020B0600070205080204" pitchFamily="34" charset="-128"/>
              </a:rPr>
              <a:t>/</a:t>
            </a:r>
            <a:r>
              <a:rPr lang="en-US" altLang="en-US" dirty="0" err="1">
                <a:ea typeface="ＭＳ Ｐゴシック" panose="020B0600070205080204" pitchFamily="34" charset="-128"/>
              </a:rPr>
              <a:t>hq</a:t>
            </a:r>
            <a:r>
              <a:rPr lang="en-US" altLang="en-US" dirty="0">
                <a:ea typeface="ＭＳ Ｐゴシック" panose="020B0600070205080204" pitchFamily="34" charset="-128"/>
              </a:rPr>
              <a:t>/</a:t>
            </a:r>
            <a:r>
              <a:rPr lang="en-US" altLang="en-US" dirty="0" err="1">
                <a:ea typeface="ＭＳ Ｐゴシック" panose="020B0600070205080204" pitchFamily="34" charset="-128"/>
              </a:rPr>
              <a:t>inclass</a:t>
            </a:r>
            <a:r>
              <a:rPr lang="en-US" altLang="en-US" dirty="0">
                <a:ea typeface="ＭＳ Ｐゴシック" panose="020B0600070205080204" pitchFamily="34" charset="-128"/>
              </a:rPr>
              <a:t>/animation/</a:t>
            </a:r>
            <a:r>
              <a:rPr lang="en-US" altLang="en-US" dirty="0" err="1">
                <a:ea typeface="ＭＳ Ｐゴシック" panose="020B0600070205080204" pitchFamily="34" charset="-128"/>
              </a:rPr>
              <a:t>seismic_shadow_zone_basic_introduction</a:t>
            </a:r>
            <a:r>
              <a:rPr lang="en-US" altLang="en-US" dirty="0">
                <a:ea typeface="ＭＳ Ｐゴシック" panose="020B0600070205080204" pitchFamily="34" charset="-128"/>
              </a:rPr>
              <a:t> </a:t>
            </a:r>
          </a:p>
          <a:p>
            <a:endParaRPr lang="en-US" altLang="en-US" dirty="0">
              <a:ea typeface="ＭＳ Ｐゴシック" panose="020B0600070205080204" pitchFamily="34" charset="-128"/>
            </a:endParaRPr>
          </a:p>
        </p:txBody>
      </p:sp>
      <p:sp>
        <p:nvSpPr>
          <p:cNvPr id="20484" name="Slide Number Placeholder 3">
            <a:extLst>
              <a:ext uri="{FF2B5EF4-FFF2-40B4-BE49-F238E27FC236}">
                <a16:creationId xmlns:a16="http://schemas.microsoft.com/office/drawing/2014/main" id="{D237A09E-B1B0-C34A-95DC-A102AEC7818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D7759A7-6940-AF46-ACCF-2ABD854B1259}" type="slidenum">
              <a:rPr lang="en-US" altLang="en-US">
                <a:latin typeface="Calibri" panose="020F0502020204030204" pitchFamily="34" charset="0"/>
              </a:rPr>
              <a:pPr/>
              <a:t>8</a:t>
            </a:fld>
            <a:endParaRPr lang="en-US" altLang="en-US">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a:extLst>
              <a:ext uri="{FF2B5EF4-FFF2-40B4-BE49-F238E27FC236}">
                <a16:creationId xmlns:a16="http://schemas.microsoft.com/office/drawing/2014/main" id="{8D5B962C-3C2C-2441-BF60-76FD7CF9B99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0" name="Notes Placeholder 2">
            <a:extLst>
              <a:ext uri="{FF2B5EF4-FFF2-40B4-BE49-F238E27FC236}">
                <a16:creationId xmlns:a16="http://schemas.microsoft.com/office/drawing/2014/main" id="{73737E7F-4912-564D-865C-DE93969122C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000" b="1" dirty="0">
                <a:solidFill>
                  <a:srgbClr val="393996"/>
                </a:solidFill>
                <a:ea typeface="ＭＳ Ｐゴシック" panose="020B0600070205080204" pitchFamily="34" charset="-128"/>
              </a:rPr>
              <a:t>Relevant Animation:</a:t>
            </a:r>
          </a:p>
          <a:p>
            <a:r>
              <a:rPr lang="en-US" altLang="en-US" sz="1000" dirty="0">
                <a:ea typeface="ＭＳ Ｐゴシック" panose="020B0600070205080204" pitchFamily="34" charset="-128"/>
              </a:rPr>
              <a:t>Focal Mechanisms Explained: https://www.iris.edu/hq/inclass/animation/focal_mechanisms_explained</a:t>
            </a:r>
          </a:p>
          <a:p>
            <a:pPr eaLnBrk="1" hangingPunct="1">
              <a:spcBef>
                <a:spcPct val="0"/>
              </a:spcBef>
            </a:pPr>
            <a:endParaRPr lang="en-US" altLang="en-US" dirty="0">
              <a:ea typeface="ＭＳ Ｐゴシック" panose="020B0600070205080204" pitchFamily="34" charset="-128"/>
            </a:endParaRPr>
          </a:p>
        </p:txBody>
      </p:sp>
      <p:sp>
        <p:nvSpPr>
          <p:cNvPr id="27651" name="Slide Number Placeholder 3">
            <a:extLst>
              <a:ext uri="{FF2B5EF4-FFF2-40B4-BE49-F238E27FC236}">
                <a16:creationId xmlns:a16="http://schemas.microsoft.com/office/drawing/2014/main" id="{8EB25C3E-0F54-2C47-8EDB-EB9586B35E0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6B93A9DC-4F46-8B46-A553-1BD2D83B7102}" type="slidenum">
              <a:rPr lang="en-US" altLang="en-US"/>
              <a:pPr>
                <a:spcBef>
                  <a:spcPct val="0"/>
                </a:spcBef>
              </a:pPr>
              <a:t>9</a:t>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FC93F97-C9B6-46C8-A667-9FE3C91573CA}"/>
              </a:ext>
            </a:extLst>
          </p:cNvPr>
          <p:cNvSpPr>
            <a:spLocks noGrp="1"/>
          </p:cNvSpPr>
          <p:nvPr>
            <p:ph type="dt" sz="half" idx="10"/>
          </p:nvPr>
        </p:nvSpPr>
        <p:spPr/>
        <p:txBody>
          <a:bodyPr/>
          <a:lstStyle>
            <a:lvl1pPr>
              <a:defRPr/>
            </a:lvl1pPr>
          </a:lstStyle>
          <a:p>
            <a:pPr>
              <a:defRPr/>
            </a:pPr>
            <a:fld id="{CDD3DD76-5BF0-439E-ABFB-18CF8F3AD437}" type="datetimeFigureOut">
              <a:rPr lang="en-US"/>
              <a:pPr>
                <a:defRPr/>
              </a:pPr>
              <a:t>8/11/2021</a:t>
            </a:fld>
            <a:endParaRPr lang="en-US"/>
          </a:p>
        </p:txBody>
      </p:sp>
      <p:sp>
        <p:nvSpPr>
          <p:cNvPr id="5" name="Footer Placeholder 4">
            <a:extLst>
              <a:ext uri="{FF2B5EF4-FFF2-40B4-BE49-F238E27FC236}">
                <a16:creationId xmlns:a16="http://schemas.microsoft.com/office/drawing/2014/main" id="{10D6CEAA-E120-45B0-881E-360B7810D28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D1FB57C-BDE6-4102-AC36-9BA018EFA1B4}"/>
              </a:ext>
            </a:extLst>
          </p:cNvPr>
          <p:cNvSpPr>
            <a:spLocks noGrp="1"/>
          </p:cNvSpPr>
          <p:nvPr>
            <p:ph type="sldNum" sz="quarter" idx="12"/>
          </p:nvPr>
        </p:nvSpPr>
        <p:spPr/>
        <p:txBody>
          <a:bodyPr/>
          <a:lstStyle>
            <a:lvl1pPr>
              <a:defRPr/>
            </a:lvl1pPr>
          </a:lstStyle>
          <a:p>
            <a:pPr>
              <a:defRPr/>
            </a:pPr>
            <a:fld id="{3872EC4A-1A68-40C9-9AFC-33E544E55181}" type="slidenum">
              <a:rPr lang="en-US" altLang="en-US"/>
              <a:pPr>
                <a:defRPr/>
              </a:pPr>
              <a:t>‹#›</a:t>
            </a:fld>
            <a:endParaRPr lang="en-US" altLang="en-US"/>
          </a:p>
        </p:txBody>
      </p:sp>
    </p:spTree>
    <p:extLst>
      <p:ext uri="{BB962C8B-B14F-4D97-AF65-F5344CB8AC3E}">
        <p14:creationId xmlns:p14="http://schemas.microsoft.com/office/powerpoint/2010/main" val="2435965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4C7A46-5222-4B91-A609-80848AC18A9E}"/>
              </a:ext>
            </a:extLst>
          </p:cNvPr>
          <p:cNvSpPr>
            <a:spLocks noGrp="1"/>
          </p:cNvSpPr>
          <p:nvPr>
            <p:ph type="dt" sz="half" idx="10"/>
          </p:nvPr>
        </p:nvSpPr>
        <p:spPr/>
        <p:txBody>
          <a:bodyPr/>
          <a:lstStyle>
            <a:lvl1pPr>
              <a:defRPr/>
            </a:lvl1pPr>
          </a:lstStyle>
          <a:p>
            <a:pPr>
              <a:defRPr/>
            </a:pPr>
            <a:fld id="{A8457970-18E6-4B91-A2CB-7C4286BB52EA}" type="datetimeFigureOut">
              <a:rPr lang="en-US"/>
              <a:pPr>
                <a:defRPr/>
              </a:pPr>
              <a:t>8/11/2021</a:t>
            </a:fld>
            <a:endParaRPr lang="en-US"/>
          </a:p>
        </p:txBody>
      </p:sp>
      <p:sp>
        <p:nvSpPr>
          <p:cNvPr id="5" name="Footer Placeholder 4">
            <a:extLst>
              <a:ext uri="{FF2B5EF4-FFF2-40B4-BE49-F238E27FC236}">
                <a16:creationId xmlns:a16="http://schemas.microsoft.com/office/drawing/2014/main" id="{2BEA3467-18C0-44A7-90E9-A617F38340F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BB7D403-6150-4470-9CF6-E9CEE4EE11FC}"/>
              </a:ext>
            </a:extLst>
          </p:cNvPr>
          <p:cNvSpPr>
            <a:spLocks noGrp="1"/>
          </p:cNvSpPr>
          <p:nvPr>
            <p:ph type="sldNum" sz="quarter" idx="12"/>
          </p:nvPr>
        </p:nvSpPr>
        <p:spPr/>
        <p:txBody>
          <a:bodyPr/>
          <a:lstStyle>
            <a:lvl1pPr>
              <a:defRPr/>
            </a:lvl1pPr>
          </a:lstStyle>
          <a:p>
            <a:pPr>
              <a:defRPr/>
            </a:pPr>
            <a:fld id="{C9436BF6-B5D3-4960-8F4B-31360040D706}" type="slidenum">
              <a:rPr lang="en-US" altLang="en-US"/>
              <a:pPr>
                <a:defRPr/>
              </a:pPr>
              <a:t>‹#›</a:t>
            </a:fld>
            <a:endParaRPr lang="en-US" altLang="en-US"/>
          </a:p>
        </p:txBody>
      </p:sp>
    </p:spTree>
    <p:extLst>
      <p:ext uri="{BB962C8B-B14F-4D97-AF65-F5344CB8AC3E}">
        <p14:creationId xmlns:p14="http://schemas.microsoft.com/office/powerpoint/2010/main" val="3502133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D05BE7-E9B8-4E8A-BC3A-6578D75679B7}"/>
              </a:ext>
            </a:extLst>
          </p:cNvPr>
          <p:cNvSpPr>
            <a:spLocks noGrp="1"/>
          </p:cNvSpPr>
          <p:nvPr>
            <p:ph type="dt" sz="half" idx="10"/>
          </p:nvPr>
        </p:nvSpPr>
        <p:spPr/>
        <p:txBody>
          <a:bodyPr/>
          <a:lstStyle>
            <a:lvl1pPr>
              <a:defRPr/>
            </a:lvl1pPr>
          </a:lstStyle>
          <a:p>
            <a:pPr>
              <a:defRPr/>
            </a:pPr>
            <a:fld id="{E5C2ED3E-68D9-4334-AE91-6EEAC9ADA350}" type="datetimeFigureOut">
              <a:rPr lang="en-US"/>
              <a:pPr>
                <a:defRPr/>
              </a:pPr>
              <a:t>8/11/2021</a:t>
            </a:fld>
            <a:endParaRPr lang="en-US"/>
          </a:p>
        </p:txBody>
      </p:sp>
      <p:sp>
        <p:nvSpPr>
          <p:cNvPr id="5" name="Footer Placeholder 4">
            <a:extLst>
              <a:ext uri="{FF2B5EF4-FFF2-40B4-BE49-F238E27FC236}">
                <a16:creationId xmlns:a16="http://schemas.microsoft.com/office/drawing/2014/main" id="{C10865C9-FE3D-4F75-A71D-3A224BB37D3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2D13018-3A2F-4C20-93E9-0B331DBAE08F}"/>
              </a:ext>
            </a:extLst>
          </p:cNvPr>
          <p:cNvSpPr>
            <a:spLocks noGrp="1"/>
          </p:cNvSpPr>
          <p:nvPr>
            <p:ph type="sldNum" sz="quarter" idx="12"/>
          </p:nvPr>
        </p:nvSpPr>
        <p:spPr/>
        <p:txBody>
          <a:bodyPr/>
          <a:lstStyle>
            <a:lvl1pPr>
              <a:defRPr/>
            </a:lvl1pPr>
          </a:lstStyle>
          <a:p>
            <a:pPr>
              <a:defRPr/>
            </a:pPr>
            <a:fld id="{CC04CF74-9E18-4E43-B5DD-3B21236ADD45}" type="slidenum">
              <a:rPr lang="en-US" altLang="en-US"/>
              <a:pPr>
                <a:defRPr/>
              </a:pPr>
              <a:t>‹#›</a:t>
            </a:fld>
            <a:endParaRPr lang="en-US" altLang="en-US"/>
          </a:p>
        </p:txBody>
      </p:sp>
    </p:spTree>
    <p:extLst>
      <p:ext uri="{BB962C8B-B14F-4D97-AF65-F5344CB8AC3E}">
        <p14:creationId xmlns:p14="http://schemas.microsoft.com/office/powerpoint/2010/main" val="2757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FC48B5-7223-490B-A100-1983FA118B48}"/>
              </a:ext>
            </a:extLst>
          </p:cNvPr>
          <p:cNvSpPr>
            <a:spLocks noGrp="1"/>
          </p:cNvSpPr>
          <p:nvPr>
            <p:ph type="dt" sz="half" idx="10"/>
          </p:nvPr>
        </p:nvSpPr>
        <p:spPr/>
        <p:txBody>
          <a:bodyPr/>
          <a:lstStyle>
            <a:lvl1pPr>
              <a:defRPr/>
            </a:lvl1pPr>
          </a:lstStyle>
          <a:p>
            <a:pPr>
              <a:defRPr/>
            </a:pPr>
            <a:fld id="{16441502-570B-4DA6-8B31-BC3467DD54F9}" type="datetimeFigureOut">
              <a:rPr lang="en-US"/>
              <a:pPr>
                <a:defRPr/>
              </a:pPr>
              <a:t>8/11/2021</a:t>
            </a:fld>
            <a:endParaRPr lang="en-US"/>
          </a:p>
        </p:txBody>
      </p:sp>
      <p:sp>
        <p:nvSpPr>
          <p:cNvPr id="5" name="Footer Placeholder 4">
            <a:extLst>
              <a:ext uri="{FF2B5EF4-FFF2-40B4-BE49-F238E27FC236}">
                <a16:creationId xmlns:a16="http://schemas.microsoft.com/office/drawing/2014/main" id="{FC66AC6D-0C69-4CC5-896C-202B9DC198D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08F947E-4905-4EC1-9B8E-CFAA3DBC2313}"/>
              </a:ext>
            </a:extLst>
          </p:cNvPr>
          <p:cNvSpPr>
            <a:spLocks noGrp="1"/>
          </p:cNvSpPr>
          <p:nvPr>
            <p:ph type="sldNum" sz="quarter" idx="12"/>
          </p:nvPr>
        </p:nvSpPr>
        <p:spPr/>
        <p:txBody>
          <a:bodyPr/>
          <a:lstStyle>
            <a:lvl1pPr>
              <a:defRPr/>
            </a:lvl1pPr>
          </a:lstStyle>
          <a:p>
            <a:pPr>
              <a:defRPr/>
            </a:pPr>
            <a:fld id="{66A0DED6-39C7-4B80-A38D-3FA7C981CF21}" type="slidenum">
              <a:rPr lang="en-US" altLang="en-US"/>
              <a:pPr>
                <a:defRPr/>
              </a:pPr>
              <a:t>‹#›</a:t>
            </a:fld>
            <a:endParaRPr lang="en-US" altLang="en-US"/>
          </a:p>
        </p:txBody>
      </p:sp>
    </p:spTree>
    <p:extLst>
      <p:ext uri="{BB962C8B-B14F-4D97-AF65-F5344CB8AC3E}">
        <p14:creationId xmlns:p14="http://schemas.microsoft.com/office/powerpoint/2010/main" val="698235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50EBD4F-0890-4613-BAE4-B009A32EBE7D}"/>
              </a:ext>
            </a:extLst>
          </p:cNvPr>
          <p:cNvSpPr>
            <a:spLocks noGrp="1"/>
          </p:cNvSpPr>
          <p:nvPr>
            <p:ph type="dt" sz="half" idx="10"/>
          </p:nvPr>
        </p:nvSpPr>
        <p:spPr/>
        <p:txBody>
          <a:bodyPr/>
          <a:lstStyle>
            <a:lvl1pPr>
              <a:defRPr/>
            </a:lvl1pPr>
          </a:lstStyle>
          <a:p>
            <a:pPr>
              <a:defRPr/>
            </a:pPr>
            <a:fld id="{20EAFC6E-BAE4-4F1B-88C5-EDD4A4C86447}" type="datetimeFigureOut">
              <a:rPr lang="en-US"/>
              <a:pPr>
                <a:defRPr/>
              </a:pPr>
              <a:t>8/11/2021</a:t>
            </a:fld>
            <a:endParaRPr lang="en-US"/>
          </a:p>
        </p:txBody>
      </p:sp>
      <p:sp>
        <p:nvSpPr>
          <p:cNvPr id="5" name="Footer Placeholder 4">
            <a:extLst>
              <a:ext uri="{FF2B5EF4-FFF2-40B4-BE49-F238E27FC236}">
                <a16:creationId xmlns:a16="http://schemas.microsoft.com/office/drawing/2014/main" id="{14C391B8-A1B8-4350-B022-7EF302D223E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4A04EC9-958D-4D25-BB06-EA709F3BE330}"/>
              </a:ext>
            </a:extLst>
          </p:cNvPr>
          <p:cNvSpPr>
            <a:spLocks noGrp="1"/>
          </p:cNvSpPr>
          <p:nvPr>
            <p:ph type="sldNum" sz="quarter" idx="12"/>
          </p:nvPr>
        </p:nvSpPr>
        <p:spPr/>
        <p:txBody>
          <a:bodyPr/>
          <a:lstStyle>
            <a:lvl1pPr>
              <a:defRPr/>
            </a:lvl1pPr>
          </a:lstStyle>
          <a:p>
            <a:pPr>
              <a:defRPr/>
            </a:pPr>
            <a:fld id="{61833EB8-493C-4BD3-A747-863083576F64}" type="slidenum">
              <a:rPr lang="en-US" altLang="en-US"/>
              <a:pPr>
                <a:defRPr/>
              </a:pPr>
              <a:t>‹#›</a:t>
            </a:fld>
            <a:endParaRPr lang="en-US" altLang="en-US"/>
          </a:p>
        </p:txBody>
      </p:sp>
    </p:spTree>
    <p:extLst>
      <p:ext uri="{BB962C8B-B14F-4D97-AF65-F5344CB8AC3E}">
        <p14:creationId xmlns:p14="http://schemas.microsoft.com/office/powerpoint/2010/main" val="3264036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0B0EB904-8777-4CBB-80A2-A4C607AD86D9}"/>
              </a:ext>
            </a:extLst>
          </p:cNvPr>
          <p:cNvSpPr>
            <a:spLocks noGrp="1"/>
          </p:cNvSpPr>
          <p:nvPr>
            <p:ph type="dt" sz="half" idx="10"/>
          </p:nvPr>
        </p:nvSpPr>
        <p:spPr/>
        <p:txBody>
          <a:bodyPr/>
          <a:lstStyle>
            <a:lvl1pPr>
              <a:defRPr/>
            </a:lvl1pPr>
          </a:lstStyle>
          <a:p>
            <a:pPr>
              <a:defRPr/>
            </a:pPr>
            <a:fld id="{319B80DD-D54D-429A-800A-4F5F4FB241C9}" type="datetimeFigureOut">
              <a:rPr lang="en-US"/>
              <a:pPr>
                <a:defRPr/>
              </a:pPr>
              <a:t>8/11/2021</a:t>
            </a:fld>
            <a:endParaRPr lang="en-US"/>
          </a:p>
        </p:txBody>
      </p:sp>
      <p:sp>
        <p:nvSpPr>
          <p:cNvPr id="6" name="Footer Placeholder 4">
            <a:extLst>
              <a:ext uri="{FF2B5EF4-FFF2-40B4-BE49-F238E27FC236}">
                <a16:creationId xmlns:a16="http://schemas.microsoft.com/office/drawing/2014/main" id="{0216FD0C-571F-48F0-97E4-5D6B90868ADE}"/>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9CBDC755-B6C5-408F-8162-063D7CEEC08C}"/>
              </a:ext>
            </a:extLst>
          </p:cNvPr>
          <p:cNvSpPr>
            <a:spLocks noGrp="1"/>
          </p:cNvSpPr>
          <p:nvPr>
            <p:ph type="sldNum" sz="quarter" idx="12"/>
          </p:nvPr>
        </p:nvSpPr>
        <p:spPr/>
        <p:txBody>
          <a:bodyPr/>
          <a:lstStyle>
            <a:lvl1pPr>
              <a:defRPr/>
            </a:lvl1pPr>
          </a:lstStyle>
          <a:p>
            <a:pPr>
              <a:defRPr/>
            </a:pPr>
            <a:fld id="{391F59E9-2AD9-4831-83E2-8FEE3D234A02}" type="slidenum">
              <a:rPr lang="en-US" altLang="en-US"/>
              <a:pPr>
                <a:defRPr/>
              </a:pPr>
              <a:t>‹#›</a:t>
            </a:fld>
            <a:endParaRPr lang="en-US" altLang="en-US"/>
          </a:p>
        </p:txBody>
      </p:sp>
    </p:spTree>
    <p:extLst>
      <p:ext uri="{BB962C8B-B14F-4D97-AF65-F5344CB8AC3E}">
        <p14:creationId xmlns:p14="http://schemas.microsoft.com/office/powerpoint/2010/main" val="3544191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5E2722A8-E009-4DDD-9652-1B9A4F0B097A}"/>
              </a:ext>
            </a:extLst>
          </p:cNvPr>
          <p:cNvSpPr>
            <a:spLocks noGrp="1"/>
          </p:cNvSpPr>
          <p:nvPr>
            <p:ph type="dt" sz="half" idx="10"/>
          </p:nvPr>
        </p:nvSpPr>
        <p:spPr/>
        <p:txBody>
          <a:bodyPr/>
          <a:lstStyle>
            <a:lvl1pPr>
              <a:defRPr/>
            </a:lvl1pPr>
          </a:lstStyle>
          <a:p>
            <a:pPr>
              <a:defRPr/>
            </a:pPr>
            <a:fld id="{5667641A-65B9-4702-8BC3-5778889D45AA}" type="datetimeFigureOut">
              <a:rPr lang="en-US"/>
              <a:pPr>
                <a:defRPr/>
              </a:pPr>
              <a:t>8/11/2021</a:t>
            </a:fld>
            <a:endParaRPr lang="en-US"/>
          </a:p>
        </p:txBody>
      </p:sp>
      <p:sp>
        <p:nvSpPr>
          <p:cNvPr id="8" name="Footer Placeholder 4">
            <a:extLst>
              <a:ext uri="{FF2B5EF4-FFF2-40B4-BE49-F238E27FC236}">
                <a16:creationId xmlns:a16="http://schemas.microsoft.com/office/drawing/2014/main" id="{E2AFD77A-C48D-42E1-9BBB-9D7A99F85D29}"/>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5D4811C6-053F-4B55-83D5-63554F480D9E}"/>
              </a:ext>
            </a:extLst>
          </p:cNvPr>
          <p:cNvSpPr>
            <a:spLocks noGrp="1"/>
          </p:cNvSpPr>
          <p:nvPr>
            <p:ph type="sldNum" sz="quarter" idx="12"/>
          </p:nvPr>
        </p:nvSpPr>
        <p:spPr/>
        <p:txBody>
          <a:bodyPr/>
          <a:lstStyle>
            <a:lvl1pPr>
              <a:defRPr/>
            </a:lvl1pPr>
          </a:lstStyle>
          <a:p>
            <a:pPr>
              <a:defRPr/>
            </a:pPr>
            <a:fld id="{3CF99771-754A-48B5-8106-2E77D8E8F7C3}" type="slidenum">
              <a:rPr lang="en-US" altLang="en-US"/>
              <a:pPr>
                <a:defRPr/>
              </a:pPr>
              <a:t>‹#›</a:t>
            </a:fld>
            <a:endParaRPr lang="en-US" altLang="en-US"/>
          </a:p>
        </p:txBody>
      </p:sp>
    </p:spTree>
    <p:extLst>
      <p:ext uri="{BB962C8B-B14F-4D97-AF65-F5344CB8AC3E}">
        <p14:creationId xmlns:p14="http://schemas.microsoft.com/office/powerpoint/2010/main" val="1717054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F2FD6D2E-8C18-47F4-9171-FF6396D00231}"/>
              </a:ext>
            </a:extLst>
          </p:cNvPr>
          <p:cNvSpPr>
            <a:spLocks noGrp="1"/>
          </p:cNvSpPr>
          <p:nvPr>
            <p:ph type="dt" sz="half" idx="10"/>
          </p:nvPr>
        </p:nvSpPr>
        <p:spPr/>
        <p:txBody>
          <a:bodyPr/>
          <a:lstStyle>
            <a:lvl1pPr>
              <a:defRPr/>
            </a:lvl1pPr>
          </a:lstStyle>
          <a:p>
            <a:pPr>
              <a:defRPr/>
            </a:pPr>
            <a:fld id="{85D7DFF5-E59F-429F-9876-8B077890F006}" type="datetimeFigureOut">
              <a:rPr lang="en-US"/>
              <a:pPr>
                <a:defRPr/>
              </a:pPr>
              <a:t>8/11/2021</a:t>
            </a:fld>
            <a:endParaRPr lang="en-US"/>
          </a:p>
        </p:txBody>
      </p:sp>
      <p:sp>
        <p:nvSpPr>
          <p:cNvPr id="4" name="Footer Placeholder 4">
            <a:extLst>
              <a:ext uri="{FF2B5EF4-FFF2-40B4-BE49-F238E27FC236}">
                <a16:creationId xmlns:a16="http://schemas.microsoft.com/office/drawing/2014/main" id="{2DAA649D-399D-44BA-A25B-6CD2DDCEE643}"/>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A3C5A42A-E593-4192-A6B1-3146761E01A2}"/>
              </a:ext>
            </a:extLst>
          </p:cNvPr>
          <p:cNvSpPr>
            <a:spLocks noGrp="1"/>
          </p:cNvSpPr>
          <p:nvPr>
            <p:ph type="sldNum" sz="quarter" idx="12"/>
          </p:nvPr>
        </p:nvSpPr>
        <p:spPr/>
        <p:txBody>
          <a:bodyPr/>
          <a:lstStyle>
            <a:lvl1pPr>
              <a:defRPr/>
            </a:lvl1pPr>
          </a:lstStyle>
          <a:p>
            <a:pPr>
              <a:defRPr/>
            </a:pPr>
            <a:fld id="{31BABF64-2BB2-49DA-85DF-FB84A2C21C9E}" type="slidenum">
              <a:rPr lang="en-US" altLang="en-US"/>
              <a:pPr>
                <a:defRPr/>
              </a:pPr>
              <a:t>‹#›</a:t>
            </a:fld>
            <a:endParaRPr lang="en-US" altLang="en-US"/>
          </a:p>
        </p:txBody>
      </p:sp>
    </p:spTree>
    <p:extLst>
      <p:ext uri="{BB962C8B-B14F-4D97-AF65-F5344CB8AC3E}">
        <p14:creationId xmlns:p14="http://schemas.microsoft.com/office/powerpoint/2010/main" val="20401595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DD7A9B96-E51C-4CC7-9545-537583350C32}"/>
              </a:ext>
            </a:extLst>
          </p:cNvPr>
          <p:cNvSpPr>
            <a:spLocks noGrp="1"/>
          </p:cNvSpPr>
          <p:nvPr>
            <p:ph type="dt" sz="half" idx="10"/>
          </p:nvPr>
        </p:nvSpPr>
        <p:spPr/>
        <p:txBody>
          <a:bodyPr/>
          <a:lstStyle>
            <a:lvl1pPr>
              <a:defRPr/>
            </a:lvl1pPr>
          </a:lstStyle>
          <a:p>
            <a:pPr>
              <a:defRPr/>
            </a:pPr>
            <a:fld id="{99500300-FAB8-49BE-8D37-C4A635310EE9}" type="datetimeFigureOut">
              <a:rPr lang="en-US"/>
              <a:pPr>
                <a:defRPr/>
              </a:pPr>
              <a:t>8/11/2021</a:t>
            </a:fld>
            <a:endParaRPr lang="en-US"/>
          </a:p>
        </p:txBody>
      </p:sp>
      <p:sp>
        <p:nvSpPr>
          <p:cNvPr id="3" name="Footer Placeholder 4">
            <a:extLst>
              <a:ext uri="{FF2B5EF4-FFF2-40B4-BE49-F238E27FC236}">
                <a16:creationId xmlns:a16="http://schemas.microsoft.com/office/drawing/2014/main" id="{C2BD5ECC-3AE7-460F-BE60-1F13B58E7B9D}"/>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D3BE3BE7-E623-441D-8B3C-8B20ED35B399}"/>
              </a:ext>
            </a:extLst>
          </p:cNvPr>
          <p:cNvSpPr>
            <a:spLocks noGrp="1"/>
          </p:cNvSpPr>
          <p:nvPr>
            <p:ph type="sldNum" sz="quarter" idx="12"/>
          </p:nvPr>
        </p:nvSpPr>
        <p:spPr/>
        <p:txBody>
          <a:bodyPr/>
          <a:lstStyle>
            <a:lvl1pPr>
              <a:defRPr/>
            </a:lvl1pPr>
          </a:lstStyle>
          <a:p>
            <a:pPr>
              <a:defRPr/>
            </a:pPr>
            <a:fld id="{FE9C6665-C99A-4E9B-82F1-5F53703F3E3C}" type="slidenum">
              <a:rPr lang="en-US" altLang="en-US"/>
              <a:pPr>
                <a:defRPr/>
              </a:pPr>
              <a:t>‹#›</a:t>
            </a:fld>
            <a:endParaRPr lang="en-US" altLang="en-US"/>
          </a:p>
        </p:txBody>
      </p:sp>
    </p:spTree>
    <p:extLst>
      <p:ext uri="{BB962C8B-B14F-4D97-AF65-F5344CB8AC3E}">
        <p14:creationId xmlns:p14="http://schemas.microsoft.com/office/powerpoint/2010/main" val="24915387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7163EF0-F4CB-4040-AE5F-8264A1A5C1CB}"/>
              </a:ext>
            </a:extLst>
          </p:cNvPr>
          <p:cNvSpPr>
            <a:spLocks noGrp="1"/>
          </p:cNvSpPr>
          <p:nvPr>
            <p:ph type="dt" sz="half" idx="10"/>
          </p:nvPr>
        </p:nvSpPr>
        <p:spPr/>
        <p:txBody>
          <a:bodyPr/>
          <a:lstStyle>
            <a:lvl1pPr>
              <a:defRPr/>
            </a:lvl1pPr>
          </a:lstStyle>
          <a:p>
            <a:pPr>
              <a:defRPr/>
            </a:pPr>
            <a:fld id="{0945557F-D1A7-4234-A4FF-EBBCB696432D}" type="datetimeFigureOut">
              <a:rPr lang="en-US"/>
              <a:pPr>
                <a:defRPr/>
              </a:pPr>
              <a:t>8/11/2021</a:t>
            </a:fld>
            <a:endParaRPr lang="en-US"/>
          </a:p>
        </p:txBody>
      </p:sp>
      <p:sp>
        <p:nvSpPr>
          <p:cNvPr id="6" name="Footer Placeholder 4">
            <a:extLst>
              <a:ext uri="{FF2B5EF4-FFF2-40B4-BE49-F238E27FC236}">
                <a16:creationId xmlns:a16="http://schemas.microsoft.com/office/drawing/2014/main" id="{30680322-E5FB-445B-9CA0-84AC80FA092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8AC04CB-BB7F-4334-A3DC-3927FE65F4AD}"/>
              </a:ext>
            </a:extLst>
          </p:cNvPr>
          <p:cNvSpPr>
            <a:spLocks noGrp="1"/>
          </p:cNvSpPr>
          <p:nvPr>
            <p:ph type="sldNum" sz="quarter" idx="12"/>
          </p:nvPr>
        </p:nvSpPr>
        <p:spPr/>
        <p:txBody>
          <a:bodyPr/>
          <a:lstStyle>
            <a:lvl1pPr>
              <a:defRPr/>
            </a:lvl1pPr>
          </a:lstStyle>
          <a:p>
            <a:pPr>
              <a:defRPr/>
            </a:pPr>
            <a:fld id="{B8877613-8724-46F3-A105-16DE6FBCEEA5}" type="slidenum">
              <a:rPr lang="en-US" altLang="en-US"/>
              <a:pPr>
                <a:defRPr/>
              </a:pPr>
              <a:t>‹#›</a:t>
            </a:fld>
            <a:endParaRPr lang="en-US" altLang="en-US"/>
          </a:p>
        </p:txBody>
      </p:sp>
    </p:spTree>
    <p:extLst>
      <p:ext uri="{BB962C8B-B14F-4D97-AF65-F5344CB8AC3E}">
        <p14:creationId xmlns:p14="http://schemas.microsoft.com/office/powerpoint/2010/main" val="1199684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4953B207-99F0-43D6-8B62-7D5523AE2521}"/>
              </a:ext>
            </a:extLst>
          </p:cNvPr>
          <p:cNvSpPr>
            <a:spLocks noGrp="1"/>
          </p:cNvSpPr>
          <p:nvPr>
            <p:ph type="dt" sz="half" idx="10"/>
          </p:nvPr>
        </p:nvSpPr>
        <p:spPr/>
        <p:txBody>
          <a:bodyPr/>
          <a:lstStyle>
            <a:lvl1pPr>
              <a:defRPr/>
            </a:lvl1pPr>
          </a:lstStyle>
          <a:p>
            <a:pPr>
              <a:defRPr/>
            </a:pPr>
            <a:fld id="{188161FE-9163-499A-A358-BF666FA2867E}" type="datetimeFigureOut">
              <a:rPr lang="en-US"/>
              <a:pPr>
                <a:defRPr/>
              </a:pPr>
              <a:t>8/11/2021</a:t>
            </a:fld>
            <a:endParaRPr lang="en-US"/>
          </a:p>
        </p:txBody>
      </p:sp>
      <p:sp>
        <p:nvSpPr>
          <p:cNvPr id="6" name="Footer Placeholder 4">
            <a:extLst>
              <a:ext uri="{FF2B5EF4-FFF2-40B4-BE49-F238E27FC236}">
                <a16:creationId xmlns:a16="http://schemas.microsoft.com/office/drawing/2014/main" id="{0691A160-E146-4E79-AF1C-E09EE549AB3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E3BBE618-57C5-4A09-833C-D31F98F68DEC}"/>
              </a:ext>
            </a:extLst>
          </p:cNvPr>
          <p:cNvSpPr>
            <a:spLocks noGrp="1"/>
          </p:cNvSpPr>
          <p:nvPr>
            <p:ph type="sldNum" sz="quarter" idx="12"/>
          </p:nvPr>
        </p:nvSpPr>
        <p:spPr/>
        <p:txBody>
          <a:bodyPr/>
          <a:lstStyle>
            <a:lvl1pPr>
              <a:defRPr/>
            </a:lvl1pPr>
          </a:lstStyle>
          <a:p>
            <a:pPr>
              <a:defRPr/>
            </a:pPr>
            <a:fld id="{05E76B42-5927-4745-A227-DE041B9149EC}" type="slidenum">
              <a:rPr lang="en-US" altLang="en-US"/>
              <a:pPr>
                <a:defRPr/>
              </a:pPr>
              <a:t>‹#›</a:t>
            </a:fld>
            <a:endParaRPr lang="en-US" altLang="en-US"/>
          </a:p>
        </p:txBody>
      </p:sp>
    </p:spTree>
    <p:extLst>
      <p:ext uri="{BB962C8B-B14F-4D97-AF65-F5344CB8AC3E}">
        <p14:creationId xmlns:p14="http://schemas.microsoft.com/office/powerpoint/2010/main" val="3190794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9C3C226A-DAE8-4093-83F7-F81DDFA1E5F0}"/>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771FF966-BFE8-478C-A7D9-58608AB9A454}"/>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38166D37-E425-4282-9491-3041FBAB1EC1}"/>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ea typeface="ＭＳ Ｐゴシック" pitchFamily="34" charset="-128"/>
              </a:defRPr>
            </a:lvl1pPr>
          </a:lstStyle>
          <a:p>
            <a:pPr>
              <a:defRPr/>
            </a:pPr>
            <a:fld id="{D0235CF1-6502-4B01-B96A-8226FE98EA34}" type="datetimeFigureOut">
              <a:rPr lang="en-US"/>
              <a:pPr>
                <a:defRPr/>
              </a:pPr>
              <a:t>8/11/2021</a:t>
            </a:fld>
            <a:endParaRPr lang="en-US"/>
          </a:p>
        </p:txBody>
      </p:sp>
      <p:sp>
        <p:nvSpPr>
          <p:cNvPr id="5" name="Footer Placeholder 4">
            <a:extLst>
              <a:ext uri="{FF2B5EF4-FFF2-40B4-BE49-F238E27FC236}">
                <a16:creationId xmlns:a16="http://schemas.microsoft.com/office/drawing/2014/main" id="{0D71ED50-E557-477A-A4D1-9A878D8417B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2F717019-87CA-4D42-A45E-156EC4A55897}"/>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33DA1C6A-446E-47B3-AC12-F4102240624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mj-cs"/>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21.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22.png"/><Relationship Id="rId5" Type="http://schemas.openxmlformats.org/officeDocument/2006/relationships/image" Target="../media/image1.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hyperlink" Target="mailto:tkb@iris.edu" TargetMode="External"/><Relationship Id="rId7"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hyperlink" Target="http://www.iris.edu/hq/ret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7.jpe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8.png"/><Relationship Id="rId5" Type="http://schemas.openxmlformats.org/officeDocument/2006/relationships/image" Target="../media/image1.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B4D95A21-4A20-433F-B4E6-82F1CFEB2B2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PHILIPPINES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August 11, 2021 at 17:46:14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6" name="TextBox 15">
            <a:extLst>
              <a:ext uri="{FF2B5EF4-FFF2-40B4-BE49-F238E27FC236}">
                <a16:creationId xmlns:a16="http://schemas.microsoft.com/office/drawing/2014/main" id="{7225891E-86F4-4E55-AA89-E4DD64DDB71C}"/>
              </a:ext>
            </a:extLst>
          </p:cNvPr>
          <p:cNvSpPr txBox="1"/>
          <p:nvPr/>
        </p:nvSpPr>
        <p:spPr>
          <a:xfrm>
            <a:off x="6632575" y="290513"/>
            <a:ext cx="2590800" cy="1107996"/>
          </a:xfrm>
          <a:prstGeom prst="rect">
            <a:avLst/>
          </a:prstGeom>
          <a:noFill/>
        </p:spPr>
        <p:txBody>
          <a:bodyPr>
            <a:spAutoFit/>
          </a:bodyPr>
          <a:lstStyle/>
          <a:p>
            <a:pPr eaLnBrk="1" hangingPunct="1">
              <a:defRPr/>
            </a:pPr>
            <a:r>
              <a:rPr lang="en-US"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Latitude </a:t>
            </a:r>
            <a:r>
              <a:rPr lang="en-US" sz="1600" dirty="0">
                <a:effectLst>
                  <a:outerShdw blurRad="38100" dist="38100" dir="2700000" algn="tl">
                    <a:srgbClr val="C0C0C0"/>
                  </a:outerShdw>
                </a:effectLst>
                <a:latin typeface="Arial" charset="0"/>
                <a:ea typeface="ＭＳ Ｐゴシック" pitchFamily="-109" charset="-128"/>
                <a:cs typeface="Arial" pitchFamily="34" charset="0"/>
              </a:rPr>
              <a:t>6.455</a:t>
            </a:r>
            <a:r>
              <a:rPr lang="en-US" sz="1600" dirty="0">
                <a:latin typeface="Arial" charset="0"/>
                <a:ea typeface="ＭＳ Ｐゴシック" pitchFamily="-109" charset="-128"/>
              </a:rPr>
              <a:t>°</a:t>
            </a:r>
            <a:r>
              <a:rPr lang="en-US" sz="1600" dirty="0">
                <a:effectLst>
                  <a:outerShdw blurRad="38100" dist="38100" dir="2700000" algn="tl">
                    <a:srgbClr val="C0C0C0"/>
                  </a:outerShdw>
                </a:effectLst>
                <a:latin typeface="Arial" charset="0"/>
                <a:ea typeface="ＭＳ Ｐゴシック" pitchFamily="-109" charset="-128"/>
                <a:cs typeface="Arial" pitchFamily="34" charset="0"/>
              </a:rPr>
              <a:t>N</a:t>
            </a:r>
            <a:r>
              <a:rPr lang="en-US" sz="1600" b="1" dirty="0">
                <a:effectLst>
                  <a:outerShdw blurRad="38100" dist="38100" dir="2700000" algn="tl">
                    <a:srgbClr val="C0C0C0"/>
                  </a:outerShdw>
                </a:effectLst>
                <a:latin typeface="Arial" charset="0"/>
                <a:ea typeface="ＭＳ Ｐゴシック" pitchFamily="-109" charset="-128"/>
                <a:cs typeface="Arial" pitchFamily="34" charset="0"/>
              </a:rPr>
              <a:t> </a:t>
            </a:r>
          </a:p>
          <a:p>
            <a:pPr eaLnBrk="1" hangingPunct="1">
              <a:defRPr/>
            </a:pPr>
            <a:r>
              <a:rPr lang="en-US"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Longitude </a:t>
            </a:r>
            <a:r>
              <a:rPr lang="en-US" sz="1600" dirty="0">
                <a:effectLst>
                  <a:outerShdw blurRad="38100" dist="38100" dir="2700000" algn="tl">
                    <a:srgbClr val="C0C0C0"/>
                  </a:outerShdw>
                </a:effectLst>
                <a:latin typeface="Arial" charset="0"/>
                <a:ea typeface="ＭＳ Ｐゴシック" pitchFamily="-109" charset="-128"/>
                <a:cs typeface="Arial" pitchFamily="34" charset="0"/>
              </a:rPr>
              <a:t>126.742</a:t>
            </a:r>
            <a:r>
              <a:rPr lang="en-US" sz="1600" dirty="0">
                <a:latin typeface="Arial" charset="0"/>
                <a:ea typeface="ＭＳ Ｐゴシック" pitchFamily="-109" charset="-128"/>
              </a:rPr>
              <a:t>°</a:t>
            </a:r>
            <a:r>
              <a:rPr lang="en-US" sz="1600" dirty="0">
                <a:effectLst>
                  <a:outerShdw blurRad="38100" dist="38100" dir="2700000" algn="tl">
                    <a:srgbClr val="C0C0C0"/>
                  </a:outerShdw>
                </a:effectLst>
                <a:latin typeface="Arial" charset="0"/>
                <a:ea typeface="ＭＳ Ｐゴシック" pitchFamily="-109" charset="-128"/>
                <a:cs typeface="Arial" pitchFamily="34" charset="0"/>
              </a:rPr>
              <a:t>E</a:t>
            </a:r>
          </a:p>
          <a:p>
            <a:pPr eaLnBrk="1" hangingPunct="1">
              <a:defRPr/>
            </a:pPr>
            <a:r>
              <a:rPr lang="en-US"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Depth </a:t>
            </a:r>
            <a:r>
              <a:rPr lang="en-US" sz="1600" dirty="0">
                <a:effectLst>
                  <a:outerShdw blurRad="38100" dist="38100" dir="2700000" algn="tl">
                    <a:srgbClr val="C0C0C0"/>
                  </a:outerShdw>
                </a:effectLst>
                <a:latin typeface="Arial" charset="0"/>
                <a:ea typeface="ＭＳ Ｐゴシック" pitchFamily="-109" charset="-128"/>
                <a:cs typeface="Arial" pitchFamily="34" charset="0"/>
              </a:rPr>
              <a:t>65.6 km</a:t>
            </a:r>
            <a:endParaRPr lang="en-US" sz="1600" dirty="0">
              <a:latin typeface="Arial" charset="0"/>
              <a:ea typeface="ＭＳ Ｐゴシック" pitchFamily="-109" charset="-128"/>
              <a:cs typeface="Arial" pitchFamily="34" charset="0"/>
            </a:endParaRPr>
          </a:p>
          <a:p>
            <a:pPr eaLnBrk="1" hangingPunct="1">
              <a:defRPr/>
            </a:pPr>
            <a:endParaRPr lang="en-US" dirty="0">
              <a:latin typeface="Arial" charset="0"/>
              <a:ea typeface="ＭＳ Ｐゴシック" pitchFamily="-109" charset="-128"/>
            </a:endParaRPr>
          </a:p>
        </p:txBody>
      </p:sp>
      <p:sp>
        <p:nvSpPr>
          <p:cNvPr id="3078" name="TextBox 9">
            <a:extLst>
              <a:ext uri="{FF2B5EF4-FFF2-40B4-BE49-F238E27FC236}">
                <a16:creationId xmlns:a16="http://schemas.microsoft.com/office/drawing/2014/main" id="{412E7CCA-92A5-4BAA-8E5D-87F97A10EA48}"/>
              </a:ext>
            </a:extLst>
          </p:cNvPr>
          <p:cNvSpPr txBox="1">
            <a:spLocks noChangeArrowheads="1"/>
          </p:cNvSpPr>
          <p:nvPr/>
        </p:nvSpPr>
        <p:spPr bwMode="auto">
          <a:xfrm>
            <a:off x="304800" y="1173163"/>
            <a:ext cx="84582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A magnitude 7.1 earthquake shook parts of the southern Philippines 142.6 km (88.6 mi) east southeast of Davao, Philippines. There are no reports of damage or injuries. There are no tsunami warnings.</a:t>
            </a:r>
          </a:p>
        </p:txBody>
      </p:sp>
      <p:sp>
        <p:nvSpPr>
          <p:cNvPr id="17" name="TextBox 16">
            <a:extLst>
              <a:ext uri="{FF2B5EF4-FFF2-40B4-BE49-F238E27FC236}">
                <a16:creationId xmlns:a16="http://schemas.microsoft.com/office/drawing/2014/main" id="{BF710C23-E2D7-4A52-AB0F-EEAE2241CB80}"/>
              </a:ext>
            </a:extLst>
          </p:cNvPr>
          <p:cNvSpPr txBox="1"/>
          <p:nvPr/>
        </p:nvSpPr>
        <p:spPr>
          <a:xfrm>
            <a:off x="7162800" y="4343400"/>
            <a:ext cx="1884080" cy="338554"/>
          </a:xfrm>
          <a:prstGeom prst="rect">
            <a:avLst/>
          </a:prstGeom>
          <a:noFill/>
        </p:spPr>
        <p:txBody>
          <a:bodyPr wrap="square">
            <a:spAutoFit/>
          </a:bodyPr>
          <a:lstStyle/>
          <a:p>
            <a:r>
              <a:rPr lang="en-US" sz="1600" b="0" i="0" dirty="0">
                <a:solidFill>
                  <a:srgbClr val="333333"/>
                </a:solidFill>
                <a:effectLst/>
                <a:cs typeface="Arial" panose="020B0604020202020204" pitchFamily="34" charset="0"/>
              </a:rPr>
              <a:t>Davao, Philippines</a:t>
            </a:r>
            <a:endParaRPr lang="en-US" sz="1600" dirty="0">
              <a:cs typeface="Arial" panose="020B0604020202020204" pitchFamily="34" charset="0"/>
            </a:endParaRPr>
          </a:p>
        </p:txBody>
      </p:sp>
      <p:pic>
        <p:nvPicPr>
          <p:cNvPr id="6" name="Picture 5" descr="Map&#10;&#10;Description automatically generated">
            <a:extLst>
              <a:ext uri="{FF2B5EF4-FFF2-40B4-BE49-F238E27FC236}">
                <a16:creationId xmlns:a16="http://schemas.microsoft.com/office/drawing/2014/main" id="{A2DB941F-EC42-4269-B0B2-79913F23C8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9576" y="2033708"/>
            <a:ext cx="4252913" cy="4699259"/>
          </a:xfrm>
          <a:prstGeom prst="rect">
            <a:avLst/>
          </a:prstGeom>
        </p:spPr>
      </p:pic>
      <p:pic>
        <p:nvPicPr>
          <p:cNvPr id="7" name="Picture 6" descr="A picture containing outdoor, mountain, sky, nature&#10;&#10;Description automatically generated">
            <a:extLst>
              <a:ext uri="{FF2B5EF4-FFF2-40B4-BE49-F238E27FC236}">
                <a16:creationId xmlns:a16="http://schemas.microsoft.com/office/drawing/2014/main" id="{E019A693-D133-4AFE-8877-5CFA937D5A6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95799" y="1808164"/>
            <a:ext cx="4433887" cy="2491038"/>
          </a:xfrm>
          <a:prstGeom prst="rect">
            <a:avLst/>
          </a:prstGeom>
        </p:spPr>
      </p:pic>
      <p:pic>
        <p:nvPicPr>
          <p:cNvPr id="10" name="Picture 9" descr="A picture containing aircraft, dome&#10;&#10;Description automatically generated">
            <a:extLst>
              <a:ext uri="{FF2B5EF4-FFF2-40B4-BE49-F238E27FC236}">
                <a16:creationId xmlns:a16="http://schemas.microsoft.com/office/drawing/2014/main" id="{5DA24D7C-47B7-456D-980D-6491AFD289E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94288" y="4526964"/>
            <a:ext cx="2095500" cy="20955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64FFB4D-C088-4089-9050-E0E0C392C30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pic>
        <p:nvPicPr>
          <p:cNvPr id="19459" name="Picture 18" descr="IRIS_TMlogo.png">
            <a:extLst>
              <a:ext uri="{FF2B5EF4-FFF2-40B4-BE49-F238E27FC236}">
                <a16:creationId xmlns:a16="http://schemas.microsoft.com/office/drawing/2014/main" id="{E629F336-FD28-4A78-96DB-41263BC87A3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TextBox 7">
            <a:extLst>
              <a:ext uri="{FF2B5EF4-FFF2-40B4-BE49-F238E27FC236}">
                <a16:creationId xmlns:a16="http://schemas.microsoft.com/office/drawing/2014/main" id="{592BD9CB-6771-421D-B6CD-C482E209CA1A}"/>
              </a:ext>
            </a:extLst>
          </p:cNvPr>
          <p:cNvSpPr txBox="1">
            <a:spLocks noChangeArrowheads="1"/>
          </p:cNvSpPr>
          <p:nvPr/>
        </p:nvSpPr>
        <p:spPr bwMode="auto">
          <a:xfrm>
            <a:off x="252413" y="1066800"/>
            <a:ext cx="4014787"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This animation explores the motion of a reverse fault, and how reverse faults are represented in a focal mechanism.</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Remember, this was the focal mechanism solution for this earthquake. It was estimated by an analysis of observed seismic waveforms, recorded after the earthquake, observing the pattern of "first motions", that is, whether the first arriving P waves push up or down.</a:t>
            </a:r>
          </a:p>
        </p:txBody>
      </p:sp>
      <p:sp>
        <p:nvSpPr>
          <p:cNvPr id="19461" name="TextBox 11">
            <a:extLst>
              <a:ext uri="{FF2B5EF4-FFF2-40B4-BE49-F238E27FC236}">
                <a16:creationId xmlns:a16="http://schemas.microsoft.com/office/drawing/2014/main" id="{9367F5D1-645E-4607-BE76-AF0944FF1086}"/>
              </a:ext>
            </a:extLst>
          </p:cNvPr>
          <p:cNvSpPr txBox="1">
            <a:spLocks noChangeArrowheads="1"/>
          </p:cNvSpPr>
          <p:nvPr/>
        </p:nvSpPr>
        <p:spPr bwMode="auto">
          <a:xfrm>
            <a:off x="576262" y="6496050"/>
            <a:ext cx="30051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200" i="1" dirty="0">
                <a:latin typeface="Arial" panose="020B0604020202020204" pitchFamily="34" charset="0"/>
              </a:rPr>
              <a:t>USGS W-phase Moment Tensor Solution</a:t>
            </a:r>
            <a:endParaRPr lang="en-US" altLang="en-US" sz="1600" i="1" dirty="0">
              <a:latin typeface="Arial" panose="020B0604020202020204" pitchFamily="34" charset="0"/>
            </a:endParaRPr>
          </a:p>
        </p:txBody>
      </p:sp>
      <p:pic>
        <p:nvPicPr>
          <p:cNvPr id="6" name="FocalMechanism_Reverse_SHORT.mp4">
            <a:hlinkClick r:id="" action="ppaction://media"/>
            <a:extLst>
              <a:ext uri="{FF2B5EF4-FFF2-40B4-BE49-F238E27FC236}">
                <a16:creationId xmlns:a16="http://schemas.microsoft.com/office/drawing/2014/main" id="{80D78617-0EE1-435D-8A1A-32E357E360F4}"/>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4319587" y="1066800"/>
            <a:ext cx="4572000" cy="3429000"/>
          </a:xfrm>
          <a:prstGeom prst="rect">
            <a:avLst/>
          </a:prstGeom>
        </p:spPr>
      </p:pic>
      <p:pic>
        <p:nvPicPr>
          <p:cNvPr id="10" name="Picture 9" descr="A blue computer mouse&#10;&#10;Description automatically generated with medium confidence">
            <a:extLst>
              <a:ext uri="{FF2B5EF4-FFF2-40B4-BE49-F238E27FC236}">
                <a16:creationId xmlns:a16="http://schemas.microsoft.com/office/drawing/2014/main" id="{46DEF8E9-FDB1-4B2F-A6C6-3C7001D937C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62000" y="3900488"/>
            <a:ext cx="2567278" cy="2512820"/>
          </a:xfrm>
          <a:prstGeom prst="rect">
            <a:avLst/>
          </a:prstGeom>
        </p:spPr>
      </p:pic>
      <p:sp>
        <p:nvSpPr>
          <p:cNvPr id="12" name="Title 1">
            <a:extLst>
              <a:ext uri="{FF2B5EF4-FFF2-40B4-BE49-F238E27FC236}">
                <a16:creationId xmlns:a16="http://schemas.microsoft.com/office/drawing/2014/main" id="{90C11767-AEB9-45DE-A62F-FDC97D0470DE}"/>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PHILIPPINES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August 11, 2021 at 17:46:14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2337"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F380AB7-60C6-4D7D-976E-7B3FE8FD2B8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sp>
        <p:nvSpPr>
          <p:cNvPr id="25603" name="TextBox 9">
            <a:extLst>
              <a:ext uri="{FF2B5EF4-FFF2-40B4-BE49-F238E27FC236}">
                <a16:creationId xmlns:a16="http://schemas.microsoft.com/office/drawing/2014/main" id="{B950344D-7B49-4BA3-B8B1-1AE236C2EB73}"/>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800" b="1">
                <a:solidFill>
                  <a:srgbClr val="393996"/>
                </a:solidFill>
                <a:latin typeface="Arial" panose="020B0604020202020204" pitchFamily="34" charset="0"/>
              </a:rPr>
              <a:t>Teachable Moments are a service of</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The Incorporated Research Institutions for Seismology</a:t>
            </a:r>
          </a:p>
          <a:p>
            <a:pPr algn="ctr" eaLnBrk="1" hangingPunct="1">
              <a:spcBef>
                <a:spcPct val="0"/>
              </a:spcBef>
              <a:buFontTx/>
              <a:buNone/>
            </a:pPr>
            <a:r>
              <a:rPr lang="en-US" altLang="en-US" sz="1800">
                <a:latin typeface="Arial" panose="020B0604020202020204" pitchFamily="34" charset="0"/>
              </a:rPr>
              <a:t> Education &amp; Public Outreach </a:t>
            </a:r>
          </a:p>
          <a:p>
            <a:pPr algn="ctr" eaLnBrk="1" hangingPunct="1">
              <a:spcBef>
                <a:spcPct val="0"/>
              </a:spcBef>
              <a:buFontTx/>
              <a:buNone/>
            </a:pPr>
            <a:r>
              <a:rPr lang="en-US" altLang="en-US" sz="1800">
                <a:latin typeface="Arial" panose="020B0604020202020204" pitchFamily="34" charset="0"/>
              </a:rPr>
              <a:t>and </a:t>
            </a:r>
          </a:p>
          <a:p>
            <a:pPr algn="ctr" eaLnBrk="1" hangingPunct="1">
              <a:spcBef>
                <a:spcPct val="0"/>
              </a:spcBef>
              <a:buFontTx/>
              <a:buNone/>
            </a:pPr>
            <a:r>
              <a:rPr lang="en-US" altLang="en-US" sz="1800">
                <a:latin typeface="Arial" panose="020B0604020202020204" pitchFamily="34" charset="0"/>
              </a:rPr>
              <a:t>The University of Portland </a:t>
            </a: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Please send feedback to </a:t>
            </a:r>
            <a:r>
              <a:rPr lang="en-US" altLang="en-US" sz="1800">
                <a:latin typeface="Arial" panose="020B0604020202020204" pitchFamily="34" charset="0"/>
                <a:hlinkClick r:id="rId3"/>
              </a:rPr>
              <a:t>tkb@iris.edu</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r>
              <a:rPr lang="en-US" altLang="en-US" sz="180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a:latin typeface="Arial" panose="020B0604020202020204" pitchFamily="34" charset="0"/>
              </a:rPr>
              <a:t> subscribe at </a:t>
            </a:r>
            <a:r>
              <a:rPr lang="en-US" altLang="en-US" sz="1800">
                <a:latin typeface="Arial" panose="020B0604020202020204" pitchFamily="34" charset="0"/>
                <a:hlinkClick r:id="rId4"/>
              </a:rPr>
              <a:t>www.iris.edu/hq/retm</a:t>
            </a: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endParaRPr lang="en-US" altLang="en-US" sz="1800">
              <a:latin typeface="Arial" panose="020B0604020202020204" pitchFamily="34" charset="0"/>
            </a:endParaRPr>
          </a:p>
        </p:txBody>
      </p:sp>
      <p:pic>
        <p:nvPicPr>
          <p:cNvPr id="25604" name="Picture 1">
            <a:extLst>
              <a:ext uri="{FF2B5EF4-FFF2-40B4-BE49-F238E27FC236}">
                <a16:creationId xmlns:a16="http://schemas.microsoft.com/office/drawing/2014/main" id="{6AC01BE8-AC3A-4D17-91A1-870FB2910CC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1">
            <a:extLst>
              <a:ext uri="{FF2B5EF4-FFF2-40B4-BE49-F238E27FC236}">
                <a16:creationId xmlns:a16="http://schemas.microsoft.com/office/drawing/2014/main" id="{CC5E69B4-4F8C-436B-B767-96CB507A2DA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TextBox 1">
            <a:extLst>
              <a:ext uri="{FF2B5EF4-FFF2-40B4-BE49-F238E27FC236}">
                <a16:creationId xmlns:a16="http://schemas.microsoft.com/office/drawing/2014/main" id="{A431B2A6-E77D-43A8-BC84-BBC2927A67E6}"/>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25607" name="Picture 1">
            <a:extLst>
              <a:ext uri="{FF2B5EF4-FFF2-40B4-BE49-F238E27FC236}">
                <a16:creationId xmlns:a16="http://schemas.microsoft.com/office/drawing/2014/main" id="{9727C59B-9A8A-48E4-A9C6-DE06B46824C5}"/>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671888" y="4972050"/>
            <a:ext cx="1935162"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31DEB51-9108-4220-9FD9-CB69CE8C1F6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sp>
        <p:nvSpPr>
          <p:cNvPr id="7172" name="TextBox 14">
            <a:extLst>
              <a:ext uri="{FF2B5EF4-FFF2-40B4-BE49-F238E27FC236}">
                <a16:creationId xmlns:a16="http://schemas.microsoft.com/office/drawing/2014/main" id="{514BAA71-EA87-4C10-B0A4-184B8A2A1E57}"/>
              </a:ext>
            </a:extLst>
          </p:cNvPr>
          <p:cNvSpPr txBox="1">
            <a:spLocks noChangeArrowheads="1"/>
          </p:cNvSpPr>
          <p:nvPr/>
        </p:nvSpPr>
        <p:spPr bwMode="auto">
          <a:xfrm>
            <a:off x="457200" y="4062413"/>
            <a:ext cx="2460625" cy="244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spcAft>
                <a:spcPts val="400"/>
              </a:spcAft>
              <a:buFontTx/>
              <a:buNone/>
            </a:pPr>
            <a:r>
              <a:rPr lang="en-US" altLang="en-US" sz="1400" b="1">
                <a:solidFill>
                  <a:srgbClr val="C00000"/>
                </a:solidFill>
                <a:latin typeface="Arial" panose="020B0604020202020204" pitchFamily="34" charset="0"/>
              </a:rPr>
              <a:t>Extreme </a:t>
            </a:r>
          </a:p>
          <a:p>
            <a:pPr algn="ctr" eaLnBrk="1" hangingPunct="1">
              <a:spcBef>
                <a:spcPct val="0"/>
              </a:spcBef>
              <a:spcAft>
                <a:spcPts val="400"/>
              </a:spcAft>
              <a:buFontTx/>
              <a:buNone/>
            </a:pPr>
            <a:r>
              <a:rPr lang="en-US" altLang="en-US" sz="1400" b="1">
                <a:solidFill>
                  <a:srgbClr val="FF0000"/>
                </a:solidFill>
                <a:latin typeface="Arial" panose="020B0604020202020204" pitchFamily="34" charset="0"/>
              </a:rPr>
              <a:t>Violent</a:t>
            </a:r>
          </a:p>
          <a:p>
            <a:pPr algn="ctr" eaLnBrk="1" hangingPunct="1">
              <a:spcBef>
                <a:spcPct val="0"/>
              </a:spcBef>
              <a:spcAft>
                <a:spcPts val="400"/>
              </a:spcAft>
              <a:buFontTx/>
              <a:buNone/>
            </a:pPr>
            <a:r>
              <a:rPr lang="en-US" altLang="en-US" sz="1400" b="1">
                <a:solidFill>
                  <a:srgbClr val="FFC000"/>
                </a:solidFill>
                <a:latin typeface="Arial" panose="020B0604020202020204" pitchFamily="34" charset="0"/>
              </a:rPr>
              <a:t>Severe</a:t>
            </a:r>
          </a:p>
          <a:p>
            <a:pPr algn="ctr" eaLnBrk="1" hangingPunct="1">
              <a:spcBef>
                <a:spcPct val="0"/>
              </a:spcBef>
              <a:spcAft>
                <a:spcPts val="400"/>
              </a:spcAft>
              <a:buFontTx/>
              <a:buNone/>
            </a:pPr>
            <a:r>
              <a:rPr lang="en-US" altLang="en-US" sz="1400" b="1">
                <a:solidFill>
                  <a:srgbClr val="FFC000"/>
                </a:solidFill>
                <a:latin typeface="Arial" panose="020B0604020202020204" pitchFamily="34" charset="0"/>
              </a:rPr>
              <a:t>Very Strong</a:t>
            </a:r>
          </a:p>
          <a:p>
            <a:pPr algn="ctr" eaLnBrk="1" hangingPunct="1">
              <a:spcBef>
                <a:spcPct val="0"/>
              </a:spcBef>
              <a:spcAft>
                <a:spcPts val="400"/>
              </a:spcAft>
              <a:buFontTx/>
              <a:buNone/>
            </a:pPr>
            <a:r>
              <a:rPr lang="en-US" altLang="en-US" sz="1400" b="1">
                <a:solidFill>
                  <a:srgbClr val="FFFF00"/>
                </a:solidFill>
                <a:latin typeface="Arial" panose="020B0604020202020204" pitchFamily="34" charset="0"/>
              </a:rPr>
              <a:t>Strong</a:t>
            </a:r>
          </a:p>
          <a:p>
            <a:pPr algn="ctr" eaLnBrk="1" hangingPunct="1">
              <a:spcBef>
                <a:spcPct val="0"/>
              </a:spcBef>
              <a:spcAft>
                <a:spcPts val="400"/>
              </a:spcAft>
              <a:buFontTx/>
              <a:buNone/>
            </a:pPr>
            <a:r>
              <a:rPr lang="en-US" altLang="en-US" sz="1400">
                <a:latin typeface="Arial" panose="020B0604020202020204" pitchFamily="34" charset="0"/>
              </a:rPr>
              <a:t>Moderate</a:t>
            </a:r>
          </a:p>
          <a:p>
            <a:pPr algn="ctr" eaLnBrk="1" hangingPunct="1">
              <a:spcBef>
                <a:spcPct val="0"/>
              </a:spcBef>
              <a:spcAft>
                <a:spcPts val="400"/>
              </a:spcAft>
              <a:buFontTx/>
              <a:buNone/>
            </a:pPr>
            <a:r>
              <a:rPr lang="en-US" altLang="en-US" sz="1400">
                <a:latin typeface="Arial" panose="020B0604020202020204" pitchFamily="34" charset="0"/>
              </a:rPr>
              <a:t>Light</a:t>
            </a:r>
          </a:p>
          <a:p>
            <a:pPr algn="ctr" eaLnBrk="1" hangingPunct="1">
              <a:spcBef>
                <a:spcPct val="0"/>
              </a:spcBef>
              <a:spcAft>
                <a:spcPts val="400"/>
              </a:spcAft>
              <a:buFontTx/>
              <a:buNone/>
            </a:pPr>
            <a:r>
              <a:rPr lang="en-US" altLang="en-US" sz="1400">
                <a:latin typeface="Arial" panose="020B0604020202020204" pitchFamily="34" charset="0"/>
              </a:rPr>
              <a:t>Weak</a:t>
            </a:r>
          </a:p>
          <a:p>
            <a:pPr algn="ctr" eaLnBrk="1" hangingPunct="1">
              <a:spcBef>
                <a:spcPct val="0"/>
              </a:spcBef>
              <a:spcAft>
                <a:spcPts val="400"/>
              </a:spcAft>
              <a:buFontTx/>
              <a:buNone/>
            </a:pPr>
            <a:r>
              <a:rPr lang="en-US" altLang="en-US" sz="1400">
                <a:latin typeface="Arial" panose="020B0604020202020204" pitchFamily="34" charset="0"/>
              </a:rPr>
              <a:t>Not Felt</a:t>
            </a:r>
            <a:endParaRPr lang="en-US" altLang="en-US" sz="1800">
              <a:latin typeface="Arial" panose="020B0604020202020204" pitchFamily="34" charset="0"/>
            </a:endParaRPr>
          </a:p>
        </p:txBody>
      </p:sp>
      <p:sp>
        <p:nvSpPr>
          <p:cNvPr id="7173" name="TextBox 15">
            <a:extLst>
              <a:ext uri="{FF2B5EF4-FFF2-40B4-BE49-F238E27FC236}">
                <a16:creationId xmlns:a16="http://schemas.microsoft.com/office/drawing/2014/main" id="{C41A3EC3-F44C-4339-8405-C27BC9174244}"/>
              </a:ext>
            </a:extLst>
          </p:cNvPr>
          <p:cNvSpPr txBox="1">
            <a:spLocks noChangeArrowheads="1"/>
          </p:cNvSpPr>
          <p:nvPr/>
        </p:nvSpPr>
        <p:spPr bwMode="auto">
          <a:xfrm>
            <a:off x="4314824" y="6487222"/>
            <a:ext cx="49645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USGS estimated shaking intensity from M 7.1 Earthquake</a:t>
            </a:r>
          </a:p>
        </p:txBody>
      </p:sp>
      <p:sp>
        <p:nvSpPr>
          <p:cNvPr id="7174" name="TextBox 15">
            <a:extLst>
              <a:ext uri="{FF2B5EF4-FFF2-40B4-BE49-F238E27FC236}">
                <a16:creationId xmlns:a16="http://schemas.microsoft.com/office/drawing/2014/main" id="{43CAF0BC-18F3-40AD-8047-4E5273215377}"/>
              </a:ext>
            </a:extLst>
          </p:cNvPr>
          <p:cNvSpPr txBox="1">
            <a:spLocks noChangeArrowheads="1"/>
          </p:cNvSpPr>
          <p:nvPr/>
        </p:nvSpPr>
        <p:spPr bwMode="auto">
          <a:xfrm>
            <a:off x="273050" y="1143000"/>
            <a:ext cx="323215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Modified-Mercalli Intensity (MMI) scale is a ten-stage scale, from I to X, that indicates the severity of ground shaking. Intensity is dependent on the magnitude, depth, bedrock, and location.</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None/>
            </a:pPr>
            <a:r>
              <a:rPr lang="en-US" altLang="en-US" sz="1600" dirty="0">
                <a:latin typeface="Arial" panose="020B0604020202020204" pitchFamily="34" charset="0"/>
              </a:rPr>
              <a:t>Strong shaking was felt in the area closest to the earthquake.</a:t>
            </a:r>
          </a:p>
        </p:txBody>
      </p:sp>
      <p:pic>
        <p:nvPicPr>
          <p:cNvPr id="7175" name="Picture 8" descr="IRIS_TMlogo.png">
            <a:extLst>
              <a:ext uri="{FF2B5EF4-FFF2-40B4-BE49-F238E27FC236}">
                <a16:creationId xmlns:a16="http://schemas.microsoft.com/office/drawing/2014/main" id="{0C28D01A-98E7-4AEE-B4A8-BBC9C670E0E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6" name="TextBox 15">
            <a:extLst>
              <a:ext uri="{FF2B5EF4-FFF2-40B4-BE49-F238E27FC236}">
                <a16:creationId xmlns:a16="http://schemas.microsoft.com/office/drawing/2014/main" id="{5F604522-7034-4BE3-814F-45564C1E37BD}"/>
              </a:ext>
            </a:extLst>
          </p:cNvPr>
          <p:cNvSpPr txBox="1">
            <a:spLocks noChangeArrowheads="1"/>
          </p:cNvSpPr>
          <p:nvPr/>
        </p:nvSpPr>
        <p:spPr bwMode="auto">
          <a:xfrm>
            <a:off x="152400" y="6519863"/>
            <a:ext cx="4038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a:latin typeface="Arial" panose="020B0604020202020204" pitchFamily="34" charset="0"/>
              </a:rPr>
              <a:t>Image courtesy of the USGS</a:t>
            </a:r>
          </a:p>
        </p:txBody>
      </p:sp>
      <p:pic>
        <p:nvPicPr>
          <p:cNvPr id="7177" name="Picture 9">
            <a:extLst>
              <a:ext uri="{FF2B5EF4-FFF2-40B4-BE49-F238E27FC236}">
                <a16:creationId xmlns:a16="http://schemas.microsoft.com/office/drawing/2014/main" id="{763967F5-B16A-44DD-AA1A-850CC3B630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6238" y="4114800"/>
            <a:ext cx="62865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8" name="TextBox 10">
            <a:extLst>
              <a:ext uri="{FF2B5EF4-FFF2-40B4-BE49-F238E27FC236}">
                <a16:creationId xmlns:a16="http://schemas.microsoft.com/office/drawing/2014/main" id="{DBD0A588-2257-40F2-9E83-1FB41B13CE98}"/>
              </a:ext>
            </a:extLst>
          </p:cNvPr>
          <p:cNvSpPr txBox="1">
            <a:spLocks noChangeArrowheads="1"/>
          </p:cNvSpPr>
          <p:nvPr/>
        </p:nvSpPr>
        <p:spPr bwMode="auto">
          <a:xfrm>
            <a:off x="442913" y="3771900"/>
            <a:ext cx="22621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n-US" altLang="en-US" sz="1400" b="1">
                <a:latin typeface="Arial" panose="020B0604020202020204" pitchFamily="34" charset="0"/>
              </a:rPr>
              <a:t>MMI   Perceived Shaking</a:t>
            </a:r>
          </a:p>
          <a:p>
            <a:pPr eaLnBrk="1" hangingPunct="1">
              <a:spcBef>
                <a:spcPct val="0"/>
              </a:spcBef>
              <a:buFontTx/>
              <a:buNone/>
            </a:pPr>
            <a:endParaRPr lang="en-US" altLang="en-US" sz="1400">
              <a:latin typeface="Arial" panose="020B0604020202020204" pitchFamily="34" charset="0"/>
            </a:endParaRPr>
          </a:p>
        </p:txBody>
      </p:sp>
      <p:pic>
        <p:nvPicPr>
          <p:cNvPr id="5" name="Picture 4" descr="Map&#10;&#10;Description automatically generated">
            <a:extLst>
              <a:ext uri="{FF2B5EF4-FFF2-40B4-BE49-F238E27FC236}">
                <a16:creationId xmlns:a16="http://schemas.microsoft.com/office/drawing/2014/main" id="{37008754-705D-4477-BB8A-51E5BD41540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43288" y="990600"/>
            <a:ext cx="5479611" cy="5488760"/>
          </a:xfrm>
          <a:prstGeom prst="rect">
            <a:avLst/>
          </a:prstGeom>
        </p:spPr>
      </p:pic>
      <p:sp>
        <p:nvSpPr>
          <p:cNvPr id="14" name="Title 1">
            <a:extLst>
              <a:ext uri="{FF2B5EF4-FFF2-40B4-BE49-F238E27FC236}">
                <a16:creationId xmlns:a16="http://schemas.microsoft.com/office/drawing/2014/main" id="{1E67C2BB-4CBA-4C61-9225-8CEC4882139B}"/>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PHILIPPINES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August 11, 2021 at 17:46:14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5A7EE22-D5AF-4381-84AE-99BF42E8D0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9219" name="Picture 8" descr="IRIS_TMlogo.png">
            <a:extLst>
              <a:ext uri="{FF2B5EF4-FFF2-40B4-BE49-F238E27FC236}">
                <a16:creationId xmlns:a16="http://schemas.microsoft.com/office/drawing/2014/main" id="{1817F4D8-65A5-4DF7-B6C9-2E1CEA6556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Box 18">
            <a:extLst>
              <a:ext uri="{FF2B5EF4-FFF2-40B4-BE49-F238E27FC236}">
                <a16:creationId xmlns:a16="http://schemas.microsoft.com/office/drawing/2014/main" id="{9929321F-17E3-4DEA-B963-0B1E0DB4FB50}"/>
              </a:ext>
            </a:extLst>
          </p:cNvPr>
          <p:cNvSpPr txBox="1">
            <a:spLocks noChangeArrowheads="1"/>
          </p:cNvSpPr>
          <p:nvPr/>
        </p:nvSpPr>
        <p:spPr bwMode="auto">
          <a:xfrm>
            <a:off x="304800" y="1123950"/>
            <a:ext cx="3840324"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USGS PAGER map shows the population exposed to different Modified Mercalli Intensity (MMI) levels. </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The USGS estimates that 453,000 people felt strong shaking from this earthquake.</a:t>
            </a:r>
          </a:p>
        </p:txBody>
      </p:sp>
      <p:sp>
        <p:nvSpPr>
          <p:cNvPr id="9221" name="TextBox 15">
            <a:extLst>
              <a:ext uri="{FF2B5EF4-FFF2-40B4-BE49-F238E27FC236}">
                <a16:creationId xmlns:a16="http://schemas.microsoft.com/office/drawing/2014/main" id="{1BBCA3FA-165B-4FA3-AD8C-A5105F8A9710}"/>
              </a:ext>
            </a:extLst>
          </p:cNvPr>
          <p:cNvSpPr txBox="1">
            <a:spLocks noChangeArrowheads="1"/>
          </p:cNvSpPr>
          <p:nvPr/>
        </p:nvSpPr>
        <p:spPr bwMode="auto">
          <a:xfrm>
            <a:off x="5427663" y="6473825"/>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a:latin typeface="Arial" panose="020B0604020202020204" pitchFamily="34" charset="0"/>
              </a:rPr>
              <a:t>Image courtesy of the US Geological Survey</a:t>
            </a:r>
          </a:p>
        </p:txBody>
      </p:sp>
      <p:sp>
        <p:nvSpPr>
          <p:cNvPr id="9222" name="TextBox 20">
            <a:extLst>
              <a:ext uri="{FF2B5EF4-FFF2-40B4-BE49-F238E27FC236}">
                <a16:creationId xmlns:a16="http://schemas.microsoft.com/office/drawing/2014/main" id="{B59A3062-D1CD-4698-A49A-AD55336199F4}"/>
              </a:ext>
            </a:extLst>
          </p:cNvPr>
          <p:cNvSpPr txBox="1">
            <a:spLocks noChangeArrowheads="1"/>
          </p:cNvSpPr>
          <p:nvPr/>
        </p:nvSpPr>
        <p:spPr bwMode="auto">
          <a:xfrm>
            <a:off x="3333750" y="5521325"/>
            <a:ext cx="576738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a:latin typeface="Arial" panose="020B0604020202020204" pitchFamily="34" charset="0"/>
              </a:rPr>
              <a:t>The color-coded contour lines outline regions of MMI intensity.  </a:t>
            </a:r>
          </a:p>
          <a:p>
            <a:pPr algn="r" eaLnBrk="1" hangingPunct="1">
              <a:spcBef>
                <a:spcPct val="0"/>
              </a:spcBef>
              <a:buFontTx/>
              <a:buNone/>
            </a:pPr>
            <a:r>
              <a:rPr lang="en-US" altLang="en-US" sz="1400">
                <a:latin typeface="Arial" panose="020B0604020202020204" pitchFamily="34" charset="0"/>
              </a:rPr>
              <a:t>The total population exposure to a given MMI value is obtained by summing the population between the contour lines. The estimated population exposure to each MMI Intensity is shown in the table.</a:t>
            </a:r>
          </a:p>
        </p:txBody>
      </p:sp>
      <p:pic>
        <p:nvPicPr>
          <p:cNvPr id="5" name="Picture 4" descr="Map&#10;&#10;Description automatically generated">
            <a:extLst>
              <a:ext uri="{FF2B5EF4-FFF2-40B4-BE49-F238E27FC236}">
                <a16:creationId xmlns:a16="http://schemas.microsoft.com/office/drawing/2014/main" id="{4C71E643-EDED-41FC-B012-D2B7F44E30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67200" y="816194"/>
            <a:ext cx="4711862" cy="4705131"/>
          </a:xfrm>
          <a:prstGeom prst="rect">
            <a:avLst/>
          </a:prstGeom>
        </p:spPr>
      </p:pic>
      <p:pic>
        <p:nvPicPr>
          <p:cNvPr id="8" name="Picture 7" descr="Table&#10;&#10;Description automatically generated">
            <a:extLst>
              <a:ext uri="{FF2B5EF4-FFF2-40B4-BE49-F238E27FC236}">
                <a16:creationId xmlns:a16="http://schemas.microsoft.com/office/drawing/2014/main" id="{5E2117E0-7157-4B7E-8A87-23C8A17B8D5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2481" y="2900364"/>
            <a:ext cx="2417137" cy="3957636"/>
          </a:xfrm>
          <a:prstGeom prst="rect">
            <a:avLst/>
          </a:prstGeom>
        </p:spPr>
      </p:pic>
      <p:sp>
        <p:nvSpPr>
          <p:cNvPr id="14" name="Title 1">
            <a:extLst>
              <a:ext uri="{FF2B5EF4-FFF2-40B4-BE49-F238E27FC236}">
                <a16:creationId xmlns:a16="http://schemas.microsoft.com/office/drawing/2014/main" id="{3AA10FA1-E9C9-4185-B278-405787BC409D}"/>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PHILIPPINES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August 11, 2021 at 17:46:14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27FDC6C-3BBB-8E48-B806-059E6A05DE24}"/>
              </a:ext>
            </a:extLst>
          </p:cNvPr>
          <p:cNvPicPr>
            <a:picLocks noChangeAspect="1"/>
          </p:cNvPicPr>
          <p:nvPr/>
        </p:nvPicPr>
        <p:blipFill rotWithShape="1">
          <a:blip r:embed="rId3"/>
          <a:srcRect l="11797" t="4266" r="10797" b="3142"/>
          <a:stretch/>
        </p:blipFill>
        <p:spPr>
          <a:xfrm>
            <a:off x="5476416" y="2448575"/>
            <a:ext cx="2853320" cy="3873240"/>
          </a:xfrm>
          <a:prstGeom prst="rect">
            <a:avLst/>
          </a:prstGeom>
        </p:spPr>
      </p:pic>
      <p:sp>
        <p:nvSpPr>
          <p:cNvPr id="4" name="Rectangle 3">
            <a:extLst>
              <a:ext uri="{FF2B5EF4-FFF2-40B4-BE49-F238E27FC236}">
                <a16:creationId xmlns:a16="http://schemas.microsoft.com/office/drawing/2014/main" id="{BA1D26FE-65E1-4378-B9DC-D0B7E7F5E2F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1267" name="Picture 8" descr="IRIS_TMlogo.png">
            <a:extLst>
              <a:ext uri="{FF2B5EF4-FFF2-40B4-BE49-F238E27FC236}">
                <a16:creationId xmlns:a16="http://schemas.microsoft.com/office/drawing/2014/main" id="{712D28CA-25FB-8E4F-B740-983FAB79539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8" name="TextBox 14">
            <a:extLst>
              <a:ext uri="{FF2B5EF4-FFF2-40B4-BE49-F238E27FC236}">
                <a16:creationId xmlns:a16="http://schemas.microsoft.com/office/drawing/2014/main" id="{DD1DDF5C-5489-5C48-8A6D-E562A0CA784D}"/>
              </a:ext>
            </a:extLst>
          </p:cNvPr>
          <p:cNvSpPr txBox="1">
            <a:spLocks noChangeArrowheads="1"/>
          </p:cNvSpPr>
          <p:nvPr/>
        </p:nvSpPr>
        <p:spPr bwMode="auto">
          <a:xfrm>
            <a:off x="931857" y="1165206"/>
            <a:ext cx="7373943" cy="1196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ts val="2200"/>
              </a:lnSpc>
              <a:spcBef>
                <a:spcPct val="0"/>
              </a:spcBef>
              <a:buFontTx/>
              <a:buNone/>
            </a:pPr>
            <a:r>
              <a:rPr lang="en-US" altLang="en-US" sz="1600" dirty="0">
                <a:latin typeface="Arial" panose="020B0604020202020204" pitchFamily="34" charset="0"/>
              </a:rPr>
              <a:t>Along its western margin, the Philippine Sea Plate converges with and subducts beneath the </a:t>
            </a:r>
            <a:r>
              <a:rPr lang="en-US" altLang="en-US" sz="1600" dirty="0" err="1">
                <a:latin typeface="Arial" panose="020B0604020202020204" pitchFamily="34" charset="0"/>
              </a:rPr>
              <a:t>Sunda</a:t>
            </a:r>
            <a:r>
              <a:rPr lang="en-US" altLang="en-US" sz="1600" dirty="0">
                <a:latin typeface="Arial" panose="020B0604020202020204" pitchFamily="34" charset="0"/>
              </a:rPr>
              <a:t> Plate.  The Philippines Archipelago has oceanic plates subducting beneath both its east and west sides.  These islands contain active volcanoes (red triangles), as well as high earthquake activity.</a:t>
            </a:r>
            <a:endParaRPr lang="en-US" altLang="en-US" sz="1600" dirty="0">
              <a:latin typeface="Arial" panose="020B0604020202020204" pitchFamily="34" charset="0"/>
              <a:cs typeface="Arial" panose="020B0604020202020204" pitchFamily="34" charset="0"/>
            </a:endParaRPr>
          </a:p>
        </p:txBody>
      </p:sp>
      <p:sp>
        <p:nvSpPr>
          <p:cNvPr id="3" name="5-Point Star 2">
            <a:extLst>
              <a:ext uri="{FF2B5EF4-FFF2-40B4-BE49-F238E27FC236}">
                <a16:creationId xmlns:a16="http://schemas.microsoft.com/office/drawing/2014/main" id="{4AE255A2-564F-449E-A4F0-D064D9B95663}"/>
              </a:ext>
            </a:extLst>
          </p:cNvPr>
          <p:cNvSpPr/>
          <p:nvPr/>
        </p:nvSpPr>
        <p:spPr>
          <a:xfrm>
            <a:off x="2090737" y="4883150"/>
            <a:ext cx="76200" cy="76200"/>
          </a:xfrm>
          <a:prstGeom prst="star5">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0000"/>
              </a:solidFill>
            </a:endParaRPr>
          </a:p>
        </p:txBody>
      </p:sp>
      <p:sp>
        <p:nvSpPr>
          <p:cNvPr id="11" name="5-Point Star 10">
            <a:extLst>
              <a:ext uri="{FF2B5EF4-FFF2-40B4-BE49-F238E27FC236}">
                <a16:creationId xmlns:a16="http://schemas.microsoft.com/office/drawing/2014/main" id="{3B2616EF-BA05-43FB-8DCF-11093C776241}"/>
              </a:ext>
            </a:extLst>
          </p:cNvPr>
          <p:cNvSpPr/>
          <p:nvPr/>
        </p:nvSpPr>
        <p:spPr>
          <a:xfrm rot="20700000">
            <a:off x="2249487" y="4989513"/>
            <a:ext cx="76200" cy="76200"/>
          </a:xfrm>
          <a:prstGeom prst="star5">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0000"/>
              </a:solidFill>
            </a:endParaRPr>
          </a:p>
        </p:txBody>
      </p:sp>
      <p:sp>
        <p:nvSpPr>
          <p:cNvPr id="11271" name="TextBox 14">
            <a:extLst>
              <a:ext uri="{FF2B5EF4-FFF2-40B4-BE49-F238E27FC236}">
                <a16:creationId xmlns:a16="http://schemas.microsoft.com/office/drawing/2014/main" id="{A20EC20B-88CC-7646-9FDC-094DCCAD67EE}"/>
              </a:ext>
            </a:extLst>
          </p:cNvPr>
          <p:cNvSpPr txBox="1">
            <a:spLocks noChangeArrowheads="1"/>
          </p:cNvSpPr>
          <p:nvPr/>
        </p:nvSpPr>
        <p:spPr bwMode="auto">
          <a:xfrm>
            <a:off x="854075" y="6300788"/>
            <a:ext cx="7756525" cy="344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ts val="2200"/>
              </a:lnSpc>
              <a:spcBef>
                <a:spcPct val="0"/>
              </a:spcBef>
              <a:buFontTx/>
              <a:buNone/>
            </a:pPr>
            <a:r>
              <a:rPr lang="en-US" altLang="en-US" sz="1400" dirty="0">
                <a:latin typeface="Arial" panose="020B0604020202020204" pitchFamily="34" charset="0"/>
              </a:rPr>
              <a:t>       Simplified tectonic boundaries		               Magnitude 6–8 earthquakes 2000-2018</a:t>
            </a:r>
            <a:endParaRPr lang="en-US" altLang="en-US" sz="1400" dirty="0">
              <a:latin typeface="Arial" panose="020B0604020202020204" pitchFamily="34" charset="0"/>
              <a:cs typeface="Arial" panose="020B0604020202020204" pitchFamily="34" charset="0"/>
            </a:endParaRPr>
          </a:p>
        </p:txBody>
      </p:sp>
      <p:pic>
        <p:nvPicPr>
          <p:cNvPr id="11277" name="Picture 5" descr="PhilippinesTectonics.jpg">
            <a:extLst>
              <a:ext uri="{FF2B5EF4-FFF2-40B4-BE49-F238E27FC236}">
                <a16:creationId xmlns:a16="http://schemas.microsoft.com/office/drawing/2014/main" id="{AEDC2DB9-A2E3-A74C-8491-CEE2692FC4D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60437" y="2439988"/>
            <a:ext cx="3048013" cy="389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80" name="TextBox 14">
            <a:extLst>
              <a:ext uri="{FF2B5EF4-FFF2-40B4-BE49-F238E27FC236}">
                <a16:creationId xmlns:a16="http://schemas.microsoft.com/office/drawing/2014/main" id="{A2AD4280-A8CD-4B4A-B5AB-B5559B459CE3}"/>
              </a:ext>
            </a:extLst>
          </p:cNvPr>
          <p:cNvSpPr txBox="1">
            <a:spLocks noChangeArrowheads="1"/>
          </p:cNvSpPr>
          <p:nvPr/>
        </p:nvSpPr>
        <p:spPr bwMode="auto">
          <a:xfrm>
            <a:off x="5646582" y="4919906"/>
            <a:ext cx="754218" cy="215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800" dirty="0" err="1">
                <a:solidFill>
                  <a:schemeClr val="bg1"/>
                </a:solidFill>
                <a:latin typeface="Arial" panose="020B0604020202020204" pitchFamily="34" charset="0"/>
              </a:rPr>
              <a:t>Sunda</a:t>
            </a:r>
            <a:r>
              <a:rPr lang="en-US" altLang="en-US" sz="800" dirty="0">
                <a:solidFill>
                  <a:schemeClr val="bg1"/>
                </a:solidFill>
                <a:latin typeface="Arial" panose="020B0604020202020204" pitchFamily="34" charset="0"/>
              </a:rPr>
              <a:t> Plate</a:t>
            </a:r>
          </a:p>
        </p:txBody>
      </p:sp>
      <p:sp>
        <p:nvSpPr>
          <p:cNvPr id="2" name="Star: 5 Points 1">
            <a:extLst>
              <a:ext uri="{FF2B5EF4-FFF2-40B4-BE49-F238E27FC236}">
                <a16:creationId xmlns:a16="http://schemas.microsoft.com/office/drawing/2014/main" id="{554A1D0F-9235-456F-857A-A7EF37DE9F88}"/>
              </a:ext>
            </a:extLst>
          </p:cNvPr>
          <p:cNvSpPr/>
          <p:nvPr/>
        </p:nvSpPr>
        <p:spPr>
          <a:xfrm>
            <a:off x="2251868" y="4971093"/>
            <a:ext cx="71438" cy="71437"/>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1275" name="TextBox 11">
            <a:extLst>
              <a:ext uri="{FF2B5EF4-FFF2-40B4-BE49-F238E27FC236}">
                <a16:creationId xmlns:a16="http://schemas.microsoft.com/office/drawing/2014/main" id="{1794DCD4-30D0-E842-9FC5-64B2BAFDC1E6}"/>
              </a:ext>
            </a:extLst>
          </p:cNvPr>
          <p:cNvSpPr txBox="1">
            <a:spLocks noChangeArrowheads="1"/>
          </p:cNvSpPr>
          <p:nvPr/>
        </p:nvSpPr>
        <p:spPr bwMode="auto">
          <a:xfrm>
            <a:off x="2415154" y="4745201"/>
            <a:ext cx="63182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100" dirty="0">
                <a:solidFill>
                  <a:srgbClr val="FF0000"/>
                </a:solidFill>
                <a:latin typeface="Arial" panose="020B0604020202020204" pitchFamily="34" charset="0"/>
              </a:rPr>
              <a:t>M 7.1</a:t>
            </a:r>
          </a:p>
        </p:txBody>
      </p:sp>
      <p:cxnSp>
        <p:nvCxnSpPr>
          <p:cNvPr id="18" name="Straight Arrow Connector 17">
            <a:extLst>
              <a:ext uri="{FF2B5EF4-FFF2-40B4-BE49-F238E27FC236}">
                <a16:creationId xmlns:a16="http://schemas.microsoft.com/office/drawing/2014/main" id="{DC62A177-48F7-42B4-A0F5-3E9E6226F8CC}"/>
              </a:ext>
            </a:extLst>
          </p:cNvPr>
          <p:cNvCxnSpPr>
            <a:cxnSpLocks/>
          </p:cNvCxnSpPr>
          <p:nvPr/>
        </p:nvCxnSpPr>
        <p:spPr bwMode="auto">
          <a:xfrm flipH="1">
            <a:off x="2345194" y="4944933"/>
            <a:ext cx="295622" cy="36017"/>
          </a:xfrm>
          <a:prstGeom prst="straightConnector1">
            <a:avLst/>
          </a:prstGeom>
          <a:ln w="12700">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7" name="Rectangle 6">
            <a:extLst>
              <a:ext uri="{FF2B5EF4-FFF2-40B4-BE49-F238E27FC236}">
                <a16:creationId xmlns:a16="http://schemas.microsoft.com/office/drawing/2014/main" id="{9E4C45F9-C31E-6C49-B049-FC1E336F9C41}"/>
              </a:ext>
            </a:extLst>
          </p:cNvPr>
          <p:cNvSpPr/>
          <p:nvPr/>
        </p:nvSpPr>
        <p:spPr>
          <a:xfrm>
            <a:off x="6903076" y="4242410"/>
            <a:ext cx="457200" cy="92929"/>
          </a:xfrm>
          <a:prstGeom prst="rect">
            <a:avLst/>
          </a:prstGeom>
          <a:solidFill>
            <a:srgbClr val="0F20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6C151597-8544-E74E-A38B-F044E8C76037}"/>
              </a:ext>
            </a:extLst>
          </p:cNvPr>
          <p:cNvSpPr/>
          <p:nvPr/>
        </p:nvSpPr>
        <p:spPr>
          <a:xfrm>
            <a:off x="1400411" y="4794090"/>
            <a:ext cx="457200" cy="92929"/>
          </a:xfrm>
          <a:prstGeom prst="rect">
            <a:avLst/>
          </a:prstGeom>
          <a:solidFill>
            <a:srgbClr val="4A63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16">
            <a:extLst>
              <a:ext uri="{FF2B5EF4-FFF2-40B4-BE49-F238E27FC236}">
                <a16:creationId xmlns:a16="http://schemas.microsoft.com/office/drawing/2014/main" id="{0588741F-2BAD-9E41-AD00-A7ED5097CF12}"/>
              </a:ext>
            </a:extLst>
          </p:cNvPr>
          <p:cNvSpPr txBox="1">
            <a:spLocks noChangeArrowheads="1"/>
          </p:cNvSpPr>
          <p:nvPr/>
        </p:nvSpPr>
        <p:spPr bwMode="auto">
          <a:xfrm>
            <a:off x="1232257" y="4730299"/>
            <a:ext cx="1295406" cy="215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800" dirty="0" err="1">
                <a:solidFill>
                  <a:schemeClr val="bg1"/>
                </a:solidFill>
                <a:latin typeface="Arial" panose="020B0604020202020204" pitchFamily="34" charset="0"/>
              </a:rPr>
              <a:t>Sunda</a:t>
            </a:r>
            <a:r>
              <a:rPr lang="en-US" altLang="en-US" sz="800" dirty="0">
                <a:solidFill>
                  <a:schemeClr val="bg1"/>
                </a:solidFill>
                <a:latin typeface="Arial" panose="020B0604020202020204" pitchFamily="34" charset="0"/>
              </a:rPr>
              <a:t> Plate</a:t>
            </a:r>
          </a:p>
        </p:txBody>
      </p:sp>
      <p:sp>
        <p:nvSpPr>
          <p:cNvPr id="11279" name="TextBox 5">
            <a:extLst>
              <a:ext uri="{FF2B5EF4-FFF2-40B4-BE49-F238E27FC236}">
                <a16:creationId xmlns:a16="http://schemas.microsoft.com/office/drawing/2014/main" id="{66AD991F-0D74-F74F-A556-472CD8AD4E28}"/>
              </a:ext>
            </a:extLst>
          </p:cNvPr>
          <p:cNvSpPr txBox="1">
            <a:spLocks noChangeArrowheads="1"/>
          </p:cNvSpPr>
          <p:nvPr/>
        </p:nvSpPr>
        <p:spPr bwMode="auto">
          <a:xfrm>
            <a:off x="6629400" y="3962400"/>
            <a:ext cx="1295406" cy="215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800" dirty="0">
                <a:solidFill>
                  <a:schemeClr val="bg1"/>
                </a:solidFill>
                <a:latin typeface="Arial" panose="020B0604020202020204" pitchFamily="34" charset="0"/>
              </a:rPr>
              <a:t>Philippine Sea Plate</a:t>
            </a:r>
          </a:p>
        </p:txBody>
      </p:sp>
      <p:sp>
        <p:nvSpPr>
          <p:cNvPr id="26" name="Rectangle 25">
            <a:extLst>
              <a:ext uri="{FF2B5EF4-FFF2-40B4-BE49-F238E27FC236}">
                <a16:creationId xmlns:a16="http://schemas.microsoft.com/office/drawing/2014/main" id="{A8ED6039-EAA8-5649-BA34-209A8D0B48C5}"/>
              </a:ext>
            </a:extLst>
          </p:cNvPr>
          <p:cNvSpPr/>
          <p:nvPr/>
        </p:nvSpPr>
        <p:spPr>
          <a:xfrm>
            <a:off x="2407534" y="4165661"/>
            <a:ext cx="457200" cy="92929"/>
          </a:xfrm>
          <a:prstGeom prst="rect">
            <a:avLst/>
          </a:prstGeom>
          <a:solidFill>
            <a:srgbClr val="0F20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15">
            <a:extLst>
              <a:ext uri="{FF2B5EF4-FFF2-40B4-BE49-F238E27FC236}">
                <a16:creationId xmlns:a16="http://schemas.microsoft.com/office/drawing/2014/main" id="{26306FAA-DF9C-BB41-B817-96F41C23DE52}"/>
              </a:ext>
            </a:extLst>
          </p:cNvPr>
          <p:cNvSpPr txBox="1">
            <a:spLocks noChangeArrowheads="1"/>
          </p:cNvSpPr>
          <p:nvPr/>
        </p:nvSpPr>
        <p:spPr bwMode="auto">
          <a:xfrm>
            <a:off x="2083363" y="4103139"/>
            <a:ext cx="1295406" cy="215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800" dirty="0">
                <a:solidFill>
                  <a:schemeClr val="bg1"/>
                </a:solidFill>
                <a:latin typeface="Arial" panose="020B0604020202020204" pitchFamily="34" charset="0"/>
              </a:rPr>
              <a:t>Philippine Sea Plate</a:t>
            </a:r>
          </a:p>
        </p:txBody>
      </p:sp>
      <p:sp>
        <p:nvSpPr>
          <p:cNvPr id="20" name="Title 1">
            <a:extLst>
              <a:ext uri="{FF2B5EF4-FFF2-40B4-BE49-F238E27FC236}">
                <a16:creationId xmlns:a16="http://schemas.microsoft.com/office/drawing/2014/main" id="{403DCFF8-9F3D-4839-B1FD-9410F1845F76}"/>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PHILIPPINES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August 11, 2021 at 17:46:14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FC74A9D-3FAE-314E-82E5-801F3ADEED74}"/>
              </a:ext>
            </a:extLst>
          </p:cNvPr>
          <p:cNvPicPr>
            <a:picLocks noChangeAspect="1"/>
          </p:cNvPicPr>
          <p:nvPr/>
        </p:nvPicPr>
        <p:blipFill>
          <a:blip r:embed="rId3"/>
          <a:stretch>
            <a:fillRect/>
          </a:stretch>
        </p:blipFill>
        <p:spPr>
          <a:xfrm>
            <a:off x="4146735" y="832009"/>
            <a:ext cx="4609470" cy="4846320"/>
          </a:xfrm>
          <a:prstGeom prst="rect">
            <a:avLst/>
          </a:prstGeom>
        </p:spPr>
      </p:pic>
      <p:sp>
        <p:nvSpPr>
          <p:cNvPr id="13315" name="TextBox 7">
            <a:extLst>
              <a:ext uri="{FF2B5EF4-FFF2-40B4-BE49-F238E27FC236}">
                <a16:creationId xmlns:a16="http://schemas.microsoft.com/office/drawing/2014/main" id="{96ED967F-6BCD-F941-B3A1-EDA675DEE208}"/>
              </a:ext>
            </a:extLst>
          </p:cNvPr>
          <p:cNvSpPr txBox="1">
            <a:spLocks noChangeArrowheads="1"/>
          </p:cNvSpPr>
          <p:nvPr/>
        </p:nvSpPr>
        <p:spPr bwMode="auto">
          <a:xfrm>
            <a:off x="259937" y="1067812"/>
            <a:ext cx="3868922"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Historical seismicity in the region of the August 11, 2021 earthquake is shown on the right.  Earthquakes are color-coded by depth as shown by the legend in the lower right corner.  Depths of earthquakes increase from east to west across the subduction zone boundary between the Philippine Sea and </a:t>
            </a:r>
            <a:r>
              <a:rPr lang="en-US" altLang="en-US" sz="1600" dirty="0" err="1">
                <a:latin typeface="Arial" panose="020B0604020202020204" pitchFamily="34" charset="0"/>
              </a:rPr>
              <a:t>Sunda</a:t>
            </a:r>
            <a:r>
              <a:rPr lang="en-US" altLang="en-US" sz="1600" dirty="0">
                <a:latin typeface="Arial" panose="020B0604020202020204" pitchFamily="34" charset="0"/>
              </a:rPr>
              <a:t> plates.  </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A cross section through the M7.1 earthquake is shown below.</a:t>
            </a:r>
          </a:p>
        </p:txBody>
      </p:sp>
      <p:sp>
        <p:nvSpPr>
          <p:cNvPr id="15" name="Rectangle 14">
            <a:extLst>
              <a:ext uri="{FF2B5EF4-FFF2-40B4-BE49-F238E27FC236}">
                <a16:creationId xmlns:a16="http://schemas.microsoft.com/office/drawing/2014/main" id="{EAD07538-B970-46FB-A8E5-DFADB338782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317" name="Picture 8" descr="IRIS_TMlogo.png">
            <a:extLst>
              <a:ext uri="{FF2B5EF4-FFF2-40B4-BE49-F238E27FC236}">
                <a16:creationId xmlns:a16="http://schemas.microsoft.com/office/drawing/2014/main" id="{128E38F1-796E-4447-A633-CDE0081638F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8" name="TextBox 8">
            <a:extLst>
              <a:ext uri="{FF2B5EF4-FFF2-40B4-BE49-F238E27FC236}">
                <a16:creationId xmlns:a16="http://schemas.microsoft.com/office/drawing/2014/main" id="{4BA36AA1-0413-194B-B594-506BE5D2E4D3}"/>
              </a:ext>
            </a:extLst>
          </p:cNvPr>
          <p:cNvSpPr txBox="1">
            <a:spLocks noChangeArrowheads="1"/>
          </p:cNvSpPr>
          <p:nvPr/>
        </p:nvSpPr>
        <p:spPr bwMode="auto">
          <a:xfrm>
            <a:off x="4294981" y="5662613"/>
            <a:ext cx="4163219"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rPr>
              <a:t>Created using the IRIS Earthquake Browser (IEB)</a:t>
            </a:r>
            <a:endParaRPr lang="en-US" altLang="en-US" sz="1800" dirty="0">
              <a:latin typeface="Arial" panose="020B0604020202020204" pitchFamily="34" charset="0"/>
            </a:endParaRPr>
          </a:p>
        </p:txBody>
      </p:sp>
      <p:sp>
        <p:nvSpPr>
          <p:cNvPr id="13319" name="TextBox 11">
            <a:extLst>
              <a:ext uri="{FF2B5EF4-FFF2-40B4-BE49-F238E27FC236}">
                <a16:creationId xmlns:a16="http://schemas.microsoft.com/office/drawing/2014/main" id="{E854DA42-AD4F-C941-8006-6D865414CD38}"/>
              </a:ext>
            </a:extLst>
          </p:cNvPr>
          <p:cNvSpPr txBox="1">
            <a:spLocks noChangeArrowheads="1"/>
          </p:cNvSpPr>
          <p:nvPr/>
        </p:nvSpPr>
        <p:spPr bwMode="auto">
          <a:xfrm>
            <a:off x="7994041" y="2312576"/>
            <a:ext cx="63190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rPr>
              <a:t>M 7.1</a:t>
            </a:r>
          </a:p>
        </p:txBody>
      </p:sp>
      <p:cxnSp>
        <p:nvCxnSpPr>
          <p:cNvPr id="18" name="Straight Arrow Connector 17">
            <a:extLst>
              <a:ext uri="{FF2B5EF4-FFF2-40B4-BE49-F238E27FC236}">
                <a16:creationId xmlns:a16="http://schemas.microsoft.com/office/drawing/2014/main" id="{28AB664E-0E77-4466-99F7-31D2D7D53D01}"/>
              </a:ext>
            </a:extLst>
          </p:cNvPr>
          <p:cNvCxnSpPr>
            <a:cxnSpLocks/>
          </p:cNvCxnSpPr>
          <p:nvPr/>
        </p:nvCxnSpPr>
        <p:spPr bwMode="auto">
          <a:xfrm flipH="1">
            <a:off x="7453122" y="2490788"/>
            <a:ext cx="577247" cy="407987"/>
          </a:xfrm>
          <a:prstGeom prst="straightConnector1">
            <a:avLst/>
          </a:prstGeom>
          <a:ln w="31750">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6" name="Straight Connector 5">
            <a:extLst>
              <a:ext uri="{FF2B5EF4-FFF2-40B4-BE49-F238E27FC236}">
                <a16:creationId xmlns:a16="http://schemas.microsoft.com/office/drawing/2014/main" id="{853C973F-C9D3-4C9B-94F6-E25E7EFB071E}"/>
              </a:ext>
            </a:extLst>
          </p:cNvPr>
          <p:cNvCxnSpPr/>
          <p:nvPr/>
        </p:nvCxnSpPr>
        <p:spPr>
          <a:xfrm>
            <a:off x="4946650" y="2894775"/>
            <a:ext cx="362743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3322" name="Picture 7" descr="MagLegend.tiff">
            <a:extLst>
              <a:ext uri="{FF2B5EF4-FFF2-40B4-BE49-F238E27FC236}">
                <a16:creationId xmlns:a16="http://schemas.microsoft.com/office/drawing/2014/main" id="{FED5E798-5092-9747-971D-0E3E146AFAE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404100" y="6002338"/>
            <a:ext cx="1169988"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3" name="TextBox 11">
            <a:extLst>
              <a:ext uri="{FF2B5EF4-FFF2-40B4-BE49-F238E27FC236}">
                <a16:creationId xmlns:a16="http://schemas.microsoft.com/office/drawing/2014/main" id="{19A626ED-935E-564C-B21A-9F8D5957A457}"/>
              </a:ext>
            </a:extLst>
          </p:cNvPr>
          <p:cNvSpPr txBox="1">
            <a:spLocks noChangeArrowheads="1"/>
          </p:cNvSpPr>
          <p:nvPr/>
        </p:nvSpPr>
        <p:spPr bwMode="auto">
          <a:xfrm>
            <a:off x="469900" y="5367338"/>
            <a:ext cx="8350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000">
                <a:solidFill>
                  <a:schemeClr val="bg1"/>
                </a:solidFill>
                <a:latin typeface="Arial" panose="020B0604020202020204" pitchFamily="34" charset="0"/>
              </a:rPr>
              <a:t>Earthquake</a:t>
            </a:r>
          </a:p>
        </p:txBody>
      </p:sp>
      <p:cxnSp>
        <p:nvCxnSpPr>
          <p:cNvPr id="21" name="Straight Arrow Connector 20">
            <a:extLst>
              <a:ext uri="{FF2B5EF4-FFF2-40B4-BE49-F238E27FC236}">
                <a16:creationId xmlns:a16="http://schemas.microsoft.com/office/drawing/2014/main" id="{2E7C94C1-E5CE-430E-92FA-22264B9F48F9}"/>
              </a:ext>
            </a:extLst>
          </p:cNvPr>
          <p:cNvCxnSpPr/>
          <p:nvPr/>
        </p:nvCxnSpPr>
        <p:spPr bwMode="auto">
          <a:xfrm>
            <a:off x="887413" y="5627688"/>
            <a:ext cx="228600" cy="384175"/>
          </a:xfrm>
          <a:prstGeom prst="straightConnector1">
            <a:avLst/>
          </a:prstGeom>
          <a:ln>
            <a:solidFill>
              <a:schemeClr val="bg1"/>
            </a:solidFill>
            <a:tailEnd type="arrow"/>
          </a:ln>
        </p:spPr>
        <p:style>
          <a:lnRef idx="2">
            <a:schemeClr val="accent1"/>
          </a:lnRef>
          <a:fillRef idx="0">
            <a:schemeClr val="accent1"/>
          </a:fillRef>
          <a:effectRef idx="1">
            <a:schemeClr val="accent1"/>
          </a:effectRef>
          <a:fontRef idx="minor">
            <a:schemeClr val="tx1"/>
          </a:fontRef>
        </p:style>
      </p:cxnSp>
      <p:pic>
        <p:nvPicPr>
          <p:cNvPr id="13325" name="Picture 7" descr="DepthLegend.tiff">
            <a:extLst>
              <a:ext uri="{FF2B5EF4-FFF2-40B4-BE49-F238E27FC236}">
                <a16:creationId xmlns:a16="http://schemas.microsoft.com/office/drawing/2014/main" id="{B662F245-A8D5-594A-AE29-AECB7FE73A9D}"/>
              </a:ext>
            </a:extLst>
          </p:cNvPr>
          <p:cNvPicPr>
            <a:picLocks noChangeAspect="1"/>
          </p:cNvPicPr>
          <p:nvPr/>
        </p:nvPicPr>
        <p:blipFill>
          <a:blip r:embed="rId6">
            <a:extLst>
              <a:ext uri="{28A0092B-C50C-407E-A947-70E740481C1C}">
                <a14:useLocalDpi xmlns:a14="http://schemas.microsoft.com/office/drawing/2010/main" val="0"/>
              </a:ext>
            </a:extLst>
          </a:blip>
          <a:srcRect l="7120" r="8138"/>
          <a:stretch>
            <a:fillRect/>
          </a:stretch>
        </p:blipFill>
        <p:spPr bwMode="auto">
          <a:xfrm>
            <a:off x="8689975" y="4232275"/>
            <a:ext cx="344488" cy="1995488"/>
          </a:xfrm>
          <a:prstGeom prst="rect">
            <a:avLst/>
          </a:prstGeom>
          <a:noFill/>
          <a:ln w="12700">
            <a:solidFill>
              <a:srgbClr val="660066"/>
            </a:solidFill>
            <a:miter lim="800000"/>
            <a:headEnd/>
            <a:tailEnd/>
          </a:ln>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C11E704E-D75F-9B49-8E95-767DB340D525}"/>
              </a:ext>
            </a:extLst>
          </p:cNvPr>
          <p:cNvPicPr>
            <a:picLocks noChangeAspect="1"/>
          </p:cNvPicPr>
          <p:nvPr/>
        </p:nvPicPr>
        <p:blipFill rotWithShape="1">
          <a:blip r:embed="rId7"/>
          <a:srcRect l="25083" t="3111" r="-11577" b="1631"/>
          <a:stretch/>
        </p:blipFill>
        <p:spPr>
          <a:xfrm>
            <a:off x="337340" y="4042632"/>
            <a:ext cx="4163220" cy="2649411"/>
          </a:xfrm>
          <a:prstGeom prst="rect">
            <a:avLst/>
          </a:prstGeom>
        </p:spPr>
      </p:pic>
      <p:sp>
        <p:nvSpPr>
          <p:cNvPr id="16" name="Title 1">
            <a:extLst>
              <a:ext uri="{FF2B5EF4-FFF2-40B4-BE49-F238E27FC236}">
                <a16:creationId xmlns:a16="http://schemas.microsoft.com/office/drawing/2014/main" id="{91307556-06A8-4254-ABFA-AAA9F9CEE76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PHILIPPINES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August 11, 2021 at 17:46:14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A0F7B5A-E535-4F25-BAE1-9D471B45BD6B}"/>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9219" name="Picture 8" descr="IRIS_TMlogo.png">
            <a:extLst>
              <a:ext uri="{FF2B5EF4-FFF2-40B4-BE49-F238E27FC236}">
                <a16:creationId xmlns:a16="http://schemas.microsoft.com/office/drawing/2014/main" id="{47113842-360E-374F-B1E6-A56C2875845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Box 14">
            <a:extLst>
              <a:ext uri="{FF2B5EF4-FFF2-40B4-BE49-F238E27FC236}">
                <a16:creationId xmlns:a16="http://schemas.microsoft.com/office/drawing/2014/main" id="{B99ED60A-3B20-B14C-AA82-BBE0C24D4978}"/>
              </a:ext>
            </a:extLst>
          </p:cNvPr>
          <p:cNvSpPr txBox="1">
            <a:spLocks noChangeArrowheads="1"/>
          </p:cNvSpPr>
          <p:nvPr/>
        </p:nvSpPr>
        <p:spPr bwMode="auto">
          <a:xfrm>
            <a:off x="533400" y="1008915"/>
            <a:ext cx="8523287" cy="1100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ts val="2000"/>
              </a:lnSpc>
              <a:spcBef>
                <a:spcPct val="0"/>
              </a:spcBef>
              <a:buFontTx/>
              <a:buNone/>
            </a:pPr>
            <a:r>
              <a:rPr lang="en-US" altLang="en-US" sz="1600" dirty="0">
                <a:latin typeface="Arial" panose="020B0604020202020204" pitchFamily="34" charset="0"/>
                <a:cs typeface="Arial" panose="020B0604020202020204" pitchFamily="34" charset="0"/>
              </a:rPr>
              <a:t>The August 11, 2021 earthquake is shown by the red star on the map below.  In the region of this earthquake, the Philippine Sea Plate moves west-northwest with respect to the </a:t>
            </a:r>
            <a:r>
              <a:rPr lang="en-US" altLang="en-US" sz="1600" dirty="0" err="1">
                <a:latin typeface="Arial" panose="020B0604020202020204" pitchFamily="34" charset="0"/>
                <a:cs typeface="Arial" panose="020B0604020202020204" pitchFamily="34" charset="0"/>
              </a:rPr>
              <a:t>Sunda</a:t>
            </a:r>
            <a:r>
              <a:rPr lang="en-US" altLang="en-US" sz="1600" dirty="0">
                <a:latin typeface="Arial" panose="020B0604020202020204" pitchFamily="34" charset="0"/>
                <a:cs typeface="Arial" panose="020B0604020202020204" pitchFamily="34" charset="0"/>
              </a:rPr>
              <a:t> Plate at a rate of 8.6 cm/yr.  At the Philippine Trench, the Philippine Sea Plate subducts beneath the Philippine Islands that are located on the eastern side of the </a:t>
            </a:r>
            <a:r>
              <a:rPr lang="en-US" altLang="en-US" sz="1600" dirty="0" err="1">
                <a:latin typeface="Arial" panose="020B0604020202020204" pitchFamily="34" charset="0"/>
                <a:cs typeface="Arial" panose="020B0604020202020204" pitchFamily="34" charset="0"/>
              </a:rPr>
              <a:t>Sunda</a:t>
            </a:r>
            <a:r>
              <a:rPr lang="en-US" altLang="en-US" sz="1600" dirty="0">
                <a:latin typeface="Arial" panose="020B0604020202020204" pitchFamily="34" charset="0"/>
                <a:cs typeface="Arial" panose="020B0604020202020204" pitchFamily="34" charset="0"/>
              </a:rPr>
              <a:t> Plate.</a:t>
            </a:r>
          </a:p>
        </p:txBody>
      </p:sp>
      <p:pic>
        <p:nvPicPr>
          <p:cNvPr id="9221" name="Picture 1">
            <a:extLst>
              <a:ext uri="{FF2B5EF4-FFF2-40B4-BE49-F238E27FC236}">
                <a16:creationId xmlns:a16="http://schemas.microsoft.com/office/drawing/2014/main" id="{F12BE294-7901-6B42-A3F5-FC475F47390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28713" y="2123632"/>
            <a:ext cx="7862887" cy="459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5-Point Star 18">
            <a:extLst>
              <a:ext uri="{FF2B5EF4-FFF2-40B4-BE49-F238E27FC236}">
                <a16:creationId xmlns:a16="http://schemas.microsoft.com/office/drawing/2014/main" id="{E96EB5A7-B7C1-AA4A-82CF-0598CD4059DE}"/>
              </a:ext>
            </a:extLst>
          </p:cNvPr>
          <p:cNvSpPr>
            <a:spLocks noChangeAspect="1"/>
          </p:cNvSpPr>
          <p:nvPr/>
        </p:nvSpPr>
        <p:spPr>
          <a:xfrm>
            <a:off x="3810000" y="4343400"/>
            <a:ext cx="137160" cy="137160"/>
          </a:xfrm>
          <a:prstGeom prst="star5">
            <a:avLst/>
          </a:prstGeom>
          <a:solidFill>
            <a:srgbClr val="FF0000"/>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0000"/>
              </a:solidFill>
            </a:endParaRPr>
          </a:p>
        </p:txBody>
      </p:sp>
      <p:sp>
        <p:nvSpPr>
          <p:cNvPr id="16" name="TextBox 15">
            <a:extLst>
              <a:ext uri="{FF2B5EF4-FFF2-40B4-BE49-F238E27FC236}">
                <a16:creationId xmlns:a16="http://schemas.microsoft.com/office/drawing/2014/main" id="{57281971-7C35-9843-AAD5-079970DD07A9}"/>
              </a:ext>
            </a:extLst>
          </p:cNvPr>
          <p:cNvSpPr txBox="1"/>
          <p:nvPr/>
        </p:nvSpPr>
        <p:spPr>
          <a:xfrm rot="4849523">
            <a:off x="3583866" y="3754703"/>
            <a:ext cx="1069524" cy="338554"/>
          </a:xfrm>
          <a:prstGeom prst="rect">
            <a:avLst/>
          </a:prstGeom>
          <a:noFill/>
        </p:spPr>
        <p:txBody>
          <a:bodyPr wrap="none" rtlCol="0">
            <a:spAutoFit/>
          </a:bodyPr>
          <a:lstStyle/>
          <a:p>
            <a:r>
              <a:rPr lang="en-US" sz="1600" dirty="0">
                <a:solidFill>
                  <a:srgbClr val="FF0000"/>
                </a:solidFill>
              </a:rPr>
              <a:t>Philippine</a:t>
            </a:r>
          </a:p>
        </p:txBody>
      </p:sp>
      <p:sp>
        <p:nvSpPr>
          <p:cNvPr id="17" name="TextBox 16">
            <a:extLst>
              <a:ext uri="{FF2B5EF4-FFF2-40B4-BE49-F238E27FC236}">
                <a16:creationId xmlns:a16="http://schemas.microsoft.com/office/drawing/2014/main" id="{709DE536-4304-DD4C-9E94-3694DC2CAB08}"/>
              </a:ext>
            </a:extLst>
          </p:cNvPr>
          <p:cNvSpPr txBox="1"/>
          <p:nvPr/>
        </p:nvSpPr>
        <p:spPr>
          <a:xfrm rot="3928966">
            <a:off x="3937420" y="4603233"/>
            <a:ext cx="815031" cy="338554"/>
          </a:xfrm>
          <a:prstGeom prst="rect">
            <a:avLst/>
          </a:prstGeom>
          <a:noFill/>
        </p:spPr>
        <p:txBody>
          <a:bodyPr wrap="none" rtlCol="0">
            <a:spAutoFit/>
          </a:bodyPr>
          <a:lstStyle/>
          <a:p>
            <a:r>
              <a:rPr lang="en-US" sz="1600" dirty="0">
                <a:solidFill>
                  <a:srgbClr val="FF0000"/>
                </a:solidFill>
              </a:rPr>
              <a:t>Trench</a:t>
            </a:r>
            <a:endParaRPr lang="en-US" sz="1600" dirty="0"/>
          </a:p>
        </p:txBody>
      </p:sp>
      <p:sp>
        <p:nvSpPr>
          <p:cNvPr id="22" name="TextBox 15">
            <a:extLst>
              <a:ext uri="{FF2B5EF4-FFF2-40B4-BE49-F238E27FC236}">
                <a16:creationId xmlns:a16="http://schemas.microsoft.com/office/drawing/2014/main" id="{35B0BBBD-6727-A14B-8A2F-7F95E7BDCC0B}"/>
              </a:ext>
            </a:extLst>
          </p:cNvPr>
          <p:cNvSpPr txBox="1">
            <a:spLocks noChangeArrowheads="1"/>
          </p:cNvSpPr>
          <p:nvPr/>
        </p:nvSpPr>
        <p:spPr bwMode="auto">
          <a:xfrm>
            <a:off x="2809887" y="6553200"/>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Image courtesy of US Geological Survey</a:t>
            </a:r>
          </a:p>
        </p:txBody>
      </p:sp>
      <p:sp>
        <p:nvSpPr>
          <p:cNvPr id="10" name="Title 1">
            <a:extLst>
              <a:ext uri="{FF2B5EF4-FFF2-40B4-BE49-F238E27FC236}">
                <a16:creationId xmlns:a16="http://schemas.microsoft.com/office/drawing/2014/main" id="{9029A80E-D773-4ECF-BB43-197D6CAD3E05}"/>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PHILIPPINES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August 11, 2021 at 17:46:14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1">
            <a:extLst>
              <a:ext uri="{FF2B5EF4-FFF2-40B4-BE49-F238E27FC236}">
                <a16:creationId xmlns:a16="http://schemas.microsoft.com/office/drawing/2014/main" id="{E317F748-AEC8-43AC-96E3-BE8F4C6071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2052" r="4025"/>
          <a:stretch>
            <a:fillRect/>
          </a:stretch>
        </p:blipFill>
        <p:spPr bwMode="auto">
          <a:xfrm>
            <a:off x="1027113" y="1809750"/>
            <a:ext cx="7267575" cy="4926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63C43380-6018-42B4-A489-E26F1BE5814A}"/>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pic>
        <p:nvPicPr>
          <p:cNvPr id="14339" name="Picture 18" descr="IRIS_TMlogo.png">
            <a:extLst>
              <a:ext uri="{FF2B5EF4-FFF2-40B4-BE49-F238E27FC236}">
                <a16:creationId xmlns:a16="http://schemas.microsoft.com/office/drawing/2014/main" id="{4CA5A7C8-ADB6-4B28-A79A-8614853905C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Box 7">
            <a:extLst>
              <a:ext uri="{FF2B5EF4-FFF2-40B4-BE49-F238E27FC236}">
                <a16:creationId xmlns:a16="http://schemas.microsoft.com/office/drawing/2014/main" id="{06034429-16AC-4122-A0E3-84F1F09657DB}"/>
              </a:ext>
            </a:extLst>
          </p:cNvPr>
          <p:cNvSpPr txBox="1">
            <a:spLocks noChangeArrowheads="1"/>
          </p:cNvSpPr>
          <p:nvPr/>
        </p:nvSpPr>
        <p:spPr bwMode="auto">
          <a:xfrm>
            <a:off x="479425" y="1014413"/>
            <a:ext cx="866457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a:solidFill>
                  <a:srgbClr val="000000"/>
                </a:solidFill>
                <a:latin typeface="Arial" panose="020B0604020202020204" pitchFamily="34" charset="0"/>
              </a:rPr>
              <a:t>The record of the earthquake in Bend, Oregon (BNOR) is illustrated below.  Bend is 11,216 km (6970 miles, 101.0°) from the location of this earthquake.  At this distance, it is challenging to identify some wave arrivals on a seismogram of a magnitude 7.1 earthquake.</a:t>
            </a:r>
          </a:p>
        </p:txBody>
      </p:sp>
      <p:sp>
        <p:nvSpPr>
          <p:cNvPr id="14341" name="TextBox 4">
            <a:extLst>
              <a:ext uri="{FF2B5EF4-FFF2-40B4-BE49-F238E27FC236}">
                <a16:creationId xmlns:a16="http://schemas.microsoft.com/office/drawing/2014/main" id="{63A3FCC7-D0D3-47DD-8ECF-E59B894F92B0}"/>
              </a:ext>
            </a:extLst>
          </p:cNvPr>
          <p:cNvSpPr txBox="1">
            <a:spLocks noChangeArrowheads="1"/>
          </p:cNvSpPr>
          <p:nvPr/>
        </p:nvSpPr>
        <p:spPr bwMode="auto">
          <a:xfrm>
            <a:off x="1630363" y="1746250"/>
            <a:ext cx="1274762"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b="1">
                <a:latin typeface="Arial" panose="020B0604020202020204" pitchFamily="34" charset="0"/>
              </a:rPr>
              <a:t>Diffracted P wave</a:t>
            </a:r>
          </a:p>
        </p:txBody>
      </p:sp>
      <p:sp>
        <p:nvSpPr>
          <p:cNvPr id="12" name="TextBox 11">
            <a:extLst>
              <a:ext uri="{FF2B5EF4-FFF2-40B4-BE49-F238E27FC236}">
                <a16:creationId xmlns:a16="http://schemas.microsoft.com/office/drawing/2014/main" id="{6282C41D-98E3-4E88-8429-996714BEEF15}"/>
              </a:ext>
            </a:extLst>
          </p:cNvPr>
          <p:cNvSpPr txBox="1"/>
          <p:nvPr/>
        </p:nvSpPr>
        <p:spPr>
          <a:xfrm>
            <a:off x="6534150" y="1703388"/>
            <a:ext cx="2152650" cy="338137"/>
          </a:xfrm>
          <a:prstGeom prst="rect">
            <a:avLst/>
          </a:prstGeom>
          <a:solidFill>
            <a:schemeClr val="bg1"/>
          </a:solidFill>
        </p:spPr>
        <p:txBody>
          <a:bodyPr>
            <a:spAutoFit/>
          </a:bodyPr>
          <a:lstStyle/>
          <a:p>
            <a:pPr eaLnBrk="1" hangingPunct="1">
              <a:defRPr/>
            </a:pPr>
            <a:r>
              <a:rPr lang="en-US" sz="1600" spc="200" dirty="0">
                <a:latin typeface="Arial" charset="0"/>
                <a:ea typeface="MS PGothic" charset="-128"/>
              </a:rPr>
              <a:t>Surface Waves</a:t>
            </a:r>
          </a:p>
        </p:txBody>
      </p:sp>
      <p:sp>
        <p:nvSpPr>
          <p:cNvPr id="14343" name="TextBox 4">
            <a:extLst>
              <a:ext uri="{FF2B5EF4-FFF2-40B4-BE49-F238E27FC236}">
                <a16:creationId xmlns:a16="http://schemas.microsoft.com/office/drawing/2014/main" id="{73FEF430-6092-42F1-99CB-E57E11DA34AD}"/>
              </a:ext>
            </a:extLst>
          </p:cNvPr>
          <p:cNvSpPr txBox="1">
            <a:spLocks noChangeArrowheads="1"/>
          </p:cNvSpPr>
          <p:nvPr/>
        </p:nvSpPr>
        <p:spPr bwMode="auto">
          <a:xfrm>
            <a:off x="3279775" y="1700213"/>
            <a:ext cx="457200" cy="3381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b="1">
                <a:latin typeface="Arial" panose="020B0604020202020204" pitchFamily="34" charset="0"/>
              </a:rPr>
              <a:t>PP</a:t>
            </a:r>
          </a:p>
        </p:txBody>
      </p:sp>
      <p:sp>
        <p:nvSpPr>
          <p:cNvPr id="14344" name="TextBox 5">
            <a:extLst>
              <a:ext uri="{FF2B5EF4-FFF2-40B4-BE49-F238E27FC236}">
                <a16:creationId xmlns:a16="http://schemas.microsoft.com/office/drawing/2014/main" id="{AA54CFDB-E6D9-46C1-A838-0DE36A11603C}"/>
              </a:ext>
            </a:extLst>
          </p:cNvPr>
          <p:cNvSpPr txBox="1">
            <a:spLocks noChangeArrowheads="1"/>
          </p:cNvSpPr>
          <p:nvPr/>
        </p:nvSpPr>
        <p:spPr bwMode="auto">
          <a:xfrm>
            <a:off x="1676400" y="2905125"/>
            <a:ext cx="6654800" cy="523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a:latin typeface="Arial" panose="020B0604020202020204" pitchFamily="34" charset="0"/>
                <a:cs typeface="Arial" panose="020B0604020202020204" pitchFamily="34" charset="0"/>
              </a:rPr>
              <a:t>A prominent wave arrival on this seismogram is PP, a compressional wave that bounced off the Earth</a:t>
            </a:r>
            <a:r>
              <a:rPr lang="ja-JP" altLang="en-US" sz="1400">
                <a:latin typeface="Arial" panose="020B0604020202020204" pitchFamily="34" charset="0"/>
                <a:cs typeface="Arial" panose="020B0604020202020204" pitchFamily="34" charset="0"/>
              </a:rPr>
              <a:t>’</a:t>
            </a:r>
            <a:r>
              <a:rPr lang="en-US" altLang="ja-JP" sz="1400">
                <a:latin typeface="Arial" panose="020B0604020202020204" pitchFamily="34" charset="0"/>
                <a:cs typeface="Arial" panose="020B0604020202020204" pitchFamily="34" charset="0"/>
              </a:rPr>
              <a:t>s surface halfway between the earthquake and the station. </a:t>
            </a:r>
            <a:endParaRPr lang="en-US" altLang="en-US" sz="1400">
              <a:latin typeface="Arial" panose="020B0604020202020204" pitchFamily="34" charset="0"/>
              <a:cs typeface="Arial" panose="020B0604020202020204" pitchFamily="34" charset="0"/>
            </a:endParaRPr>
          </a:p>
        </p:txBody>
      </p:sp>
      <p:cxnSp>
        <p:nvCxnSpPr>
          <p:cNvPr id="17" name="Straight Arrow Connector 16">
            <a:extLst>
              <a:ext uri="{FF2B5EF4-FFF2-40B4-BE49-F238E27FC236}">
                <a16:creationId xmlns:a16="http://schemas.microsoft.com/office/drawing/2014/main" id="{D2360DD1-A2F5-48CD-BA3B-AC6922724555}"/>
              </a:ext>
            </a:extLst>
          </p:cNvPr>
          <p:cNvCxnSpPr>
            <a:cxnSpLocks/>
          </p:cNvCxnSpPr>
          <p:nvPr/>
        </p:nvCxnSpPr>
        <p:spPr>
          <a:xfrm>
            <a:off x="2578100" y="2095500"/>
            <a:ext cx="363538" cy="201613"/>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4346" name="Picture 2">
            <a:extLst>
              <a:ext uri="{FF2B5EF4-FFF2-40B4-BE49-F238E27FC236}">
                <a16:creationId xmlns:a16="http://schemas.microsoft.com/office/drawing/2014/main" id="{B58517C9-491D-4784-B4E3-6C800462A2B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588000" y="3841750"/>
            <a:ext cx="2717800" cy="2536825"/>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pic>
      <p:sp>
        <p:nvSpPr>
          <p:cNvPr id="14347" name="TextBox 5">
            <a:extLst>
              <a:ext uri="{FF2B5EF4-FFF2-40B4-BE49-F238E27FC236}">
                <a16:creationId xmlns:a16="http://schemas.microsoft.com/office/drawing/2014/main" id="{458126D1-BA50-40AC-A72D-030501F09CFA}"/>
              </a:ext>
            </a:extLst>
          </p:cNvPr>
          <p:cNvSpPr txBox="1">
            <a:spLocks noChangeArrowheads="1"/>
          </p:cNvSpPr>
          <p:nvPr/>
        </p:nvSpPr>
        <p:spPr bwMode="auto">
          <a:xfrm>
            <a:off x="5399088" y="3505200"/>
            <a:ext cx="3141662" cy="304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a:latin typeface="Arial" panose="020B0604020202020204" pitchFamily="34" charset="0"/>
              </a:rPr>
              <a:t>The first arrival is a diffracted P wave.</a:t>
            </a:r>
          </a:p>
        </p:txBody>
      </p:sp>
      <p:sp>
        <p:nvSpPr>
          <p:cNvPr id="14348" name="TextBox 6">
            <a:extLst>
              <a:ext uri="{FF2B5EF4-FFF2-40B4-BE49-F238E27FC236}">
                <a16:creationId xmlns:a16="http://schemas.microsoft.com/office/drawing/2014/main" id="{1770666F-0D10-4F0C-B6FB-CAB24B93F637}"/>
              </a:ext>
            </a:extLst>
          </p:cNvPr>
          <p:cNvSpPr txBox="1">
            <a:spLocks noChangeArrowheads="1"/>
          </p:cNvSpPr>
          <p:nvPr/>
        </p:nvSpPr>
        <p:spPr bwMode="auto">
          <a:xfrm>
            <a:off x="1606550" y="3841750"/>
            <a:ext cx="3529013" cy="22479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a:latin typeface="Arial" panose="020B0604020202020204" pitchFamily="34" charset="0"/>
              </a:rPr>
              <a:t>Direct P and S waves cannot travel to stations more than epicentral distance Δ &gt; 103°because of the large decrease in wave velocities across the boundary between the mantle and the liquid outer core.  There is a "shadow zone" for direct P waves in the range 103°&lt; Δ &lt; 143°. The S-wave shadow zone exists for Δ &gt; 103°because the liquid outer core blocks S waves that cannot travel through liquids.</a:t>
            </a:r>
          </a:p>
        </p:txBody>
      </p:sp>
      <p:sp>
        <p:nvSpPr>
          <p:cNvPr id="14349" name="TextBox 4">
            <a:extLst>
              <a:ext uri="{FF2B5EF4-FFF2-40B4-BE49-F238E27FC236}">
                <a16:creationId xmlns:a16="http://schemas.microsoft.com/office/drawing/2014/main" id="{F6172D9E-C26F-4B59-9C31-3192DBD85A43}"/>
              </a:ext>
            </a:extLst>
          </p:cNvPr>
          <p:cNvSpPr txBox="1">
            <a:spLocks noChangeArrowheads="1"/>
          </p:cNvSpPr>
          <p:nvPr/>
        </p:nvSpPr>
        <p:spPr bwMode="auto">
          <a:xfrm>
            <a:off x="4897438" y="1700213"/>
            <a:ext cx="457200" cy="3381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b="1">
                <a:latin typeface="Arial" panose="020B0604020202020204" pitchFamily="34" charset="0"/>
              </a:rPr>
              <a:t>SS</a:t>
            </a:r>
          </a:p>
        </p:txBody>
      </p:sp>
      <p:sp>
        <p:nvSpPr>
          <p:cNvPr id="15" name="Title 1">
            <a:extLst>
              <a:ext uri="{FF2B5EF4-FFF2-40B4-BE49-F238E27FC236}">
                <a16:creationId xmlns:a16="http://schemas.microsoft.com/office/drawing/2014/main" id="{0B082362-1B5D-4FEA-87A9-FFA6F80650AD}"/>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PHILIPPINES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August 11, 2021 at 17:46:14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C1E0CC-B631-0747-A0AC-9F117660421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9459" name="Picture 8" descr="IRIS_TMlogo.png">
            <a:extLst>
              <a:ext uri="{FF2B5EF4-FFF2-40B4-BE49-F238E27FC236}">
                <a16:creationId xmlns:a16="http://schemas.microsoft.com/office/drawing/2014/main" id="{4F8FF24B-B02C-794A-9C49-BA7A88BFF17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Rectangle 10">
            <a:extLst>
              <a:ext uri="{FF2B5EF4-FFF2-40B4-BE49-F238E27FC236}">
                <a16:creationId xmlns:a16="http://schemas.microsoft.com/office/drawing/2014/main" id="{B3B8911A-1EB4-6D4A-8B93-4117EF863514}"/>
              </a:ext>
            </a:extLst>
          </p:cNvPr>
          <p:cNvSpPr>
            <a:spLocks noChangeArrowheads="1"/>
          </p:cNvSpPr>
          <p:nvPr/>
        </p:nvSpPr>
        <p:spPr bwMode="auto">
          <a:xfrm>
            <a:off x="244475" y="1103313"/>
            <a:ext cx="2667000" cy="501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600">
                <a:latin typeface="Arial" panose="020B0604020202020204" pitchFamily="34" charset="0"/>
              </a:rPr>
              <a:t>Animation explaining the seismic shadow zone. </a:t>
            </a:r>
          </a:p>
          <a:p>
            <a:pPr>
              <a:spcBef>
                <a:spcPct val="0"/>
              </a:spcBef>
              <a:buFontTx/>
              <a:buNone/>
            </a:pPr>
            <a:endParaRPr lang="en-US" altLang="en-US" sz="1600">
              <a:latin typeface="Arial" panose="020B0604020202020204" pitchFamily="34" charset="0"/>
            </a:endParaRPr>
          </a:p>
          <a:p>
            <a:pPr>
              <a:spcBef>
                <a:spcPct val="0"/>
              </a:spcBef>
              <a:buFontTx/>
              <a:buNone/>
            </a:pPr>
            <a:r>
              <a:rPr lang="en-US" altLang="en-US" sz="1600">
                <a:latin typeface="Arial" panose="020B0604020202020204" pitchFamily="34" charset="0"/>
              </a:rPr>
              <a:t>Epicentral distance is the angle formed by the intersection of the line from the earthquake to Earth's center with the line from the observing point to the Earth's center.</a:t>
            </a:r>
          </a:p>
          <a:p>
            <a:pPr>
              <a:spcBef>
                <a:spcPct val="0"/>
              </a:spcBef>
              <a:buFontTx/>
              <a:buNone/>
            </a:pPr>
            <a:endParaRPr lang="en-US" altLang="en-US" sz="1600">
              <a:latin typeface="Arial" panose="020B0604020202020204" pitchFamily="34" charset="0"/>
            </a:endParaRPr>
          </a:p>
          <a:p>
            <a:pPr>
              <a:spcBef>
                <a:spcPct val="0"/>
              </a:spcBef>
              <a:buFontTx/>
              <a:buNone/>
            </a:pPr>
            <a:r>
              <a:rPr lang="en-US" altLang="en-US" sz="1600">
                <a:latin typeface="Arial" panose="020B0604020202020204" pitchFamily="34" charset="0"/>
              </a:rPr>
              <a:t>S waves are observed up to a distance of 104°from an earthquake, but direct S waves are not recorded beyond this distance. </a:t>
            </a:r>
          </a:p>
          <a:p>
            <a:pPr>
              <a:spcBef>
                <a:spcPct val="0"/>
              </a:spcBef>
              <a:buFontTx/>
              <a:buNone/>
            </a:pPr>
            <a:endParaRPr lang="en-US" altLang="en-US" sz="1600">
              <a:latin typeface="Arial" panose="020B0604020202020204" pitchFamily="34" charset="0"/>
            </a:endParaRPr>
          </a:p>
          <a:p>
            <a:pPr>
              <a:spcBef>
                <a:spcPct val="0"/>
              </a:spcBef>
              <a:buFontTx/>
              <a:buNone/>
            </a:pPr>
            <a:r>
              <a:rPr lang="en-US" altLang="en-US" sz="1600">
                <a:latin typeface="Arial" panose="020B0604020202020204" pitchFamily="34" charset="0"/>
              </a:rPr>
              <a:t>P waves also have a shadow zone between 104° and 143°.</a:t>
            </a:r>
          </a:p>
        </p:txBody>
      </p:sp>
      <p:pic>
        <p:nvPicPr>
          <p:cNvPr id="2" name="A_6_shadowzone1_basic.mp4" descr="A_6_shadowzone1_basic.mp4">
            <a:hlinkClick r:id="" action="ppaction://media"/>
            <a:extLst>
              <a:ext uri="{FF2B5EF4-FFF2-40B4-BE49-F238E27FC236}">
                <a16:creationId xmlns:a16="http://schemas.microsoft.com/office/drawing/2014/main" id="{19CB508A-1A50-6D44-BD94-94082E741869}"/>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846916" y="1213860"/>
            <a:ext cx="6090709" cy="4572000"/>
          </a:xfrm>
          <a:prstGeom prst="rect">
            <a:avLst/>
          </a:prstGeom>
        </p:spPr>
      </p:pic>
      <p:sp>
        <p:nvSpPr>
          <p:cNvPr id="7" name="Title 1">
            <a:extLst>
              <a:ext uri="{FF2B5EF4-FFF2-40B4-BE49-F238E27FC236}">
                <a16:creationId xmlns:a16="http://schemas.microsoft.com/office/drawing/2014/main" id="{A5BBE998-244B-442D-B032-078AFCC1C28A}"/>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PHILIPPINES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August 11, 2021 at 17:46:14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080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0EA6D2-8461-0843-BCB2-DC5C4D8578F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defRPr/>
            </a:pPr>
            <a:endParaRPr lang="en-US" altLang="en-US">
              <a:solidFill>
                <a:srgbClr val="FFFFFF"/>
              </a:solidFill>
              <a:latin typeface="Calibri" panose="020F0502020204030204" pitchFamily="34" charset="0"/>
            </a:endParaRPr>
          </a:p>
        </p:txBody>
      </p:sp>
      <p:pic>
        <p:nvPicPr>
          <p:cNvPr id="26626" name="Picture 18" descr="IRIS_TMlogo.png">
            <a:extLst>
              <a:ext uri="{FF2B5EF4-FFF2-40B4-BE49-F238E27FC236}">
                <a16:creationId xmlns:a16="http://schemas.microsoft.com/office/drawing/2014/main" id="{B83CD613-365F-3947-9279-BA3E0DE4ECD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TextBox 7">
            <a:extLst>
              <a:ext uri="{FF2B5EF4-FFF2-40B4-BE49-F238E27FC236}">
                <a16:creationId xmlns:a16="http://schemas.microsoft.com/office/drawing/2014/main" id="{7F188CDF-0DD0-C945-8BF9-00EFF4F0875C}"/>
              </a:ext>
            </a:extLst>
          </p:cNvPr>
          <p:cNvSpPr txBox="1">
            <a:spLocks noChangeArrowheads="1"/>
          </p:cNvSpPr>
          <p:nvPr/>
        </p:nvSpPr>
        <p:spPr bwMode="auto">
          <a:xfrm>
            <a:off x="252413" y="1066800"/>
            <a:ext cx="8434387"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focal mechanism is how seismologists plot the 3-D stress orientations of an earthquake.  Because an earthquake occurs as slip on a fault, it generates primary (P) waves in quadrants where the first pulse is compressional (shaded) and quadrants where the first pulse is extensional (white). The orientation of these quadrants determined from recorded seismic waves determines the type of fault that produced the earthquake. </a:t>
            </a:r>
          </a:p>
        </p:txBody>
      </p:sp>
      <p:sp>
        <p:nvSpPr>
          <p:cNvPr id="26628" name="TextBox 11">
            <a:extLst>
              <a:ext uri="{FF2B5EF4-FFF2-40B4-BE49-F238E27FC236}">
                <a16:creationId xmlns:a16="http://schemas.microsoft.com/office/drawing/2014/main" id="{3752CE8F-C9CD-D041-88A8-5805FC1C3AB2}"/>
              </a:ext>
            </a:extLst>
          </p:cNvPr>
          <p:cNvSpPr txBox="1">
            <a:spLocks noChangeArrowheads="1"/>
          </p:cNvSpPr>
          <p:nvPr/>
        </p:nvSpPr>
        <p:spPr bwMode="auto">
          <a:xfrm>
            <a:off x="4114800" y="2695575"/>
            <a:ext cx="39624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In this case, the focal mechanism indicates this earthquake occurred as the result of thrust faulting likely within the subducted oceanic lithosphere of the Philippine Sea Plate.</a:t>
            </a:r>
          </a:p>
        </p:txBody>
      </p:sp>
      <p:sp>
        <p:nvSpPr>
          <p:cNvPr id="26629" name="TextBox 8">
            <a:extLst>
              <a:ext uri="{FF2B5EF4-FFF2-40B4-BE49-F238E27FC236}">
                <a16:creationId xmlns:a16="http://schemas.microsoft.com/office/drawing/2014/main" id="{893F6AE7-3ED9-0E4B-9627-7219879F8AB2}"/>
              </a:ext>
            </a:extLst>
          </p:cNvPr>
          <p:cNvSpPr txBox="1">
            <a:spLocks noChangeArrowheads="1"/>
          </p:cNvSpPr>
          <p:nvPr/>
        </p:nvSpPr>
        <p:spPr bwMode="auto">
          <a:xfrm>
            <a:off x="522288" y="5573713"/>
            <a:ext cx="3005137"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rPr>
              <a:t>The tension axis (T) reflects the minimum compressive stress direction.  The pressure axis (P) reflects the maximum compressive stress direction. </a:t>
            </a:r>
          </a:p>
        </p:txBody>
      </p:sp>
      <p:sp>
        <p:nvSpPr>
          <p:cNvPr id="26630" name="TextBox 11">
            <a:extLst>
              <a:ext uri="{FF2B5EF4-FFF2-40B4-BE49-F238E27FC236}">
                <a16:creationId xmlns:a16="http://schemas.microsoft.com/office/drawing/2014/main" id="{C4309415-34F8-3042-B58D-41FE023D6634}"/>
              </a:ext>
            </a:extLst>
          </p:cNvPr>
          <p:cNvSpPr txBox="1">
            <a:spLocks noChangeArrowheads="1"/>
          </p:cNvSpPr>
          <p:nvPr/>
        </p:nvSpPr>
        <p:spPr bwMode="auto">
          <a:xfrm>
            <a:off x="434975" y="5181470"/>
            <a:ext cx="30051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200" i="1" dirty="0">
                <a:latin typeface="Arial" panose="020B0604020202020204" pitchFamily="34" charset="0"/>
              </a:rPr>
              <a:t>USGS W-phase Moment Tensor Solution</a:t>
            </a:r>
            <a:endParaRPr lang="en-US" altLang="en-US" sz="1600" i="1" dirty="0">
              <a:latin typeface="Arial" panose="020B0604020202020204" pitchFamily="34" charset="0"/>
            </a:endParaRPr>
          </a:p>
        </p:txBody>
      </p:sp>
      <p:grpSp>
        <p:nvGrpSpPr>
          <p:cNvPr id="8" name="Group 7">
            <a:extLst>
              <a:ext uri="{FF2B5EF4-FFF2-40B4-BE49-F238E27FC236}">
                <a16:creationId xmlns:a16="http://schemas.microsoft.com/office/drawing/2014/main" id="{5B15806B-3327-4951-AC9F-7F7A7B8FD11A}"/>
              </a:ext>
            </a:extLst>
          </p:cNvPr>
          <p:cNvGrpSpPr/>
          <p:nvPr/>
        </p:nvGrpSpPr>
        <p:grpSpPr>
          <a:xfrm>
            <a:off x="3810000" y="4278312"/>
            <a:ext cx="4338638" cy="2430730"/>
            <a:chOff x="3810000" y="4278312"/>
            <a:chExt cx="4338638" cy="2430730"/>
          </a:xfrm>
        </p:grpSpPr>
        <p:pic>
          <p:nvPicPr>
            <p:cNvPr id="26632" name="Picture 4">
              <a:extLst>
                <a:ext uri="{FF2B5EF4-FFF2-40B4-BE49-F238E27FC236}">
                  <a16:creationId xmlns:a16="http://schemas.microsoft.com/office/drawing/2014/main" id="{3AD14007-525F-A84C-ABC4-992E27CC7A5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810000" y="4278312"/>
              <a:ext cx="4267200" cy="181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Text&#10;&#10;Description automatically generated">
              <a:extLst>
                <a:ext uri="{FF2B5EF4-FFF2-40B4-BE49-F238E27FC236}">
                  <a16:creationId xmlns:a16="http://schemas.microsoft.com/office/drawing/2014/main" id="{4B917765-D7C8-4116-94B0-8EBF9B3B59E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67200" y="6105525"/>
              <a:ext cx="3881438" cy="603517"/>
            </a:xfrm>
            <a:prstGeom prst="rect">
              <a:avLst/>
            </a:prstGeom>
          </p:spPr>
        </p:pic>
      </p:grpSp>
      <p:pic>
        <p:nvPicPr>
          <p:cNvPr id="3" name="Picture 2" descr="A blue computer mouse&#10;&#10;Description automatically generated with medium confidence">
            <a:extLst>
              <a:ext uri="{FF2B5EF4-FFF2-40B4-BE49-F238E27FC236}">
                <a16:creationId xmlns:a16="http://schemas.microsoft.com/office/drawing/2014/main" id="{7DEBF94D-E034-431D-955D-73219DDAD8E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60147" y="2506793"/>
            <a:ext cx="2567278" cy="2512820"/>
          </a:xfrm>
          <a:prstGeom prst="rect">
            <a:avLst/>
          </a:prstGeom>
        </p:spPr>
      </p:pic>
      <p:sp>
        <p:nvSpPr>
          <p:cNvPr id="15" name="Title 1">
            <a:extLst>
              <a:ext uri="{FF2B5EF4-FFF2-40B4-BE49-F238E27FC236}">
                <a16:creationId xmlns:a16="http://schemas.microsoft.com/office/drawing/2014/main" id="{0D8D90F0-521A-4E1B-B4AF-C8A00EA937BF}"/>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PHILIPPINES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August 11, 2021 at 17:46:14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7294</TotalTime>
  <Words>1429</Words>
  <Application>Microsoft Office PowerPoint</Application>
  <PresentationFormat>On-screen Show (4:3)</PresentationFormat>
  <Paragraphs>118</Paragraphs>
  <Slides>11</Slides>
  <Notes>11</Notes>
  <HiddenSlides>0</HiddenSlides>
  <MMClips>2</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11</vt:i4>
      </vt:variant>
    </vt:vector>
  </HeadingPairs>
  <TitlesOfParts>
    <vt:vector size="14"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Tammy Bravo</cp:lastModifiedBy>
  <cp:revision>737</cp:revision>
  <dcterms:created xsi:type="dcterms:W3CDTF">2009-05-31T20:07:40Z</dcterms:created>
  <dcterms:modified xsi:type="dcterms:W3CDTF">2021-08-11T23:05:48Z</dcterms:modified>
</cp:coreProperties>
</file>