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47" r:id="rId2"/>
    <p:sldId id="385" r:id="rId3"/>
    <p:sldId id="386" r:id="rId4"/>
    <p:sldId id="427" r:id="rId5"/>
    <p:sldId id="428" r:id="rId6"/>
    <p:sldId id="429" r:id="rId7"/>
    <p:sldId id="377" r:id="rId8"/>
    <p:sldId id="384" r:id="rId9"/>
    <p:sldId id="387" r:id="rId10"/>
    <p:sldId id="424"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88" autoAdjust="0"/>
    <p:restoredTop sz="75714" autoAdjust="0"/>
  </p:normalViewPr>
  <p:slideViewPr>
    <p:cSldViewPr>
      <p:cViewPr varScale="1">
        <p:scale>
          <a:sx n="76" d="100"/>
          <a:sy n="76" d="100"/>
        </p:scale>
        <p:origin x="2304"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8/14/21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about:blank"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kern="1200" dirty="0">
                <a:solidFill>
                  <a:schemeClr val="tx1"/>
                </a:solidFill>
                <a:effectLst/>
                <a:latin typeface="+mn-lt"/>
                <a:ea typeface="ＭＳ Ｐゴシック" charset="0"/>
                <a:cs typeface="+mn-cs"/>
              </a:rPr>
              <a:t>Para obtener más detalles, visite USGS:</a:t>
            </a:r>
            <a:endParaRPr lang="en-US" sz="1200" kern="1200" dirty="0">
              <a:solidFill>
                <a:schemeClr val="tx1"/>
              </a:solidFill>
              <a:effectLst/>
              <a:latin typeface="+mn-lt"/>
              <a:ea typeface="ＭＳ Ｐゴシック" charset="0"/>
              <a:cs typeface="+mn-cs"/>
            </a:endParaRPr>
          </a:p>
          <a:p>
            <a:r>
              <a:rPr lang="en-US" sz="1200" u="sng" kern="1200" dirty="0">
                <a:solidFill>
                  <a:schemeClr val="tx1"/>
                </a:solidFill>
                <a:effectLst/>
                <a:latin typeface="+mn-lt"/>
                <a:ea typeface="ＭＳ Ｐゴシック" charset="0"/>
                <a:cs typeface="+mn-cs"/>
                <a:hlinkClick r:id="rId3"/>
              </a:rPr>
              <a:t>https://earthquake.usgs.gov/earthquakes/eventpage/us6000f48v</a:t>
            </a:r>
            <a:r>
              <a:rPr lang="en-US" dirty="0">
                <a:effectLst/>
              </a:rPr>
              <a:t> </a:t>
            </a: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b="1" kern="1200" dirty="0">
                <a:solidFill>
                  <a:schemeClr val="tx1"/>
                </a:solidFill>
                <a:effectLst/>
                <a:latin typeface="+mn-lt"/>
                <a:ea typeface="ＭＳ Ｐゴシック" charset="0"/>
                <a:cs typeface="+mn-cs"/>
              </a:rPr>
              <a:t>Animación Relevante: </a:t>
            </a:r>
            <a:endParaRPr lang="en-US" sz="1200" kern="1200" dirty="0">
              <a:solidFill>
                <a:schemeClr val="tx1"/>
              </a:solidFill>
              <a:effectLst/>
              <a:latin typeface="+mn-lt"/>
              <a:ea typeface="ＭＳ Ｐゴシック" charset="0"/>
              <a:cs typeface="+mn-cs"/>
            </a:endParaRPr>
          </a:p>
          <a:p>
            <a:r>
              <a:rPr lang="es-ES_tradnl" sz="1200" kern="1200" dirty="0">
                <a:solidFill>
                  <a:schemeClr val="tx1"/>
                </a:solidFill>
                <a:effectLst/>
                <a:latin typeface="+mn-lt"/>
                <a:ea typeface="ＭＳ Ｐゴシック" charset="0"/>
                <a:cs typeface="+mn-cs"/>
              </a:rPr>
              <a:t>Mecanismos focales explicados: </a:t>
            </a:r>
            <a:r>
              <a:rPr lang="es-ES_tradnl" sz="1200" u="sng" kern="1200" dirty="0">
                <a:solidFill>
                  <a:schemeClr val="tx1"/>
                </a:solidFill>
                <a:effectLst/>
                <a:latin typeface="+mn-lt"/>
                <a:ea typeface="ＭＳ Ｐゴシック" charset="0"/>
                <a:cs typeface="+mn-cs"/>
                <a:hlinkClick r:id="rId3"/>
              </a:rPr>
              <a:t>https://www.iris.edu/hq/inclass/animation/focal_mechanisms_explained</a:t>
            </a:r>
            <a:endParaRPr lang="en-US" sz="1200" kern="1200" dirty="0">
              <a:solidFill>
                <a:schemeClr val="tx1"/>
              </a:solidFill>
              <a:effectLst/>
              <a:latin typeface="+mn-lt"/>
              <a:ea typeface="ＭＳ Ｐゴシック" charset="0"/>
              <a:cs typeface="+mn-cs"/>
            </a:endParaRP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marL="0" marR="0" lvl="0" indent="0" algn="l" defTabSz="914400" rtl="0" eaLnBrk="1" fontAlgn="base" latinLnBrk="0" hangingPunct="1">
              <a:lnSpc>
                <a:spcPct val="100000"/>
              </a:lnSpc>
              <a:spcBef>
                <a:spcPct val="0"/>
              </a:spcBef>
              <a:spcAft>
                <a:spcPct val="0"/>
              </a:spcAft>
              <a:buClrTx/>
              <a:buSzTx/>
              <a:buFontTx/>
              <a:buNone/>
              <a:tabLst/>
              <a:defRPr/>
            </a:pPr>
            <a:endParaRPr lang="es-ES" altLang="en-US" dirty="0">
              <a:ea typeface="ＭＳ Ｐゴシック" panose="020B0600070205080204" pitchFamily="34" charset="-128"/>
            </a:endParaRPr>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51DD1B5-AA2D-CD4A-B637-C3CC7CFEC5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F47CA13-FA5B-4247-A0F2-1A558C4249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7AC1ECA5-F3B9-A140-B861-6B044C4046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416F394-2815-0848-A4CF-041661710383}"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s-ES_tradnl" altLang="en-US" sz="105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050" dirty="0">
                <a:latin typeface="Arial" panose="020B0604020202020204" pitchFamily="34" charset="0"/>
                <a:cs typeface="Arial" panose="020B0604020202020204" pitchFamily="34" charset="0"/>
              </a:rPr>
              <a:t>Navegador Interactivo de Terremotos  </a:t>
            </a:r>
            <a:r>
              <a:rPr lang="es-ES_tradnl" altLang="en-US" sz="1000" dirty="0">
                <a:latin typeface="Arial" panose="020B0604020202020204" pitchFamily="34" charset="0"/>
                <a:cs typeface="Arial" panose="020B0604020202020204" pitchFamily="34" charset="0"/>
                <a:hlinkClick r:id="rId3"/>
              </a:rPr>
              <a:t>http://www.iris.edu/ieb</a:t>
            </a:r>
            <a:endParaRPr lang="es-ES_tradnl" altLang="en-US" sz="1100" dirty="0">
              <a:latin typeface="Arial" panose="020B0604020202020204" pitchFamily="34" charset="0"/>
              <a:cs typeface="Arial" panose="020B0604020202020204" pitchFamily="34" charset="0"/>
            </a:endParaRPr>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4D6FA70-DF33-424E-B14D-E431FF1F48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54B3B3A6-82F5-8045-94BC-9331E2FA9E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ECE28AA5-2210-1B4B-80F5-97CABE5BBF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CD2AF4C-666C-3E45-A0CA-8D8098258096}" type="slidenum">
              <a:rPr lang="en-US" altLang="en-US" sz="130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AF00DF6D-15E7-4779-91FE-4BD14777DE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0B1E8E21-414A-4041-A164-6848C2DFF0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mn-cs"/>
              </a:rPr>
              <a:t>Animaciones Relevantes:</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Curvas de tiempo de viaje: cómo se crean</a:t>
            </a:r>
            <a:endParaRPr lang="en-US" sz="1200" kern="1200" dirty="0">
              <a:solidFill>
                <a:schemeClr val="tx1"/>
              </a:solidFill>
              <a:effectLst/>
              <a:latin typeface="+mn-lt"/>
              <a:ea typeface="ＭＳ Ｐゴシック" charset="0"/>
              <a:cs typeface="+mn-cs"/>
            </a:endParaRPr>
          </a:p>
          <a:p>
            <a:r>
              <a:rPr lang="es-ES" sz="1200" u="sng" kern="1200" dirty="0">
                <a:solidFill>
                  <a:schemeClr val="tx1"/>
                </a:solidFill>
                <a:effectLst/>
                <a:latin typeface="+mn-lt"/>
                <a:ea typeface="ＭＳ Ｐゴシック" charset="0"/>
                <a:cs typeface="+mn-cs"/>
                <a:hlinkClick r:id="rId3"/>
              </a:rPr>
              <a:t>https://www.iris.edu/hq/inclass/animation/traveltime_curves_how_they_are_created</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 </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Zona de sombra sísmica: Introducción básica </a:t>
            </a:r>
          </a:p>
          <a:p>
            <a:r>
              <a:rPr lang="es-ES" sz="1200" u="sng" kern="1200" dirty="0">
                <a:solidFill>
                  <a:schemeClr val="tx1"/>
                </a:solidFill>
                <a:effectLst/>
                <a:latin typeface="+mn-lt"/>
                <a:ea typeface="ＭＳ Ｐゴシック" charset="0"/>
                <a:cs typeface="+mn-cs"/>
                <a:hlinkClick r:id="rId4"/>
              </a:rPr>
              <a:t>https://www.iris.edu/hq/inclass/animation/seismic_shadow_zone_basic_introduction</a:t>
            </a:r>
            <a:endParaRPr lang="en-US" sz="1200" kern="1200" dirty="0">
              <a:solidFill>
                <a:schemeClr val="tx1"/>
              </a:solidFill>
              <a:effectLst/>
              <a:latin typeface="+mn-lt"/>
              <a:ea typeface="ＭＳ Ｐゴシック" charset="0"/>
              <a:cs typeface="+mn-cs"/>
            </a:endParaRPr>
          </a:p>
        </p:txBody>
      </p:sp>
      <p:sp>
        <p:nvSpPr>
          <p:cNvPr id="15363" name="Slide Number Placeholder 3">
            <a:extLst>
              <a:ext uri="{FF2B5EF4-FFF2-40B4-BE49-F238E27FC236}">
                <a16:creationId xmlns:a16="http://schemas.microsoft.com/office/drawing/2014/main" id="{035D2EA0-B207-4028-8F25-7AF255CED4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7879AC5-6ECB-46F6-85E7-A52C8086098D}" type="slidenum">
              <a:rPr lang="en-US" altLang="en-US" smtClean="0">
                <a:solidFill>
                  <a:srgbClr val="000000"/>
                </a:solidFill>
                <a:latin typeface="Calibri" panose="020F0502020204030204" pitchFamily="34" charset="0"/>
              </a:rPr>
              <a:pPr/>
              <a:t>7</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4DECE306-D7B6-B945-8F30-F6CF48533A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3791C0D-5DA0-6B40-AEEE-C105A08263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mn-cs"/>
              </a:rPr>
              <a:t>Animación Relevante:</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Zona de sombra sísmica: Introducción básica, ¿Cómo las ondas P y S dan evidencia de un núcleo externo líquido?</a:t>
            </a:r>
            <a:endParaRPr lang="en-US" sz="1200" kern="1200" dirty="0">
              <a:solidFill>
                <a:schemeClr val="tx1"/>
              </a:solidFill>
              <a:effectLst/>
              <a:latin typeface="+mn-lt"/>
              <a:ea typeface="ＭＳ Ｐゴシック" charset="0"/>
              <a:cs typeface="+mn-cs"/>
            </a:endParaRPr>
          </a:p>
          <a:p>
            <a:r>
              <a:rPr lang="es-ES" sz="1200" u="sng" kern="1200" dirty="0">
                <a:solidFill>
                  <a:schemeClr val="tx1"/>
                </a:solidFill>
                <a:effectLst/>
                <a:latin typeface="+mn-lt"/>
                <a:ea typeface="ＭＳ Ｐゴシック" charset="0"/>
                <a:cs typeface="+mn-cs"/>
                <a:hlinkClick r:id="rId3"/>
              </a:rPr>
              <a:t>https://www.iris.edu/hq/inclass/animation/seismic_shadow_zone_basic_introduction</a:t>
            </a:r>
            <a:endParaRPr lang="en-US" sz="1200" kern="1200" dirty="0">
              <a:solidFill>
                <a:schemeClr val="tx1"/>
              </a:solidFill>
              <a:effectLst/>
              <a:latin typeface="+mn-lt"/>
              <a:ea typeface="ＭＳ Ｐゴシック" charset="0"/>
              <a:cs typeface="+mn-cs"/>
            </a:endParaRPr>
          </a:p>
        </p:txBody>
      </p:sp>
      <p:sp>
        <p:nvSpPr>
          <p:cNvPr id="20484" name="Slide Number Placeholder 3">
            <a:extLst>
              <a:ext uri="{FF2B5EF4-FFF2-40B4-BE49-F238E27FC236}">
                <a16:creationId xmlns:a16="http://schemas.microsoft.com/office/drawing/2014/main" id="{D237A09E-B1B0-C34A-95DC-A102AEC781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D7759A7-6940-AF46-ACCF-2ABD854B1259}" type="slidenum">
              <a:rPr lang="en-US" altLang="en-US">
                <a:latin typeface="Calibri" panose="020F0502020204030204" pitchFamily="34" charset="0"/>
              </a:rPr>
              <a:pPr/>
              <a:t>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8D5B962C-3C2C-2441-BF60-76FD7CF9B9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3737E7F-4912-564D-865C-DE93969122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800" b="1" dirty="0">
                <a:solidFill>
                  <a:srgbClr val="393996"/>
                </a:solidFill>
                <a:ea typeface="ＭＳ Ｐゴシック" panose="020B0600070205080204" pitchFamily="34" charset="-128"/>
              </a:rPr>
              <a:t>Animación </a:t>
            </a:r>
            <a:r>
              <a:rPr lang="es-ES_tradnl" altLang="en-US" sz="800" b="1" noProof="0" dirty="0">
                <a:solidFill>
                  <a:srgbClr val="393996"/>
                </a:solidFill>
                <a:ea typeface="ＭＳ Ｐゴシック" panose="020B0600070205080204" pitchFamily="34" charset="-128"/>
              </a:rPr>
              <a:t>Relevante</a:t>
            </a:r>
            <a:r>
              <a:rPr lang="es-ES_tradnl" altLang="en-US" sz="800" b="1" dirty="0">
                <a:solidFill>
                  <a:srgbClr val="393996"/>
                </a:solidFill>
                <a:ea typeface="ＭＳ Ｐゴシック" panose="020B0600070205080204" pitchFamily="34" charset="-128"/>
              </a:rPr>
              <a:t>:</a:t>
            </a:r>
          </a:p>
          <a:p>
            <a:r>
              <a:rPr lang="es-ES_tradnl" altLang="en-US" sz="800" b="0" dirty="0">
                <a:solidFill>
                  <a:srgbClr val="393996"/>
                </a:solidFill>
                <a:ea typeface="ＭＳ Ｐゴシック" panose="020B0600070205080204" pitchFamily="34" charset="-128"/>
              </a:rPr>
              <a:t>Mecanismos focales explicados: </a:t>
            </a:r>
            <a:r>
              <a:rPr lang="es-ES" sz="1000" kern="1200" dirty="0">
                <a:solidFill>
                  <a:schemeClr val="tx1"/>
                </a:solidFill>
                <a:effectLst/>
                <a:latin typeface="+mn-lt"/>
                <a:ea typeface="ＭＳ Ｐゴシック" charset="0"/>
                <a:cs typeface="+mn-cs"/>
              </a:rPr>
              <a:t> </a:t>
            </a:r>
            <a:r>
              <a:rPr lang="es-ES_tradnl" sz="1000" u="sng" kern="1200" dirty="0">
                <a:solidFill>
                  <a:schemeClr val="tx1"/>
                </a:solidFill>
                <a:effectLst/>
                <a:latin typeface="+mn-lt"/>
                <a:ea typeface="ＭＳ Ｐゴシック" charset="0"/>
                <a:cs typeface="+mn-cs"/>
                <a:hlinkClick r:id="rId3"/>
              </a:rPr>
              <a:t>https://www.iris.edu/hq/inclass/animation/focal_mechanisms_explained</a:t>
            </a:r>
            <a:endParaRPr lang="en-US" sz="1000" kern="1200" dirty="0">
              <a:solidFill>
                <a:schemeClr val="tx1"/>
              </a:solidFill>
              <a:effectLst/>
              <a:latin typeface="+mn-lt"/>
              <a:ea typeface="ＭＳ Ｐゴシック" charset="0"/>
              <a:cs typeface="+mn-cs"/>
            </a:endParaRPr>
          </a:p>
          <a:p>
            <a:endParaRPr lang="es-ES_tradnl" altLang="en-US" sz="1000" b="0" dirty="0">
              <a:ea typeface="ＭＳ Ｐゴシック" panose="020B0600070205080204" pitchFamily="34" charset="-128"/>
            </a:endParaRPr>
          </a:p>
        </p:txBody>
      </p:sp>
      <p:sp>
        <p:nvSpPr>
          <p:cNvPr id="27651" name="Slide Number Placeholder 3">
            <a:extLst>
              <a:ext uri="{FF2B5EF4-FFF2-40B4-BE49-F238E27FC236}">
                <a16:creationId xmlns:a16="http://schemas.microsoft.com/office/drawing/2014/main" id="{8EB25C3E-0F54-2C47-8EDB-EB9586B35E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B93A9DC-4F46-8B46-A553-1BD2D83B7102}" type="slidenum">
              <a:rPr lang="en-US" altLang="en-US"/>
              <a:pPr>
                <a:spcBef>
                  <a:spcPct val="0"/>
                </a:spcBef>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8/14/21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8/14/21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8/14/21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8/14/21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8/14/21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8/14/21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8/14/21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8/14/21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8/14/21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8/14/21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8/14/21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8/14/21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9.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hyperlink" Target="about:blank"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about:blank" TargetMode="External"/><Relationship Id="rId5" Type="http://schemas.openxmlformats.org/officeDocument/2006/relationships/image" Target="../media/image24.pn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90513"/>
            <a:ext cx="2590800" cy="1107996"/>
          </a:xfrm>
          <a:prstGeom prst="rect">
            <a:avLst/>
          </a:prstGeom>
          <a:noFill/>
        </p:spPr>
        <p:txBody>
          <a:bodyPr>
            <a:spAutoFit/>
          </a:bodyPr>
          <a:lstStyle/>
          <a:p>
            <a:pPr eaLnBrk="1" hangingPunct="1">
              <a:defRPr/>
            </a:pPr>
            <a:r>
              <a:rPr lang="es-ES_tradnl"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sz="1600">
                <a:effectLst>
                  <a:outerShdw blurRad="38100" dist="38100" dir="2700000" algn="tl">
                    <a:srgbClr val="C0C0C0"/>
                  </a:outerShdw>
                </a:effectLst>
                <a:latin typeface="Arial" charset="0"/>
                <a:ea typeface="ＭＳ Ｐゴシック" pitchFamily="-109" charset="-128"/>
                <a:cs typeface="Arial" pitchFamily="34" charset="0"/>
              </a:rPr>
              <a:t>6,455</a:t>
            </a:r>
            <a:r>
              <a:rPr lang="es-ES_tradnl" sz="1600">
                <a:latin typeface="Arial" charset="0"/>
                <a:ea typeface="ＭＳ Ｐゴシック" pitchFamily="-109" charset="-128"/>
              </a:rPr>
              <a:t>°</a:t>
            </a:r>
            <a:r>
              <a:rPr lang="es-ES_tradnl" sz="1600">
                <a:effectLst>
                  <a:outerShdw blurRad="38100" dist="38100" dir="2700000" algn="tl">
                    <a:srgbClr val="C0C0C0"/>
                  </a:outerShdw>
                </a:effectLst>
                <a:latin typeface="Arial" charset="0"/>
                <a:ea typeface="ＭＳ Ｐゴシック" pitchFamily="-109" charset="-128"/>
                <a:cs typeface="Arial" pitchFamily="34" charset="0"/>
              </a:rPr>
              <a:t>N</a:t>
            </a:r>
            <a:r>
              <a:rPr lang="es-ES_tradnl" sz="1600" b="1">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s-ES_tradnl"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sz="1600">
                <a:effectLst>
                  <a:outerShdw blurRad="38100" dist="38100" dir="2700000" algn="tl">
                    <a:srgbClr val="C0C0C0"/>
                  </a:outerShdw>
                </a:effectLst>
                <a:latin typeface="Arial" charset="0"/>
                <a:ea typeface="ＭＳ Ｐゴシック" pitchFamily="-109" charset="-128"/>
                <a:cs typeface="Arial" pitchFamily="34" charset="0"/>
              </a:rPr>
              <a:t>126,742</a:t>
            </a:r>
            <a:r>
              <a:rPr lang="es-ES_tradnl" sz="1600">
                <a:latin typeface="Arial" charset="0"/>
                <a:ea typeface="ＭＳ Ｐゴシック" pitchFamily="-109" charset="-128"/>
              </a:rPr>
              <a:t>°</a:t>
            </a:r>
            <a:r>
              <a:rPr lang="es-ES_tradnl" sz="1600">
                <a:effectLst>
                  <a:outerShdw blurRad="38100" dist="38100" dir="2700000" algn="tl">
                    <a:srgbClr val="C0C0C0"/>
                  </a:outerShdw>
                </a:effectLst>
                <a:latin typeface="Arial" charset="0"/>
                <a:ea typeface="ＭＳ Ｐゴシック" pitchFamily="-109" charset="-128"/>
                <a:cs typeface="Arial" pitchFamily="34" charset="0"/>
              </a:rPr>
              <a:t>E</a:t>
            </a:r>
          </a:p>
          <a:p>
            <a:pPr eaLnBrk="1" hangingPunct="1">
              <a:defRPr/>
            </a:pPr>
            <a:r>
              <a:rPr lang="es-ES_tradnl"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600">
                <a:effectLst>
                  <a:outerShdw blurRad="38100" dist="38100" dir="2700000" algn="tl">
                    <a:srgbClr val="C0C0C0"/>
                  </a:outerShdw>
                </a:effectLst>
                <a:latin typeface="Arial" charset="0"/>
                <a:ea typeface="ＭＳ Ｐゴシック" pitchFamily="-109" charset="-128"/>
                <a:cs typeface="Arial" pitchFamily="34" charset="0"/>
              </a:rPr>
              <a:t>65,6 km</a:t>
            </a:r>
            <a:endParaRPr lang="es-ES_tradnl" sz="1600">
              <a:latin typeface="Arial" charset="0"/>
              <a:ea typeface="ＭＳ Ｐゴシック" pitchFamily="-109" charset="-128"/>
              <a:cs typeface="Arial" pitchFamily="34" charset="0"/>
            </a:endParaRPr>
          </a:p>
          <a:p>
            <a:pPr eaLnBrk="1" hangingPunct="1">
              <a:defRPr/>
            </a:pPr>
            <a:endParaRPr lang="es-ES_tradnl">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45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Un terremoto de magnitud 7,1 sacudió partes del sur de Filipinas 142,6 km (88,6 millas) al este sureste de Davao, Filipinas. No hay informes de daños o lesiones. No hay advertencias de tsunami.</a:t>
            </a:r>
          </a:p>
        </p:txBody>
      </p:sp>
      <p:sp>
        <p:nvSpPr>
          <p:cNvPr id="17" name="TextBox 16">
            <a:extLst>
              <a:ext uri="{FF2B5EF4-FFF2-40B4-BE49-F238E27FC236}">
                <a16:creationId xmlns:a16="http://schemas.microsoft.com/office/drawing/2014/main" id="{BF710C23-E2D7-4A52-AB0F-EEAE2241CB80}"/>
              </a:ext>
            </a:extLst>
          </p:cNvPr>
          <p:cNvSpPr txBox="1"/>
          <p:nvPr/>
        </p:nvSpPr>
        <p:spPr>
          <a:xfrm>
            <a:off x="7162800" y="4343400"/>
            <a:ext cx="1884080" cy="338554"/>
          </a:xfrm>
          <a:prstGeom prst="rect">
            <a:avLst/>
          </a:prstGeom>
          <a:noFill/>
        </p:spPr>
        <p:txBody>
          <a:bodyPr wrap="square">
            <a:spAutoFit/>
          </a:bodyPr>
          <a:lstStyle/>
          <a:p>
            <a:r>
              <a:rPr lang="en-US" sz="1600" b="0" i="0" dirty="0">
                <a:solidFill>
                  <a:srgbClr val="333333"/>
                </a:solidFill>
                <a:effectLst/>
                <a:cs typeface="Arial" panose="020B0604020202020204" pitchFamily="34" charset="0"/>
              </a:rPr>
              <a:t>Davao, Filipinas</a:t>
            </a:r>
            <a:endParaRPr lang="en-US" sz="1600" dirty="0">
              <a:cs typeface="Arial" panose="020B0604020202020204" pitchFamily="34" charset="0"/>
            </a:endParaRPr>
          </a:p>
        </p:txBody>
      </p:sp>
      <p:pic>
        <p:nvPicPr>
          <p:cNvPr id="6" name="Picture 5" descr="Map&#10;&#10;Description automatically generated">
            <a:extLst>
              <a:ext uri="{FF2B5EF4-FFF2-40B4-BE49-F238E27FC236}">
                <a16:creationId xmlns:a16="http://schemas.microsoft.com/office/drawing/2014/main" id="{A2DB941F-EC42-4269-B0B2-79913F23C8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576" y="2033708"/>
            <a:ext cx="4252913" cy="4699259"/>
          </a:xfrm>
          <a:prstGeom prst="rect">
            <a:avLst/>
          </a:prstGeom>
        </p:spPr>
      </p:pic>
      <p:pic>
        <p:nvPicPr>
          <p:cNvPr id="7" name="Picture 6" descr="A picture containing outdoor, mountain, sky, nature&#10;&#10;Description automatically generated">
            <a:extLst>
              <a:ext uri="{FF2B5EF4-FFF2-40B4-BE49-F238E27FC236}">
                <a16:creationId xmlns:a16="http://schemas.microsoft.com/office/drawing/2014/main" id="{E019A693-D133-4AFE-8877-5CFA937D5A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5799" y="1808164"/>
            <a:ext cx="4433887" cy="2491038"/>
          </a:xfrm>
          <a:prstGeom prst="rect">
            <a:avLst/>
          </a:prstGeom>
        </p:spPr>
      </p:pic>
      <p:pic>
        <p:nvPicPr>
          <p:cNvPr id="10" name="Picture 9" descr="A picture containing aircraft, dome&#10;&#10;Description automatically generated">
            <a:extLst>
              <a:ext uri="{FF2B5EF4-FFF2-40B4-BE49-F238E27FC236}">
                <a16:creationId xmlns:a16="http://schemas.microsoft.com/office/drawing/2014/main" id="{5DA24D7C-47B7-456D-980D-6491AFD289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94288" y="4526964"/>
            <a:ext cx="2095500" cy="2095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319587" y="1066800"/>
            <a:ext cx="4572000" cy="3429000"/>
          </a:xfrm>
          <a:prstGeom prst="rect">
            <a:avLst/>
          </a:prstGeom>
        </p:spPr>
      </p:pic>
      <p:pic>
        <p:nvPicPr>
          <p:cNvPr id="10" name="Picture 9" descr="A blue computer mouse&#10;&#10;Description automatically generated with medium confidence">
            <a:extLst>
              <a:ext uri="{FF2B5EF4-FFF2-40B4-BE49-F238E27FC236}">
                <a16:creationId xmlns:a16="http://schemas.microsoft.com/office/drawing/2014/main" id="{46DEF8E9-FDB1-4B2F-A6C6-3C7001D937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8200" y="4113788"/>
            <a:ext cx="2180873" cy="2134612"/>
          </a:xfrm>
          <a:prstGeom prst="rect">
            <a:avLst/>
          </a:prstGeom>
        </p:spPr>
      </p:pic>
      <p:sp>
        <p:nvSpPr>
          <p:cNvPr id="9" name="Title 1">
            <a:extLst>
              <a:ext uri="{FF2B5EF4-FFF2-40B4-BE49-F238E27FC236}">
                <a16:creationId xmlns:a16="http://schemas.microsoft.com/office/drawing/2014/main" id="{9CEABC81-01C0-AF4C-B5BB-02D96B4BB81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7">
            <a:extLst>
              <a:ext uri="{FF2B5EF4-FFF2-40B4-BE49-F238E27FC236}">
                <a16:creationId xmlns:a16="http://schemas.microsoft.com/office/drawing/2014/main" id="{8BD26B5D-0940-504A-8527-11242F592C6A}"/>
              </a:ext>
            </a:extLst>
          </p:cNvPr>
          <p:cNvSpPr txBox="1">
            <a:spLocks noChangeArrowheads="1"/>
          </p:cNvSpPr>
          <p:nvPr/>
        </p:nvSpPr>
        <p:spPr bwMode="auto">
          <a:xfrm>
            <a:off x="252413" y="1066800"/>
            <a:ext cx="401478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50" dirty="0">
                <a:latin typeface="Arial" panose="020B0604020202020204" pitchFamily="34" charset="0"/>
              </a:rPr>
              <a:t>Esta animación explora el movimiento de una falla inversa y cómo se representan las fallas inversas en un mecanismo focal.</a:t>
            </a:r>
          </a:p>
          <a:p>
            <a:pPr eaLnBrk="1" hangingPunct="1">
              <a:spcBef>
                <a:spcPct val="0"/>
              </a:spcBef>
              <a:buFontTx/>
              <a:buNone/>
            </a:pPr>
            <a:endParaRPr lang="es-ES_tradnl" altLang="en-US" sz="1550" dirty="0">
              <a:latin typeface="Arial" panose="020B0604020202020204" pitchFamily="34" charset="0"/>
            </a:endParaRPr>
          </a:p>
          <a:p>
            <a:pPr eaLnBrk="1" hangingPunct="1">
              <a:spcBef>
                <a:spcPct val="0"/>
              </a:spcBef>
              <a:buFontTx/>
              <a:buNone/>
            </a:pPr>
            <a:r>
              <a:rPr lang="es-ES_tradnl" altLang="en-US" sz="1550" dirty="0">
                <a:latin typeface="Arial" panose="020B0604020202020204" pitchFamily="34" charset="0"/>
              </a:rPr>
              <a:t>Recuerde, esta fue la solución del mecanismo focal para este terremoto. Se estimó mediante un análisis de las formas de onda sísmica observadas, registradas después del terremoto, observando el patrón de los "primeros movimientos", es decir, si las primeras ondas P que llegan empujan hacia arriba o hacia abajo.</a:t>
            </a:r>
          </a:p>
        </p:txBody>
      </p:sp>
      <p:sp>
        <p:nvSpPr>
          <p:cNvPr id="13" name="TextBox 11">
            <a:extLst>
              <a:ext uri="{FF2B5EF4-FFF2-40B4-BE49-F238E27FC236}">
                <a16:creationId xmlns:a16="http://schemas.microsoft.com/office/drawing/2014/main" id="{A19A709F-8F20-2A4A-9272-3360CD62A131}"/>
              </a:ext>
            </a:extLst>
          </p:cNvPr>
          <p:cNvSpPr txBox="1">
            <a:spLocks noChangeArrowheads="1"/>
          </p:cNvSpPr>
          <p:nvPr/>
        </p:nvSpPr>
        <p:spPr bwMode="auto">
          <a:xfrm>
            <a:off x="323237" y="6396335"/>
            <a:ext cx="3743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DD63BE44-C153-6C4B-83EF-FC5AC4110C10}"/>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990600"/>
            <a:ext cx="32321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diez niveles, numeradas del  I al X, que indica la severidad de los movimientos telúricos. La intensidad depende de la magnitud, profundidad, lecho rocoso y ubicación.</a:t>
            </a:r>
          </a:p>
          <a:p>
            <a:pPr eaLnBrk="1" hangingPunct="1">
              <a:spcBef>
                <a:spcPct val="0"/>
              </a:spcBef>
              <a:buFontTx/>
              <a:buNone/>
            </a:pPr>
            <a:endParaRPr lang="en-US" altLang="en-US" sz="1500" dirty="0">
              <a:latin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rPr>
              <a:t>El área más cercana al terremoto experimentó  sacudidas fuertes como consecuencia del sismo.</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8" y="41148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Map&#10;&#10;Description automatically generated">
            <a:extLst>
              <a:ext uri="{FF2B5EF4-FFF2-40B4-BE49-F238E27FC236}">
                <a16:creationId xmlns:a16="http://schemas.microsoft.com/office/drawing/2014/main" id="{37008754-705D-4477-BB8A-51E5BD4154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3288" y="990600"/>
            <a:ext cx="5479611" cy="5488760"/>
          </a:xfrm>
          <a:prstGeom prst="rect">
            <a:avLst/>
          </a:prstGeom>
        </p:spPr>
      </p:pic>
      <p:sp>
        <p:nvSpPr>
          <p:cNvPr id="12" name="Title 1">
            <a:extLst>
              <a:ext uri="{FF2B5EF4-FFF2-40B4-BE49-F238E27FC236}">
                <a16:creationId xmlns:a16="http://schemas.microsoft.com/office/drawing/2014/main" id="{5C8F0E23-11DA-F74B-A02D-757452B1BCB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5">
            <a:extLst>
              <a:ext uri="{FF2B5EF4-FFF2-40B4-BE49-F238E27FC236}">
                <a16:creationId xmlns:a16="http://schemas.microsoft.com/office/drawing/2014/main" id="{397788AA-8F10-254F-B222-960B269054E1}"/>
              </a:ext>
            </a:extLst>
          </p:cNvPr>
          <p:cNvSpPr txBox="1">
            <a:spLocks noChangeArrowheads="1"/>
          </p:cNvSpPr>
          <p:nvPr/>
        </p:nvSpPr>
        <p:spPr bwMode="auto">
          <a:xfrm>
            <a:off x="4099722" y="6489700"/>
            <a:ext cx="48768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7,1</a:t>
            </a:r>
          </a:p>
        </p:txBody>
      </p:sp>
      <p:sp>
        <p:nvSpPr>
          <p:cNvPr id="15" name="TextBox 12">
            <a:extLst>
              <a:ext uri="{FF2B5EF4-FFF2-40B4-BE49-F238E27FC236}">
                <a16:creationId xmlns:a16="http://schemas.microsoft.com/office/drawing/2014/main" id="{E5DF4ED0-A100-9F4D-9EB5-292FDC9E9593}"/>
              </a:ext>
            </a:extLst>
          </p:cNvPr>
          <p:cNvSpPr txBox="1">
            <a:spLocks noChangeArrowheads="1"/>
          </p:cNvSpPr>
          <p:nvPr/>
        </p:nvSpPr>
        <p:spPr bwMode="auto">
          <a:xfrm>
            <a:off x="167478" y="6602253"/>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
        <p:nvSpPr>
          <p:cNvPr id="16" name="TextBox 15">
            <a:extLst>
              <a:ext uri="{FF2B5EF4-FFF2-40B4-BE49-F238E27FC236}">
                <a16:creationId xmlns:a16="http://schemas.microsoft.com/office/drawing/2014/main" id="{9597C9B9-900F-3047-B98A-67FFE5A2AA89}"/>
              </a:ext>
            </a:extLst>
          </p:cNvPr>
          <p:cNvSpPr txBox="1">
            <a:spLocks noChangeArrowheads="1"/>
          </p:cNvSpPr>
          <p:nvPr/>
        </p:nvSpPr>
        <p:spPr bwMode="auto">
          <a:xfrm>
            <a:off x="1162962" y="3772694"/>
            <a:ext cx="2109787"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17" name="TextBox 16">
            <a:extLst>
              <a:ext uri="{FF2B5EF4-FFF2-40B4-BE49-F238E27FC236}">
                <a16:creationId xmlns:a16="http://schemas.microsoft.com/office/drawing/2014/main" id="{E02B411B-01E8-744D-B76A-342DF5E2EFBD}"/>
              </a:ext>
            </a:extLst>
          </p:cNvPr>
          <p:cNvSpPr txBox="1"/>
          <p:nvPr/>
        </p:nvSpPr>
        <p:spPr>
          <a:xfrm>
            <a:off x="376238" y="3832859"/>
            <a:ext cx="610511" cy="307777"/>
          </a:xfrm>
          <a:prstGeom prst="rect">
            <a:avLst/>
          </a:prstGeom>
          <a:noFill/>
        </p:spPr>
        <p:txBody>
          <a:bodyPr wrap="square" rtlCol="0">
            <a:spAutoFit/>
          </a:bodyPr>
          <a:lstStyle/>
          <a:p>
            <a:r>
              <a:rPr lang="en-US" sz="1400" dirty="0"/>
              <a:t>MMI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Map&#10;&#10;Description automatically generated">
            <a:extLst>
              <a:ext uri="{FF2B5EF4-FFF2-40B4-BE49-F238E27FC236}">
                <a16:creationId xmlns:a16="http://schemas.microsoft.com/office/drawing/2014/main" id="{4C71E643-EDED-41FC-B012-D2B7F44E30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816194"/>
            <a:ext cx="4711862" cy="4705131"/>
          </a:xfrm>
          <a:prstGeom prst="rect">
            <a:avLst/>
          </a:prstGeom>
        </p:spPr>
      </p:pic>
      <p:sp>
        <p:nvSpPr>
          <p:cNvPr id="10" name="Title 1">
            <a:extLst>
              <a:ext uri="{FF2B5EF4-FFF2-40B4-BE49-F238E27FC236}">
                <a16:creationId xmlns:a16="http://schemas.microsoft.com/office/drawing/2014/main" id="{0A027758-6ECF-6F40-916E-38C47EABFB3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18">
            <a:extLst>
              <a:ext uri="{FF2B5EF4-FFF2-40B4-BE49-F238E27FC236}">
                <a16:creationId xmlns:a16="http://schemas.microsoft.com/office/drawing/2014/main" id="{E8772A16-69C1-1440-AD57-E8AEC093F9C4}"/>
              </a:ext>
            </a:extLst>
          </p:cNvPr>
          <p:cNvSpPr txBox="1">
            <a:spLocks noChangeArrowheads="1"/>
          </p:cNvSpPr>
          <p:nvPr/>
        </p:nvSpPr>
        <p:spPr bwMode="auto">
          <a:xfrm>
            <a:off x="304800" y="1123950"/>
            <a:ext cx="4038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Font typeface="Arial" panose="020B0604020202020204" pitchFamily="34" charset="0"/>
              <a:buNone/>
            </a:pPr>
            <a:r>
              <a:rPr lang="es-ES_tradnl" altLang="en-US" sz="14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400" dirty="0">
              <a:latin typeface="Arial" panose="020B0604020202020204" pitchFamily="34" charset="0"/>
              <a:cs typeface="Arial" panose="020B0604020202020204" pitchFamily="34" charset="0"/>
            </a:endParaRPr>
          </a:p>
          <a:p>
            <a:pPr eaLnBrk="1" hangingPunct="1">
              <a:spcBef>
                <a:spcPct val="0"/>
              </a:spcBef>
              <a:buFontTx/>
              <a:buNone/>
            </a:pPr>
            <a:r>
              <a:rPr lang="es-ES" altLang="en-US" sz="1400" dirty="0">
                <a:latin typeface="Arial" panose="020B0604020202020204" pitchFamily="34" charset="0"/>
                <a:cs typeface="Arial" panose="020B0604020202020204" pitchFamily="34" charset="0"/>
              </a:rPr>
              <a:t>El Servicio Geológico de los EE.UU. estima que 453,000 personas sintieron fuertes sacudidas como consecuencia se este terremoto.</a:t>
            </a:r>
            <a:r>
              <a:rPr lang="en-US" altLang="en-US" sz="1400" dirty="0">
                <a:latin typeface="Arial" panose="020B0604020202020204" pitchFamily="34" charset="0"/>
                <a:cs typeface="Arial" panose="020B0604020202020204" pitchFamily="34" charset="0"/>
              </a:rPr>
              <a:t> </a:t>
            </a:r>
          </a:p>
        </p:txBody>
      </p:sp>
      <p:sp>
        <p:nvSpPr>
          <p:cNvPr id="12" name="TextBox 20">
            <a:extLst>
              <a:ext uri="{FF2B5EF4-FFF2-40B4-BE49-F238E27FC236}">
                <a16:creationId xmlns:a16="http://schemas.microsoft.com/office/drawing/2014/main" id="{DB4A3398-D847-344E-8058-A46515210BA2}"/>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39ACB82A-3F5D-6644-AA4B-E5445ADEBE22}"/>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a:latin typeface="Arial" panose="020B0604020202020204" pitchFamily="34" charset="0"/>
              </a:rPr>
              <a:t>Imagen Cortesía del Servicio Geológico de los EE.UU.</a:t>
            </a:r>
          </a:p>
        </p:txBody>
      </p:sp>
      <p:pic>
        <p:nvPicPr>
          <p:cNvPr id="3" name="Picture 2">
            <a:extLst>
              <a:ext uri="{FF2B5EF4-FFF2-40B4-BE49-F238E27FC236}">
                <a16:creationId xmlns:a16="http://schemas.microsoft.com/office/drawing/2014/main" id="{7BD95172-C8B3-7B45-83B4-98AD3472B44D}"/>
              </a:ext>
            </a:extLst>
          </p:cNvPr>
          <p:cNvPicPr>
            <a:picLocks noChangeAspect="1"/>
          </p:cNvPicPr>
          <p:nvPr/>
        </p:nvPicPr>
        <p:blipFill>
          <a:blip r:embed="rId5"/>
          <a:stretch>
            <a:fillRect/>
          </a:stretch>
        </p:blipFill>
        <p:spPr>
          <a:xfrm>
            <a:off x="376238" y="3023439"/>
            <a:ext cx="2900362" cy="36523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27FDC6C-3BBB-8E48-B806-059E6A05DE24}"/>
              </a:ext>
            </a:extLst>
          </p:cNvPr>
          <p:cNvPicPr>
            <a:picLocks noChangeAspect="1"/>
          </p:cNvPicPr>
          <p:nvPr/>
        </p:nvPicPr>
        <p:blipFill rotWithShape="1">
          <a:blip r:embed="rId3"/>
          <a:srcRect l="11797" t="4266" r="10797" b="3142"/>
          <a:stretch/>
        </p:blipFill>
        <p:spPr>
          <a:xfrm>
            <a:off x="5476416" y="2448575"/>
            <a:ext cx="2853320" cy="3873240"/>
          </a:xfrm>
          <a:prstGeom prst="rect">
            <a:avLst/>
          </a:prstGeom>
        </p:spPr>
      </p:pic>
      <p:sp>
        <p:nvSpPr>
          <p:cNvPr id="4" name="Rectangle 3">
            <a:extLst>
              <a:ext uri="{FF2B5EF4-FFF2-40B4-BE49-F238E27FC236}">
                <a16:creationId xmlns:a16="http://schemas.microsoft.com/office/drawing/2014/main" id="{BA1D26FE-65E1-4378-B9DC-D0B7E7F5E2F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1267" name="Picture 8" descr="IRIS_TMlogo.png">
            <a:extLst>
              <a:ext uri="{FF2B5EF4-FFF2-40B4-BE49-F238E27FC236}">
                <a16:creationId xmlns:a16="http://schemas.microsoft.com/office/drawing/2014/main" id="{712D28CA-25FB-8E4F-B740-983FAB79539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14">
            <a:extLst>
              <a:ext uri="{FF2B5EF4-FFF2-40B4-BE49-F238E27FC236}">
                <a16:creationId xmlns:a16="http://schemas.microsoft.com/office/drawing/2014/main" id="{DD1DDF5C-5489-5C48-8A6D-E562A0CA784D}"/>
              </a:ext>
            </a:extLst>
          </p:cNvPr>
          <p:cNvSpPr txBox="1">
            <a:spLocks noChangeArrowheads="1"/>
          </p:cNvSpPr>
          <p:nvPr/>
        </p:nvSpPr>
        <p:spPr bwMode="auto">
          <a:xfrm>
            <a:off x="931857" y="990600"/>
            <a:ext cx="7373943" cy="1479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s-ES_tradnl" altLang="en-US" sz="1600" dirty="0">
                <a:latin typeface="Arial" panose="020B0604020202020204" pitchFamily="34" charset="0"/>
              </a:rPr>
              <a:t>A lo largo de su margen occidental, la Placa del Mar de Filipinas converge y se subduce debajo de la Placa de Sonda. El archipiélago de Filipinas tiene placas oceánicas que se subducen debajo de sus lados este y oeste. Estas islas contienen volcanes activos (triángulos rojos), así como una gran actividad sísmica.</a:t>
            </a:r>
            <a:endParaRPr lang="es-ES_tradnl" altLang="en-US" sz="1600" dirty="0">
              <a:latin typeface="Arial" panose="020B0604020202020204" pitchFamily="34" charset="0"/>
              <a:cs typeface="Arial" panose="020B0604020202020204" pitchFamily="34" charset="0"/>
            </a:endParaRPr>
          </a:p>
        </p:txBody>
      </p:sp>
      <p:sp>
        <p:nvSpPr>
          <p:cNvPr id="3" name="5-Point Star 2">
            <a:extLst>
              <a:ext uri="{FF2B5EF4-FFF2-40B4-BE49-F238E27FC236}">
                <a16:creationId xmlns:a16="http://schemas.microsoft.com/office/drawing/2014/main" id="{4AE255A2-564F-449E-A4F0-D064D9B95663}"/>
              </a:ext>
            </a:extLst>
          </p:cNvPr>
          <p:cNvSpPr/>
          <p:nvPr/>
        </p:nvSpPr>
        <p:spPr>
          <a:xfrm>
            <a:off x="2090737" y="4883150"/>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solidFill>
                <a:srgbClr val="FF0000"/>
              </a:solidFill>
            </a:endParaRPr>
          </a:p>
        </p:txBody>
      </p:sp>
      <p:sp>
        <p:nvSpPr>
          <p:cNvPr id="11" name="5-Point Star 10">
            <a:extLst>
              <a:ext uri="{FF2B5EF4-FFF2-40B4-BE49-F238E27FC236}">
                <a16:creationId xmlns:a16="http://schemas.microsoft.com/office/drawing/2014/main" id="{3B2616EF-BA05-43FB-8DCF-11093C776241}"/>
              </a:ext>
            </a:extLst>
          </p:cNvPr>
          <p:cNvSpPr/>
          <p:nvPr/>
        </p:nvSpPr>
        <p:spPr>
          <a:xfrm rot="20700000">
            <a:off x="2249487" y="4989513"/>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solidFill>
                <a:srgbClr val="FF0000"/>
              </a:solidFill>
            </a:endParaRPr>
          </a:p>
        </p:txBody>
      </p:sp>
      <p:pic>
        <p:nvPicPr>
          <p:cNvPr id="11277" name="Picture 5" descr="PhilippinesTectonics.jpg">
            <a:extLst>
              <a:ext uri="{FF2B5EF4-FFF2-40B4-BE49-F238E27FC236}">
                <a16:creationId xmlns:a16="http://schemas.microsoft.com/office/drawing/2014/main" id="{AEDC2DB9-A2E3-A74C-8491-CEE2692FC4D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0437" y="2439988"/>
            <a:ext cx="3048013" cy="389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tar: 5 Points 1">
            <a:extLst>
              <a:ext uri="{FF2B5EF4-FFF2-40B4-BE49-F238E27FC236}">
                <a16:creationId xmlns:a16="http://schemas.microsoft.com/office/drawing/2014/main" id="{554A1D0F-9235-456F-857A-A7EF37DE9F88}"/>
              </a:ext>
            </a:extLst>
          </p:cNvPr>
          <p:cNvSpPr/>
          <p:nvPr/>
        </p:nvSpPr>
        <p:spPr>
          <a:xfrm>
            <a:off x="2251868" y="4971093"/>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11275" name="TextBox 11">
            <a:extLst>
              <a:ext uri="{FF2B5EF4-FFF2-40B4-BE49-F238E27FC236}">
                <a16:creationId xmlns:a16="http://schemas.microsoft.com/office/drawing/2014/main" id="{1794DCD4-30D0-E842-9FC5-64B2BAFDC1E6}"/>
              </a:ext>
            </a:extLst>
          </p:cNvPr>
          <p:cNvSpPr txBox="1">
            <a:spLocks noChangeArrowheads="1"/>
          </p:cNvSpPr>
          <p:nvPr/>
        </p:nvSpPr>
        <p:spPr bwMode="auto">
          <a:xfrm>
            <a:off x="2415154" y="4745201"/>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100" dirty="0">
                <a:solidFill>
                  <a:srgbClr val="FF0000"/>
                </a:solidFill>
                <a:latin typeface="Arial" panose="020B0604020202020204" pitchFamily="34" charset="0"/>
              </a:rPr>
              <a:t>M 7,1</a:t>
            </a:r>
          </a:p>
        </p:txBody>
      </p:sp>
      <p:cxnSp>
        <p:nvCxnSpPr>
          <p:cNvPr id="18" name="Straight Arrow Connector 17">
            <a:extLst>
              <a:ext uri="{FF2B5EF4-FFF2-40B4-BE49-F238E27FC236}">
                <a16:creationId xmlns:a16="http://schemas.microsoft.com/office/drawing/2014/main" id="{DC62A177-48F7-42B4-A0F5-3E9E6226F8CC}"/>
              </a:ext>
            </a:extLst>
          </p:cNvPr>
          <p:cNvCxnSpPr>
            <a:cxnSpLocks/>
          </p:cNvCxnSpPr>
          <p:nvPr/>
        </p:nvCxnSpPr>
        <p:spPr bwMode="auto">
          <a:xfrm flipH="1">
            <a:off x="2345194" y="4944933"/>
            <a:ext cx="295622" cy="36017"/>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9E4C45F9-C31E-6C49-B049-FC1E336F9C41}"/>
              </a:ext>
            </a:extLst>
          </p:cNvPr>
          <p:cNvSpPr/>
          <p:nvPr/>
        </p:nvSpPr>
        <p:spPr>
          <a:xfrm>
            <a:off x="6903076" y="4242410"/>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3" name="Rectangle 22">
            <a:extLst>
              <a:ext uri="{FF2B5EF4-FFF2-40B4-BE49-F238E27FC236}">
                <a16:creationId xmlns:a16="http://schemas.microsoft.com/office/drawing/2014/main" id="{6C151597-8544-E74E-A38B-F044E8C76037}"/>
              </a:ext>
            </a:extLst>
          </p:cNvPr>
          <p:cNvSpPr/>
          <p:nvPr/>
        </p:nvSpPr>
        <p:spPr>
          <a:xfrm>
            <a:off x="1400411" y="4794090"/>
            <a:ext cx="457200" cy="92929"/>
          </a:xfrm>
          <a:prstGeom prst="rect">
            <a:avLst/>
          </a:prstGeom>
          <a:solidFill>
            <a:srgbClr val="4A6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6" name="Rectangle 25">
            <a:extLst>
              <a:ext uri="{FF2B5EF4-FFF2-40B4-BE49-F238E27FC236}">
                <a16:creationId xmlns:a16="http://schemas.microsoft.com/office/drawing/2014/main" id="{A8ED6039-EAA8-5649-BA34-209A8D0B48C5}"/>
              </a:ext>
            </a:extLst>
          </p:cNvPr>
          <p:cNvSpPr/>
          <p:nvPr/>
        </p:nvSpPr>
        <p:spPr>
          <a:xfrm>
            <a:off x="2407534" y="4165661"/>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1" name="Title 1">
            <a:extLst>
              <a:ext uri="{FF2B5EF4-FFF2-40B4-BE49-F238E27FC236}">
                <a16:creationId xmlns:a16="http://schemas.microsoft.com/office/drawing/2014/main" id="{0E271939-C1D1-5846-A1E8-8C48C7F353F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5" name="TextBox 14">
            <a:extLst>
              <a:ext uri="{FF2B5EF4-FFF2-40B4-BE49-F238E27FC236}">
                <a16:creationId xmlns:a16="http://schemas.microsoft.com/office/drawing/2014/main" id="{F67EB898-EC15-CF4A-8FB4-D32648197371}"/>
              </a:ext>
            </a:extLst>
          </p:cNvPr>
          <p:cNvSpPr txBox="1">
            <a:spLocks noChangeArrowheads="1"/>
          </p:cNvSpPr>
          <p:nvPr/>
        </p:nvSpPr>
        <p:spPr bwMode="auto">
          <a:xfrm>
            <a:off x="854075" y="6300788"/>
            <a:ext cx="7756525"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s-ES_tradnl" altLang="en-US" sz="1400" dirty="0">
                <a:latin typeface="Arial" panose="020B0604020202020204" pitchFamily="34" charset="0"/>
              </a:rPr>
              <a:t>Límites tectónicos simplificados                                      Terremotos de magnitud 6-8 2000-2018</a:t>
            </a:r>
            <a:endParaRPr lang="es-ES_tradnl" altLang="en-US" sz="1400" dirty="0">
              <a:latin typeface="Arial" panose="020B0604020202020204" pitchFamily="34" charset="0"/>
              <a:cs typeface="Arial" panose="020B0604020202020204" pitchFamily="34" charset="0"/>
            </a:endParaRPr>
          </a:p>
        </p:txBody>
      </p:sp>
      <p:sp>
        <p:nvSpPr>
          <p:cNvPr id="27" name="TextBox 15">
            <a:extLst>
              <a:ext uri="{FF2B5EF4-FFF2-40B4-BE49-F238E27FC236}">
                <a16:creationId xmlns:a16="http://schemas.microsoft.com/office/drawing/2014/main" id="{B9FDE27E-5E55-1947-94C2-BFB1081EB761}"/>
              </a:ext>
            </a:extLst>
          </p:cNvPr>
          <p:cNvSpPr txBox="1">
            <a:spLocks noChangeArrowheads="1"/>
          </p:cNvSpPr>
          <p:nvPr/>
        </p:nvSpPr>
        <p:spPr bwMode="auto">
          <a:xfrm>
            <a:off x="2128735" y="4097955"/>
            <a:ext cx="135739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800" dirty="0">
                <a:solidFill>
                  <a:schemeClr val="bg1"/>
                </a:solidFill>
                <a:latin typeface="Arial" panose="020B0604020202020204" pitchFamily="34" charset="0"/>
              </a:rPr>
              <a:t>Placa del Mar de Filipinas</a:t>
            </a:r>
          </a:p>
        </p:txBody>
      </p:sp>
      <p:sp>
        <p:nvSpPr>
          <p:cNvPr id="28" name="TextBox 16">
            <a:extLst>
              <a:ext uri="{FF2B5EF4-FFF2-40B4-BE49-F238E27FC236}">
                <a16:creationId xmlns:a16="http://schemas.microsoft.com/office/drawing/2014/main" id="{152F98A5-1E01-E344-A744-39198175D383}"/>
              </a:ext>
            </a:extLst>
          </p:cNvPr>
          <p:cNvSpPr txBox="1">
            <a:spLocks noChangeArrowheads="1"/>
          </p:cNvSpPr>
          <p:nvPr/>
        </p:nvSpPr>
        <p:spPr bwMode="auto">
          <a:xfrm>
            <a:off x="1233488" y="4727333"/>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800" dirty="0">
                <a:solidFill>
                  <a:schemeClr val="bg1"/>
                </a:solidFill>
                <a:latin typeface="Arial" panose="020B0604020202020204" pitchFamily="34" charset="0"/>
              </a:rPr>
              <a:t>Placa de Sonda</a:t>
            </a:r>
          </a:p>
        </p:txBody>
      </p:sp>
      <p:sp>
        <p:nvSpPr>
          <p:cNvPr id="29" name="TextBox 5">
            <a:extLst>
              <a:ext uri="{FF2B5EF4-FFF2-40B4-BE49-F238E27FC236}">
                <a16:creationId xmlns:a16="http://schemas.microsoft.com/office/drawing/2014/main" id="{88B96113-E18F-8E4F-B07C-6763B2900577}"/>
              </a:ext>
            </a:extLst>
          </p:cNvPr>
          <p:cNvSpPr txBox="1">
            <a:spLocks noChangeArrowheads="1"/>
          </p:cNvSpPr>
          <p:nvPr/>
        </p:nvSpPr>
        <p:spPr bwMode="auto">
          <a:xfrm>
            <a:off x="6510361" y="4197103"/>
            <a:ext cx="1295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800" dirty="0">
                <a:solidFill>
                  <a:schemeClr val="bg1"/>
                </a:solidFill>
                <a:latin typeface="Arial" panose="020B0604020202020204" pitchFamily="34" charset="0"/>
              </a:rPr>
              <a:t>Placa del Mar de Filipinas</a:t>
            </a:r>
          </a:p>
        </p:txBody>
      </p:sp>
      <p:sp>
        <p:nvSpPr>
          <p:cNvPr id="30" name="TextBox 14">
            <a:extLst>
              <a:ext uri="{FF2B5EF4-FFF2-40B4-BE49-F238E27FC236}">
                <a16:creationId xmlns:a16="http://schemas.microsoft.com/office/drawing/2014/main" id="{6FB08F2B-FFC6-0244-9A55-504D6026BB69}"/>
              </a:ext>
            </a:extLst>
          </p:cNvPr>
          <p:cNvSpPr txBox="1">
            <a:spLocks noChangeArrowheads="1"/>
          </p:cNvSpPr>
          <p:nvPr/>
        </p:nvSpPr>
        <p:spPr bwMode="auto">
          <a:xfrm>
            <a:off x="5410200" y="4652496"/>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800" dirty="0">
                <a:solidFill>
                  <a:schemeClr val="bg1"/>
                </a:solidFill>
                <a:latin typeface="Arial" panose="020B0604020202020204" pitchFamily="34" charset="0"/>
              </a:rPr>
              <a:t>Placa de Sonda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C74A9D-3FAE-314E-82E5-801F3ADEED74}"/>
              </a:ext>
            </a:extLst>
          </p:cNvPr>
          <p:cNvPicPr>
            <a:picLocks noChangeAspect="1"/>
          </p:cNvPicPr>
          <p:nvPr/>
        </p:nvPicPr>
        <p:blipFill>
          <a:blip r:embed="rId3"/>
          <a:stretch>
            <a:fillRect/>
          </a:stretch>
        </p:blipFill>
        <p:spPr>
          <a:xfrm>
            <a:off x="4146735" y="832009"/>
            <a:ext cx="4609470" cy="4846320"/>
          </a:xfrm>
          <a:prstGeom prst="rect">
            <a:avLst/>
          </a:prstGeom>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59937" y="1014948"/>
            <a:ext cx="3868922"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sismicidad histórica en la región del terremoto del 11 de agosto de 2021 se muestra a la derecha. Los terremotos están codificados por colores según la profundidad, como lo muestra la leyenda en la esquina inferior derecha. Las profundidades de los terremotos aumentan de este a oeste a través del límite de la zona de subducción entre el Mar de Filipinas y las placas de la Sonda.</a:t>
            </a:r>
          </a:p>
          <a:p>
            <a:pPr eaLnBrk="1" hangingPunct="1">
              <a:spcBef>
                <a:spcPct val="0"/>
              </a:spcBef>
              <a:buFontTx/>
              <a:buNone/>
            </a:pPr>
            <a:endParaRPr lang="es-ES_tradnl" altLang="en-US" sz="1500" dirty="0">
              <a:latin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rPr>
              <a:t>A continuación, se muestra una sección transversal a través del terremoto de M7,1.</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TextBox 11">
            <a:extLst>
              <a:ext uri="{FF2B5EF4-FFF2-40B4-BE49-F238E27FC236}">
                <a16:creationId xmlns:a16="http://schemas.microsoft.com/office/drawing/2014/main" id="{E854DA42-AD4F-C941-8006-6D865414CD38}"/>
              </a:ext>
            </a:extLst>
          </p:cNvPr>
          <p:cNvSpPr txBox="1">
            <a:spLocks noChangeArrowheads="1"/>
          </p:cNvSpPr>
          <p:nvPr/>
        </p:nvSpPr>
        <p:spPr bwMode="auto">
          <a:xfrm>
            <a:off x="7994041" y="2312576"/>
            <a:ext cx="6319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M 7,1</a:t>
            </a:r>
          </a:p>
        </p:txBody>
      </p:sp>
      <p:cxnSp>
        <p:nvCxnSpPr>
          <p:cNvPr id="18" name="Straight Arrow Connector 17">
            <a:extLst>
              <a:ext uri="{FF2B5EF4-FFF2-40B4-BE49-F238E27FC236}">
                <a16:creationId xmlns:a16="http://schemas.microsoft.com/office/drawing/2014/main" id="{28AB664E-0E77-4466-99F7-31D2D7D53D01}"/>
              </a:ext>
            </a:extLst>
          </p:cNvPr>
          <p:cNvCxnSpPr>
            <a:cxnSpLocks/>
          </p:cNvCxnSpPr>
          <p:nvPr/>
        </p:nvCxnSpPr>
        <p:spPr bwMode="auto">
          <a:xfrm flipH="1">
            <a:off x="7453122" y="2490788"/>
            <a:ext cx="577247" cy="407987"/>
          </a:xfrm>
          <a:prstGeom prst="straightConnector1">
            <a:avLst/>
          </a:prstGeom>
          <a:ln w="3175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853C973F-C9D3-4C9B-94F6-E25E7EFB071E}"/>
              </a:ext>
            </a:extLst>
          </p:cNvPr>
          <p:cNvCxnSpPr/>
          <p:nvPr/>
        </p:nvCxnSpPr>
        <p:spPr>
          <a:xfrm>
            <a:off x="4946650" y="2894775"/>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322" name="Picture 7" descr="MagLegend.tiff">
            <a:extLst>
              <a:ext uri="{FF2B5EF4-FFF2-40B4-BE49-F238E27FC236}">
                <a16:creationId xmlns:a16="http://schemas.microsoft.com/office/drawing/2014/main" id="{FED5E798-5092-9747-971D-0E3E146AFA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04100" y="6002338"/>
            <a:ext cx="1169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cxnSp>
        <p:nvCxnSpPr>
          <p:cNvPr id="21" name="Straight Arrow Connector 20">
            <a:extLst>
              <a:ext uri="{FF2B5EF4-FFF2-40B4-BE49-F238E27FC236}">
                <a16:creationId xmlns:a16="http://schemas.microsoft.com/office/drawing/2014/main" id="{2E7C94C1-E5CE-430E-92FA-22264B9F48F9}"/>
              </a:ext>
            </a:extLst>
          </p:cNvPr>
          <p:cNvCxnSpPr/>
          <p:nvPr/>
        </p:nvCxnSpPr>
        <p:spPr bwMode="auto">
          <a:xfrm>
            <a:off x="887413" y="5627688"/>
            <a:ext cx="228600" cy="384175"/>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pic>
        <p:nvPicPr>
          <p:cNvPr id="13325" name="Picture 7" descr="DepthLegend.tiff">
            <a:extLst>
              <a:ext uri="{FF2B5EF4-FFF2-40B4-BE49-F238E27FC236}">
                <a16:creationId xmlns:a16="http://schemas.microsoft.com/office/drawing/2014/main" id="{B662F245-A8D5-594A-AE29-AECB7FE73A9D}"/>
              </a:ext>
            </a:extLst>
          </p:cNvPr>
          <p:cNvPicPr>
            <a:picLocks noChangeAspect="1"/>
          </p:cNvPicPr>
          <p:nvPr/>
        </p:nvPicPr>
        <p:blipFill>
          <a:blip r:embed="rId6">
            <a:extLst>
              <a:ext uri="{28A0092B-C50C-407E-A947-70E740481C1C}">
                <a14:useLocalDpi xmlns:a14="http://schemas.microsoft.com/office/drawing/2010/main" val="0"/>
              </a:ext>
            </a:extLst>
          </a:blip>
          <a:srcRect l="7120" r="8138"/>
          <a:stretch>
            <a:fillRect/>
          </a:stretch>
        </p:blipFill>
        <p:spPr bwMode="auto">
          <a:xfrm>
            <a:off x="8689975" y="4232275"/>
            <a:ext cx="344488" cy="1995488"/>
          </a:xfrm>
          <a:prstGeom prst="rect">
            <a:avLst/>
          </a:prstGeom>
          <a:noFill/>
          <a:ln w="12700">
            <a:solidFill>
              <a:srgbClr val="660066"/>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C11E704E-D75F-9B49-8E95-767DB340D525}"/>
              </a:ext>
            </a:extLst>
          </p:cNvPr>
          <p:cNvPicPr>
            <a:picLocks noChangeAspect="1"/>
          </p:cNvPicPr>
          <p:nvPr/>
        </p:nvPicPr>
        <p:blipFill rotWithShape="1">
          <a:blip r:embed="rId7"/>
          <a:srcRect l="25083" t="3111" r="-11577" b="1631"/>
          <a:stretch/>
        </p:blipFill>
        <p:spPr>
          <a:xfrm>
            <a:off x="337340" y="4042632"/>
            <a:ext cx="4163220" cy="2649411"/>
          </a:xfrm>
          <a:prstGeom prst="rect">
            <a:avLst/>
          </a:prstGeom>
        </p:spPr>
      </p:pic>
      <p:sp>
        <p:nvSpPr>
          <p:cNvPr id="17" name="Title 1">
            <a:extLst>
              <a:ext uri="{FF2B5EF4-FFF2-40B4-BE49-F238E27FC236}">
                <a16:creationId xmlns:a16="http://schemas.microsoft.com/office/drawing/2014/main" id="{D8465FAB-76FE-5D45-A627-BF78F4743CE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9" name="TextBox 8">
            <a:extLst>
              <a:ext uri="{FF2B5EF4-FFF2-40B4-BE49-F238E27FC236}">
                <a16:creationId xmlns:a16="http://schemas.microsoft.com/office/drawing/2014/main" id="{7BBF4F16-DE77-E348-889A-E2FF2202A4E8}"/>
              </a:ext>
            </a:extLst>
          </p:cNvPr>
          <p:cNvSpPr txBox="1">
            <a:spLocks noChangeArrowheads="1"/>
          </p:cNvSpPr>
          <p:nvPr/>
        </p:nvSpPr>
        <p:spPr bwMode="auto">
          <a:xfrm>
            <a:off x="3943350" y="5662613"/>
            <a:ext cx="5353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Creado con el navegador de terremotos de IRIS (IEB)</a:t>
            </a:r>
            <a:endParaRPr lang="es-ES_tradnl" altLang="en-US" sz="1800"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0F7B5A-E535-4F25-BAE1-9D471B45BD6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8" descr="IRIS_TMlogo.png">
            <a:extLst>
              <a:ext uri="{FF2B5EF4-FFF2-40B4-BE49-F238E27FC236}">
                <a16:creationId xmlns:a16="http://schemas.microsoft.com/office/drawing/2014/main" id="{47113842-360E-374F-B1E6-A56C287584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B99ED60A-3B20-B14C-AA82-BBE0C24D4978}"/>
              </a:ext>
            </a:extLst>
          </p:cNvPr>
          <p:cNvSpPr txBox="1">
            <a:spLocks noChangeArrowheads="1"/>
          </p:cNvSpPr>
          <p:nvPr/>
        </p:nvSpPr>
        <p:spPr bwMode="auto">
          <a:xfrm>
            <a:off x="533400" y="1008915"/>
            <a:ext cx="8523287" cy="109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FontTx/>
              <a:buNone/>
            </a:pPr>
            <a:r>
              <a:rPr lang="es-ES_tradnl" altLang="en-US" sz="1400" dirty="0">
                <a:latin typeface="Arial" panose="020B0604020202020204" pitchFamily="34" charset="0"/>
                <a:cs typeface="Arial" panose="020B0604020202020204" pitchFamily="34" charset="0"/>
              </a:rPr>
              <a:t>El terremoto del 11 de agosto de 2021 se muestra con la estrella roja en el mapa a continuación. En la región de este terremoto, la Placa del Mar de Filipinas se mueve hacia el oeste-noroeste con respecto a la Placa de Sonda a una velocidad de 8,6 cm / año. En la Fosa de Filipinas, la Placa del Mar de Filipinas se subduce debajo de las Islas Filipinas que se encuentran en el lado este de la Placa de Sonda.</a:t>
            </a:r>
          </a:p>
        </p:txBody>
      </p:sp>
      <p:pic>
        <p:nvPicPr>
          <p:cNvPr id="9221" name="Picture 1">
            <a:extLst>
              <a:ext uri="{FF2B5EF4-FFF2-40B4-BE49-F238E27FC236}">
                <a16:creationId xmlns:a16="http://schemas.microsoft.com/office/drawing/2014/main" id="{F12BE294-7901-6B42-A3F5-FC475F47390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713" y="2123632"/>
            <a:ext cx="7862887"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5-Point Star 18">
            <a:extLst>
              <a:ext uri="{FF2B5EF4-FFF2-40B4-BE49-F238E27FC236}">
                <a16:creationId xmlns:a16="http://schemas.microsoft.com/office/drawing/2014/main" id="{E96EB5A7-B7C1-AA4A-82CF-0598CD4059DE}"/>
              </a:ext>
            </a:extLst>
          </p:cNvPr>
          <p:cNvSpPr>
            <a:spLocks noChangeAspect="1"/>
          </p:cNvSpPr>
          <p:nvPr/>
        </p:nvSpPr>
        <p:spPr>
          <a:xfrm>
            <a:off x="3810000" y="4343400"/>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1" name="Title 1">
            <a:extLst>
              <a:ext uri="{FF2B5EF4-FFF2-40B4-BE49-F238E27FC236}">
                <a16:creationId xmlns:a16="http://schemas.microsoft.com/office/drawing/2014/main" id="{49AFD577-32F9-0C41-9756-A9FEB2C73D6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5">
            <a:extLst>
              <a:ext uri="{FF2B5EF4-FFF2-40B4-BE49-F238E27FC236}">
                <a16:creationId xmlns:a16="http://schemas.microsoft.com/office/drawing/2014/main" id="{0F089E5D-BC28-904B-9757-39E6BEC126B4}"/>
              </a:ext>
            </a:extLst>
          </p:cNvPr>
          <p:cNvSpPr txBox="1">
            <a:spLocks noChangeArrowheads="1"/>
          </p:cNvSpPr>
          <p:nvPr/>
        </p:nvSpPr>
        <p:spPr bwMode="auto">
          <a:xfrm>
            <a:off x="2580488" y="6552721"/>
            <a:ext cx="5205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13" name="TextBox 12">
            <a:extLst>
              <a:ext uri="{FF2B5EF4-FFF2-40B4-BE49-F238E27FC236}">
                <a16:creationId xmlns:a16="http://schemas.microsoft.com/office/drawing/2014/main" id="{5A011920-B67F-4849-8BFE-1C9E7E4E7A58}"/>
              </a:ext>
            </a:extLst>
          </p:cNvPr>
          <p:cNvSpPr txBox="1"/>
          <p:nvPr/>
        </p:nvSpPr>
        <p:spPr>
          <a:xfrm rot="4849523">
            <a:off x="3769815" y="3754703"/>
            <a:ext cx="697627" cy="338554"/>
          </a:xfrm>
          <a:prstGeom prst="rect">
            <a:avLst/>
          </a:prstGeom>
          <a:noFill/>
        </p:spPr>
        <p:txBody>
          <a:bodyPr wrap="none" rtlCol="0">
            <a:spAutoFit/>
          </a:bodyPr>
          <a:lstStyle/>
          <a:p>
            <a:r>
              <a:rPr lang="es-ES_tradnl" sz="1600" dirty="0">
                <a:solidFill>
                  <a:srgbClr val="FF0000"/>
                </a:solidFill>
              </a:rPr>
              <a:t>Fosa </a:t>
            </a:r>
          </a:p>
        </p:txBody>
      </p:sp>
      <p:sp>
        <p:nvSpPr>
          <p:cNvPr id="14" name="TextBox 13">
            <a:extLst>
              <a:ext uri="{FF2B5EF4-FFF2-40B4-BE49-F238E27FC236}">
                <a16:creationId xmlns:a16="http://schemas.microsoft.com/office/drawing/2014/main" id="{8678B2DF-F343-954C-9896-9FDB0FE1CECE}"/>
              </a:ext>
            </a:extLst>
          </p:cNvPr>
          <p:cNvSpPr txBox="1"/>
          <p:nvPr/>
        </p:nvSpPr>
        <p:spPr>
          <a:xfrm rot="3928966">
            <a:off x="3732055" y="4568307"/>
            <a:ext cx="1218603" cy="338554"/>
          </a:xfrm>
          <a:prstGeom prst="rect">
            <a:avLst/>
          </a:prstGeom>
          <a:noFill/>
        </p:spPr>
        <p:txBody>
          <a:bodyPr wrap="none" rtlCol="0">
            <a:spAutoFit/>
          </a:bodyPr>
          <a:lstStyle/>
          <a:p>
            <a:r>
              <a:rPr lang="en-US" sz="1600" dirty="0">
                <a:solidFill>
                  <a:srgbClr val="FF0000"/>
                </a:solidFill>
              </a:rPr>
              <a:t>de Filipinas</a:t>
            </a:r>
            <a:endParaRPr lang="en-US"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a:extLst>
              <a:ext uri="{FF2B5EF4-FFF2-40B4-BE49-F238E27FC236}">
                <a16:creationId xmlns:a16="http://schemas.microsoft.com/office/drawing/2014/main" id="{E317F748-AEC8-43AC-96E3-BE8F4C6071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052" r="4025"/>
          <a:stretch>
            <a:fillRect/>
          </a:stretch>
        </p:blipFill>
        <p:spPr bwMode="auto">
          <a:xfrm>
            <a:off x="1027113" y="1809750"/>
            <a:ext cx="7267575" cy="492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3C43380-6018-42B4-A489-E26F1BE5814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4CA5A7C8-ADB6-4B28-A79A-8614853905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7">
            <a:extLst>
              <a:ext uri="{FF2B5EF4-FFF2-40B4-BE49-F238E27FC236}">
                <a16:creationId xmlns:a16="http://schemas.microsoft.com/office/drawing/2014/main" id="{06034429-16AC-4122-A0E3-84F1F09657DB}"/>
              </a:ext>
            </a:extLst>
          </p:cNvPr>
          <p:cNvSpPr txBox="1">
            <a:spLocks noChangeArrowheads="1"/>
          </p:cNvSpPr>
          <p:nvPr/>
        </p:nvSpPr>
        <p:spPr bwMode="auto">
          <a:xfrm>
            <a:off x="479425" y="1014413"/>
            <a:ext cx="86645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Oregón (BNOR) se ilustra a continuación. Bend está a 11.216 km (6970 millas, 101,0 °) de la ubicación de este terremoto. A esta distancia, es difícil identificar algunos arribos de ondas en un sismograma de un terremoto de magnitud 7,1.</a:t>
            </a:r>
          </a:p>
        </p:txBody>
      </p:sp>
      <p:sp>
        <p:nvSpPr>
          <p:cNvPr id="14343" name="TextBox 4">
            <a:extLst>
              <a:ext uri="{FF2B5EF4-FFF2-40B4-BE49-F238E27FC236}">
                <a16:creationId xmlns:a16="http://schemas.microsoft.com/office/drawing/2014/main" id="{73FEF430-6092-42F1-99CB-E57E11DA34AD}"/>
              </a:ext>
            </a:extLst>
          </p:cNvPr>
          <p:cNvSpPr txBox="1">
            <a:spLocks noChangeArrowheads="1"/>
          </p:cNvSpPr>
          <p:nvPr/>
        </p:nvSpPr>
        <p:spPr bwMode="auto">
          <a:xfrm>
            <a:off x="3279775" y="1700213"/>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PP</a:t>
            </a:r>
          </a:p>
        </p:txBody>
      </p:sp>
      <p:cxnSp>
        <p:nvCxnSpPr>
          <p:cNvPr id="17" name="Straight Arrow Connector 16">
            <a:extLst>
              <a:ext uri="{FF2B5EF4-FFF2-40B4-BE49-F238E27FC236}">
                <a16:creationId xmlns:a16="http://schemas.microsoft.com/office/drawing/2014/main" id="{D2360DD1-A2F5-48CD-BA3B-AC6922724555}"/>
              </a:ext>
            </a:extLst>
          </p:cNvPr>
          <p:cNvCxnSpPr>
            <a:cxnSpLocks/>
          </p:cNvCxnSpPr>
          <p:nvPr/>
        </p:nvCxnSpPr>
        <p:spPr>
          <a:xfrm>
            <a:off x="2578100" y="2095500"/>
            <a:ext cx="363538" cy="20161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346" name="Picture 2">
            <a:extLst>
              <a:ext uri="{FF2B5EF4-FFF2-40B4-BE49-F238E27FC236}">
                <a16:creationId xmlns:a16="http://schemas.microsoft.com/office/drawing/2014/main" id="{B58517C9-491D-4784-B4E3-6C800462A2B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3882370"/>
            <a:ext cx="2655888" cy="247903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4349" name="TextBox 4">
            <a:extLst>
              <a:ext uri="{FF2B5EF4-FFF2-40B4-BE49-F238E27FC236}">
                <a16:creationId xmlns:a16="http://schemas.microsoft.com/office/drawing/2014/main" id="{F6172D9E-C26F-4B59-9C31-3192DBD85A43}"/>
              </a:ext>
            </a:extLst>
          </p:cNvPr>
          <p:cNvSpPr txBox="1">
            <a:spLocks noChangeArrowheads="1"/>
          </p:cNvSpPr>
          <p:nvPr/>
        </p:nvSpPr>
        <p:spPr bwMode="auto">
          <a:xfrm>
            <a:off x="4897438" y="1700213"/>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SS</a:t>
            </a:r>
          </a:p>
        </p:txBody>
      </p:sp>
      <p:sp>
        <p:nvSpPr>
          <p:cNvPr id="16" name="Title 1">
            <a:extLst>
              <a:ext uri="{FF2B5EF4-FFF2-40B4-BE49-F238E27FC236}">
                <a16:creationId xmlns:a16="http://schemas.microsoft.com/office/drawing/2014/main" id="{628151AA-4B22-7349-AA1A-47B4CEE9675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8" name="TextBox 6">
            <a:extLst>
              <a:ext uri="{FF2B5EF4-FFF2-40B4-BE49-F238E27FC236}">
                <a16:creationId xmlns:a16="http://schemas.microsoft.com/office/drawing/2014/main" id="{5C92BE3E-97C8-444D-BB78-52F12476D37B}"/>
              </a:ext>
            </a:extLst>
          </p:cNvPr>
          <p:cNvSpPr txBox="1">
            <a:spLocks noChangeArrowheads="1"/>
          </p:cNvSpPr>
          <p:nvPr/>
        </p:nvSpPr>
        <p:spPr bwMode="auto">
          <a:xfrm>
            <a:off x="1500188" y="3733800"/>
            <a:ext cx="3529012" cy="26776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Las ondas P y S directas no pueden viajar a estaciones a más de una distancia </a:t>
            </a:r>
            <a:r>
              <a:rPr lang="es-ES_tradnl" altLang="en-US" sz="1400" dirty="0" err="1">
                <a:latin typeface="Arial" panose="020B0604020202020204" pitchFamily="34" charset="0"/>
              </a:rPr>
              <a:t>epicentral</a:t>
            </a:r>
            <a:r>
              <a:rPr lang="es-ES_tradnl" altLang="en-US" sz="1400" dirty="0">
                <a:latin typeface="Arial" panose="020B0604020202020204" pitchFamily="34" charset="0"/>
              </a:rPr>
              <a:t> </a:t>
            </a:r>
            <a:r>
              <a:rPr lang="es-ES_tradnl" altLang="en-US" sz="1400" dirty="0" err="1">
                <a:latin typeface="Arial" panose="020B0604020202020204" pitchFamily="34" charset="0"/>
              </a:rPr>
              <a:t>Δ</a:t>
            </a:r>
            <a:r>
              <a:rPr lang="es-ES_tradnl" altLang="en-US" sz="1400" dirty="0">
                <a:latin typeface="Arial" panose="020B0604020202020204" pitchFamily="34" charset="0"/>
              </a:rPr>
              <a:t>&gt; 103 ° debido a la gran disminución de las velocidades de onda a través del límite entre el manto y el núcleo externo líquido. Existe una "zona de sombra" para ondas P directas en el rango de 103 ° &lt;</a:t>
            </a:r>
            <a:r>
              <a:rPr lang="es-ES_tradnl" altLang="en-US" sz="1400" dirty="0" err="1">
                <a:latin typeface="Arial" panose="020B0604020202020204" pitchFamily="34" charset="0"/>
              </a:rPr>
              <a:t>Δ</a:t>
            </a:r>
            <a:r>
              <a:rPr lang="es-ES_tradnl" altLang="en-US" sz="1400" dirty="0">
                <a:latin typeface="Arial" panose="020B0604020202020204" pitchFamily="34" charset="0"/>
              </a:rPr>
              <a:t> &lt;143 °. La zona de sombra de la onda S existe para </a:t>
            </a:r>
            <a:r>
              <a:rPr lang="es-ES_tradnl" altLang="en-US" sz="1400" dirty="0" err="1">
                <a:latin typeface="Arial" panose="020B0604020202020204" pitchFamily="34" charset="0"/>
              </a:rPr>
              <a:t>Δ</a:t>
            </a:r>
            <a:r>
              <a:rPr lang="es-ES_tradnl" altLang="en-US" sz="1400" dirty="0">
                <a:latin typeface="Arial" panose="020B0604020202020204" pitchFamily="34" charset="0"/>
              </a:rPr>
              <a:t>&gt; 103 ° porque el núcleo externo líquido bloquea las ondas S que no pueden viajar a través de líquidos.</a:t>
            </a:r>
          </a:p>
        </p:txBody>
      </p:sp>
      <p:sp>
        <p:nvSpPr>
          <p:cNvPr id="19" name="TextBox 4">
            <a:extLst>
              <a:ext uri="{FF2B5EF4-FFF2-40B4-BE49-F238E27FC236}">
                <a16:creationId xmlns:a16="http://schemas.microsoft.com/office/drawing/2014/main" id="{779AA203-D77B-814F-96DE-7BAE3B4C2E60}"/>
              </a:ext>
            </a:extLst>
          </p:cNvPr>
          <p:cNvSpPr txBox="1">
            <a:spLocks noChangeArrowheads="1"/>
          </p:cNvSpPr>
          <p:nvPr/>
        </p:nvSpPr>
        <p:spPr bwMode="auto">
          <a:xfrm>
            <a:off x="1544638" y="1765300"/>
            <a:ext cx="12747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Onda P difractada</a:t>
            </a:r>
          </a:p>
        </p:txBody>
      </p:sp>
      <p:sp>
        <p:nvSpPr>
          <p:cNvPr id="20" name="TextBox 5">
            <a:extLst>
              <a:ext uri="{FF2B5EF4-FFF2-40B4-BE49-F238E27FC236}">
                <a16:creationId xmlns:a16="http://schemas.microsoft.com/office/drawing/2014/main" id="{B54946BE-4C6B-4F40-9CCB-F70DD33F6ADF}"/>
              </a:ext>
            </a:extLst>
          </p:cNvPr>
          <p:cNvSpPr txBox="1">
            <a:spLocks noChangeArrowheads="1"/>
          </p:cNvSpPr>
          <p:nvPr/>
        </p:nvSpPr>
        <p:spPr bwMode="auto">
          <a:xfrm>
            <a:off x="1498600" y="2937986"/>
            <a:ext cx="66548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Un arribo de onda prominente en este sismograma es PP, una onda de compresión que rebotó en la superficie de la Tierra a medio camino entre el terremoto y la estación.</a:t>
            </a:r>
          </a:p>
        </p:txBody>
      </p:sp>
      <p:sp>
        <p:nvSpPr>
          <p:cNvPr id="21" name="TextBox 20">
            <a:extLst>
              <a:ext uri="{FF2B5EF4-FFF2-40B4-BE49-F238E27FC236}">
                <a16:creationId xmlns:a16="http://schemas.microsoft.com/office/drawing/2014/main" id="{723D4F33-71A6-E64F-BD79-A459CD4C8386}"/>
              </a:ext>
            </a:extLst>
          </p:cNvPr>
          <p:cNvSpPr txBox="1"/>
          <p:nvPr/>
        </p:nvSpPr>
        <p:spPr>
          <a:xfrm>
            <a:off x="5876925" y="1706562"/>
            <a:ext cx="2638426" cy="338554"/>
          </a:xfrm>
          <a:prstGeom prst="rect">
            <a:avLst/>
          </a:prstGeom>
          <a:solidFill>
            <a:schemeClr val="bg1"/>
          </a:solidFill>
        </p:spPr>
        <p:txBody>
          <a:bodyPr wrap="square">
            <a:spAutoFit/>
          </a:bodyPr>
          <a:lstStyle/>
          <a:p>
            <a:pPr eaLnBrk="1" hangingPunct="1">
              <a:defRPr/>
            </a:pPr>
            <a:r>
              <a:rPr lang="es-ES_tradnl" sz="1600" spc="200" dirty="0">
                <a:latin typeface="Arial" charset="0"/>
                <a:ea typeface="MS PGothic" charset="-128"/>
              </a:rPr>
              <a:t>Ondas de Superficie</a:t>
            </a:r>
          </a:p>
        </p:txBody>
      </p:sp>
      <p:sp>
        <p:nvSpPr>
          <p:cNvPr id="22" name="TextBox 5">
            <a:extLst>
              <a:ext uri="{FF2B5EF4-FFF2-40B4-BE49-F238E27FC236}">
                <a16:creationId xmlns:a16="http://schemas.microsoft.com/office/drawing/2014/main" id="{ADEFB6B0-A382-9149-9631-971B0E626AAA}"/>
              </a:ext>
            </a:extLst>
          </p:cNvPr>
          <p:cNvSpPr txBox="1">
            <a:spLocks noChangeArrowheads="1"/>
          </p:cNvSpPr>
          <p:nvPr/>
        </p:nvSpPr>
        <p:spPr bwMode="auto">
          <a:xfrm>
            <a:off x="5078413" y="3579813"/>
            <a:ext cx="3529012"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primer arribo es una onda P difractada.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4F8FF24B-B02C-794A-9C49-BA7A88BFF17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_6_shadowzone1_basic.mp4" descr="A_6_shadowzone1_basic.mp4">
            <a:hlinkClick r:id="" action="ppaction://media"/>
            <a:extLst>
              <a:ext uri="{FF2B5EF4-FFF2-40B4-BE49-F238E27FC236}">
                <a16:creationId xmlns:a16="http://schemas.microsoft.com/office/drawing/2014/main" id="{19CB508A-1A50-6D44-BD94-94082E74186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846916" y="1213860"/>
            <a:ext cx="6090709" cy="4572000"/>
          </a:xfrm>
          <a:prstGeom prst="rect">
            <a:avLst/>
          </a:prstGeom>
        </p:spPr>
      </p:pic>
      <p:sp>
        <p:nvSpPr>
          <p:cNvPr id="8" name="Title 1">
            <a:extLst>
              <a:ext uri="{FF2B5EF4-FFF2-40B4-BE49-F238E27FC236}">
                <a16:creationId xmlns:a16="http://schemas.microsoft.com/office/drawing/2014/main" id="{E86B4405-597C-9448-B73B-1C959EFAB0B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9" name="Rectangle 10">
            <a:extLst>
              <a:ext uri="{FF2B5EF4-FFF2-40B4-BE49-F238E27FC236}">
                <a16:creationId xmlns:a16="http://schemas.microsoft.com/office/drawing/2014/main" id="{90CDFF01-49A9-CE45-8FD1-746E2A3A8C9B}"/>
              </a:ext>
            </a:extLst>
          </p:cNvPr>
          <p:cNvSpPr>
            <a:spLocks noChangeArrowheads="1"/>
          </p:cNvSpPr>
          <p:nvPr/>
        </p:nvSpPr>
        <p:spPr bwMode="auto">
          <a:xfrm>
            <a:off x="244475" y="1103313"/>
            <a:ext cx="26670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600" dirty="0">
                <a:latin typeface="Arial" panose="020B0604020202020204" pitchFamily="34" charset="0"/>
              </a:rPr>
              <a:t>Animación que explica la zona de sombra sísmica.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 distancia </a:t>
            </a:r>
            <a:r>
              <a:rPr lang="es-ES_tradnl" altLang="en-US" sz="1600" dirty="0" err="1">
                <a:latin typeface="Arial" panose="020B0604020202020204" pitchFamily="34" charset="0"/>
              </a:rPr>
              <a:t>epicentral</a:t>
            </a:r>
            <a:r>
              <a:rPr lang="es-ES_tradnl" altLang="en-US" sz="1600" dirty="0">
                <a:latin typeface="Arial" panose="020B0604020202020204" pitchFamily="34" charset="0"/>
              </a:rPr>
              <a:t> es el ángulo formado por la intersección de la línea del terremoto al centro de la Tierra con la línea del punto de observación al centro de la Tierra.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Las ondas S se observan hasta una distancia de 104 ° de un terremoto, pero las ondas S directas no se registran más allá de esta distancia.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Las ondas P también tienen una zona de sombra entre 104 ° y 143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8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0EA6D2-8461-0843-BCB2-DC5C4D8578F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26626" name="Picture 18" descr="IRIS_TMlogo.png">
            <a:extLst>
              <a:ext uri="{FF2B5EF4-FFF2-40B4-BE49-F238E27FC236}">
                <a16:creationId xmlns:a16="http://schemas.microsoft.com/office/drawing/2014/main" id="{B83CD613-365F-3947-9279-BA3E0DE4EC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blue computer mouse&#10;&#10;Description automatically generated with medium confidence">
            <a:extLst>
              <a:ext uri="{FF2B5EF4-FFF2-40B4-BE49-F238E27FC236}">
                <a16:creationId xmlns:a16="http://schemas.microsoft.com/office/drawing/2014/main" id="{7DEBF94D-E034-431D-955D-73219DDAD8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147" y="2592580"/>
            <a:ext cx="2567278" cy="2512820"/>
          </a:xfrm>
          <a:prstGeom prst="rect">
            <a:avLst/>
          </a:prstGeom>
        </p:spPr>
      </p:pic>
      <p:sp>
        <p:nvSpPr>
          <p:cNvPr id="13" name="Title 1">
            <a:extLst>
              <a:ext uri="{FF2B5EF4-FFF2-40B4-BE49-F238E27FC236}">
                <a16:creationId xmlns:a16="http://schemas.microsoft.com/office/drawing/2014/main" id="{C50CB5CE-43C1-034C-BCA5-4E392994219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11 de Agosto, 2021 a las 17:46:14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4" name="TextBox 7">
            <a:extLst>
              <a:ext uri="{FF2B5EF4-FFF2-40B4-BE49-F238E27FC236}">
                <a16:creationId xmlns:a16="http://schemas.microsoft.com/office/drawing/2014/main" id="{3C0996E6-B190-DD44-B3B1-DB1565F2CA70}"/>
              </a:ext>
            </a:extLst>
          </p:cNvPr>
          <p:cNvSpPr txBox="1">
            <a:spLocks noChangeArrowheads="1"/>
          </p:cNvSpPr>
          <p:nvPr/>
        </p:nvSpPr>
        <p:spPr bwMode="auto">
          <a:xfrm>
            <a:off x="252413" y="1066800"/>
            <a:ext cx="84343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5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a:t>
            </a:r>
            <a:r>
              <a:rPr lang="es-ES_tradnl" altLang="en-US" sz="1550" dirty="0" err="1">
                <a:latin typeface="Arial" panose="020B0604020202020204" pitchFamily="34" charset="0"/>
              </a:rPr>
              <a:t>compresional</a:t>
            </a:r>
            <a:r>
              <a:rPr lang="es-ES_tradnl" altLang="en-US" sz="1550" dirty="0">
                <a:latin typeface="Arial" panose="020B0604020202020204" pitchFamily="34" charset="0"/>
              </a:rPr>
              <a:t> (sombreado) y cuadrantes donde el primer pulso es extensional (blanco). La orientación de estos cuadrantes determinada a partir de ondas sísmicas registradas determina el tipo de falla que produjo el terremoto.</a:t>
            </a:r>
          </a:p>
        </p:txBody>
      </p:sp>
      <p:sp>
        <p:nvSpPr>
          <p:cNvPr id="16" name="TextBox 11">
            <a:extLst>
              <a:ext uri="{FF2B5EF4-FFF2-40B4-BE49-F238E27FC236}">
                <a16:creationId xmlns:a16="http://schemas.microsoft.com/office/drawing/2014/main" id="{118D4FD0-367B-ED4C-9CBE-BE41DBE1C7CE}"/>
              </a:ext>
            </a:extLst>
          </p:cNvPr>
          <p:cNvSpPr txBox="1">
            <a:spLocks noChangeArrowheads="1"/>
          </p:cNvSpPr>
          <p:nvPr/>
        </p:nvSpPr>
        <p:spPr bwMode="auto">
          <a:xfrm>
            <a:off x="4114800" y="2695575"/>
            <a:ext cx="3962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En este caso, el mecanismo focal indica que este terremoto ocurrió como resultado de una falla de empuje probablemente dentro de la litósfera oceánica subducida de la Placa del Mar de Filipinas.</a:t>
            </a:r>
          </a:p>
        </p:txBody>
      </p:sp>
      <p:pic>
        <p:nvPicPr>
          <p:cNvPr id="17" name="Picture 10" descr="focal.png">
            <a:extLst>
              <a:ext uri="{FF2B5EF4-FFF2-40B4-BE49-F238E27FC236}">
                <a16:creationId xmlns:a16="http://schemas.microsoft.com/office/drawing/2014/main" id="{FA22B4DC-CD8E-B541-9418-089D78D5045A}"/>
              </a:ext>
            </a:extLst>
          </p:cNvPr>
          <p:cNvPicPr>
            <a:picLocks noChangeAspect="1"/>
          </p:cNvPicPr>
          <p:nvPr/>
        </p:nvPicPr>
        <p:blipFill rotWithShape="1">
          <a:blip r:embed="rId5">
            <a:extLst>
              <a:ext uri="{28A0092B-C50C-407E-A947-70E740481C1C}">
                <a14:useLocalDpi xmlns:a14="http://schemas.microsoft.com/office/drawing/2010/main" val="0"/>
              </a:ext>
            </a:extLst>
          </a:blip>
          <a:srcRect t="21405"/>
          <a:stretch/>
        </p:blipFill>
        <p:spPr bwMode="auto">
          <a:xfrm>
            <a:off x="3710611" y="4678740"/>
            <a:ext cx="45180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8" name="Table 6">
            <a:extLst>
              <a:ext uri="{FF2B5EF4-FFF2-40B4-BE49-F238E27FC236}">
                <a16:creationId xmlns:a16="http://schemas.microsoft.com/office/drawing/2014/main" id="{BD5A6908-A85A-C94F-AA4D-CCEC2E7361CE}"/>
              </a:ext>
            </a:extLst>
          </p:cNvPr>
          <p:cNvGraphicFramePr>
            <a:graphicFrameLocks noGrp="1"/>
          </p:cNvGraphicFramePr>
          <p:nvPr>
            <p:extLst>
              <p:ext uri="{D42A27DB-BD31-4B8C-83A1-F6EECF244321}">
                <p14:modId xmlns:p14="http://schemas.microsoft.com/office/powerpoint/2010/main" val="1471072540"/>
              </p:ext>
            </p:extLst>
          </p:nvPr>
        </p:nvGraphicFramePr>
        <p:xfrm>
          <a:off x="3733800" y="6044684"/>
          <a:ext cx="4751388" cy="584716"/>
        </p:xfrm>
        <a:graphic>
          <a:graphicData uri="http://schemas.openxmlformats.org/drawingml/2006/table">
            <a:tbl>
              <a:tblPr firstRow="1" bandRow="1">
                <a:tableStyleId>{5C22544A-7EE6-4342-B048-85BDC9FD1C3A}</a:tableStyleId>
              </a:tblPr>
              <a:tblGrid>
                <a:gridCol w="1583796">
                  <a:extLst>
                    <a:ext uri="{9D8B030D-6E8A-4147-A177-3AD203B41FA5}">
                      <a16:colId xmlns:a16="http://schemas.microsoft.com/office/drawing/2014/main" val="2430598946"/>
                    </a:ext>
                  </a:extLst>
                </a:gridCol>
                <a:gridCol w="1338792">
                  <a:extLst>
                    <a:ext uri="{9D8B030D-6E8A-4147-A177-3AD203B41FA5}">
                      <a16:colId xmlns:a16="http://schemas.microsoft.com/office/drawing/2014/main" val="2658955370"/>
                    </a:ext>
                  </a:extLst>
                </a:gridCol>
                <a:gridCol w="1828800">
                  <a:extLst>
                    <a:ext uri="{9D8B030D-6E8A-4147-A177-3AD203B41FA5}">
                      <a16:colId xmlns:a16="http://schemas.microsoft.com/office/drawing/2014/main" val="4201149305"/>
                    </a:ext>
                  </a:extLst>
                </a:gridCol>
              </a:tblGrid>
              <a:tr h="584716">
                <a:tc>
                  <a:txBody>
                    <a:bodyPr/>
                    <a:lstStyle/>
                    <a:p>
                      <a:pPr algn="ctr"/>
                      <a:r>
                        <a:rPr lang="es-ES_tradnl" sz="1600" noProof="0" dirty="0">
                          <a:solidFill>
                            <a:schemeClr val="tx1"/>
                          </a:solidFill>
                        </a:rPr>
                        <a:t>Modelo de bloque</a:t>
                      </a:r>
                    </a:p>
                  </a:txBody>
                  <a:tcPr>
                    <a:noFill/>
                  </a:tcPr>
                </a:tc>
                <a:tc>
                  <a:txBody>
                    <a:bodyPr/>
                    <a:lstStyle/>
                    <a:p>
                      <a:pPr algn="ctr"/>
                      <a:r>
                        <a:rPr lang="es-ES_tradnl" sz="1600" noProof="0" dirty="0">
                          <a:solidFill>
                            <a:schemeClr val="tx1"/>
                          </a:solidFill>
                        </a:rPr>
                        <a:t>Esfera Focal</a:t>
                      </a:r>
                    </a:p>
                  </a:txBody>
                  <a:tcPr>
                    <a:noFill/>
                  </a:tcPr>
                </a:tc>
                <a:tc>
                  <a:txBody>
                    <a:bodyPr/>
                    <a:lstStyle/>
                    <a:p>
                      <a:pPr algn="ctr"/>
                      <a:r>
                        <a:rPr lang="es-ES_tradnl" sz="1600" noProof="0" dirty="0">
                          <a:solidFill>
                            <a:schemeClr val="tx1"/>
                          </a:solidFill>
                        </a:rPr>
                        <a:t>Proyección de la Esfera Focal en 2D</a:t>
                      </a:r>
                    </a:p>
                  </a:txBody>
                  <a:tcPr>
                    <a:noFill/>
                  </a:tcPr>
                </a:tc>
                <a:extLst>
                  <a:ext uri="{0D108BD9-81ED-4DB2-BD59-A6C34878D82A}">
                    <a16:rowId xmlns:a16="http://schemas.microsoft.com/office/drawing/2014/main" val="2896319844"/>
                  </a:ext>
                </a:extLst>
              </a:tr>
            </a:tbl>
          </a:graphicData>
        </a:graphic>
      </p:graphicFrame>
      <p:sp>
        <p:nvSpPr>
          <p:cNvPr id="19" name="TextBox 18">
            <a:extLst>
              <a:ext uri="{FF2B5EF4-FFF2-40B4-BE49-F238E27FC236}">
                <a16:creationId xmlns:a16="http://schemas.microsoft.com/office/drawing/2014/main" id="{6C42A001-13D0-DD4B-97AD-9ABD261F78E5}"/>
              </a:ext>
            </a:extLst>
          </p:cNvPr>
          <p:cNvSpPr txBox="1"/>
          <p:nvPr/>
        </p:nvSpPr>
        <p:spPr>
          <a:xfrm>
            <a:off x="4154530" y="4355068"/>
            <a:ext cx="3625453" cy="369332"/>
          </a:xfrm>
          <a:prstGeom prst="rect">
            <a:avLst/>
          </a:prstGeom>
          <a:solidFill>
            <a:schemeClr val="bg1"/>
          </a:solidFill>
        </p:spPr>
        <p:txBody>
          <a:bodyPr wrap="square" rtlCol="0">
            <a:spAutoFit/>
          </a:bodyPr>
          <a:lstStyle/>
          <a:p>
            <a:r>
              <a:rPr lang="es-ES_tradnl" b="1" dirty="0">
                <a:cs typeface="Arial" panose="020B0604020202020204" pitchFamily="34" charset="0"/>
              </a:rPr>
              <a:t>Inverso / Empuje / Compresión</a:t>
            </a:r>
          </a:p>
        </p:txBody>
      </p:sp>
      <p:sp>
        <p:nvSpPr>
          <p:cNvPr id="20" name="TextBox 8">
            <a:extLst>
              <a:ext uri="{FF2B5EF4-FFF2-40B4-BE49-F238E27FC236}">
                <a16:creationId xmlns:a16="http://schemas.microsoft.com/office/drawing/2014/main" id="{815BB63F-9686-114C-BD2E-3D4160E03121}"/>
              </a:ext>
            </a:extLst>
          </p:cNvPr>
          <p:cNvSpPr txBox="1">
            <a:spLocks noChangeArrowheads="1"/>
          </p:cNvSpPr>
          <p:nvPr/>
        </p:nvSpPr>
        <p:spPr bwMode="auto">
          <a:xfrm>
            <a:off x="522288" y="56118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de tensión de compresión mínima. El eje de presión (P) refleja la máxima dirección de esfuerzo de compresión. </a:t>
            </a:r>
          </a:p>
        </p:txBody>
      </p:sp>
      <p:sp>
        <p:nvSpPr>
          <p:cNvPr id="21" name="TextBox 11">
            <a:extLst>
              <a:ext uri="{FF2B5EF4-FFF2-40B4-BE49-F238E27FC236}">
                <a16:creationId xmlns:a16="http://schemas.microsoft.com/office/drawing/2014/main" id="{19AF3C31-67BF-F14A-A7D9-68A32A8A98D7}"/>
              </a:ext>
            </a:extLst>
          </p:cNvPr>
          <p:cNvSpPr txBox="1">
            <a:spLocks noChangeArrowheads="1"/>
          </p:cNvSpPr>
          <p:nvPr/>
        </p:nvSpPr>
        <p:spPr bwMode="auto">
          <a:xfrm>
            <a:off x="434975" y="5181470"/>
            <a:ext cx="3375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11236</TotalTime>
  <Words>1659</Words>
  <Application>Microsoft Macintosh PowerPoint</Application>
  <PresentationFormat>On-screen Show (4:3)</PresentationFormat>
  <Paragraphs>128</Paragraphs>
  <Slides>11</Slides>
  <Notes>11</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759</cp:revision>
  <dcterms:created xsi:type="dcterms:W3CDTF">2009-05-31T20:07:40Z</dcterms:created>
  <dcterms:modified xsi:type="dcterms:W3CDTF">2021-08-15T03:32:52Z</dcterms:modified>
</cp:coreProperties>
</file>