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358" r:id="rId2"/>
    <p:sldId id="387" r:id="rId3"/>
    <p:sldId id="388" r:id="rId4"/>
    <p:sldId id="389" r:id="rId5"/>
    <p:sldId id="390" r:id="rId6"/>
    <p:sldId id="332" r:id="rId7"/>
    <p:sldId id="429" r:id="rId8"/>
    <p:sldId id="382" r:id="rId9"/>
    <p:sldId id="386" r:id="rId10"/>
    <p:sldId id="371" r:id="rId11"/>
    <p:sldId id="368" r:id="rId12"/>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32" autoAdjust="0"/>
    <p:restoredTop sz="71280" autoAdjust="0"/>
  </p:normalViewPr>
  <p:slideViewPr>
    <p:cSldViewPr>
      <p:cViewPr varScale="1">
        <p:scale>
          <a:sx n="51" d="100"/>
          <a:sy n="51" d="100"/>
        </p:scale>
        <p:origin x="1914"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81" d="100"/>
        <a:sy n="181"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64A3674-B5E0-BE45-A5D1-6C219AF22230}"/>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71D61C27-9630-E94D-98E5-1EF8EB5DADF1}"/>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defRPr>
            </a:lvl1pPr>
          </a:lstStyle>
          <a:p>
            <a:pPr>
              <a:defRPr/>
            </a:pPr>
            <a:fld id="{4CFD296B-389A-2A4E-9EFC-35A820AFBB8E}" type="datetimeFigureOut">
              <a:rPr lang="en-US" altLang="en-US"/>
              <a:pPr>
                <a:defRPr/>
              </a:pPr>
              <a:t>8/12/2021</a:t>
            </a:fld>
            <a:endParaRPr lang="en-US" altLang="en-US"/>
          </a:p>
        </p:txBody>
      </p:sp>
      <p:sp>
        <p:nvSpPr>
          <p:cNvPr id="4" name="Slide Image Placeholder 3">
            <a:extLst>
              <a:ext uri="{FF2B5EF4-FFF2-40B4-BE49-F238E27FC236}">
                <a16:creationId xmlns:a16="http://schemas.microsoft.com/office/drawing/2014/main" id="{EA8B9CC9-E578-604F-9A43-C93BD9E93A34}"/>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58F01168-E91D-904C-810A-8E8BC5D91EEE}"/>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F930C994-7971-0744-96F6-69243028614A}"/>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23655ACF-A3CC-B84B-A89F-6210A7B36E03}"/>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defRPr>
            </a:lvl1pPr>
          </a:lstStyle>
          <a:p>
            <a:pPr>
              <a:defRPr/>
            </a:pPr>
            <a:fld id="{03049590-22B4-9744-82CD-F9311505FB45}" type="slidenum">
              <a:rPr lang="en-US" altLang="en-US"/>
              <a:pPr>
                <a:defRPr/>
              </a:pPr>
              <a:t>‹#›</a:t>
            </a:fld>
            <a:endParaRPr lang="en-US" altLang="en-US"/>
          </a:p>
        </p:txBody>
      </p:sp>
    </p:spTree>
    <p:extLst>
      <p:ext uri="{BB962C8B-B14F-4D97-AF65-F5344CB8AC3E}">
        <p14:creationId xmlns:p14="http://schemas.microsoft.com/office/powerpoint/2010/main" val="174623447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iris.edu/hq/inclass/animation/earthquake_foreshockmainshockaftershock"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5F54B3BA-EF84-4B24-9CDD-849498ED459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F18AB12A-50AB-44DC-8AA6-2F66DA8F0F8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For more detail, visit USGS:  https://earthquake.usgs.gov/earthquakes/eventpage/us6000f4ly</a:t>
            </a:r>
            <a:endParaRPr lang="en-US" altLang="en-US" dirty="0"/>
          </a:p>
        </p:txBody>
      </p:sp>
      <p:sp>
        <p:nvSpPr>
          <p:cNvPr id="4100" name="Slide Number Placeholder 3">
            <a:extLst>
              <a:ext uri="{FF2B5EF4-FFF2-40B4-BE49-F238E27FC236}">
                <a16:creationId xmlns:a16="http://schemas.microsoft.com/office/drawing/2014/main" id="{DD74C3E9-962E-4FB5-B527-3758981961C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21EB3ED7-C261-4454-90EA-30A9B6C2D23E}" type="slidenum">
              <a:rPr lang="en-US" altLang="en-US" sz="1300" smtClean="0">
                <a:cs typeface="Arial" panose="020B0604020202020204" pitchFamily="34" charset="0"/>
              </a:rPr>
              <a:pPr>
                <a:spcBef>
                  <a:spcPct val="0"/>
                </a:spcBef>
              </a:pPr>
              <a:t>1</a:t>
            </a:fld>
            <a:endParaRPr lang="en-US" altLang="en-US" sz="1300">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FA342F32-0FE1-AE4F-B112-1A18E8FCAFB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CF48EB25-B6C3-3845-80A8-B607FA948B3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b="1" i="0" u="none" strike="noStrike" kern="1200" dirty="0">
                <a:solidFill>
                  <a:schemeClr val="tx1"/>
                </a:solidFill>
                <a:effectLst/>
                <a:latin typeface="+mn-lt"/>
                <a:ea typeface="MS PGothic" panose="020B0600070205080204" pitchFamily="34" charset="-128"/>
                <a:cs typeface="ＭＳ Ｐゴシック" charset="0"/>
              </a:rPr>
              <a:t>Relevant animation: </a:t>
            </a:r>
          </a:p>
          <a:p>
            <a:r>
              <a:rPr lang="en-US" sz="1200" b="0" i="0" u="none" strike="noStrike" kern="1200" dirty="0">
                <a:solidFill>
                  <a:schemeClr val="tx1"/>
                </a:solidFill>
                <a:effectLst/>
                <a:latin typeface="+mn-lt"/>
                <a:ea typeface="MS PGothic" panose="020B0600070205080204" pitchFamily="34" charset="-128"/>
                <a:cs typeface="ＭＳ Ｐゴシック" charset="0"/>
              </a:rPr>
              <a:t>Seismic Shadow Zone: Basic Introduction, How do P &amp; S waves give evidence for a liquid outer core?</a:t>
            </a:r>
          </a:p>
          <a:p>
            <a:r>
              <a:rPr lang="en-US" sz="1200" b="0" i="0" u="none" strike="noStrike" kern="1200" dirty="0">
                <a:solidFill>
                  <a:schemeClr val="tx1"/>
                </a:solidFill>
                <a:effectLst/>
                <a:latin typeface="+mn-lt"/>
                <a:ea typeface="MS PGothic" panose="020B0600070205080204" pitchFamily="34" charset="-128"/>
                <a:cs typeface="ＭＳ Ｐゴシック" charset="0"/>
              </a:rPr>
              <a:t>https://</a:t>
            </a:r>
            <a:r>
              <a:rPr lang="en-US" sz="1200" b="0" i="0" u="none" strike="noStrike" kern="1200" dirty="0" err="1">
                <a:solidFill>
                  <a:schemeClr val="tx1"/>
                </a:solidFill>
                <a:effectLst/>
                <a:latin typeface="+mn-lt"/>
                <a:ea typeface="MS PGothic" panose="020B0600070205080204" pitchFamily="34" charset="-128"/>
                <a:cs typeface="ＭＳ Ｐゴシック" charset="0"/>
              </a:rPr>
              <a:t>www.iris.edu</a:t>
            </a:r>
            <a:r>
              <a:rPr lang="en-US" sz="1200" b="0" i="0" u="none" strike="noStrike" kern="1200" dirty="0">
                <a:solidFill>
                  <a:schemeClr val="tx1"/>
                </a:solidFill>
                <a:effectLst/>
                <a:latin typeface="+mn-lt"/>
                <a:ea typeface="MS PGothic" panose="020B0600070205080204" pitchFamily="34" charset="-128"/>
                <a:cs typeface="ＭＳ Ｐゴシック" charset="0"/>
              </a:rPr>
              <a:t>/</a:t>
            </a:r>
            <a:r>
              <a:rPr lang="en-US" sz="1200" b="0" i="0" u="none" strike="noStrike" kern="1200" dirty="0" err="1">
                <a:solidFill>
                  <a:schemeClr val="tx1"/>
                </a:solidFill>
                <a:effectLst/>
                <a:latin typeface="+mn-lt"/>
                <a:ea typeface="MS PGothic" panose="020B0600070205080204" pitchFamily="34" charset="-128"/>
                <a:cs typeface="ＭＳ Ｐゴシック" charset="0"/>
              </a:rPr>
              <a:t>hq</a:t>
            </a:r>
            <a:r>
              <a:rPr lang="en-US" sz="1200" b="0" i="0" u="none" strike="noStrike" kern="1200" dirty="0">
                <a:solidFill>
                  <a:schemeClr val="tx1"/>
                </a:solidFill>
                <a:effectLst/>
                <a:latin typeface="+mn-lt"/>
                <a:ea typeface="MS PGothic" panose="020B0600070205080204" pitchFamily="34" charset="-128"/>
                <a:cs typeface="ＭＳ Ｐゴシック" charset="0"/>
              </a:rPr>
              <a:t>/</a:t>
            </a:r>
            <a:r>
              <a:rPr lang="en-US" sz="1200" b="0" i="0" u="none" strike="noStrike" kern="1200" dirty="0" err="1">
                <a:solidFill>
                  <a:schemeClr val="tx1"/>
                </a:solidFill>
                <a:effectLst/>
                <a:latin typeface="+mn-lt"/>
                <a:ea typeface="MS PGothic" panose="020B0600070205080204" pitchFamily="34" charset="-128"/>
                <a:cs typeface="ＭＳ Ｐゴシック" charset="0"/>
              </a:rPr>
              <a:t>inclass</a:t>
            </a:r>
            <a:r>
              <a:rPr lang="en-US" sz="1200" b="0" i="0" u="none" strike="noStrike" kern="1200" dirty="0">
                <a:solidFill>
                  <a:schemeClr val="tx1"/>
                </a:solidFill>
                <a:effectLst/>
                <a:latin typeface="+mn-lt"/>
                <a:ea typeface="MS PGothic" panose="020B0600070205080204" pitchFamily="34" charset="-128"/>
                <a:cs typeface="ＭＳ Ｐゴシック" charset="0"/>
              </a:rPr>
              <a:t>/animation/</a:t>
            </a:r>
            <a:r>
              <a:rPr lang="en-US" sz="1200" b="0" i="0" u="none" strike="noStrike" kern="1200" dirty="0" err="1">
                <a:solidFill>
                  <a:schemeClr val="tx1"/>
                </a:solidFill>
                <a:effectLst/>
                <a:latin typeface="+mn-lt"/>
                <a:ea typeface="MS PGothic" panose="020B0600070205080204" pitchFamily="34" charset="-128"/>
                <a:cs typeface="ＭＳ Ｐゴシック" charset="0"/>
              </a:rPr>
              <a:t>seismic_shadow_zone_basic_introduction</a:t>
            </a:r>
            <a:r>
              <a:rPr lang="en-US" sz="1200" b="0" i="0" u="none" strike="noStrike" kern="1200" dirty="0">
                <a:solidFill>
                  <a:schemeClr val="tx1"/>
                </a:solidFill>
                <a:effectLst/>
                <a:latin typeface="+mn-lt"/>
                <a:ea typeface="MS PGothic" panose="020B0600070205080204" pitchFamily="34" charset="-128"/>
                <a:cs typeface="ＭＳ Ｐゴシック" charset="0"/>
              </a:rPr>
              <a:t> </a:t>
            </a:r>
          </a:p>
          <a:p>
            <a:endParaRPr lang="en-US" sz="1200" b="0" i="0" u="none" strike="noStrike" kern="1200" dirty="0">
              <a:solidFill>
                <a:schemeClr val="tx1"/>
              </a:solidFill>
              <a:effectLst/>
              <a:latin typeface="+mn-lt"/>
              <a:ea typeface="MS PGothic" panose="020B0600070205080204" pitchFamily="34" charset="-128"/>
              <a:cs typeface="ＭＳ Ｐゴシック" charset="0"/>
            </a:endParaRPr>
          </a:p>
          <a:p>
            <a:endParaRPr lang="en-US" altLang="en-US" dirty="0"/>
          </a:p>
        </p:txBody>
      </p:sp>
      <p:sp>
        <p:nvSpPr>
          <p:cNvPr id="20484" name="Slide Number Placeholder 3">
            <a:extLst>
              <a:ext uri="{FF2B5EF4-FFF2-40B4-BE49-F238E27FC236}">
                <a16:creationId xmlns:a16="http://schemas.microsoft.com/office/drawing/2014/main" id="{FF49B949-60CD-3346-BBCE-3C88AFA2694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163987A-512C-B14F-8A0B-34DEEEA990B8}" type="slidenum">
              <a:rPr lang="en-US" altLang="en-US" smtClean="0">
                <a:latin typeface="Calibri" panose="020F0502020204030204" pitchFamily="34" charset="0"/>
              </a:rPr>
              <a:pPr/>
              <a:t>10</a:t>
            </a:fld>
            <a:endParaRPr lang="en-US" altLang="en-US">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a:extLst>
              <a:ext uri="{FF2B5EF4-FFF2-40B4-BE49-F238E27FC236}">
                <a16:creationId xmlns:a16="http://schemas.microsoft.com/office/drawing/2014/main" id="{DA418EA5-16E8-DE41-B391-AF589CF272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8" name="Notes Placeholder 2">
            <a:extLst>
              <a:ext uri="{FF2B5EF4-FFF2-40B4-BE49-F238E27FC236}">
                <a16:creationId xmlns:a16="http://schemas.microsoft.com/office/drawing/2014/main" id="{37557FE5-18EE-8C44-B017-85E3C274147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9699" name="Slide Number Placeholder 3">
            <a:extLst>
              <a:ext uri="{FF2B5EF4-FFF2-40B4-BE49-F238E27FC236}">
                <a16:creationId xmlns:a16="http://schemas.microsoft.com/office/drawing/2014/main" id="{8A0F146D-29EF-094C-87C0-996CCE65CDE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EC7EFF1D-17F4-184F-81E6-64151A851E7A}" type="slidenum">
              <a:rPr lang="en-US" altLang="en-US" sz="1300" smtClean="0"/>
              <a:pPr>
                <a:spcBef>
                  <a:spcPct val="0"/>
                </a:spcBef>
              </a:pPr>
              <a:t>11</a:t>
            </a:fld>
            <a:endParaRPr lang="en-US" altLang="en-US" sz="1300"/>
          </a:p>
        </p:txBody>
      </p:sp>
    </p:spTree>
    <p:extLst>
      <p:ext uri="{BB962C8B-B14F-4D97-AF65-F5344CB8AC3E}">
        <p14:creationId xmlns:p14="http://schemas.microsoft.com/office/powerpoint/2010/main" val="6330348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872D40AC-E0A8-43C5-BD06-00BEEB01CB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4E29640D-93DD-421F-9C5B-3695CC525C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ea typeface="ＭＳ Ｐゴシック" panose="020B0600070205080204" pitchFamily="34" charset="-128"/>
              </a:rPr>
              <a:t>Shaking intensity scales were developed to standardize the measurements and ease comparison of different earthquakes. The Modified-Mercalli Intensity scale is a twelve-stage scale, from I to X.  Lower numbers represent imperceptible shaking while XII represents total destruction.</a:t>
            </a:r>
          </a:p>
          <a:p>
            <a:pPr eaLnBrk="1" hangingPunct="1">
              <a:spcBef>
                <a:spcPct val="0"/>
              </a:spcBef>
            </a:pPr>
            <a:endParaRPr lang="en-US" altLang="en-US" dirty="0">
              <a:ea typeface="ＭＳ Ｐゴシック" panose="020B0600070205080204" pitchFamily="34" charset="-128"/>
            </a:endParaRPr>
          </a:p>
          <a:p>
            <a:pPr eaLnBrk="1" hangingPunct="1">
              <a:spcBef>
                <a:spcPct val="0"/>
              </a:spcBef>
            </a:pPr>
            <a:r>
              <a:rPr lang="en-US" altLang="en-US" dirty="0">
                <a:ea typeface="ＭＳ Ｐゴシック" panose="020B0600070205080204" pitchFamily="34" charset="-128"/>
              </a:rPr>
              <a:t>Relevant animation:  Earthquake Intensity </a:t>
            </a:r>
            <a:r>
              <a:rPr lang="en-US" altLang="en-US" dirty="0">
                <a:ea typeface="ＭＳ Ｐゴシック" panose="020B0600070205080204" pitchFamily="34" charset="-128"/>
                <a:hlinkClick r:id="rId3"/>
              </a:rPr>
              <a:t>https://www.iris.edu/hq/inclass/animation/earthquake_intensity</a:t>
            </a:r>
            <a:r>
              <a:rPr lang="en-US" altLang="en-US" dirty="0">
                <a:ea typeface="ＭＳ Ｐゴシック" panose="020B0600070205080204" pitchFamily="34" charset="-128"/>
              </a:rPr>
              <a:t> </a:t>
            </a:r>
          </a:p>
          <a:p>
            <a:pPr eaLnBrk="1" hangingPunct="1">
              <a:spcBef>
                <a:spcPct val="0"/>
              </a:spcBef>
            </a:pPr>
            <a:endParaRPr lang="en-US" altLang="en-US" dirty="0">
              <a:ea typeface="ＭＳ Ｐゴシック" panose="020B0600070205080204" pitchFamily="34" charset="-128"/>
            </a:endParaRPr>
          </a:p>
          <a:p>
            <a:pPr eaLnBrk="1" hangingPunct="1">
              <a:spcBef>
                <a:spcPct val="0"/>
              </a:spcBef>
            </a:pPr>
            <a:endParaRPr lang="en-US" altLang="en-US" dirty="0">
              <a:ea typeface="ＭＳ Ｐゴシック" panose="020B0600070205080204" pitchFamily="34" charset="-128"/>
            </a:endParaRPr>
          </a:p>
        </p:txBody>
      </p:sp>
      <p:sp>
        <p:nvSpPr>
          <p:cNvPr id="8196" name="Slide Number Placeholder 3">
            <a:extLst>
              <a:ext uri="{FF2B5EF4-FFF2-40B4-BE49-F238E27FC236}">
                <a16:creationId xmlns:a16="http://schemas.microsoft.com/office/drawing/2014/main" id="{5D74C439-E838-4806-8AC8-3BAB6F9CF0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EFC25D4-2A55-4B21-A9B2-31033FC54867}" type="slidenum">
              <a:rPr lang="en-US" altLang="en-US" smtClean="0">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B00B360-D337-4EC2-8D71-73E7475551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6ADD45C5-BA11-4211-9EC4-19A8594E74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ea typeface="ＭＳ Ｐゴシック" panose="020B0600070205080204" pitchFamily="34" charset="-128"/>
              </a:rPr>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778D6351-96D5-44A6-8CFA-F9E51BC233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6136C01-F468-42A0-9291-EEFFF117CA86}" type="slidenum">
              <a:rPr lang="en-US" altLang="en-US" sz="1300" smtClean="0"/>
              <a:pPr>
                <a:spcBef>
                  <a:spcPct val="0"/>
                </a:spcBef>
              </a:pPr>
              <a:t>3</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26BDA3CD-3F76-45F9-BCA4-073BA1EDBB3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80D88469-5717-4657-9335-6286E98C6BC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solidFill>
                  <a:srgbClr val="393996"/>
                </a:solidFill>
              </a:rPr>
              <a:t>Exploring Seismicity:</a:t>
            </a:r>
          </a:p>
          <a:p>
            <a:r>
              <a:rPr lang="en-US" altLang="en-US"/>
              <a:t>Interactive Earthquake Browser—World map or 3D viewer </a:t>
            </a:r>
            <a:r>
              <a:rPr lang="en-US" altLang="en-US" sz="1100">
                <a:hlinkClick r:id="rId3"/>
              </a:rPr>
              <a:t>http://www.iris.edu/ieb</a:t>
            </a:r>
            <a:endParaRPr lang="en-US" altLang="en-US" sz="1400"/>
          </a:p>
          <a:p>
            <a:pPr eaLnBrk="1" hangingPunct="1">
              <a:spcBef>
                <a:spcPct val="0"/>
              </a:spcBef>
            </a:pPr>
            <a:endParaRPr lang="en-US" altLang="en-US"/>
          </a:p>
        </p:txBody>
      </p:sp>
      <p:sp>
        <p:nvSpPr>
          <p:cNvPr id="10244" name="Slide Number Placeholder 3">
            <a:extLst>
              <a:ext uri="{FF2B5EF4-FFF2-40B4-BE49-F238E27FC236}">
                <a16:creationId xmlns:a16="http://schemas.microsoft.com/office/drawing/2014/main" id="{410E3E10-ACCF-40AE-BD6C-6CDCB5590E5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DA105F0-AB36-43AB-9571-0C189985CA3B}" type="slidenum">
              <a:rPr lang="en-US" altLang="en-US" smtClean="0">
                <a:latin typeface="Calibri" panose="020F0502020204030204" pitchFamily="34" charset="0"/>
              </a:rPr>
              <a:pPr/>
              <a:t>4</a:t>
            </a:fld>
            <a:endParaRPr lang="en-US" altLang="en-US">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a:extLst>
              <a:ext uri="{FF2B5EF4-FFF2-40B4-BE49-F238E27FC236}">
                <a16:creationId xmlns:a16="http://schemas.microsoft.com/office/drawing/2014/main" id="{0E5DED16-A143-A44C-9CA5-F2D6B4283ED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Notes Placeholder 2">
            <a:extLst>
              <a:ext uri="{FF2B5EF4-FFF2-40B4-BE49-F238E27FC236}">
                <a16:creationId xmlns:a16="http://schemas.microsoft.com/office/drawing/2014/main" id="{CC454FE7-52F5-DA4F-9640-27719B32337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23555" name="Slide Number Placeholder 3">
            <a:extLst>
              <a:ext uri="{FF2B5EF4-FFF2-40B4-BE49-F238E27FC236}">
                <a16:creationId xmlns:a16="http://schemas.microsoft.com/office/drawing/2014/main" id="{C6E8BFD5-F93D-794A-80A6-BC0BE415D48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3AF66300-900C-3B42-A869-71BA2AB50D85}" type="slidenum">
              <a:rPr lang="en-US" altLang="en-US" sz="1300" smtClean="0"/>
              <a:pPr>
                <a:spcBef>
                  <a:spcPct val="0"/>
                </a:spcBef>
              </a:pPr>
              <a:t>5</a:t>
            </a:fld>
            <a:endParaRPr lang="en-US" altLang="en-US" sz="13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a:extLst>
              <a:ext uri="{FF2B5EF4-FFF2-40B4-BE49-F238E27FC236}">
                <a16:creationId xmlns:a16="http://schemas.microsoft.com/office/drawing/2014/main" id="{7E9A5F50-E716-7D46-A9F7-0BFE273CB06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0" name="Notes Placeholder 2">
            <a:extLst>
              <a:ext uri="{FF2B5EF4-FFF2-40B4-BE49-F238E27FC236}">
                <a16:creationId xmlns:a16="http://schemas.microsoft.com/office/drawing/2014/main" id="{71286F9E-73D2-9D44-B702-4C58B8655CA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solidFill>
                  <a:srgbClr val="393996"/>
                </a:solidFill>
                <a:latin typeface="Arial" panose="020B0604020202020204" pitchFamily="34" charset="0"/>
              </a:rPr>
              <a:t>Relevant Animation:</a:t>
            </a:r>
          </a:p>
          <a:p>
            <a:r>
              <a:rPr lang="en-US" altLang="en-US">
                <a:latin typeface="Arial" panose="020B0604020202020204" pitchFamily="34" charset="0"/>
              </a:rPr>
              <a:t>Understanding focal mechanisms https://www.iris.edu/hq/inclass/animation/204</a:t>
            </a:r>
            <a:endParaRPr lang="en-US" altLang="en-US"/>
          </a:p>
        </p:txBody>
      </p:sp>
      <p:sp>
        <p:nvSpPr>
          <p:cNvPr id="27651" name="Slide Number Placeholder 3">
            <a:extLst>
              <a:ext uri="{FF2B5EF4-FFF2-40B4-BE49-F238E27FC236}">
                <a16:creationId xmlns:a16="http://schemas.microsoft.com/office/drawing/2014/main" id="{D49D51F0-717D-3B49-A287-7F114D97FE0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869805F1-2C30-2D4B-AC79-5BAFB170C9F4}" type="slidenum">
              <a:rPr lang="en-US" altLang="en-US" sz="1300" smtClean="0"/>
              <a:pPr>
                <a:spcBef>
                  <a:spcPct val="0"/>
                </a:spcBef>
              </a:pPr>
              <a:t>6</a:t>
            </a:fld>
            <a:endParaRPr lang="en-US" altLang="en-US" sz="1300"/>
          </a:p>
        </p:txBody>
      </p:sp>
    </p:spTree>
    <p:extLst>
      <p:ext uri="{BB962C8B-B14F-4D97-AF65-F5344CB8AC3E}">
        <p14:creationId xmlns:p14="http://schemas.microsoft.com/office/powerpoint/2010/main" val="15975652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31E5F8C0-E14E-4146-B505-0C5986ACA9D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F5D5C645-E753-D145-8807-9E5E5B76937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Exploring Seismicity:</a:t>
            </a:r>
          </a:p>
          <a:p>
            <a:r>
              <a:rPr lang="en-US" altLang="en-US" dirty="0"/>
              <a:t>Interactive Earthquake Browser—World map or 3D viewer </a:t>
            </a:r>
            <a:r>
              <a:rPr lang="en-US" altLang="en-US" sz="1100" dirty="0">
                <a:hlinkClick r:id="rId3"/>
              </a:rPr>
              <a:t>http://www.iris.edu/ieb</a:t>
            </a:r>
            <a:endParaRPr lang="en-US" altLang="en-US" sz="1400" dirty="0"/>
          </a:p>
          <a:p>
            <a:endParaRPr lang="en-US" altLang="en-US" b="0" dirty="0">
              <a:solidFill>
                <a:srgbClr val="393996"/>
              </a:solidFill>
            </a:endParaRPr>
          </a:p>
        </p:txBody>
      </p:sp>
      <p:sp>
        <p:nvSpPr>
          <p:cNvPr id="32772" name="Slide Number Placeholder 3">
            <a:extLst>
              <a:ext uri="{FF2B5EF4-FFF2-40B4-BE49-F238E27FC236}">
                <a16:creationId xmlns:a16="http://schemas.microsoft.com/office/drawing/2014/main" id="{DFA40252-AD45-D64C-A864-39C6D285ED3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2AC46AC-672D-9641-A952-2E0DA084ABDE}" type="slidenum">
              <a:rPr lang="en-US" altLang="en-US">
                <a:solidFill>
                  <a:srgbClr val="000000"/>
                </a:solidFill>
                <a:latin typeface="Calibri" panose="020F0502020204030204" pitchFamily="34" charset="0"/>
                <a:cs typeface="Arial" panose="020B0604020202020204" pitchFamily="34" charset="0"/>
              </a:rPr>
              <a:pPr/>
              <a:t>7</a:t>
            </a:fld>
            <a:endParaRPr lang="en-US" altLang="en-US">
              <a:solidFill>
                <a:srgbClr val="000000"/>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406549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13230104-0FF0-B04B-A2ED-6B971AE6B0F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BFBCEE89-7C69-1945-AAB9-B87B1BDB324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r>
              <a:rPr lang="en-US" altLang="en-US" i="0" dirty="0"/>
              <a:t>Earthquake Foreshock – Mainshock - Aftershock: </a:t>
            </a:r>
            <a:r>
              <a:rPr lang="en-US" dirty="0">
                <a:hlinkClick r:id="rId3"/>
              </a:rPr>
              <a:t>https://www.iris.edu/hq/inclass/animation/earthquake_foreshockmainshockaftershock</a:t>
            </a:r>
            <a:r>
              <a:rPr lang="en-US" dirty="0"/>
              <a:t> </a:t>
            </a:r>
            <a:endParaRPr lang="en-US" altLang="en-US" dirty="0"/>
          </a:p>
        </p:txBody>
      </p:sp>
      <p:sp>
        <p:nvSpPr>
          <p:cNvPr id="36868" name="Slide Number Placeholder 3">
            <a:extLst>
              <a:ext uri="{FF2B5EF4-FFF2-40B4-BE49-F238E27FC236}">
                <a16:creationId xmlns:a16="http://schemas.microsoft.com/office/drawing/2014/main" id="{693D8EFD-7E14-644A-AEE0-EE966C63DDA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5F1D5B4-884B-B748-BC90-084F6108323E}" type="slidenum">
              <a:rPr lang="en-US" altLang="en-US" smtClean="0">
                <a:latin typeface="Calibri" panose="020F0502020204030204" pitchFamily="34" charset="0"/>
                <a:cs typeface="Arial" panose="020B0604020202020204" pitchFamily="34" charset="0"/>
              </a:rPr>
              <a:pPr/>
              <a:t>8</a:t>
            </a:fld>
            <a:endParaRPr lang="en-US" altLang="en-US" dirty="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6156248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90C9C291-6877-9C45-B16C-36DED750EAB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577FBBD2-DB37-384F-B7FA-75EFF59CF09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r>
              <a:rPr lang="en-US" altLang="en-US" sz="1400" dirty="0"/>
              <a:t>Where do travel-time curves come from? </a:t>
            </a:r>
            <a:r>
              <a:rPr lang="en-US" altLang="en-US" dirty="0"/>
              <a:t>https://</a:t>
            </a:r>
            <a:r>
              <a:rPr lang="en-US" altLang="en-US" dirty="0" err="1"/>
              <a:t>www.iris.edu</a:t>
            </a:r>
            <a:r>
              <a:rPr lang="en-US" altLang="en-US" dirty="0"/>
              <a:t>/</a:t>
            </a:r>
            <a:r>
              <a:rPr lang="en-US" altLang="en-US" dirty="0" err="1"/>
              <a:t>hq</a:t>
            </a:r>
            <a:r>
              <a:rPr lang="en-US" altLang="en-US" dirty="0"/>
              <a:t>/</a:t>
            </a:r>
            <a:r>
              <a:rPr lang="en-US" altLang="en-US" dirty="0" err="1"/>
              <a:t>inclass</a:t>
            </a:r>
            <a:r>
              <a:rPr lang="en-US" altLang="en-US" dirty="0"/>
              <a:t>/animation/</a:t>
            </a:r>
            <a:r>
              <a:rPr lang="en-US" altLang="en-US" dirty="0" err="1"/>
              <a:t>traveltime_curves_how_they_are_created</a:t>
            </a:r>
            <a:r>
              <a:rPr lang="en-US" altLang="en-US" dirty="0"/>
              <a:t> </a:t>
            </a:r>
          </a:p>
        </p:txBody>
      </p:sp>
      <p:sp>
        <p:nvSpPr>
          <p:cNvPr id="18436" name="Slide Number Placeholder 3">
            <a:extLst>
              <a:ext uri="{FF2B5EF4-FFF2-40B4-BE49-F238E27FC236}">
                <a16:creationId xmlns:a16="http://schemas.microsoft.com/office/drawing/2014/main" id="{B24D86DC-A5EB-B34C-AB89-1F0BDBF9724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A72CCDA-9595-3740-9766-87DB53DB1828}" type="slidenum">
              <a:rPr lang="en-US" altLang="en-US" smtClean="0">
                <a:solidFill>
                  <a:srgbClr val="000000"/>
                </a:solidFill>
                <a:latin typeface="Calibri" panose="020F0502020204030204" pitchFamily="34" charset="0"/>
                <a:cs typeface="Arial" panose="020B0604020202020204" pitchFamily="34" charset="0"/>
              </a:rPr>
              <a:pPr/>
              <a:t>9</a:t>
            </a:fld>
            <a:endParaRPr lang="en-US" altLang="en-US">
              <a:solidFill>
                <a:srgbClr val="000000"/>
              </a:solidFill>
              <a:latin typeface="Calibri" panose="020F0502020204030204" pitchFamily="34" charset="0"/>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480D6639-5476-F446-909D-0888E1F9D004}"/>
              </a:ext>
            </a:extLst>
          </p:cNvPr>
          <p:cNvSpPr>
            <a:spLocks noGrp="1"/>
          </p:cNvSpPr>
          <p:nvPr>
            <p:ph type="dt" sz="half" idx="10"/>
          </p:nvPr>
        </p:nvSpPr>
        <p:spPr/>
        <p:txBody>
          <a:bodyPr/>
          <a:lstStyle>
            <a:lvl1pPr>
              <a:defRPr/>
            </a:lvl1pPr>
          </a:lstStyle>
          <a:p>
            <a:pPr>
              <a:defRPr/>
            </a:pPr>
            <a:fld id="{83B22ABD-EBC2-514B-8B9E-0D8B2337B41C}" type="datetimeFigureOut">
              <a:rPr lang="en-US" altLang="en-US"/>
              <a:pPr>
                <a:defRPr/>
              </a:pPr>
              <a:t>8/12/2021</a:t>
            </a:fld>
            <a:endParaRPr lang="en-US" altLang="en-US"/>
          </a:p>
        </p:txBody>
      </p:sp>
      <p:sp>
        <p:nvSpPr>
          <p:cNvPr id="5" name="Footer Placeholder 4">
            <a:extLst>
              <a:ext uri="{FF2B5EF4-FFF2-40B4-BE49-F238E27FC236}">
                <a16:creationId xmlns:a16="http://schemas.microsoft.com/office/drawing/2014/main" id="{2D2903E2-C9FC-8E4E-B3F6-619AFC7406E9}"/>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9B7E7083-7D52-E343-909B-ACF912CF708D}"/>
              </a:ext>
            </a:extLst>
          </p:cNvPr>
          <p:cNvSpPr>
            <a:spLocks noGrp="1"/>
          </p:cNvSpPr>
          <p:nvPr>
            <p:ph type="sldNum" sz="quarter" idx="12"/>
          </p:nvPr>
        </p:nvSpPr>
        <p:spPr/>
        <p:txBody>
          <a:bodyPr/>
          <a:lstStyle>
            <a:lvl1pPr>
              <a:defRPr/>
            </a:lvl1pPr>
          </a:lstStyle>
          <a:p>
            <a:pPr>
              <a:defRPr/>
            </a:pPr>
            <a:fld id="{FB29C30E-6E2F-644E-BB9D-4CE4CFDF38E3}" type="slidenum">
              <a:rPr lang="en-US" altLang="en-US"/>
              <a:pPr>
                <a:defRPr/>
              </a:pPr>
              <a:t>‹#›</a:t>
            </a:fld>
            <a:endParaRPr lang="en-US" altLang="en-US"/>
          </a:p>
        </p:txBody>
      </p:sp>
    </p:spTree>
    <p:extLst>
      <p:ext uri="{BB962C8B-B14F-4D97-AF65-F5344CB8AC3E}">
        <p14:creationId xmlns:p14="http://schemas.microsoft.com/office/powerpoint/2010/main" val="15184107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F279E0-5A4F-BB44-8817-B162F1B970AC}"/>
              </a:ext>
            </a:extLst>
          </p:cNvPr>
          <p:cNvSpPr>
            <a:spLocks noGrp="1"/>
          </p:cNvSpPr>
          <p:nvPr>
            <p:ph type="dt" sz="half" idx="10"/>
          </p:nvPr>
        </p:nvSpPr>
        <p:spPr/>
        <p:txBody>
          <a:bodyPr/>
          <a:lstStyle>
            <a:lvl1pPr>
              <a:defRPr/>
            </a:lvl1pPr>
          </a:lstStyle>
          <a:p>
            <a:pPr>
              <a:defRPr/>
            </a:pPr>
            <a:fld id="{A1204707-61DA-C44A-9182-C0FB5E20CA01}" type="datetimeFigureOut">
              <a:rPr lang="en-US" altLang="en-US"/>
              <a:pPr>
                <a:defRPr/>
              </a:pPr>
              <a:t>8/12/2021</a:t>
            </a:fld>
            <a:endParaRPr lang="en-US" altLang="en-US"/>
          </a:p>
        </p:txBody>
      </p:sp>
      <p:sp>
        <p:nvSpPr>
          <p:cNvPr id="5" name="Footer Placeholder 4">
            <a:extLst>
              <a:ext uri="{FF2B5EF4-FFF2-40B4-BE49-F238E27FC236}">
                <a16:creationId xmlns:a16="http://schemas.microsoft.com/office/drawing/2014/main" id="{0827F652-DD06-A548-9FA7-395DE63836D5}"/>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5AEB970-AC09-BC45-88CC-E08A0A81586B}"/>
              </a:ext>
            </a:extLst>
          </p:cNvPr>
          <p:cNvSpPr>
            <a:spLocks noGrp="1"/>
          </p:cNvSpPr>
          <p:nvPr>
            <p:ph type="sldNum" sz="quarter" idx="12"/>
          </p:nvPr>
        </p:nvSpPr>
        <p:spPr/>
        <p:txBody>
          <a:bodyPr/>
          <a:lstStyle>
            <a:lvl1pPr>
              <a:defRPr/>
            </a:lvl1pPr>
          </a:lstStyle>
          <a:p>
            <a:pPr>
              <a:defRPr/>
            </a:pPr>
            <a:fld id="{E5F2137D-7C80-0C43-82B4-05676273985F}" type="slidenum">
              <a:rPr lang="en-US" altLang="en-US"/>
              <a:pPr>
                <a:defRPr/>
              </a:pPr>
              <a:t>‹#›</a:t>
            </a:fld>
            <a:endParaRPr lang="en-US" altLang="en-US"/>
          </a:p>
        </p:txBody>
      </p:sp>
    </p:spTree>
    <p:extLst>
      <p:ext uri="{BB962C8B-B14F-4D97-AF65-F5344CB8AC3E}">
        <p14:creationId xmlns:p14="http://schemas.microsoft.com/office/powerpoint/2010/main" val="25133490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B8D5BA-0519-CE41-A59E-1696B1124AA3}"/>
              </a:ext>
            </a:extLst>
          </p:cNvPr>
          <p:cNvSpPr>
            <a:spLocks noGrp="1"/>
          </p:cNvSpPr>
          <p:nvPr>
            <p:ph type="dt" sz="half" idx="10"/>
          </p:nvPr>
        </p:nvSpPr>
        <p:spPr/>
        <p:txBody>
          <a:bodyPr/>
          <a:lstStyle>
            <a:lvl1pPr>
              <a:defRPr/>
            </a:lvl1pPr>
          </a:lstStyle>
          <a:p>
            <a:pPr>
              <a:defRPr/>
            </a:pPr>
            <a:fld id="{D2A05244-A33A-5442-8B0C-0FD07D2F95F6}" type="datetimeFigureOut">
              <a:rPr lang="en-US" altLang="en-US"/>
              <a:pPr>
                <a:defRPr/>
              </a:pPr>
              <a:t>8/12/2021</a:t>
            </a:fld>
            <a:endParaRPr lang="en-US" altLang="en-US"/>
          </a:p>
        </p:txBody>
      </p:sp>
      <p:sp>
        <p:nvSpPr>
          <p:cNvPr id="5" name="Footer Placeholder 4">
            <a:extLst>
              <a:ext uri="{FF2B5EF4-FFF2-40B4-BE49-F238E27FC236}">
                <a16:creationId xmlns:a16="http://schemas.microsoft.com/office/drawing/2014/main" id="{3E999260-C536-B14B-A4E3-8EE4E7209CB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92011E26-FD98-7745-BC79-BB6431029EB6}"/>
              </a:ext>
            </a:extLst>
          </p:cNvPr>
          <p:cNvSpPr>
            <a:spLocks noGrp="1"/>
          </p:cNvSpPr>
          <p:nvPr>
            <p:ph type="sldNum" sz="quarter" idx="12"/>
          </p:nvPr>
        </p:nvSpPr>
        <p:spPr/>
        <p:txBody>
          <a:bodyPr/>
          <a:lstStyle>
            <a:lvl1pPr>
              <a:defRPr/>
            </a:lvl1pPr>
          </a:lstStyle>
          <a:p>
            <a:pPr>
              <a:defRPr/>
            </a:pPr>
            <a:fld id="{A65D5AAD-018C-A34D-9942-B956D3B48862}" type="slidenum">
              <a:rPr lang="en-US" altLang="en-US"/>
              <a:pPr>
                <a:defRPr/>
              </a:pPr>
              <a:t>‹#›</a:t>
            </a:fld>
            <a:endParaRPr lang="en-US" altLang="en-US"/>
          </a:p>
        </p:txBody>
      </p:sp>
    </p:spTree>
    <p:extLst>
      <p:ext uri="{BB962C8B-B14F-4D97-AF65-F5344CB8AC3E}">
        <p14:creationId xmlns:p14="http://schemas.microsoft.com/office/powerpoint/2010/main" val="25635385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B5A87F7-D5C2-FA47-BCAD-454F0E6A95D7}"/>
              </a:ext>
            </a:extLst>
          </p:cNvPr>
          <p:cNvSpPr>
            <a:spLocks noGrp="1"/>
          </p:cNvSpPr>
          <p:nvPr>
            <p:ph type="dt" sz="half" idx="10"/>
          </p:nvPr>
        </p:nvSpPr>
        <p:spPr/>
        <p:txBody>
          <a:bodyPr/>
          <a:lstStyle>
            <a:lvl1pPr>
              <a:defRPr/>
            </a:lvl1pPr>
          </a:lstStyle>
          <a:p>
            <a:pPr>
              <a:defRPr/>
            </a:pPr>
            <a:fld id="{9022CD47-2DC8-0C4F-BA8E-98D0F01E4BCD}" type="datetimeFigureOut">
              <a:rPr lang="en-US" altLang="en-US"/>
              <a:pPr>
                <a:defRPr/>
              </a:pPr>
              <a:t>8/12/2021</a:t>
            </a:fld>
            <a:endParaRPr lang="en-US" altLang="en-US"/>
          </a:p>
        </p:txBody>
      </p:sp>
      <p:sp>
        <p:nvSpPr>
          <p:cNvPr id="5" name="Footer Placeholder 4">
            <a:extLst>
              <a:ext uri="{FF2B5EF4-FFF2-40B4-BE49-F238E27FC236}">
                <a16:creationId xmlns:a16="http://schemas.microsoft.com/office/drawing/2014/main" id="{C1694A71-54A7-1449-AE95-9970B30D4D3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F7833C18-71DF-9343-8EA0-4D8AFD07631F}"/>
              </a:ext>
            </a:extLst>
          </p:cNvPr>
          <p:cNvSpPr>
            <a:spLocks noGrp="1"/>
          </p:cNvSpPr>
          <p:nvPr>
            <p:ph type="sldNum" sz="quarter" idx="12"/>
          </p:nvPr>
        </p:nvSpPr>
        <p:spPr/>
        <p:txBody>
          <a:bodyPr/>
          <a:lstStyle>
            <a:lvl1pPr>
              <a:defRPr/>
            </a:lvl1pPr>
          </a:lstStyle>
          <a:p>
            <a:pPr>
              <a:defRPr/>
            </a:pPr>
            <a:fld id="{E1815A52-618E-1347-BA72-3E01D39ED2B6}" type="slidenum">
              <a:rPr lang="en-US" altLang="en-US"/>
              <a:pPr>
                <a:defRPr/>
              </a:pPr>
              <a:t>‹#›</a:t>
            </a:fld>
            <a:endParaRPr lang="en-US" altLang="en-US"/>
          </a:p>
        </p:txBody>
      </p:sp>
    </p:spTree>
    <p:extLst>
      <p:ext uri="{BB962C8B-B14F-4D97-AF65-F5344CB8AC3E}">
        <p14:creationId xmlns:p14="http://schemas.microsoft.com/office/powerpoint/2010/main" val="22057424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C4FD8CA-B65C-F54B-98EF-D70FB5799A38}"/>
              </a:ext>
            </a:extLst>
          </p:cNvPr>
          <p:cNvSpPr>
            <a:spLocks noGrp="1"/>
          </p:cNvSpPr>
          <p:nvPr>
            <p:ph type="dt" sz="half" idx="10"/>
          </p:nvPr>
        </p:nvSpPr>
        <p:spPr/>
        <p:txBody>
          <a:bodyPr/>
          <a:lstStyle>
            <a:lvl1pPr>
              <a:defRPr/>
            </a:lvl1pPr>
          </a:lstStyle>
          <a:p>
            <a:pPr>
              <a:defRPr/>
            </a:pPr>
            <a:fld id="{49E9BCF1-B994-1646-896F-0D7C00C209F4}" type="datetimeFigureOut">
              <a:rPr lang="en-US" altLang="en-US"/>
              <a:pPr>
                <a:defRPr/>
              </a:pPr>
              <a:t>8/12/2021</a:t>
            </a:fld>
            <a:endParaRPr lang="en-US" altLang="en-US"/>
          </a:p>
        </p:txBody>
      </p:sp>
      <p:sp>
        <p:nvSpPr>
          <p:cNvPr id="5" name="Footer Placeholder 4">
            <a:extLst>
              <a:ext uri="{FF2B5EF4-FFF2-40B4-BE49-F238E27FC236}">
                <a16:creationId xmlns:a16="http://schemas.microsoft.com/office/drawing/2014/main" id="{5BAB1CCF-1C5B-D044-B372-371AB02AD01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66B6C87-5BCF-034A-BC0D-BE61FA3050D3}"/>
              </a:ext>
            </a:extLst>
          </p:cNvPr>
          <p:cNvSpPr>
            <a:spLocks noGrp="1"/>
          </p:cNvSpPr>
          <p:nvPr>
            <p:ph type="sldNum" sz="quarter" idx="12"/>
          </p:nvPr>
        </p:nvSpPr>
        <p:spPr/>
        <p:txBody>
          <a:bodyPr/>
          <a:lstStyle>
            <a:lvl1pPr>
              <a:defRPr/>
            </a:lvl1pPr>
          </a:lstStyle>
          <a:p>
            <a:pPr>
              <a:defRPr/>
            </a:pPr>
            <a:fld id="{E2BF09CD-26F4-4143-9A06-65263F531ACA}" type="slidenum">
              <a:rPr lang="en-US" altLang="en-US"/>
              <a:pPr>
                <a:defRPr/>
              </a:pPr>
              <a:t>‹#›</a:t>
            </a:fld>
            <a:endParaRPr lang="en-US" altLang="en-US"/>
          </a:p>
        </p:txBody>
      </p:sp>
    </p:spTree>
    <p:extLst>
      <p:ext uri="{BB962C8B-B14F-4D97-AF65-F5344CB8AC3E}">
        <p14:creationId xmlns:p14="http://schemas.microsoft.com/office/powerpoint/2010/main" val="23725090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3C4AC48C-717B-774A-80CC-4F9BBEA95116}"/>
              </a:ext>
            </a:extLst>
          </p:cNvPr>
          <p:cNvSpPr>
            <a:spLocks noGrp="1"/>
          </p:cNvSpPr>
          <p:nvPr>
            <p:ph type="dt" sz="half" idx="10"/>
          </p:nvPr>
        </p:nvSpPr>
        <p:spPr/>
        <p:txBody>
          <a:bodyPr/>
          <a:lstStyle>
            <a:lvl1pPr>
              <a:defRPr/>
            </a:lvl1pPr>
          </a:lstStyle>
          <a:p>
            <a:pPr>
              <a:defRPr/>
            </a:pPr>
            <a:fld id="{F5FE65E3-BC4D-8848-99E9-8D357509B173}" type="datetimeFigureOut">
              <a:rPr lang="en-US" altLang="en-US"/>
              <a:pPr>
                <a:defRPr/>
              </a:pPr>
              <a:t>8/12/2021</a:t>
            </a:fld>
            <a:endParaRPr lang="en-US" altLang="en-US"/>
          </a:p>
        </p:txBody>
      </p:sp>
      <p:sp>
        <p:nvSpPr>
          <p:cNvPr id="6" name="Footer Placeholder 4">
            <a:extLst>
              <a:ext uri="{FF2B5EF4-FFF2-40B4-BE49-F238E27FC236}">
                <a16:creationId xmlns:a16="http://schemas.microsoft.com/office/drawing/2014/main" id="{63E2B84F-D4AD-7B4D-8E16-18616B518133}"/>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31A69361-1E19-2B42-934E-9F33F04F4CBA}"/>
              </a:ext>
            </a:extLst>
          </p:cNvPr>
          <p:cNvSpPr>
            <a:spLocks noGrp="1"/>
          </p:cNvSpPr>
          <p:nvPr>
            <p:ph type="sldNum" sz="quarter" idx="12"/>
          </p:nvPr>
        </p:nvSpPr>
        <p:spPr/>
        <p:txBody>
          <a:bodyPr/>
          <a:lstStyle>
            <a:lvl1pPr>
              <a:defRPr/>
            </a:lvl1pPr>
          </a:lstStyle>
          <a:p>
            <a:pPr>
              <a:defRPr/>
            </a:pPr>
            <a:fld id="{C6F07D16-C4A4-9546-B6B3-7307D5B8761C}" type="slidenum">
              <a:rPr lang="en-US" altLang="en-US"/>
              <a:pPr>
                <a:defRPr/>
              </a:pPr>
              <a:t>‹#›</a:t>
            </a:fld>
            <a:endParaRPr lang="en-US" altLang="en-US"/>
          </a:p>
        </p:txBody>
      </p:sp>
    </p:spTree>
    <p:extLst>
      <p:ext uri="{BB962C8B-B14F-4D97-AF65-F5344CB8AC3E}">
        <p14:creationId xmlns:p14="http://schemas.microsoft.com/office/powerpoint/2010/main" val="8607202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2F4A6890-FA0B-C240-94EF-155C9FDF6EF2}"/>
              </a:ext>
            </a:extLst>
          </p:cNvPr>
          <p:cNvSpPr>
            <a:spLocks noGrp="1"/>
          </p:cNvSpPr>
          <p:nvPr>
            <p:ph type="dt" sz="half" idx="10"/>
          </p:nvPr>
        </p:nvSpPr>
        <p:spPr/>
        <p:txBody>
          <a:bodyPr/>
          <a:lstStyle>
            <a:lvl1pPr>
              <a:defRPr/>
            </a:lvl1pPr>
          </a:lstStyle>
          <a:p>
            <a:pPr>
              <a:defRPr/>
            </a:pPr>
            <a:fld id="{83D3329A-124D-6047-8721-8723551C48E8}" type="datetimeFigureOut">
              <a:rPr lang="en-US" altLang="en-US"/>
              <a:pPr>
                <a:defRPr/>
              </a:pPr>
              <a:t>8/12/2021</a:t>
            </a:fld>
            <a:endParaRPr lang="en-US" altLang="en-US"/>
          </a:p>
        </p:txBody>
      </p:sp>
      <p:sp>
        <p:nvSpPr>
          <p:cNvPr id="8" name="Footer Placeholder 4">
            <a:extLst>
              <a:ext uri="{FF2B5EF4-FFF2-40B4-BE49-F238E27FC236}">
                <a16:creationId xmlns:a16="http://schemas.microsoft.com/office/drawing/2014/main" id="{5B8CFD69-D1C5-154E-82B2-BCD48F4B2F0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99D2C3FA-35D9-B747-95CF-0A0B7CFDED34}"/>
              </a:ext>
            </a:extLst>
          </p:cNvPr>
          <p:cNvSpPr>
            <a:spLocks noGrp="1"/>
          </p:cNvSpPr>
          <p:nvPr>
            <p:ph type="sldNum" sz="quarter" idx="12"/>
          </p:nvPr>
        </p:nvSpPr>
        <p:spPr/>
        <p:txBody>
          <a:bodyPr/>
          <a:lstStyle>
            <a:lvl1pPr>
              <a:defRPr/>
            </a:lvl1pPr>
          </a:lstStyle>
          <a:p>
            <a:pPr>
              <a:defRPr/>
            </a:pPr>
            <a:fld id="{C7BE0A46-D52F-D548-B1F0-BD488A7CAAF4}" type="slidenum">
              <a:rPr lang="en-US" altLang="en-US"/>
              <a:pPr>
                <a:defRPr/>
              </a:pPr>
              <a:t>‹#›</a:t>
            </a:fld>
            <a:endParaRPr lang="en-US" altLang="en-US"/>
          </a:p>
        </p:txBody>
      </p:sp>
    </p:spTree>
    <p:extLst>
      <p:ext uri="{BB962C8B-B14F-4D97-AF65-F5344CB8AC3E}">
        <p14:creationId xmlns:p14="http://schemas.microsoft.com/office/powerpoint/2010/main" val="30913001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63903881-4571-7746-8CAC-D9D337E08C11}"/>
              </a:ext>
            </a:extLst>
          </p:cNvPr>
          <p:cNvSpPr>
            <a:spLocks noGrp="1"/>
          </p:cNvSpPr>
          <p:nvPr>
            <p:ph type="dt" sz="half" idx="10"/>
          </p:nvPr>
        </p:nvSpPr>
        <p:spPr/>
        <p:txBody>
          <a:bodyPr/>
          <a:lstStyle>
            <a:lvl1pPr>
              <a:defRPr/>
            </a:lvl1pPr>
          </a:lstStyle>
          <a:p>
            <a:pPr>
              <a:defRPr/>
            </a:pPr>
            <a:fld id="{06CC70D5-920D-2747-A925-7CD67F656489}" type="datetimeFigureOut">
              <a:rPr lang="en-US" altLang="en-US"/>
              <a:pPr>
                <a:defRPr/>
              </a:pPr>
              <a:t>8/12/2021</a:t>
            </a:fld>
            <a:endParaRPr lang="en-US" altLang="en-US"/>
          </a:p>
        </p:txBody>
      </p:sp>
      <p:sp>
        <p:nvSpPr>
          <p:cNvPr id="4" name="Footer Placeholder 4">
            <a:extLst>
              <a:ext uri="{FF2B5EF4-FFF2-40B4-BE49-F238E27FC236}">
                <a16:creationId xmlns:a16="http://schemas.microsoft.com/office/drawing/2014/main" id="{AFC5BFA1-A442-F048-A423-94472176A98D}"/>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95243814-946E-9946-82CA-8E5E46748307}"/>
              </a:ext>
            </a:extLst>
          </p:cNvPr>
          <p:cNvSpPr>
            <a:spLocks noGrp="1"/>
          </p:cNvSpPr>
          <p:nvPr>
            <p:ph type="sldNum" sz="quarter" idx="12"/>
          </p:nvPr>
        </p:nvSpPr>
        <p:spPr/>
        <p:txBody>
          <a:bodyPr/>
          <a:lstStyle>
            <a:lvl1pPr>
              <a:defRPr/>
            </a:lvl1pPr>
          </a:lstStyle>
          <a:p>
            <a:pPr>
              <a:defRPr/>
            </a:pPr>
            <a:fld id="{DC7DFCCE-8978-9E49-B9C8-8DA50A0D019C}" type="slidenum">
              <a:rPr lang="en-US" altLang="en-US"/>
              <a:pPr>
                <a:defRPr/>
              </a:pPr>
              <a:t>‹#›</a:t>
            </a:fld>
            <a:endParaRPr lang="en-US" altLang="en-US"/>
          </a:p>
        </p:txBody>
      </p:sp>
    </p:spTree>
    <p:extLst>
      <p:ext uri="{BB962C8B-B14F-4D97-AF65-F5344CB8AC3E}">
        <p14:creationId xmlns:p14="http://schemas.microsoft.com/office/powerpoint/2010/main" val="3677103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6CB4A7ED-2F84-1B40-97A7-218CC969018F}"/>
              </a:ext>
            </a:extLst>
          </p:cNvPr>
          <p:cNvSpPr>
            <a:spLocks noGrp="1"/>
          </p:cNvSpPr>
          <p:nvPr>
            <p:ph type="dt" sz="half" idx="10"/>
          </p:nvPr>
        </p:nvSpPr>
        <p:spPr/>
        <p:txBody>
          <a:bodyPr/>
          <a:lstStyle>
            <a:lvl1pPr>
              <a:defRPr/>
            </a:lvl1pPr>
          </a:lstStyle>
          <a:p>
            <a:pPr>
              <a:defRPr/>
            </a:pPr>
            <a:fld id="{EDE38228-2848-D04F-9513-A6EFE864BBFB}" type="datetimeFigureOut">
              <a:rPr lang="en-US" altLang="en-US"/>
              <a:pPr>
                <a:defRPr/>
              </a:pPr>
              <a:t>8/12/2021</a:t>
            </a:fld>
            <a:endParaRPr lang="en-US" altLang="en-US"/>
          </a:p>
        </p:txBody>
      </p:sp>
      <p:sp>
        <p:nvSpPr>
          <p:cNvPr id="3" name="Footer Placeholder 4">
            <a:extLst>
              <a:ext uri="{FF2B5EF4-FFF2-40B4-BE49-F238E27FC236}">
                <a16:creationId xmlns:a16="http://schemas.microsoft.com/office/drawing/2014/main" id="{41A94365-283E-8540-A33E-1EC39EDBD6C7}"/>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93257086-92C4-B246-A89F-EC09397017DE}"/>
              </a:ext>
            </a:extLst>
          </p:cNvPr>
          <p:cNvSpPr>
            <a:spLocks noGrp="1"/>
          </p:cNvSpPr>
          <p:nvPr>
            <p:ph type="sldNum" sz="quarter" idx="12"/>
          </p:nvPr>
        </p:nvSpPr>
        <p:spPr/>
        <p:txBody>
          <a:bodyPr/>
          <a:lstStyle>
            <a:lvl1pPr>
              <a:defRPr/>
            </a:lvl1pPr>
          </a:lstStyle>
          <a:p>
            <a:pPr>
              <a:defRPr/>
            </a:pPr>
            <a:fld id="{9E0803CC-09A4-FF42-8875-C9A05223A124}" type="slidenum">
              <a:rPr lang="en-US" altLang="en-US"/>
              <a:pPr>
                <a:defRPr/>
              </a:pPr>
              <a:t>‹#›</a:t>
            </a:fld>
            <a:endParaRPr lang="en-US" altLang="en-US"/>
          </a:p>
        </p:txBody>
      </p:sp>
    </p:spTree>
    <p:extLst>
      <p:ext uri="{BB962C8B-B14F-4D97-AF65-F5344CB8AC3E}">
        <p14:creationId xmlns:p14="http://schemas.microsoft.com/office/powerpoint/2010/main" val="1745544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4482B3F-8547-0545-9EF8-D8015D8FA4CA}"/>
              </a:ext>
            </a:extLst>
          </p:cNvPr>
          <p:cNvSpPr>
            <a:spLocks noGrp="1"/>
          </p:cNvSpPr>
          <p:nvPr>
            <p:ph type="dt" sz="half" idx="10"/>
          </p:nvPr>
        </p:nvSpPr>
        <p:spPr/>
        <p:txBody>
          <a:bodyPr/>
          <a:lstStyle>
            <a:lvl1pPr>
              <a:defRPr/>
            </a:lvl1pPr>
          </a:lstStyle>
          <a:p>
            <a:pPr>
              <a:defRPr/>
            </a:pPr>
            <a:fld id="{23805F36-4EDE-A44C-8163-37B7FAE6F777}" type="datetimeFigureOut">
              <a:rPr lang="en-US" altLang="en-US"/>
              <a:pPr>
                <a:defRPr/>
              </a:pPr>
              <a:t>8/12/2021</a:t>
            </a:fld>
            <a:endParaRPr lang="en-US" altLang="en-US"/>
          </a:p>
        </p:txBody>
      </p:sp>
      <p:sp>
        <p:nvSpPr>
          <p:cNvPr id="6" name="Footer Placeholder 4">
            <a:extLst>
              <a:ext uri="{FF2B5EF4-FFF2-40B4-BE49-F238E27FC236}">
                <a16:creationId xmlns:a16="http://schemas.microsoft.com/office/drawing/2014/main" id="{7DCBB477-F4F3-9449-B9CF-3DDE99DC080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A1A7CA83-F3B6-354D-A85A-95D55461CA9B}"/>
              </a:ext>
            </a:extLst>
          </p:cNvPr>
          <p:cNvSpPr>
            <a:spLocks noGrp="1"/>
          </p:cNvSpPr>
          <p:nvPr>
            <p:ph type="sldNum" sz="quarter" idx="12"/>
          </p:nvPr>
        </p:nvSpPr>
        <p:spPr/>
        <p:txBody>
          <a:bodyPr/>
          <a:lstStyle>
            <a:lvl1pPr>
              <a:defRPr/>
            </a:lvl1pPr>
          </a:lstStyle>
          <a:p>
            <a:pPr>
              <a:defRPr/>
            </a:pPr>
            <a:fld id="{9E0EB73C-FFA3-B544-BD16-9E6888B1CEE3}" type="slidenum">
              <a:rPr lang="en-US" altLang="en-US"/>
              <a:pPr>
                <a:defRPr/>
              </a:pPr>
              <a:t>‹#›</a:t>
            </a:fld>
            <a:endParaRPr lang="en-US" altLang="en-US"/>
          </a:p>
        </p:txBody>
      </p:sp>
    </p:spTree>
    <p:extLst>
      <p:ext uri="{BB962C8B-B14F-4D97-AF65-F5344CB8AC3E}">
        <p14:creationId xmlns:p14="http://schemas.microsoft.com/office/powerpoint/2010/main" val="18233972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A96E955-320E-0641-A4DF-FDF6AD5179E1}"/>
              </a:ext>
            </a:extLst>
          </p:cNvPr>
          <p:cNvSpPr>
            <a:spLocks noGrp="1"/>
          </p:cNvSpPr>
          <p:nvPr>
            <p:ph type="dt" sz="half" idx="10"/>
          </p:nvPr>
        </p:nvSpPr>
        <p:spPr/>
        <p:txBody>
          <a:bodyPr/>
          <a:lstStyle>
            <a:lvl1pPr>
              <a:defRPr/>
            </a:lvl1pPr>
          </a:lstStyle>
          <a:p>
            <a:pPr>
              <a:defRPr/>
            </a:pPr>
            <a:fld id="{E5BF1287-D3A1-0640-999E-AA38068C82C3}" type="datetimeFigureOut">
              <a:rPr lang="en-US" altLang="en-US"/>
              <a:pPr>
                <a:defRPr/>
              </a:pPr>
              <a:t>8/12/2021</a:t>
            </a:fld>
            <a:endParaRPr lang="en-US" altLang="en-US"/>
          </a:p>
        </p:txBody>
      </p:sp>
      <p:sp>
        <p:nvSpPr>
          <p:cNvPr id="6" name="Footer Placeholder 4">
            <a:extLst>
              <a:ext uri="{FF2B5EF4-FFF2-40B4-BE49-F238E27FC236}">
                <a16:creationId xmlns:a16="http://schemas.microsoft.com/office/drawing/2014/main" id="{6B66A901-62BE-314B-BA11-5FD85914A88D}"/>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5AFB752-F34F-1B46-A058-DAB42B8192AC}"/>
              </a:ext>
            </a:extLst>
          </p:cNvPr>
          <p:cNvSpPr>
            <a:spLocks noGrp="1"/>
          </p:cNvSpPr>
          <p:nvPr>
            <p:ph type="sldNum" sz="quarter" idx="12"/>
          </p:nvPr>
        </p:nvSpPr>
        <p:spPr/>
        <p:txBody>
          <a:bodyPr/>
          <a:lstStyle>
            <a:lvl1pPr>
              <a:defRPr/>
            </a:lvl1pPr>
          </a:lstStyle>
          <a:p>
            <a:pPr>
              <a:defRPr/>
            </a:pPr>
            <a:fld id="{93F729CE-1D88-2240-AC49-43A3449216EF}" type="slidenum">
              <a:rPr lang="en-US" altLang="en-US"/>
              <a:pPr>
                <a:defRPr/>
              </a:pPr>
              <a:t>‹#›</a:t>
            </a:fld>
            <a:endParaRPr lang="en-US" altLang="en-US"/>
          </a:p>
        </p:txBody>
      </p:sp>
    </p:spTree>
    <p:extLst>
      <p:ext uri="{BB962C8B-B14F-4D97-AF65-F5344CB8AC3E}">
        <p14:creationId xmlns:p14="http://schemas.microsoft.com/office/powerpoint/2010/main" val="17115910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2632CE74-C6AE-9848-97B0-69C34BAC9CD6}"/>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EA43FE2-1888-1B4C-87E1-E4E1E69F8A95}"/>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FE06C972-C885-2346-83D3-D3C315146097}"/>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19F70BF3-2631-FB43-9836-D6E4F0D5C463}" type="datetimeFigureOut">
              <a:rPr lang="en-US" altLang="en-US"/>
              <a:pPr>
                <a:defRPr/>
              </a:pPr>
              <a:t>8/12/2021</a:t>
            </a:fld>
            <a:endParaRPr lang="en-US" altLang="en-US"/>
          </a:p>
        </p:txBody>
      </p:sp>
      <p:sp>
        <p:nvSpPr>
          <p:cNvPr id="5" name="Footer Placeholder 4">
            <a:extLst>
              <a:ext uri="{FF2B5EF4-FFF2-40B4-BE49-F238E27FC236}">
                <a16:creationId xmlns:a16="http://schemas.microsoft.com/office/drawing/2014/main" id="{5D9FF6E4-1352-534B-B744-8C55DD494AE4}"/>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A50ABE58-A805-064E-93D0-DB7736C24EFE}"/>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AD6B02AB-3513-0A4C-A4EC-69EB9B14C0EE}"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charset="0"/>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8.jpeg"/><Relationship Id="rId4" Type="http://schemas.openxmlformats.org/officeDocument/2006/relationships/hyperlink" Target="about:blank"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mailto:tkb@iris.edu" TargetMode="External"/><Relationship Id="rId7"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hyperlink" Target="http://www.iris.edu/hq/ret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3.png"/><Relationship Id="rId5" Type="http://schemas.openxmlformats.org/officeDocument/2006/relationships/image" Target="../media/image2.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5.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4.jpeg"/><Relationship Id="rId5" Type="http://schemas.openxmlformats.org/officeDocument/2006/relationships/image" Target="../media/image2.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Map&#10;&#10;Description automatically generated">
            <a:extLst>
              <a:ext uri="{FF2B5EF4-FFF2-40B4-BE49-F238E27FC236}">
                <a16:creationId xmlns:a16="http://schemas.microsoft.com/office/drawing/2014/main" id="{C4E247AA-B1C6-450A-846D-CAC42A1B44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90657" y="2154217"/>
            <a:ext cx="4404880" cy="4037077"/>
          </a:xfrm>
          <a:prstGeom prst="rect">
            <a:avLst/>
          </a:prstGeom>
        </p:spPr>
      </p:pic>
      <p:sp>
        <p:nvSpPr>
          <p:cNvPr id="4" name="Rectangle 3">
            <a:extLst>
              <a:ext uri="{FF2B5EF4-FFF2-40B4-BE49-F238E27FC236}">
                <a16:creationId xmlns:a16="http://schemas.microsoft.com/office/drawing/2014/main" id="{FFFE4C3A-CEE4-467A-A198-46B1D6D09A74}"/>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076" name="Picture 8" descr="IRIS_TMlogo.png">
            <a:extLst>
              <a:ext uri="{FF2B5EF4-FFF2-40B4-BE49-F238E27FC236}">
                <a16:creationId xmlns:a16="http://schemas.microsoft.com/office/drawing/2014/main" id="{6A6FB108-EBF1-4DA7-B3BC-77C3FD5BD20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TextBox 14">
            <a:extLst>
              <a:ext uri="{FF2B5EF4-FFF2-40B4-BE49-F238E27FC236}">
                <a16:creationId xmlns:a16="http://schemas.microsoft.com/office/drawing/2014/main" id="{2B1A2DF9-4204-4BC0-AD4D-5D0FC184D625}"/>
              </a:ext>
            </a:extLst>
          </p:cNvPr>
          <p:cNvSpPr txBox="1">
            <a:spLocks noChangeArrowheads="1"/>
          </p:cNvSpPr>
          <p:nvPr/>
        </p:nvSpPr>
        <p:spPr bwMode="auto">
          <a:xfrm>
            <a:off x="330926" y="1093788"/>
            <a:ext cx="630164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800" dirty="0">
                <a:latin typeface="Arial" panose="020B0604020202020204" pitchFamily="34" charset="0"/>
                <a:cs typeface="Arial" panose="020B0604020202020204" pitchFamily="34" charset="0"/>
              </a:rPr>
              <a:t>A magnitude 7.5 earthquake occurred at a depth of 63.3 km (39.3 miles) in the South Sandwich Islands, an uninhabited British territory off the coast of Argentina in the southern Atlantic Ocean.</a:t>
            </a:r>
          </a:p>
        </p:txBody>
      </p:sp>
      <p:pic>
        <p:nvPicPr>
          <p:cNvPr id="3078" name="Picture 7">
            <a:extLst>
              <a:ext uri="{FF2B5EF4-FFF2-40B4-BE49-F238E27FC236}">
                <a16:creationId xmlns:a16="http://schemas.microsoft.com/office/drawing/2014/main" id="{D55A7975-3467-4AD4-9831-190F2CA5D34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82625" y="3860800"/>
            <a:ext cx="2035175" cy="203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Connector 8">
            <a:extLst>
              <a:ext uri="{FF2B5EF4-FFF2-40B4-BE49-F238E27FC236}">
                <a16:creationId xmlns:a16="http://schemas.microsoft.com/office/drawing/2014/main" id="{9373EF67-F645-4443-A23F-F19AE21DE9C3}"/>
              </a:ext>
            </a:extLst>
          </p:cNvPr>
          <p:cNvCxnSpPr>
            <a:cxnSpLocks noChangeShapeType="1"/>
          </p:cNvCxnSpPr>
          <p:nvPr/>
        </p:nvCxnSpPr>
        <p:spPr bwMode="auto">
          <a:xfrm flipH="1">
            <a:off x="1893888" y="2141538"/>
            <a:ext cx="1887537" cy="3157537"/>
          </a:xfrm>
          <a:prstGeom prst="line">
            <a:avLst/>
          </a:prstGeom>
          <a:noFill/>
          <a:ln w="25400">
            <a:solidFill>
              <a:schemeClr val="accent1"/>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11" name="Straight Connector 10">
            <a:extLst>
              <a:ext uri="{FF2B5EF4-FFF2-40B4-BE49-F238E27FC236}">
                <a16:creationId xmlns:a16="http://schemas.microsoft.com/office/drawing/2014/main" id="{97B1D9AD-0E33-4F96-9E1A-D444B9927861}"/>
              </a:ext>
            </a:extLst>
          </p:cNvPr>
          <p:cNvCxnSpPr>
            <a:cxnSpLocks noChangeShapeType="1"/>
          </p:cNvCxnSpPr>
          <p:nvPr/>
        </p:nvCxnSpPr>
        <p:spPr bwMode="auto">
          <a:xfrm flipH="1" flipV="1">
            <a:off x="1893888" y="5516563"/>
            <a:ext cx="1887537" cy="671512"/>
          </a:xfrm>
          <a:prstGeom prst="line">
            <a:avLst/>
          </a:prstGeom>
          <a:noFill/>
          <a:ln w="25400">
            <a:solidFill>
              <a:schemeClr val="accent1"/>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3082" name="Rectangle 14">
            <a:extLst>
              <a:ext uri="{FF2B5EF4-FFF2-40B4-BE49-F238E27FC236}">
                <a16:creationId xmlns:a16="http://schemas.microsoft.com/office/drawing/2014/main" id="{075142FF-56F3-4EE6-B9FB-550DF2E5517D}"/>
              </a:ext>
            </a:extLst>
          </p:cNvPr>
          <p:cNvSpPr>
            <a:spLocks noChangeArrowheads="1"/>
          </p:cNvSpPr>
          <p:nvPr/>
        </p:nvSpPr>
        <p:spPr bwMode="auto">
          <a:xfrm>
            <a:off x="5943600" y="6188075"/>
            <a:ext cx="28575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200" i="1" dirty="0">
                <a:latin typeface="Arial" panose="020B0604020202020204" pitchFamily="34" charset="0"/>
                <a:cs typeface="Arial" panose="020B0604020202020204" pitchFamily="34" charset="0"/>
              </a:rPr>
              <a:t>Epicenter from U.S. Geological Survey</a:t>
            </a:r>
          </a:p>
        </p:txBody>
      </p:sp>
      <p:sp>
        <p:nvSpPr>
          <p:cNvPr id="15" name="Title 1">
            <a:extLst>
              <a:ext uri="{FF2B5EF4-FFF2-40B4-BE49-F238E27FC236}">
                <a16:creationId xmlns:a16="http://schemas.microsoft.com/office/drawing/2014/main" id="{544019FA-6D85-4E71-ADAC-7A9723B56A9A}"/>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7.5 SOUTH SANDWICH ISLANDS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August 12, 2021 at 18:32:54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grpSp>
        <p:nvGrpSpPr>
          <p:cNvPr id="3081" name="Group 4">
            <a:extLst>
              <a:ext uri="{FF2B5EF4-FFF2-40B4-BE49-F238E27FC236}">
                <a16:creationId xmlns:a16="http://schemas.microsoft.com/office/drawing/2014/main" id="{04ED0D98-05EC-42A6-B647-30DAD7360E67}"/>
              </a:ext>
            </a:extLst>
          </p:cNvPr>
          <p:cNvGrpSpPr>
            <a:grpSpLocks/>
          </p:cNvGrpSpPr>
          <p:nvPr/>
        </p:nvGrpSpPr>
        <p:grpSpPr bwMode="auto">
          <a:xfrm>
            <a:off x="4374630" y="2929517"/>
            <a:ext cx="2529992" cy="3067954"/>
            <a:chOff x="4374393" y="3128860"/>
            <a:chExt cx="2529703" cy="3068767"/>
          </a:xfrm>
        </p:grpSpPr>
        <p:sp>
          <p:nvSpPr>
            <p:cNvPr id="3084" name="Rectangle 11">
              <a:extLst>
                <a:ext uri="{FF2B5EF4-FFF2-40B4-BE49-F238E27FC236}">
                  <a16:creationId xmlns:a16="http://schemas.microsoft.com/office/drawing/2014/main" id="{F17604D9-6143-4E8C-A2DF-5673C9F9DF28}"/>
                </a:ext>
              </a:extLst>
            </p:cNvPr>
            <p:cNvSpPr>
              <a:spLocks noChangeArrowheads="1"/>
            </p:cNvSpPr>
            <p:nvPr/>
          </p:nvSpPr>
          <p:spPr bwMode="auto">
            <a:xfrm rot="18992893">
              <a:off x="4374393" y="3128860"/>
              <a:ext cx="106366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600" dirty="0">
                  <a:solidFill>
                    <a:schemeClr val="bg1"/>
                  </a:solidFill>
                  <a:latin typeface="Arial" panose="020B0604020202020204" pitchFamily="34" charset="0"/>
                  <a:cs typeface="Arial" panose="020B0604020202020204" pitchFamily="34" charset="0"/>
                </a:rPr>
                <a:t>Argentina</a:t>
              </a:r>
            </a:p>
          </p:txBody>
        </p:sp>
        <p:sp>
          <p:nvSpPr>
            <p:cNvPr id="3085" name="Rectangle 12">
              <a:extLst>
                <a:ext uri="{FF2B5EF4-FFF2-40B4-BE49-F238E27FC236}">
                  <a16:creationId xmlns:a16="http://schemas.microsoft.com/office/drawing/2014/main" id="{44CD8A42-3F7D-4276-9867-5BECCB5F15BB}"/>
                </a:ext>
              </a:extLst>
            </p:cNvPr>
            <p:cNvSpPr>
              <a:spLocks noChangeArrowheads="1"/>
            </p:cNvSpPr>
            <p:nvPr/>
          </p:nvSpPr>
          <p:spPr bwMode="auto">
            <a:xfrm>
              <a:off x="5807093" y="5857902"/>
              <a:ext cx="109700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600" dirty="0">
                  <a:solidFill>
                    <a:schemeClr val="bg1"/>
                  </a:solidFill>
                  <a:latin typeface="Arial" panose="020B0604020202020204" pitchFamily="34" charset="0"/>
                  <a:cs typeface="Arial" panose="020B0604020202020204" pitchFamily="34" charset="0"/>
                </a:rPr>
                <a:t>Antarctica</a:t>
              </a:r>
            </a:p>
          </p:txBody>
        </p:sp>
      </p:grpSp>
      <p:sp>
        <p:nvSpPr>
          <p:cNvPr id="16" name="TextBox 15">
            <a:extLst>
              <a:ext uri="{FF2B5EF4-FFF2-40B4-BE49-F238E27FC236}">
                <a16:creationId xmlns:a16="http://schemas.microsoft.com/office/drawing/2014/main" id="{74C215B5-1EBB-480A-AFD6-587989AD68C4}"/>
              </a:ext>
            </a:extLst>
          </p:cNvPr>
          <p:cNvSpPr txBox="1"/>
          <p:nvPr/>
        </p:nvSpPr>
        <p:spPr>
          <a:xfrm>
            <a:off x="6632575" y="685800"/>
            <a:ext cx="2590800" cy="1107996"/>
          </a:xfrm>
          <a:prstGeom prst="rect">
            <a:avLst/>
          </a:prstGeom>
          <a:noFill/>
        </p:spPr>
        <p:txBody>
          <a:bodyPr>
            <a:spAutoFit/>
          </a:bodyPr>
          <a:lstStyle/>
          <a:p>
            <a:pPr eaLnBrk="1" hangingPunct="1">
              <a:defRPr/>
            </a:pPr>
            <a:r>
              <a:rPr lang="en-US"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Latitude </a:t>
            </a:r>
            <a:r>
              <a:rPr lang="en-US" sz="1600" dirty="0">
                <a:effectLst>
                  <a:outerShdw blurRad="38100" dist="38100" dir="2700000" algn="tl">
                    <a:srgbClr val="C0C0C0"/>
                  </a:outerShdw>
                </a:effectLst>
                <a:latin typeface="Arial" charset="0"/>
                <a:ea typeface="ＭＳ Ｐゴシック" pitchFamily="-109" charset="-128"/>
                <a:cs typeface="Arial" pitchFamily="34" charset="0"/>
              </a:rPr>
              <a:t>57.596</a:t>
            </a:r>
            <a:r>
              <a:rPr lang="en-US" sz="1600" dirty="0">
                <a:latin typeface="Arial" charset="0"/>
                <a:ea typeface="ＭＳ Ｐゴシック" pitchFamily="-109" charset="-128"/>
              </a:rPr>
              <a:t>°</a:t>
            </a:r>
            <a:r>
              <a:rPr lang="en-US" sz="1600" dirty="0">
                <a:effectLst>
                  <a:outerShdw blurRad="38100" dist="38100" dir="2700000" algn="tl">
                    <a:srgbClr val="C0C0C0"/>
                  </a:outerShdw>
                </a:effectLst>
                <a:latin typeface="Arial" charset="0"/>
                <a:ea typeface="ＭＳ Ｐゴシック" pitchFamily="-109" charset="-128"/>
                <a:cs typeface="Arial" pitchFamily="34" charset="0"/>
              </a:rPr>
              <a:t>S</a:t>
            </a:r>
            <a:r>
              <a:rPr lang="en-US" sz="1600" b="1" dirty="0">
                <a:effectLst>
                  <a:outerShdw blurRad="38100" dist="38100" dir="2700000" algn="tl">
                    <a:srgbClr val="C0C0C0"/>
                  </a:outerShdw>
                </a:effectLst>
                <a:latin typeface="Arial" charset="0"/>
                <a:ea typeface="ＭＳ Ｐゴシック" pitchFamily="-109" charset="-128"/>
                <a:cs typeface="Arial" pitchFamily="34" charset="0"/>
              </a:rPr>
              <a:t> </a:t>
            </a:r>
          </a:p>
          <a:p>
            <a:pPr eaLnBrk="1" hangingPunct="1">
              <a:defRPr/>
            </a:pPr>
            <a:r>
              <a:rPr lang="en-US"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Longitude </a:t>
            </a:r>
            <a:r>
              <a:rPr lang="en-US" sz="1600" dirty="0">
                <a:effectLst>
                  <a:outerShdw blurRad="38100" dist="38100" dir="2700000" algn="tl">
                    <a:srgbClr val="C0C0C0"/>
                  </a:outerShdw>
                </a:effectLst>
                <a:latin typeface="Arial" charset="0"/>
                <a:ea typeface="ＭＳ Ｐゴシック" pitchFamily="-109" charset="-128"/>
                <a:cs typeface="Arial" pitchFamily="34" charset="0"/>
              </a:rPr>
              <a:t>25.187</a:t>
            </a:r>
            <a:r>
              <a:rPr lang="en-US" sz="1600" dirty="0">
                <a:latin typeface="Arial" charset="0"/>
                <a:ea typeface="ＭＳ Ｐゴシック" pitchFamily="-109" charset="-128"/>
              </a:rPr>
              <a:t>°</a:t>
            </a:r>
            <a:r>
              <a:rPr lang="en-US" sz="1600" dirty="0">
                <a:effectLst>
                  <a:outerShdw blurRad="38100" dist="38100" dir="2700000" algn="tl">
                    <a:srgbClr val="C0C0C0"/>
                  </a:outerShdw>
                </a:effectLst>
                <a:latin typeface="Arial" charset="0"/>
                <a:ea typeface="ＭＳ Ｐゴシック" pitchFamily="-109" charset="-128"/>
                <a:cs typeface="Arial" pitchFamily="34" charset="0"/>
              </a:rPr>
              <a:t>W</a:t>
            </a:r>
          </a:p>
          <a:p>
            <a:pPr eaLnBrk="1" hangingPunct="1">
              <a:defRPr/>
            </a:pPr>
            <a:r>
              <a:rPr lang="en-US"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Depth </a:t>
            </a:r>
            <a:r>
              <a:rPr lang="en-US" sz="1600" dirty="0">
                <a:effectLst>
                  <a:outerShdw blurRad="38100" dist="38100" dir="2700000" algn="tl">
                    <a:srgbClr val="C0C0C0"/>
                  </a:outerShdw>
                </a:effectLst>
                <a:latin typeface="Arial" charset="0"/>
                <a:ea typeface="ＭＳ Ｐゴシック" pitchFamily="-109" charset="-128"/>
                <a:cs typeface="Arial" pitchFamily="34" charset="0"/>
              </a:rPr>
              <a:t>63.3 km</a:t>
            </a:r>
            <a:endParaRPr lang="en-US" sz="1600" dirty="0">
              <a:latin typeface="Arial" charset="0"/>
              <a:ea typeface="ＭＳ Ｐゴシック" pitchFamily="-109" charset="-128"/>
              <a:cs typeface="Arial" pitchFamily="34" charset="0"/>
            </a:endParaRPr>
          </a:p>
          <a:p>
            <a:pPr eaLnBrk="1" hangingPunct="1">
              <a:defRPr/>
            </a:pPr>
            <a:endParaRPr lang="en-US" dirty="0">
              <a:latin typeface="Arial" charset="0"/>
              <a:ea typeface="ＭＳ Ｐゴシック" pitchFamily="-109"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C1E0CC-B631-0747-A0AC-9F117660421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9459" name="Picture 8" descr="IRIS_TMlogo.png">
            <a:extLst>
              <a:ext uri="{FF2B5EF4-FFF2-40B4-BE49-F238E27FC236}">
                <a16:creationId xmlns:a16="http://schemas.microsoft.com/office/drawing/2014/main" id="{319DF385-0A86-2748-B319-47032FCDE4B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Rectangle 10">
            <a:extLst>
              <a:ext uri="{FF2B5EF4-FFF2-40B4-BE49-F238E27FC236}">
                <a16:creationId xmlns:a16="http://schemas.microsoft.com/office/drawing/2014/main" id="{6BDB6CBF-4465-9746-89E2-D6716F70B3EC}"/>
              </a:ext>
            </a:extLst>
          </p:cNvPr>
          <p:cNvSpPr>
            <a:spLocks noChangeArrowheads="1"/>
          </p:cNvSpPr>
          <p:nvPr/>
        </p:nvSpPr>
        <p:spPr bwMode="auto">
          <a:xfrm>
            <a:off x="244475" y="1103313"/>
            <a:ext cx="2667000"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600" dirty="0">
                <a:latin typeface="Arial" panose="020B0604020202020204" pitchFamily="34" charset="0"/>
              </a:rPr>
              <a:t>Animation explaining the seismic shadow zone. </a:t>
            </a:r>
          </a:p>
          <a:p>
            <a:pPr>
              <a:spcBef>
                <a:spcPct val="0"/>
              </a:spcBef>
              <a:buFontTx/>
              <a:buNone/>
            </a:pPr>
            <a:endParaRPr lang="en-US" altLang="en-US" sz="1600" dirty="0">
              <a:latin typeface="Arial" panose="020B0604020202020204" pitchFamily="34" charset="0"/>
            </a:endParaRPr>
          </a:p>
          <a:p>
            <a:pPr>
              <a:spcBef>
                <a:spcPct val="0"/>
              </a:spcBef>
              <a:buFontTx/>
              <a:buNone/>
            </a:pPr>
            <a:r>
              <a:rPr lang="en-US" altLang="en-US" sz="1600" dirty="0">
                <a:latin typeface="Arial" panose="020B0604020202020204" pitchFamily="34" charset="0"/>
              </a:rPr>
              <a:t>Epicentral distance is the angle formed by the intersection of the line from the earthquake to Earth's center with the line from the observing point to the Earth's center.</a:t>
            </a:r>
          </a:p>
          <a:p>
            <a:pPr>
              <a:spcBef>
                <a:spcPct val="0"/>
              </a:spcBef>
              <a:buFontTx/>
              <a:buNone/>
            </a:pPr>
            <a:endParaRPr lang="en-US" altLang="en-US" sz="1600" dirty="0">
              <a:latin typeface="Arial" panose="020B0604020202020204" pitchFamily="34" charset="0"/>
            </a:endParaRPr>
          </a:p>
          <a:p>
            <a:pPr>
              <a:spcBef>
                <a:spcPct val="0"/>
              </a:spcBef>
              <a:buFontTx/>
              <a:buNone/>
            </a:pPr>
            <a:r>
              <a:rPr lang="en-US" altLang="en-US" sz="1600" dirty="0">
                <a:latin typeface="Arial" panose="020B0604020202020204" pitchFamily="34" charset="0"/>
              </a:rPr>
              <a:t>S waves are observed up to a distance of 104°from an earthquake, but direct S waves are not recorded beyond this distance. </a:t>
            </a:r>
          </a:p>
          <a:p>
            <a:pPr>
              <a:spcBef>
                <a:spcPct val="0"/>
              </a:spcBef>
              <a:buFontTx/>
              <a:buNone/>
            </a:pPr>
            <a:endParaRPr lang="en-US" altLang="en-US" sz="1600" dirty="0">
              <a:latin typeface="Arial" panose="020B0604020202020204" pitchFamily="34" charset="0"/>
            </a:endParaRPr>
          </a:p>
          <a:p>
            <a:pPr>
              <a:spcBef>
                <a:spcPct val="0"/>
              </a:spcBef>
              <a:buFontTx/>
              <a:buNone/>
            </a:pPr>
            <a:r>
              <a:rPr lang="en-US" altLang="en-US" sz="1600" dirty="0">
                <a:latin typeface="Arial" panose="020B0604020202020204" pitchFamily="34" charset="0"/>
              </a:rPr>
              <a:t>P waves also have a shadow zone between 104° and 140°.</a:t>
            </a:r>
          </a:p>
        </p:txBody>
      </p:sp>
      <p:pic>
        <p:nvPicPr>
          <p:cNvPr id="19461" name="Picture 5" descr="shadowslide.jpg">
            <a:hlinkClick r:id="rId4" action="ppaction://hlinkfile"/>
            <a:extLst>
              <a:ext uri="{FF2B5EF4-FFF2-40B4-BE49-F238E27FC236}">
                <a16:creationId xmlns:a16="http://schemas.microsoft.com/office/drawing/2014/main" id="{F7D7A07F-6079-DA4C-8B7E-C8AADE151B2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048000" y="982663"/>
            <a:ext cx="5710238" cy="526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a:extLst>
              <a:ext uri="{FF2B5EF4-FFF2-40B4-BE49-F238E27FC236}">
                <a16:creationId xmlns:a16="http://schemas.microsoft.com/office/drawing/2014/main" id="{31F9AA9B-451E-478E-955D-813B5E0866E8}"/>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7.5 SOUTH SANDWICH ISLANDS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August 12, 2021 at 18:32:54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1F8B390-22A7-5B4A-BB3C-8A20033214F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8674" name="TextBox 9">
            <a:extLst>
              <a:ext uri="{FF2B5EF4-FFF2-40B4-BE49-F238E27FC236}">
                <a16:creationId xmlns:a16="http://schemas.microsoft.com/office/drawing/2014/main" id="{33044E6C-34F1-744A-88CA-F0D0BE324D53}"/>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800" b="1">
                <a:solidFill>
                  <a:srgbClr val="393996"/>
                </a:solidFill>
                <a:latin typeface="Arial" panose="020B0604020202020204" pitchFamily="34" charset="0"/>
              </a:rPr>
              <a:t>Teachable Moments are a service of</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The Incorporated Research Institutions for Seismology</a:t>
            </a:r>
          </a:p>
          <a:p>
            <a:pPr algn="ctr" eaLnBrk="1" hangingPunct="1">
              <a:spcBef>
                <a:spcPct val="0"/>
              </a:spcBef>
              <a:buFontTx/>
              <a:buNone/>
            </a:pPr>
            <a:r>
              <a:rPr lang="en-US" altLang="en-US" sz="1800">
                <a:latin typeface="Arial" panose="020B0604020202020204" pitchFamily="34" charset="0"/>
              </a:rPr>
              <a:t> Education &amp; Public Outreach </a:t>
            </a:r>
          </a:p>
          <a:p>
            <a:pPr algn="ctr" eaLnBrk="1" hangingPunct="1">
              <a:spcBef>
                <a:spcPct val="0"/>
              </a:spcBef>
              <a:buFontTx/>
              <a:buNone/>
            </a:pPr>
            <a:r>
              <a:rPr lang="en-US" altLang="en-US" sz="1800">
                <a:latin typeface="Arial" panose="020B0604020202020204" pitchFamily="34" charset="0"/>
              </a:rPr>
              <a:t>and </a:t>
            </a:r>
          </a:p>
          <a:p>
            <a:pPr algn="ctr" eaLnBrk="1" hangingPunct="1">
              <a:spcBef>
                <a:spcPct val="0"/>
              </a:spcBef>
              <a:buFontTx/>
              <a:buNone/>
            </a:pPr>
            <a:r>
              <a:rPr lang="en-US" altLang="en-US" sz="1800">
                <a:latin typeface="Arial" panose="020B0604020202020204" pitchFamily="34" charset="0"/>
              </a:rPr>
              <a:t>The University of Portland </a:t>
            </a: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Please send feedback to </a:t>
            </a:r>
            <a:r>
              <a:rPr lang="en-US" altLang="en-US" sz="1800">
                <a:latin typeface="Arial" panose="020B0604020202020204" pitchFamily="34" charset="0"/>
                <a:hlinkClick r:id="rId3"/>
              </a:rPr>
              <a:t>tkb@iris.edu</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r>
              <a:rPr lang="en-US" altLang="en-US" sz="180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a:latin typeface="Arial" panose="020B0604020202020204" pitchFamily="34" charset="0"/>
              </a:rPr>
              <a:t> subscribe at </a:t>
            </a:r>
            <a:r>
              <a:rPr lang="en-US" altLang="en-US" sz="1800">
                <a:latin typeface="Arial" panose="020B0604020202020204" pitchFamily="34" charset="0"/>
                <a:hlinkClick r:id="rId4"/>
              </a:rPr>
              <a:t>www.iris.edu/hq/retm</a:t>
            </a: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a:latin typeface="Arial" panose="020B0604020202020204" pitchFamily="34" charset="0"/>
            </a:endParaRPr>
          </a:p>
        </p:txBody>
      </p:sp>
      <p:pic>
        <p:nvPicPr>
          <p:cNvPr id="28675" name="Picture 1">
            <a:extLst>
              <a:ext uri="{FF2B5EF4-FFF2-40B4-BE49-F238E27FC236}">
                <a16:creationId xmlns:a16="http://schemas.microsoft.com/office/drawing/2014/main" id="{42B16672-DFAE-6449-A028-EC373688E30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6" name="Picture 1">
            <a:extLst>
              <a:ext uri="{FF2B5EF4-FFF2-40B4-BE49-F238E27FC236}">
                <a16:creationId xmlns:a16="http://schemas.microsoft.com/office/drawing/2014/main" id="{05E3E393-74AF-A84C-9158-78A602B75018}"/>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7" name="TextBox 1">
            <a:extLst>
              <a:ext uri="{FF2B5EF4-FFF2-40B4-BE49-F238E27FC236}">
                <a16:creationId xmlns:a16="http://schemas.microsoft.com/office/drawing/2014/main" id="{6E0EDF64-378D-D440-A935-B3B96B18C6E5}"/>
              </a:ext>
            </a:extLst>
          </p:cNvPr>
          <p:cNvSpPr txBox="1">
            <a:spLocks noChangeArrowheads="1"/>
          </p:cNvSpPr>
          <p:nvPr/>
        </p:nvSpPr>
        <p:spPr bwMode="auto">
          <a:xfrm>
            <a:off x="3432175"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28678" name="Picture 1">
            <a:extLst>
              <a:ext uri="{FF2B5EF4-FFF2-40B4-BE49-F238E27FC236}">
                <a16:creationId xmlns:a16="http://schemas.microsoft.com/office/drawing/2014/main" id="{EBB20316-D48A-A349-B70B-E0928ED72EFB}"/>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71888" y="4806950"/>
            <a:ext cx="2057400" cy="159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31DEB51-9108-4220-9FD9-CB69CE8C1F6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sp>
        <p:nvSpPr>
          <p:cNvPr id="7172" name="TextBox 14">
            <a:extLst>
              <a:ext uri="{FF2B5EF4-FFF2-40B4-BE49-F238E27FC236}">
                <a16:creationId xmlns:a16="http://schemas.microsoft.com/office/drawing/2014/main" id="{514BAA71-EA87-4C10-B0A4-184B8A2A1E57}"/>
              </a:ext>
            </a:extLst>
          </p:cNvPr>
          <p:cNvSpPr txBox="1">
            <a:spLocks noChangeArrowheads="1"/>
          </p:cNvSpPr>
          <p:nvPr/>
        </p:nvSpPr>
        <p:spPr bwMode="auto">
          <a:xfrm>
            <a:off x="587375" y="4187825"/>
            <a:ext cx="2460625"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n-US" altLang="en-US" sz="1400" b="1" dirty="0">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400" b="1" dirty="0">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400" b="1" dirty="0">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400" dirty="0">
                <a:latin typeface="Arial" panose="020B0604020202020204" pitchFamily="34" charset="0"/>
              </a:rPr>
              <a:t>Moderate</a:t>
            </a:r>
          </a:p>
          <a:p>
            <a:pPr algn="ctr" eaLnBrk="1" hangingPunct="1">
              <a:spcBef>
                <a:spcPct val="0"/>
              </a:spcBef>
              <a:spcAft>
                <a:spcPts val="400"/>
              </a:spcAft>
              <a:buFontTx/>
              <a:buNone/>
            </a:pPr>
            <a:r>
              <a:rPr lang="en-US" altLang="en-US" sz="1400" dirty="0">
                <a:latin typeface="Arial" panose="020B0604020202020204" pitchFamily="34" charset="0"/>
              </a:rPr>
              <a:t>Light</a:t>
            </a:r>
          </a:p>
          <a:p>
            <a:pPr algn="ctr" eaLnBrk="1" hangingPunct="1">
              <a:spcBef>
                <a:spcPct val="0"/>
              </a:spcBef>
              <a:spcAft>
                <a:spcPts val="400"/>
              </a:spcAft>
              <a:buFontTx/>
              <a:buNone/>
            </a:pPr>
            <a:r>
              <a:rPr lang="en-US" altLang="en-US" sz="1400" dirty="0">
                <a:latin typeface="Arial" panose="020B0604020202020204" pitchFamily="34" charset="0"/>
              </a:rPr>
              <a:t>Weak</a:t>
            </a:r>
          </a:p>
          <a:p>
            <a:pPr algn="ctr" eaLnBrk="1" hangingPunct="1">
              <a:spcBef>
                <a:spcPct val="0"/>
              </a:spcBef>
              <a:spcAft>
                <a:spcPts val="400"/>
              </a:spcAft>
              <a:buFontTx/>
              <a:buNone/>
            </a:pPr>
            <a:r>
              <a:rPr lang="en-US" altLang="en-US" sz="1400" dirty="0">
                <a:latin typeface="Arial" panose="020B0604020202020204" pitchFamily="34" charset="0"/>
              </a:rPr>
              <a:t>Not Felt</a:t>
            </a:r>
            <a:endParaRPr lang="en-US" altLang="en-US" sz="1800" dirty="0">
              <a:latin typeface="Arial" panose="020B0604020202020204" pitchFamily="34" charset="0"/>
            </a:endParaRPr>
          </a:p>
        </p:txBody>
      </p:sp>
      <p:sp>
        <p:nvSpPr>
          <p:cNvPr id="7173" name="TextBox 15">
            <a:extLst>
              <a:ext uri="{FF2B5EF4-FFF2-40B4-BE49-F238E27FC236}">
                <a16:creationId xmlns:a16="http://schemas.microsoft.com/office/drawing/2014/main" id="{C41A3EC3-F44C-4339-8405-C27BC9174244}"/>
              </a:ext>
            </a:extLst>
          </p:cNvPr>
          <p:cNvSpPr txBox="1">
            <a:spLocks noChangeArrowheads="1"/>
          </p:cNvSpPr>
          <p:nvPr/>
        </p:nvSpPr>
        <p:spPr bwMode="auto">
          <a:xfrm>
            <a:off x="4314824" y="6487222"/>
            <a:ext cx="49645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USGS estimated shaking intensity from M 7.5 Earthquake</a:t>
            </a:r>
          </a:p>
        </p:txBody>
      </p:sp>
      <p:sp>
        <p:nvSpPr>
          <p:cNvPr id="7174" name="TextBox 15">
            <a:extLst>
              <a:ext uri="{FF2B5EF4-FFF2-40B4-BE49-F238E27FC236}">
                <a16:creationId xmlns:a16="http://schemas.microsoft.com/office/drawing/2014/main" id="{43CAF0BC-18F3-40AD-8047-4E5273215377}"/>
              </a:ext>
            </a:extLst>
          </p:cNvPr>
          <p:cNvSpPr txBox="1">
            <a:spLocks noChangeArrowheads="1"/>
          </p:cNvSpPr>
          <p:nvPr/>
        </p:nvSpPr>
        <p:spPr bwMode="auto">
          <a:xfrm>
            <a:off x="273050" y="1143000"/>
            <a:ext cx="323215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Modified-Mercalli Intensity (MMI) scale is a ten-stage scale that indicates the severity of ground shaking. Intensity is dependent on the magnitude, depth, bedrock, and location.</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None/>
            </a:pPr>
            <a:r>
              <a:rPr lang="en-US" altLang="en-US" sz="1600" dirty="0">
                <a:latin typeface="Arial" panose="020B0604020202020204" pitchFamily="34" charset="0"/>
              </a:rPr>
              <a:t>The uninhabited islands nearest the earthquake experienced strong shaking.</a:t>
            </a:r>
          </a:p>
        </p:txBody>
      </p:sp>
      <p:pic>
        <p:nvPicPr>
          <p:cNvPr id="7175" name="Picture 8" descr="IRIS_TMlogo.png">
            <a:extLst>
              <a:ext uri="{FF2B5EF4-FFF2-40B4-BE49-F238E27FC236}">
                <a16:creationId xmlns:a16="http://schemas.microsoft.com/office/drawing/2014/main" id="{0C28D01A-98E7-4AEE-B4A8-BBC9C670E0E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9">
            <a:extLst>
              <a:ext uri="{FF2B5EF4-FFF2-40B4-BE49-F238E27FC236}">
                <a16:creationId xmlns:a16="http://schemas.microsoft.com/office/drawing/2014/main" id="{763967F5-B16A-44DD-AA1A-850CC3B630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6413" y="4240212"/>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8" name="TextBox 10">
            <a:extLst>
              <a:ext uri="{FF2B5EF4-FFF2-40B4-BE49-F238E27FC236}">
                <a16:creationId xmlns:a16="http://schemas.microsoft.com/office/drawing/2014/main" id="{DBD0A588-2257-40F2-9E83-1FB41B13CE98}"/>
              </a:ext>
            </a:extLst>
          </p:cNvPr>
          <p:cNvSpPr txBox="1">
            <a:spLocks noChangeArrowheads="1"/>
          </p:cNvSpPr>
          <p:nvPr/>
        </p:nvSpPr>
        <p:spPr bwMode="auto">
          <a:xfrm>
            <a:off x="573088" y="3897312"/>
            <a:ext cx="22621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400" b="1">
                <a:latin typeface="Arial" panose="020B0604020202020204" pitchFamily="34" charset="0"/>
              </a:rPr>
              <a:t>MMI   Perceived Shaking</a:t>
            </a:r>
          </a:p>
          <a:p>
            <a:pPr eaLnBrk="1" hangingPunct="1">
              <a:spcBef>
                <a:spcPct val="0"/>
              </a:spcBef>
              <a:buFontTx/>
              <a:buNone/>
            </a:pPr>
            <a:endParaRPr lang="en-US" altLang="en-US" sz="1400">
              <a:latin typeface="Arial" panose="020B0604020202020204" pitchFamily="34" charset="0"/>
            </a:endParaRPr>
          </a:p>
        </p:txBody>
      </p:sp>
      <p:pic>
        <p:nvPicPr>
          <p:cNvPr id="3" name="Picture 2" descr="Background pattern&#10;&#10;Description automatically generated with medium confidence">
            <a:extLst>
              <a:ext uri="{FF2B5EF4-FFF2-40B4-BE49-F238E27FC236}">
                <a16:creationId xmlns:a16="http://schemas.microsoft.com/office/drawing/2014/main" id="{5DCFA667-E394-4CB3-A657-BE4986EA2A4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52800" y="1161298"/>
            <a:ext cx="5644412" cy="5315702"/>
          </a:xfrm>
          <a:prstGeom prst="rect">
            <a:avLst/>
          </a:prstGeom>
        </p:spPr>
      </p:pic>
      <p:sp>
        <p:nvSpPr>
          <p:cNvPr id="10" name="Title 1">
            <a:extLst>
              <a:ext uri="{FF2B5EF4-FFF2-40B4-BE49-F238E27FC236}">
                <a16:creationId xmlns:a16="http://schemas.microsoft.com/office/drawing/2014/main" id="{A703EBF1-181F-4353-A866-23C32B02A8E8}"/>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7.5 SOUTH SANDWICH ISLANDS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August 12, 2021 at 18:32:54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5A7EE22-D5AF-4381-84AE-99BF42E8D0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9219" name="Picture 8" descr="IRIS_TMlogo.png">
            <a:extLst>
              <a:ext uri="{FF2B5EF4-FFF2-40B4-BE49-F238E27FC236}">
                <a16:creationId xmlns:a16="http://schemas.microsoft.com/office/drawing/2014/main" id="{1817F4D8-65A5-4DF7-B6C9-2E1CEA6556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18">
            <a:extLst>
              <a:ext uri="{FF2B5EF4-FFF2-40B4-BE49-F238E27FC236}">
                <a16:creationId xmlns:a16="http://schemas.microsoft.com/office/drawing/2014/main" id="{9929321F-17E3-4DEA-B963-0B1E0DB4FB50}"/>
              </a:ext>
            </a:extLst>
          </p:cNvPr>
          <p:cNvSpPr txBox="1">
            <a:spLocks noChangeArrowheads="1"/>
          </p:cNvSpPr>
          <p:nvPr/>
        </p:nvSpPr>
        <p:spPr bwMode="auto">
          <a:xfrm>
            <a:off x="304800" y="1123950"/>
            <a:ext cx="34290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USGS PAGER map shows the population exposed to different Modified Mercalli Intensity (MMI) levels. </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The USGS estimates that no one felt this earthquake.</a:t>
            </a:r>
          </a:p>
        </p:txBody>
      </p:sp>
      <p:sp>
        <p:nvSpPr>
          <p:cNvPr id="9221" name="TextBox 15">
            <a:extLst>
              <a:ext uri="{FF2B5EF4-FFF2-40B4-BE49-F238E27FC236}">
                <a16:creationId xmlns:a16="http://schemas.microsoft.com/office/drawing/2014/main" id="{1BBCA3FA-165B-4FA3-AD8C-A5105F8A9710}"/>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sp>
        <p:nvSpPr>
          <p:cNvPr id="9222" name="TextBox 20">
            <a:extLst>
              <a:ext uri="{FF2B5EF4-FFF2-40B4-BE49-F238E27FC236}">
                <a16:creationId xmlns:a16="http://schemas.microsoft.com/office/drawing/2014/main" id="{B59A3062-D1CD-4698-A49A-AD55336199F4}"/>
              </a:ext>
            </a:extLst>
          </p:cNvPr>
          <p:cNvSpPr txBox="1">
            <a:spLocks noChangeArrowheads="1"/>
          </p:cNvSpPr>
          <p:nvPr/>
        </p:nvSpPr>
        <p:spPr bwMode="auto">
          <a:xfrm>
            <a:off x="3333750" y="5521325"/>
            <a:ext cx="57673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a:latin typeface="Arial" panose="020B0604020202020204" pitchFamily="34" charset="0"/>
              </a:rPr>
              <a:t>The color-coded contour lines outline regions of MMI intensity.  </a:t>
            </a:r>
          </a:p>
          <a:p>
            <a:pPr algn="r" eaLnBrk="1" hangingPunct="1">
              <a:spcBef>
                <a:spcPct val="0"/>
              </a:spcBef>
              <a:buFontTx/>
              <a:buNone/>
            </a:pPr>
            <a:r>
              <a:rPr lang="en-US" altLang="en-US" sz="140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pic>
        <p:nvPicPr>
          <p:cNvPr id="3" name="Picture 2" descr="Chart, radar chart&#10;&#10;Description automatically generated">
            <a:extLst>
              <a:ext uri="{FF2B5EF4-FFF2-40B4-BE49-F238E27FC236}">
                <a16:creationId xmlns:a16="http://schemas.microsoft.com/office/drawing/2014/main" id="{CC389952-1A12-4F6F-94C9-599CE169D0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2172" y="762199"/>
            <a:ext cx="5039428" cy="4772691"/>
          </a:xfrm>
          <a:prstGeom prst="rect">
            <a:avLst/>
          </a:prstGeom>
        </p:spPr>
      </p:pic>
      <p:pic>
        <p:nvPicPr>
          <p:cNvPr id="7" name="Picture 6" descr="Table&#10;&#10;Description automatically generated">
            <a:extLst>
              <a:ext uri="{FF2B5EF4-FFF2-40B4-BE49-F238E27FC236}">
                <a16:creationId xmlns:a16="http://schemas.microsoft.com/office/drawing/2014/main" id="{7F31733B-D185-4FEC-A494-C7B7588FEA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2000" y="2965291"/>
            <a:ext cx="2362200" cy="3816509"/>
          </a:xfrm>
          <a:prstGeom prst="rect">
            <a:avLst/>
          </a:prstGeom>
        </p:spPr>
      </p:pic>
      <p:sp>
        <p:nvSpPr>
          <p:cNvPr id="9" name="Title 1">
            <a:extLst>
              <a:ext uri="{FF2B5EF4-FFF2-40B4-BE49-F238E27FC236}">
                <a16:creationId xmlns:a16="http://schemas.microsoft.com/office/drawing/2014/main" id="{E78F3378-8328-4FA4-BF6E-1902FE9E4B81}"/>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7.5 SOUTH SANDWICH ISLANDS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August 12, 2021 at 18:32:54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F7B2D1D-5EED-8A4F-844E-FF0FA95155C2}"/>
              </a:ext>
            </a:extLst>
          </p:cNvPr>
          <p:cNvPicPr>
            <a:picLocks noChangeAspect="1"/>
          </p:cNvPicPr>
          <p:nvPr/>
        </p:nvPicPr>
        <p:blipFill>
          <a:blip r:embed="rId3"/>
          <a:stretch>
            <a:fillRect/>
          </a:stretch>
        </p:blipFill>
        <p:spPr>
          <a:xfrm>
            <a:off x="914400" y="2362200"/>
            <a:ext cx="7680960" cy="3975828"/>
          </a:xfrm>
          <a:prstGeom prst="rect">
            <a:avLst/>
          </a:prstGeom>
        </p:spPr>
      </p:pic>
      <p:sp>
        <p:nvSpPr>
          <p:cNvPr id="4" name="Rectangle 3">
            <a:extLst>
              <a:ext uri="{FF2B5EF4-FFF2-40B4-BE49-F238E27FC236}">
                <a16:creationId xmlns:a16="http://schemas.microsoft.com/office/drawing/2014/main" id="{82B7DA33-ADA0-4A2D-A7DD-782A067976B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9226" name="Picture 8" descr="IRIS_TMlogo.png">
            <a:extLst>
              <a:ext uri="{FF2B5EF4-FFF2-40B4-BE49-F238E27FC236}">
                <a16:creationId xmlns:a16="http://schemas.microsoft.com/office/drawing/2014/main" id="{C003A567-BF54-4C3E-AC09-E4EC228CD8F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7" name="TextBox 14">
            <a:extLst>
              <a:ext uri="{FF2B5EF4-FFF2-40B4-BE49-F238E27FC236}">
                <a16:creationId xmlns:a16="http://schemas.microsoft.com/office/drawing/2014/main" id="{F0B2BC98-C78B-4D72-8080-9796529DCABB}"/>
              </a:ext>
            </a:extLst>
          </p:cNvPr>
          <p:cNvSpPr txBox="1">
            <a:spLocks noChangeArrowheads="1"/>
          </p:cNvSpPr>
          <p:nvPr/>
        </p:nvSpPr>
        <p:spPr bwMode="auto">
          <a:xfrm>
            <a:off x="257175" y="1023938"/>
            <a:ext cx="85820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 typeface="Arial" panose="020B0604020202020204" pitchFamily="34" charset="0"/>
              <a:buNone/>
            </a:pPr>
            <a:r>
              <a:rPr lang="en-US" altLang="en-US" sz="1800" dirty="0">
                <a:latin typeface="Arial" panose="020B0604020202020204" pitchFamily="34" charset="0"/>
              </a:rPr>
              <a:t>This earthquake epicenter is labeled on the map below along with the most recent 2000 earthquakes of magnitude </a:t>
            </a:r>
            <a:r>
              <a:rPr lang="en-US" altLang="en-US" sz="1800" u="sng" dirty="0">
                <a:latin typeface="Arial" panose="020B0604020202020204" pitchFamily="34" charset="0"/>
              </a:rPr>
              <a:t>&gt;</a:t>
            </a:r>
            <a:r>
              <a:rPr lang="en-US" altLang="en-US" sz="1800" dirty="0">
                <a:latin typeface="Arial" panose="020B0604020202020204" pitchFamily="34" charset="0"/>
              </a:rPr>
              <a:t> 5.  The subduction zone between the South Sandwich microplate and South American Plate has frequent earthquakes with depths increasing from east-to-west across the convergent plate boundary.  </a:t>
            </a:r>
          </a:p>
        </p:txBody>
      </p:sp>
      <p:sp>
        <p:nvSpPr>
          <p:cNvPr id="9232" name="TextBox 16">
            <a:extLst>
              <a:ext uri="{FF2B5EF4-FFF2-40B4-BE49-F238E27FC236}">
                <a16:creationId xmlns:a16="http://schemas.microsoft.com/office/drawing/2014/main" id="{C5B21A09-D3F9-49F8-8D94-7AED672BC6B3}"/>
              </a:ext>
            </a:extLst>
          </p:cNvPr>
          <p:cNvSpPr txBox="1">
            <a:spLocks noChangeArrowheads="1"/>
          </p:cNvSpPr>
          <p:nvPr/>
        </p:nvSpPr>
        <p:spPr bwMode="auto">
          <a:xfrm>
            <a:off x="2684463" y="6345271"/>
            <a:ext cx="39163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400" i="1" dirty="0">
                <a:latin typeface="Arial" panose="020B0604020202020204" pitchFamily="34" charset="0"/>
                <a:cs typeface="Arial" panose="020B0604020202020204" pitchFamily="34" charset="0"/>
              </a:rPr>
              <a:t>Map created with the IRIS Earthquake Browser</a:t>
            </a:r>
          </a:p>
        </p:txBody>
      </p:sp>
      <p:sp>
        <p:nvSpPr>
          <p:cNvPr id="9219" name="TextBox 1">
            <a:extLst>
              <a:ext uri="{FF2B5EF4-FFF2-40B4-BE49-F238E27FC236}">
                <a16:creationId xmlns:a16="http://schemas.microsoft.com/office/drawing/2014/main" id="{405920F5-26C5-4A80-9C5F-F92F4F706D11}"/>
              </a:ext>
            </a:extLst>
          </p:cNvPr>
          <p:cNvSpPr txBox="1">
            <a:spLocks noChangeArrowheads="1"/>
          </p:cNvSpPr>
          <p:nvPr/>
        </p:nvSpPr>
        <p:spPr bwMode="auto">
          <a:xfrm>
            <a:off x="4642644" y="4136893"/>
            <a:ext cx="13843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600" dirty="0">
                <a:solidFill>
                  <a:schemeClr val="bg1"/>
                </a:solidFill>
                <a:latin typeface="Arial" panose="020B0604020202020204" pitchFamily="34" charset="0"/>
              </a:rPr>
              <a:t>Scotia Plate</a:t>
            </a:r>
          </a:p>
        </p:txBody>
      </p:sp>
      <p:sp>
        <p:nvSpPr>
          <p:cNvPr id="9220" name="TextBox 12">
            <a:extLst>
              <a:ext uri="{FF2B5EF4-FFF2-40B4-BE49-F238E27FC236}">
                <a16:creationId xmlns:a16="http://schemas.microsoft.com/office/drawing/2014/main" id="{9357F343-9749-4631-8C0C-1FDD08E653ED}"/>
              </a:ext>
            </a:extLst>
          </p:cNvPr>
          <p:cNvSpPr txBox="1">
            <a:spLocks noChangeArrowheads="1"/>
          </p:cNvSpPr>
          <p:nvPr/>
        </p:nvSpPr>
        <p:spPr bwMode="auto">
          <a:xfrm>
            <a:off x="5334160" y="5666152"/>
            <a:ext cx="19812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600">
                <a:solidFill>
                  <a:schemeClr val="bg1"/>
                </a:solidFill>
                <a:latin typeface="Arial" panose="020B0604020202020204" pitchFamily="34" charset="0"/>
              </a:rPr>
              <a:t>Antarctica Plate</a:t>
            </a:r>
          </a:p>
        </p:txBody>
      </p:sp>
      <p:sp>
        <p:nvSpPr>
          <p:cNvPr id="9221" name="TextBox 13">
            <a:extLst>
              <a:ext uri="{FF2B5EF4-FFF2-40B4-BE49-F238E27FC236}">
                <a16:creationId xmlns:a16="http://schemas.microsoft.com/office/drawing/2014/main" id="{F3510539-C507-4156-B9B8-36F68CB40DAA}"/>
              </a:ext>
            </a:extLst>
          </p:cNvPr>
          <p:cNvSpPr txBox="1">
            <a:spLocks noChangeArrowheads="1"/>
          </p:cNvSpPr>
          <p:nvPr/>
        </p:nvSpPr>
        <p:spPr bwMode="auto">
          <a:xfrm>
            <a:off x="7086600" y="5325170"/>
            <a:ext cx="1143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600" dirty="0">
                <a:solidFill>
                  <a:schemeClr val="bg1"/>
                </a:solidFill>
                <a:latin typeface="Arial" panose="020B0604020202020204" pitchFamily="34" charset="0"/>
              </a:rPr>
              <a:t>South Sandwich</a:t>
            </a:r>
          </a:p>
          <a:p>
            <a:pPr>
              <a:spcBef>
                <a:spcPct val="0"/>
              </a:spcBef>
              <a:buFontTx/>
              <a:buNone/>
            </a:pPr>
            <a:r>
              <a:rPr lang="en-US" altLang="en-US" sz="1600" dirty="0">
                <a:solidFill>
                  <a:schemeClr val="bg1"/>
                </a:solidFill>
                <a:latin typeface="Arial" panose="020B0604020202020204" pitchFamily="34" charset="0"/>
              </a:rPr>
              <a:t>microplate</a:t>
            </a:r>
          </a:p>
        </p:txBody>
      </p:sp>
      <p:cxnSp>
        <p:nvCxnSpPr>
          <p:cNvPr id="6" name="Straight Arrow Connector 5">
            <a:extLst>
              <a:ext uri="{FF2B5EF4-FFF2-40B4-BE49-F238E27FC236}">
                <a16:creationId xmlns:a16="http://schemas.microsoft.com/office/drawing/2014/main" id="{DC816866-FC41-4D13-A015-039B2F4F5804}"/>
              </a:ext>
            </a:extLst>
          </p:cNvPr>
          <p:cNvCxnSpPr>
            <a:cxnSpLocks noChangeShapeType="1"/>
          </p:cNvCxnSpPr>
          <p:nvPr/>
        </p:nvCxnSpPr>
        <p:spPr bwMode="auto">
          <a:xfrm flipH="1">
            <a:off x="7467601" y="3610142"/>
            <a:ext cx="76199" cy="754259"/>
          </a:xfrm>
          <a:prstGeom prst="straightConnector1">
            <a:avLst/>
          </a:prstGeom>
          <a:noFill/>
          <a:ln w="25400">
            <a:solidFill>
              <a:schemeClr val="bg1"/>
            </a:solidFill>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9224" name="TextBox 1">
            <a:extLst>
              <a:ext uri="{FF2B5EF4-FFF2-40B4-BE49-F238E27FC236}">
                <a16:creationId xmlns:a16="http://schemas.microsoft.com/office/drawing/2014/main" id="{04635886-F99B-4F6B-B4F2-514A54C9748D}"/>
              </a:ext>
            </a:extLst>
          </p:cNvPr>
          <p:cNvSpPr txBox="1">
            <a:spLocks noChangeArrowheads="1"/>
          </p:cNvSpPr>
          <p:nvPr/>
        </p:nvSpPr>
        <p:spPr bwMode="auto">
          <a:xfrm>
            <a:off x="4034578" y="2793476"/>
            <a:ext cx="27813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600" dirty="0">
                <a:solidFill>
                  <a:schemeClr val="bg1"/>
                </a:solidFill>
                <a:latin typeface="Arial" panose="020B0604020202020204" pitchFamily="34" charset="0"/>
              </a:rPr>
              <a:t>South American Plate</a:t>
            </a:r>
          </a:p>
        </p:txBody>
      </p:sp>
      <p:sp>
        <p:nvSpPr>
          <p:cNvPr id="9229" name="TextBox 12">
            <a:extLst>
              <a:ext uri="{FF2B5EF4-FFF2-40B4-BE49-F238E27FC236}">
                <a16:creationId xmlns:a16="http://schemas.microsoft.com/office/drawing/2014/main" id="{1B12AA0C-944C-42BC-81AA-20E207CED8DE}"/>
              </a:ext>
            </a:extLst>
          </p:cNvPr>
          <p:cNvSpPr txBox="1">
            <a:spLocks noChangeArrowheads="1"/>
          </p:cNvSpPr>
          <p:nvPr/>
        </p:nvSpPr>
        <p:spPr bwMode="auto">
          <a:xfrm>
            <a:off x="6815878" y="3296284"/>
            <a:ext cx="177948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600" dirty="0">
                <a:solidFill>
                  <a:schemeClr val="bg1"/>
                </a:solidFill>
                <a:latin typeface="Arial" panose="020B0604020202020204" pitchFamily="34" charset="0"/>
              </a:rPr>
              <a:t>M7.5 Earthquake</a:t>
            </a:r>
          </a:p>
        </p:txBody>
      </p:sp>
      <p:cxnSp>
        <p:nvCxnSpPr>
          <p:cNvPr id="25" name="Straight Arrow Connector 24">
            <a:extLst>
              <a:ext uri="{FF2B5EF4-FFF2-40B4-BE49-F238E27FC236}">
                <a16:creationId xmlns:a16="http://schemas.microsoft.com/office/drawing/2014/main" id="{F7FA95F7-33D5-4B63-B265-E736614E14B5}"/>
              </a:ext>
            </a:extLst>
          </p:cNvPr>
          <p:cNvCxnSpPr>
            <a:cxnSpLocks noChangeShapeType="1"/>
          </p:cNvCxnSpPr>
          <p:nvPr/>
        </p:nvCxnSpPr>
        <p:spPr bwMode="auto">
          <a:xfrm flipH="1" flipV="1">
            <a:off x="7086601" y="4568923"/>
            <a:ext cx="381000" cy="778258"/>
          </a:xfrm>
          <a:prstGeom prst="straightConnector1">
            <a:avLst/>
          </a:prstGeom>
          <a:noFill/>
          <a:ln w="22225">
            <a:solidFill>
              <a:schemeClr val="bg1"/>
            </a:solidFill>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pic>
        <p:nvPicPr>
          <p:cNvPr id="9231" name="Picture 11">
            <a:extLst>
              <a:ext uri="{FF2B5EF4-FFF2-40B4-BE49-F238E27FC236}">
                <a16:creationId xmlns:a16="http://schemas.microsoft.com/office/drawing/2014/main" id="{A35F5C1D-3A2B-4739-A496-60338BF2BA97}"/>
              </a:ext>
            </a:extLst>
          </p:cNvPr>
          <p:cNvPicPr>
            <a:picLocks noChangeAspect="1"/>
          </p:cNvPicPr>
          <p:nvPr/>
        </p:nvPicPr>
        <p:blipFill>
          <a:blip r:embed="rId5">
            <a:extLst>
              <a:ext uri="{28A0092B-C50C-407E-A947-70E740481C1C}">
                <a14:useLocalDpi xmlns:a14="http://schemas.microsoft.com/office/drawing/2010/main" val="0"/>
              </a:ext>
            </a:extLst>
          </a:blip>
          <a:srcRect l="2" t="1993" r="16861" b="2007"/>
          <a:stretch>
            <a:fillRect/>
          </a:stretch>
        </p:blipFill>
        <p:spPr bwMode="auto">
          <a:xfrm>
            <a:off x="908497" y="3849709"/>
            <a:ext cx="1109662" cy="237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3" name="TextBox 16">
            <a:extLst>
              <a:ext uri="{FF2B5EF4-FFF2-40B4-BE49-F238E27FC236}">
                <a16:creationId xmlns:a16="http://schemas.microsoft.com/office/drawing/2014/main" id="{0D29F7E7-E4B8-4DCC-B61E-AE30918E3B78}"/>
              </a:ext>
            </a:extLst>
          </p:cNvPr>
          <p:cNvSpPr txBox="1">
            <a:spLocks noChangeArrowheads="1"/>
          </p:cNvSpPr>
          <p:nvPr/>
        </p:nvSpPr>
        <p:spPr bwMode="auto">
          <a:xfrm>
            <a:off x="1765350" y="4182136"/>
            <a:ext cx="973137"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600" dirty="0">
                <a:solidFill>
                  <a:schemeClr val="bg1"/>
                </a:solidFill>
                <a:latin typeface="Arial" panose="020B0604020202020204" pitchFamily="34" charset="0"/>
              </a:rPr>
              <a:t>Pacific</a:t>
            </a:r>
          </a:p>
          <a:p>
            <a:pPr>
              <a:spcBef>
                <a:spcPct val="0"/>
              </a:spcBef>
              <a:buFontTx/>
              <a:buNone/>
            </a:pPr>
            <a:r>
              <a:rPr lang="en-US" altLang="en-US" sz="1600" dirty="0">
                <a:solidFill>
                  <a:schemeClr val="bg1"/>
                </a:solidFill>
                <a:latin typeface="Arial" panose="020B0604020202020204" pitchFamily="34" charset="0"/>
              </a:rPr>
              <a:t>Plate</a:t>
            </a:r>
          </a:p>
        </p:txBody>
      </p:sp>
      <p:sp>
        <p:nvSpPr>
          <p:cNvPr id="16" name="Title 1">
            <a:extLst>
              <a:ext uri="{FF2B5EF4-FFF2-40B4-BE49-F238E27FC236}">
                <a16:creationId xmlns:a16="http://schemas.microsoft.com/office/drawing/2014/main" id="{349673B5-2865-4129-8FCB-7A40BB69C0C4}"/>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7.5 SOUTH SANDWICH ISLANDS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August 12, 2021 at 18:32:54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4" name="Picture 2">
            <a:extLst>
              <a:ext uri="{FF2B5EF4-FFF2-40B4-BE49-F238E27FC236}">
                <a16:creationId xmlns:a16="http://schemas.microsoft.com/office/drawing/2014/main" id="{1D224D12-373D-4A41-BA78-95A72AAEF52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4693" y="2209800"/>
            <a:ext cx="7740014"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5-Point Star 1">
            <a:extLst>
              <a:ext uri="{FF2B5EF4-FFF2-40B4-BE49-F238E27FC236}">
                <a16:creationId xmlns:a16="http://schemas.microsoft.com/office/drawing/2014/main" id="{826F0D95-2B77-3049-9A00-926FE84C395A}"/>
              </a:ext>
            </a:extLst>
          </p:cNvPr>
          <p:cNvSpPr/>
          <p:nvPr/>
        </p:nvSpPr>
        <p:spPr bwMode="auto">
          <a:xfrm>
            <a:off x="7162800" y="3810000"/>
            <a:ext cx="306387" cy="306387"/>
          </a:xfrm>
          <a:prstGeom prst="star5">
            <a:avLst>
              <a:gd name="adj" fmla="val 19098"/>
              <a:gd name="hf" fmla="val 105146"/>
              <a:gd name="vf" fmla="val 11055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400" dirty="0"/>
          </a:p>
        </p:txBody>
      </p:sp>
      <p:sp>
        <p:nvSpPr>
          <p:cNvPr id="4" name="Rectangle 3">
            <a:extLst>
              <a:ext uri="{FF2B5EF4-FFF2-40B4-BE49-F238E27FC236}">
                <a16:creationId xmlns:a16="http://schemas.microsoft.com/office/drawing/2014/main" id="{4FB05CD9-78A5-9446-9AAE-FBFCE09DFBC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defRPr/>
            </a:pPr>
            <a:endParaRPr lang="en-US" altLang="en-US">
              <a:solidFill>
                <a:srgbClr val="FFFFFF"/>
              </a:solidFill>
              <a:latin typeface="Calibri" charset="0"/>
            </a:endParaRPr>
          </a:p>
        </p:txBody>
      </p:sp>
      <p:pic>
        <p:nvPicPr>
          <p:cNvPr id="22531" name="Picture 18" descr="IRIS_TMlogo.png">
            <a:extLst>
              <a:ext uri="{FF2B5EF4-FFF2-40B4-BE49-F238E27FC236}">
                <a16:creationId xmlns:a16="http://schemas.microsoft.com/office/drawing/2014/main" id="{CB600531-B5B9-F849-AC1D-385185EF311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2" name="TextBox 7">
            <a:extLst>
              <a:ext uri="{FF2B5EF4-FFF2-40B4-BE49-F238E27FC236}">
                <a16:creationId xmlns:a16="http://schemas.microsoft.com/office/drawing/2014/main" id="{56611997-4B30-5548-B6FB-F2B294BBB583}"/>
              </a:ext>
            </a:extLst>
          </p:cNvPr>
          <p:cNvSpPr txBox="1">
            <a:spLocks noChangeArrowheads="1"/>
          </p:cNvSpPr>
          <p:nvPr/>
        </p:nvSpPr>
        <p:spPr bwMode="auto">
          <a:xfrm>
            <a:off x="241291" y="993338"/>
            <a:ext cx="8706817"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n-US" altLang="en-US" sz="1600" dirty="0">
                <a:latin typeface="Arial" panose="020B0604020202020204" pitchFamily="34" charset="0"/>
                <a:cs typeface="Arial" panose="020B0604020202020204" pitchFamily="34" charset="0"/>
              </a:rPr>
              <a:t>The earthquake epicenter (red star) is located about 70 km (43 mi) east of Saunders Island.  The South American Plate subducts towards the west beneath the South Sandwich microplate.  In the region of this earthquake, the South America Plate subducts at a rate of ~7 cm/yr.  According to the US Geological Survey, the top of the South American Plate in the vicinity of August 12, 2021 earthquake is at a depth </a:t>
            </a:r>
          </a:p>
          <a:p>
            <a:pPr>
              <a:spcBef>
                <a:spcPct val="0"/>
              </a:spcBef>
              <a:buNone/>
            </a:pPr>
            <a:r>
              <a:rPr lang="en-US" altLang="en-US" sz="1600" dirty="0">
                <a:latin typeface="Arial" panose="020B0604020202020204" pitchFamily="34" charset="0"/>
                <a:cs typeface="Arial" panose="020B0604020202020204" pitchFamily="34" charset="0"/>
              </a:rPr>
              <a:t>of 25 km.  With a depth of 63 km (39 mi), </a:t>
            </a:r>
          </a:p>
          <a:p>
            <a:pPr>
              <a:spcBef>
                <a:spcPct val="0"/>
              </a:spcBef>
              <a:buNone/>
            </a:pPr>
            <a:r>
              <a:rPr lang="en-US" altLang="en-US" sz="1600" dirty="0">
                <a:latin typeface="Arial" panose="020B0604020202020204" pitchFamily="34" charset="0"/>
                <a:cs typeface="Arial" panose="020B0604020202020204" pitchFamily="34" charset="0"/>
              </a:rPr>
              <a:t>this earthquake </a:t>
            </a:r>
            <a:r>
              <a:rPr lang="en-US" altLang="en-US" sz="1600" dirty="0">
                <a:latin typeface="Arial" panose="020B0604020202020204" pitchFamily="34" charset="0"/>
              </a:rPr>
              <a:t>occurred as the result of </a:t>
            </a:r>
            <a:br>
              <a:rPr lang="en-US" altLang="en-US" sz="1600" dirty="0">
                <a:latin typeface="Arial" panose="020B0604020202020204" pitchFamily="34" charset="0"/>
              </a:rPr>
            </a:br>
            <a:r>
              <a:rPr lang="en-US" altLang="en-US" sz="1600" dirty="0">
                <a:latin typeface="Arial" panose="020B0604020202020204" pitchFamily="34" charset="0"/>
              </a:rPr>
              <a:t>intraplate faulting within the lithosphere </a:t>
            </a:r>
            <a:br>
              <a:rPr lang="en-US" altLang="en-US" sz="1600" dirty="0">
                <a:latin typeface="Arial" panose="020B0604020202020204" pitchFamily="34" charset="0"/>
              </a:rPr>
            </a:br>
            <a:r>
              <a:rPr lang="en-US" altLang="en-US" sz="1600" dirty="0">
                <a:latin typeface="Arial" panose="020B0604020202020204" pitchFamily="34" charset="0"/>
              </a:rPr>
              <a:t>of the subducting South America Plate, </a:t>
            </a:r>
          </a:p>
          <a:p>
            <a:pPr>
              <a:spcBef>
                <a:spcPct val="0"/>
              </a:spcBef>
              <a:buNone/>
            </a:pPr>
            <a:r>
              <a:rPr lang="en-US" altLang="en-US" sz="1600" dirty="0">
                <a:latin typeface="Arial" panose="020B0604020202020204" pitchFamily="34" charset="0"/>
              </a:rPr>
              <a:t>rather than on the shallower thrust faulting </a:t>
            </a:r>
          </a:p>
          <a:p>
            <a:pPr>
              <a:spcBef>
                <a:spcPct val="0"/>
              </a:spcBef>
              <a:buNone/>
            </a:pPr>
            <a:r>
              <a:rPr lang="en-US" altLang="en-US" sz="1600" dirty="0">
                <a:latin typeface="Arial" panose="020B0604020202020204" pitchFamily="34" charset="0"/>
              </a:rPr>
              <a:t>plate boundary between the two plates.</a:t>
            </a:r>
            <a:endParaRPr lang="en-US" altLang="en-US" sz="1600" dirty="0">
              <a:latin typeface="Arial" panose="020B0604020202020204" pitchFamily="34" charset="0"/>
              <a:cs typeface="Arial" panose="020B0604020202020204" pitchFamily="34" charset="0"/>
            </a:endParaRPr>
          </a:p>
        </p:txBody>
      </p:sp>
      <p:sp>
        <p:nvSpPr>
          <p:cNvPr id="7" name="Title 1">
            <a:extLst>
              <a:ext uri="{FF2B5EF4-FFF2-40B4-BE49-F238E27FC236}">
                <a16:creationId xmlns:a16="http://schemas.microsoft.com/office/drawing/2014/main" id="{DF7DE7A0-6372-449F-80D0-2C2D9FD9FF79}"/>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7.5 SOUTH SANDWICH ISLANDS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August 12, 2021 at 18:32:54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074C876-B7AD-024A-8060-F6BCFA22A484}"/>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6626" name="Picture 18" descr="IRIS_TMlogo.png">
            <a:extLst>
              <a:ext uri="{FF2B5EF4-FFF2-40B4-BE49-F238E27FC236}">
                <a16:creationId xmlns:a16="http://schemas.microsoft.com/office/drawing/2014/main" id="{55940D7D-007E-0C41-8E14-7B7B19FB3DE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TextBox 11">
            <a:extLst>
              <a:ext uri="{FF2B5EF4-FFF2-40B4-BE49-F238E27FC236}">
                <a16:creationId xmlns:a16="http://schemas.microsoft.com/office/drawing/2014/main" id="{6E7F7E63-438A-A743-80A6-1ED8D11DF26E}"/>
              </a:ext>
            </a:extLst>
          </p:cNvPr>
          <p:cNvSpPr txBox="1">
            <a:spLocks noChangeArrowheads="1"/>
          </p:cNvSpPr>
          <p:nvPr/>
        </p:nvSpPr>
        <p:spPr bwMode="auto">
          <a:xfrm>
            <a:off x="304800" y="6563152"/>
            <a:ext cx="384035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200" i="1" dirty="0">
                <a:latin typeface="Arial" panose="020B0604020202020204" pitchFamily="34" charset="0"/>
              </a:rPr>
              <a:t>USGS </a:t>
            </a:r>
            <a:r>
              <a:rPr lang="en-US" altLang="en-US" sz="1200" i="1" dirty="0" err="1">
                <a:latin typeface="Arial" panose="020B0604020202020204" pitchFamily="34" charset="0"/>
              </a:rPr>
              <a:t>WPhase</a:t>
            </a:r>
            <a:r>
              <a:rPr lang="en-US" altLang="en-US" sz="1200" i="1" dirty="0">
                <a:latin typeface="Arial" panose="020B0604020202020204" pitchFamily="34" charset="0"/>
              </a:rPr>
              <a:t> Centroid Moment Tensor Solution</a:t>
            </a:r>
          </a:p>
        </p:txBody>
      </p:sp>
      <p:sp>
        <p:nvSpPr>
          <p:cNvPr id="26628" name="TextBox 7">
            <a:extLst>
              <a:ext uri="{FF2B5EF4-FFF2-40B4-BE49-F238E27FC236}">
                <a16:creationId xmlns:a16="http://schemas.microsoft.com/office/drawing/2014/main" id="{9AB2C684-8BBB-814C-821A-E4325479284D}"/>
              </a:ext>
            </a:extLst>
          </p:cNvPr>
          <p:cNvSpPr txBox="1">
            <a:spLocks noChangeArrowheads="1"/>
          </p:cNvSpPr>
          <p:nvPr/>
        </p:nvSpPr>
        <p:spPr bwMode="auto">
          <a:xfrm>
            <a:off x="244475" y="1066800"/>
            <a:ext cx="8747125" cy="3177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200"/>
              </a:lnSpc>
              <a:spcBef>
                <a:spcPct val="0"/>
              </a:spcBef>
              <a:buFontTx/>
              <a:buNone/>
            </a:pPr>
            <a:r>
              <a:rPr lang="en-US" altLang="en-US" sz="1800" dirty="0">
                <a:latin typeface="Arial" panose="020B0604020202020204" pitchFamily="34" charset="0"/>
              </a:rPr>
              <a:t>The focal mechanism is how seismologists plot the 3-D stress orientations of an earthquake.  Because an earthquake occurs as slip on a fault, it generates primary (P) waves in quadrants where the first pulse is compressional (shaded) and quadrants where the first pulse is extensional (white). The orientation of these quadrants determined from recorded seismic waves identifies the type of fault that produced the earthquake.</a:t>
            </a:r>
          </a:p>
          <a:p>
            <a:pPr eaLnBrk="1" hangingPunct="1">
              <a:lnSpc>
                <a:spcPts val="2200"/>
              </a:lnSpc>
              <a:spcBef>
                <a:spcPct val="0"/>
              </a:spcBef>
              <a:buFontTx/>
              <a:buNone/>
            </a:pPr>
            <a:endParaRPr lang="en-US" altLang="en-US" sz="1800" dirty="0">
              <a:latin typeface="Arial" panose="020B0604020202020204" pitchFamily="34" charset="0"/>
            </a:endParaRPr>
          </a:p>
          <a:p>
            <a:pPr eaLnBrk="1" hangingPunct="1">
              <a:lnSpc>
                <a:spcPts val="2200"/>
              </a:lnSpc>
              <a:spcBef>
                <a:spcPct val="0"/>
              </a:spcBef>
              <a:buFontTx/>
              <a:buNone/>
            </a:pPr>
            <a:r>
              <a:rPr lang="en-US" altLang="en-US" sz="1800" dirty="0">
                <a:latin typeface="Arial" panose="020B0604020202020204" pitchFamily="34" charset="0"/>
              </a:rPr>
              <a:t>Given the estimated depths of the earthquake and of the subducted slab, this earthquake likely initiated in the lower half of the subducted South America plate as a result of compressional forces caused by downward bending of the subducted plate.</a:t>
            </a:r>
            <a:endParaRPr lang="en-US" altLang="en-US" sz="1800" dirty="0">
              <a:solidFill>
                <a:srgbClr val="000000"/>
              </a:solidFill>
              <a:latin typeface="Arial" panose="020B0604020202020204" pitchFamily="34" charset="0"/>
            </a:endParaRPr>
          </a:p>
        </p:txBody>
      </p:sp>
      <p:pic>
        <p:nvPicPr>
          <p:cNvPr id="12" name="Picture 4">
            <a:extLst>
              <a:ext uri="{FF2B5EF4-FFF2-40B4-BE49-F238E27FC236}">
                <a16:creationId xmlns:a16="http://schemas.microsoft.com/office/drawing/2014/main" id="{96DC4ADE-D4BC-4D5C-98BE-B5B7BBEDD58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145157" y="4308093"/>
            <a:ext cx="4267298" cy="181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A picture containing text, clock, gauge&#10;&#10;Description automatically generated">
            <a:extLst>
              <a:ext uri="{FF2B5EF4-FFF2-40B4-BE49-F238E27FC236}">
                <a16:creationId xmlns:a16="http://schemas.microsoft.com/office/drawing/2014/main" id="{DB183C9D-5C54-4AE4-B017-2F89C8A2637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5083" y="4343400"/>
            <a:ext cx="2130517" cy="2152407"/>
          </a:xfrm>
          <a:prstGeom prst="rect">
            <a:avLst/>
          </a:prstGeom>
        </p:spPr>
      </p:pic>
      <p:sp>
        <p:nvSpPr>
          <p:cNvPr id="10" name="Title 1">
            <a:extLst>
              <a:ext uri="{FF2B5EF4-FFF2-40B4-BE49-F238E27FC236}">
                <a16:creationId xmlns:a16="http://schemas.microsoft.com/office/drawing/2014/main" id="{781E71AC-EE4E-4540-A637-7ECE419444CE}"/>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7.5 SOUTH SANDWICH ISLANDS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August 12, 2021 at 18:32:54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17DF41F-FBF6-4441-8107-68AE225491C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31748" name="Picture 18" descr="IRIS_TMlogo.png">
            <a:extLst>
              <a:ext uri="{FF2B5EF4-FFF2-40B4-BE49-F238E27FC236}">
                <a16:creationId xmlns:a16="http://schemas.microsoft.com/office/drawing/2014/main" id="{1CDE4EA6-699F-4E44-82F5-E49F6B3062E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TextBox 14">
            <a:extLst>
              <a:ext uri="{FF2B5EF4-FFF2-40B4-BE49-F238E27FC236}">
                <a16:creationId xmlns:a16="http://schemas.microsoft.com/office/drawing/2014/main" id="{011B1CC7-B757-B843-9EBB-9C760C3A82AA}"/>
              </a:ext>
            </a:extLst>
          </p:cNvPr>
          <p:cNvSpPr txBox="1">
            <a:spLocks noChangeArrowheads="1"/>
          </p:cNvSpPr>
          <p:nvPr/>
        </p:nvSpPr>
        <p:spPr bwMode="auto">
          <a:xfrm>
            <a:off x="250811" y="1122983"/>
            <a:ext cx="8512189" cy="328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2000"/>
              </a:lnSpc>
              <a:spcBef>
                <a:spcPct val="0"/>
              </a:spcBef>
              <a:buNone/>
            </a:pPr>
            <a:r>
              <a:rPr lang="en-US" altLang="en-US" sz="1500" dirty="0">
                <a:solidFill>
                  <a:srgbClr val="000000"/>
                </a:solidFill>
                <a:latin typeface="Arial" panose="020B0604020202020204" pitchFamily="34" charset="0"/>
                <a:cs typeface="Arial" panose="020B0604020202020204" pitchFamily="34" charset="0"/>
              </a:rPr>
              <a:t>Animating the earthquakes including the mainshock and aftershocks. </a:t>
            </a:r>
          </a:p>
        </p:txBody>
      </p:sp>
      <p:sp>
        <p:nvSpPr>
          <p:cNvPr id="31754" name="TextBox 16">
            <a:extLst>
              <a:ext uri="{FF2B5EF4-FFF2-40B4-BE49-F238E27FC236}">
                <a16:creationId xmlns:a16="http://schemas.microsoft.com/office/drawing/2014/main" id="{32CB58C5-F39B-5444-9EBE-1C7CFE3E185C}"/>
              </a:ext>
            </a:extLst>
          </p:cNvPr>
          <p:cNvSpPr txBox="1">
            <a:spLocks noChangeArrowheads="1"/>
          </p:cNvSpPr>
          <p:nvPr/>
        </p:nvSpPr>
        <p:spPr bwMode="auto">
          <a:xfrm>
            <a:off x="4613428" y="6550223"/>
            <a:ext cx="436529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400" i="1" dirty="0">
                <a:solidFill>
                  <a:srgbClr val="000000"/>
                </a:solidFill>
                <a:latin typeface="Arial" panose="020B0604020202020204" pitchFamily="34" charset="0"/>
                <a:cs typeface="Arial" panose="020B0604020202020204" pitchFamily="34" charset="0"/>
              </a:rPr>
              <a:t>Animation created with the IRIS Earthquake Browser</a:t>
            </a:r>
          </a:p>
        </p:txBody>
      </p:sp>
      <p:pic>
        <p:nvPicPr>
          <p:cNvPr id="2" name="SandwichPlate_210812">
            <a:hlinkClick r:id="" action="ppaction://media"/>
            <a:extLst>
              <a:ext uri="{FF2B5EF4-FFF2-40B4-BE49-F238E27FC236}">
                <a16:creationId xmlns:a16="http://schemas.microsoft.com/office/drawing/2014/main" id="{454C0664-1A6C-4E28-8D43-816E83DB633B}"/>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925505" y="1613247"/>
            <a:ext cx="7162800" cy="4775200"/>
          </a:xfrm>
          <a:prstGeom prst="rect">
            <a:avLst/>
          </a:prstGeom>
        </p:spPr>
      </p:pic>
      <p:sp>
        <p:nvSpPr>
          <p:cNvPr id="9" name="Title 1">
            <a:extLst>
              <a:ext uri="{FF2B5EF4-FFF2-40B4-BE49-F238E27FC236}">
                <a16:creationId xmlns:a16="http://schemas.microsoft.com/office/drawing/2014/main" id="{F0B896E7-D162-43B8-908D-1788CDAF6749}"/>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7.5 SOUTH SANDWICH ISLANDS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August 12, 2021 at 18:32:54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613006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856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84BA5C-2649-4384-813C-D9068537919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35845" name="Picture 8" descr="IRIS_TMlogo.png">
            <a:extLst>
              <a:ext uri="{FF2B5EF4-FFF2-40B4-BE49-F238E27FC236}">
                <a16:creationId xmlns:a16="http://schemas.microsoft.com/office/drawing/2014/main" id="{5E52D5B1-0966-8748-BE66-5E07518168F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8" name="TextBox 4">
            <a:extLst>
              <a:ext uri="{FF2B5EF4-FFF2-40B4-BE49-F238E27FC236}">
                <a16:creationId xmlns:a16="http://schemas.microsoft.com/office/drawing/2014/main" id="{6C40407E-2380-2B44-B347-490E78778DEB}"/>
              </a:ext>
            </a:extLst>
          </p:cNvPr>
          <p:cNvSpPr txBox="1">
            <a:spLocks noChangeArrowheads="1"/>
          </p:cNvSpPr>
          <p:nvPr/>
        </p:nvSpPr>
        <p:spPr bwMode="auto">
          <a:xfrm>
            <a:off x="304800" y="990600"/>
            <a:ext cx="3962400" cy="6494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sz="1600" dirty="0"/>
              <a:t>A </a:t>
            </a:r>
            <a:r>
              <a:rPr lang="en-US" altLang="en-US" sz="1600" b="1" dirty="0"/>
              <a:t>mainshock</a:t>
            </a:r>
            <a:r>
              <a:rPr lang="en-US" altLang="en-US" sz="1600" dirty="0"/>
              <a:t> is largest magnitude earthquake during an earthquake sequence.  </a:t>
            </a:r>
          </a:p>
          <a:p>
            <a:endParaRPr lang="en-US" altLang="en-US" sz="1600" dirty="0"/>
          </a:p>
          <a:p>
            <a:r>
              <a:rPr lang="en-US" altLang="en-US" sz="1600" b="1" dirty="0"/>
              <a:t>Aftershocks</a:t>
            </a:r>
            <a:r>
              <a:rPr lang="en-US" altLang="en-US" sz="1600" dirty="0"/>
              <a:t> are smaller earthquakes occurring after a large earthquake as the fault adjusts to the new state of stress.  </a:t>
            </a:r>
          </a:p>
          <a:p>
            <a:endParaRPr lang="en-US" altLang="en-US" sz="1600" dirty="0"/>
          </a:p>
          <a:p>
            <a:r>
              <a:rPr lang="en-US" altLang="en-US" sz="1600" dirty="0">
                <a:latin typeface="Arial" panose="020B0604020202020204" pitchFamily="34" charset="0"/>
              </a:rPr>
              <a:t>The graph shows how the number of aftershocks and the magnitude of aftershocks decay with increasing time since the main shock. The number of aftershocks also decreases with distance from the main shock.</a:t>
            </a:r>
          </a:p>
          <a:p>
            <a:endParaRPr lang="en-US" altLang="en-US" sz="1600" dirty="0"/>
          </a:p>
          <a:p>
            <a:r>
              <a:rPr lang="en-US" altLang="en-US" sz="1600" dirty="0"/>
              <a:t>A </a:t>
            </a:r>
            <a:r>
              <a:rPr lang="en-US" altLang="en-US" sz="1600" b="1" dirty="0"/>
              <a:t>foreshock</a:t>
            </a:r>
            <a:r>
              <a:rPr lang="en-US" altLang="en-US" sz="1600" dirty="0"/>
              <a:t> is a smaller magnitude earthquake that precedes the mainshock.</a:t>
            </a:r>
          </a:p>
          <a:p>
            <a:endParaRPr lang="en-US" altLang="en-US" sz="1600" dirty="0"/>
          </a:p>
          <a:p>
            <a:r>
              <a:rPr lang="en-US" sz="1600" dirty="0"/>
              <a:t>There are no special characteristics of a foreshock that let us know it is a foreshock until the mainshock occurs.  There were no foreshocks for this earthquake.</a:t>
            </a:r>
          </a:p>
          <a:p>
            <a:endParaRPr lang="en-US" altLang="en-US" sz="1600" dirty="0">
              <a:latin typeface="Arial" panose="020B0604020202020204" pitchFamily="34" charset="0"/>
            </a:endParaRPr>
          </a:p>
          <a:p>
            <a:endParaRPr lang="en-US" sz="1600" dirty="0"/>
          </a:p>
          <a:p>
            <a:endParaRPr lang="en-US" altLang="en-US" sz="1600" dirty="0"/>
          </a:p>
        </p:txBody>
      </p:sp>
      <p:sp>
        <p:nvSpPr>
          <p:cNvPr id="9" name="Rectangle 7">
            <a:extLst>
              <a:ext uri="{FF2B5EF4-FFF2-40B4-BE49-F238E27FC236}">
                <a16:creationId xmlns:a16="http://schemas.microsoft.com/office/drawing/2014/main" id="{B1513C5A-CFF4-4A5C-854A-7E130F74C7DB}"/>
              </a:ext>
            </a:extLst>
          </p:cNvPr>
          <p:cNvSpPr>
            <a:spLocks noChangeArrowheads="1"/>
          </p:cNvSpPr>
          <p:nvPr/>
        </p:nvSpPr>
        <p:spPr bwMode="auto">
          <a:xfrm>
            <a:off x="4667247" y="6551984"/>
            <a:ext cx="44211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n-US" altLang="en-US" sz="1400" i="1" dirty="0">
                <a:latin typeface="Arial" panose="020B0604020202020204" pitchFamily="34" charset="0"/>
              </a:rPr>
              <a:t>Image courtesy of the US Geological Survey</a:t>
            </a:r>
          </a:p>
        </p:txBody>
      </p:sp>
      <p:pic>
        <p:nvPicPr>
          <p:cNvPr id="10" name="Picture 10" descr="usgs.jpg">
            <a:extLst>
              <a:ext uri="{FF2B5EF4-FFF2-40B4-BE49-F238E27FC236}">
                <a16:creationId xmlns:a16="http://schemas.microsoft.com/office/drawing/2014/main" id="{969B65C8-67A6-4BD4-8B03-665B7874EE9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394078" y="3775446"/>
            <a:ext cx="4692990" cy="277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A_004_ForeshockAftershock_720.mp4">
            <a:hlinkClick r:id="" action="ppaction://media"/>
            <a:extLst>
              <a:ext uri="{FF2B5EF4-FFF2-40B4-BE49-F238E27FC236}">
                <a16:creationId xmlns:a16="http://schemas.microsoft.com/office/drawing/2014/main" id="{C5E964E8-A192-4798-8AFA-D2259E29530A}"/>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4477642" y="1003300"/>
            <a:ext cx="4553997" cy="2574273"/>
          </a:xfrm>
          <a:prstGeom prst="rect">
            <a:avLst/>
          </a:prstGeom>
        </p:spPr>
      </p:pic>
      <p:sp>
        <p:nvSpPr>
          <p:cNvPr id="12" name="Title 1">
            <a:extLst>
              <a:ext uri="{FF2B5EF4-FFF2-40B4-BE49-F238E27FC236}">
                <a16:creationId xmlns:a16="http://schemas.microsoft.com/office/drawing/2014/main" id="{C30FCAD9-3319-453D-8F4C-ED13979491D4}"/>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7.5 SOUTH SANDWICH ISLANDS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August 12, 2021 at 18:32:54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724831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8917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80F51E1-C3A2-E24A-9619-1FA654FCEAD6}"/>
              </a:ext>
            </a:extLst>
          </p:cNvPr>
          <p:cNvPicPr>
            <a:picLocks noChangeAspect="1"/>
          </p:cNvPicPr>
          <p:nvPr/>
        </p:nvPicPr>
        <p:blipFill>
          <a:blip r:embed="rId3"/>
          <a:stretch>
            <a:fillRect/>
          </a:stretch>
        </p:blipFill>
        <p:spPr>
          <a:xfrm>
            <a:off x="1181319" y="1283968"/>
            <a:ext cx="6858000" cy="5342526"/>
          </a:xfrm>
          <a:prstGeom prst="rect">
            <a:avLst/>
          </a:prstGeom>
        </p:spPr>
      </p:pic>
      <p:sp>
        <p:nvSpPr>
          <p:cNvPr id="4" name="Rectangle 3">
            <a:extLst>
              <a:ext uri="{FF2B5EF4-FFF2-40B4-BE49-F238E27FC236}">
                <a16:creationId xmlns:a16="http://schemas.microsoft.com/office/drawing/2014/main" id="{66F8FB3C-6EE6-2E49-9D9B-01CB3E09BE11}"/>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17412" name="Picture 18" descr="IRIS_TMlogo.png">
            <a:extLst>
              <a:ext uri="{FF2B5EF4-FFF2-40B4-BE49-F238E27FC236}">
                <a16:creationId xmlns:a16="http://schemas.microsoft.com/office/drawing/2014/main" id="{3E97D523-922A-004E-B890-E59E9D15A94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TextBox 7">
            <a:extLst>
              <a:ext uri="{FF2B5EF4-FFF2-40B4-BE49-F238E27FC236}">
                <a16:creationId xmlns:a16="http://schemas.microsoft.com/office/drawing/2014/main" id="{B5EED0C9-AD29-B34B-A2F3-EC9B4E289FDB}"/>
              </a:ext>
            </a:extLst>
          </p:cNvPr>
          <p:cNvSpPr txBox="1">
            <a:spLocks noChangeArrowheads="1"/>
          </p:cNvSpPr>
          <p:nvPr/>
        </p:nvSpPr>
        <p:spPr bwMode="auto">
          <a:xfrm>
            <a:off x="1632026" y="805333"/>
            <a:ext cx="6332537" cy="535211"/>
          </a:xfrm>
          <a:prstGeom prst="rect">
            <a:avLst/>
          </a:prstGeom>
          <a:solidFill>
            <a:schemeClr val="bg1"/>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n-US" altLang="en-US" sz="1400" dirty="0">
                <a:solidFill>
                  <a:srgbClr val="000000"/>
                </a:solidFill>
                <a:latin typeface="Arial" panose="020B0604020202020204" pitchFamily="34" charset="0"/>
              </a:rPr>
              <a:t>The record of the earthquake in Bend, Oregon (BNOR) is illustrated below. Bend is 14,333 km (8,907 miles, 129.1°) from the location of this earthquake. </a:t>
            </a:r>
          </a:p>
        </p:txBody>
      </p:sp>
      <p:sp>
        <p:nvSpPr>
          <p:cNvPr id="17414" name="TextBox 4">
            <a:extLst>
              <a:ext uri="{FF2B5EF4-FFF2-40B4-BE49-F238E27FC236}">
                <a16:creationId xmlns:a16="http://schemas.microsoft.com/office/drawing/2014/main" id="{665355A7-F81B-5740-BE20-81B32097C91D}"/>
              </a:ext>
            </a:extLst>
          </p:cNvPr>
          <p:cNvSpPr txBox="1">
            <a:spLocks noChangeArrowheads="1"/>
          </p:cNvSpPr>
          <p:nvPr/>
        </p:nvSpPr>
        <p:spPr bwMode="auto">
          <a:xfrm>
            <a:off x="1506390" y="2085489"/>
            <a:ext cx="127476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Diffracted P wave</a:t>
            </a:r>
          </a:p>
        </p:txBody>
      </p:sp>
      <p:sp>
        <p:nvSpPr>
          <p:cNvPr id="12" name="TextBox 11">
            <a:extLst>
              <a:ext uri="{FF2B5EF4-FFF2-40B4-BE49-F238E27FC236}">
                <a16:creationId xmlns:a16="http://schemas.microsoft.com/office/drawing/2014/main" id="{8E4AFB19-4CE8-2945-BB82-8BE03F137F24}"/>
              </a:ext>
            </a:extLst>
          </p:cNvPr>
          <p:cNvSpPr txBox="1"/>
          <p:nvPr/>
        </p:nvSpPr>
        <p:spPr>
          <a:xfrm>
            <a:off x="6116693" y="2548245"/>
            <a:ext cx="2152650" cy="369887"/>
          </a:xfrm>
          <a:prstGeom prst="rect">
            <a:avLst/>
          </a:prstGeom>
          <a:solidFill>
            <a:schemeClr val="bg1"/>
          </a:solidFill>
        </p:spPr>
        <p:txBody>
          <a:bodyPr>
            <a:spAutoFit/>
          </a:bodyPr>
          <a:lstStyle/>
          <a:p>
            <a:pPr eaLnBrk="1" hangingPunct="1">
              <a:defRPr/>
            </a:pPr>
            <a:r>
              <a:rPr lang="en-US" spc="200" dirty="0">
                <a:latin typeface="Arial" charset="0"/>
                <a:ea typeface="MS PGothic" charset="-128"/>
              </a:rPr>
              <a:t>Surface Waves</a:t>
            </a:r>
          </a:p>
        </p:txBody>
      </p:sp>
      <p:sp>
        <p:nvSpPr>
          <p:cNvPr id="17416" name="TextBox 4">
            <a:extLst>
              <a:ext uri="{FF2B5EF4-FFF2-40B4-BE49-F238E27FC236}">
                <a16:creationId xmlns:a16="http://schemas.microsoft.com/office/drawing/2014/main" id="{0C5192F5-EE60-E646-86BA-376182046BD3}"/>
              </a:ext>
            </a:extLst>
          </p:cNvPr>
          <p:cNvSpPr txBox="1">
            <a:spLocks noChangeArrowheads="1"/>
          </p:cNvSpPr>
          <p:nvPr/>
        </p:nvSpPr>
        <p:spPr bwMode="auto">
          <a:xfrm>
            <a:off x="2968019" y="1376942"/>
            <a:ext cx="492125"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PP</a:t>
            </a:r>
          </a:p>
        </p:txBody>
      </p:sp>
      <p:sp>
        <p:nvSpPr>
          <p:cNvPr id="17417" name="TextBox 5">
            <a:extLst>
              <a:ext uri="{FF2B5EF4-FFF2-40B4-BE49-F238E27FC236}">
                <a16:creationId xmlns:a16="http://schemas.microsoft.com/office/drawing/2014/main" id="{74AB80FA-3CEE-0845-AA22-28307EF0E8F7}"/>
              </a:ext>
            </a:extLst>
          </p:cNvPr>
          <p:cNvSpPr txBox="1">
            <a:spLocks noChangeArrowheads="1"/>
          </p:cNvSpPr>
          <p:nvPr/>
        </p:nvSpPr>
        <p:spPr bwMode="auto">
          <a:xfrm>
            <a:off x="1583489" y="2841217"/>
            <a:ext cx="6654884"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400" dirty="0">
                <a:latin typeface="Arial" panose="020B0604020202020204" pitchFamily="34" charset="0"/>
                <a:cs typeface="Arial" panose="020B0604020202020204" pitchFamily="34" charset="0"/>
              </a:rPr>
              <a:t>A prominent wave arrival on this seismogram is PP, a compressional wave that bounced off the Earth</a:t>
            </a:r>
            <a:r>
              <a:rPr lang="ja-JP" altLang="en-US" sz="1400">
                <a:latin typeface="Arial" panose="020B0604020202020204" pitchFamily="34" charset="0"/>
                <a:cs typeface="Arial" panose="020B0604020202020204" pitchFamily="34" charset="0"/>
              </a:rPr>
              <a:t>’</a:t>
            </a:r>
            <a:r>
              <a:rPr lang="en-US" altLang="ja-JP" sz="1400" dirty="0">
                <a:latin typeface="Arial" panose="020B0604020202020204" pitchFamily="34" charset="0"/>
                <a:cs typeface="Arial" panose="020B0604020202020204" pitchFamily="34" charset="0"/>
              </a:rPr>
              <a:t>s surface halfway between the earthquake and the station. </a:t>
            </a:r>
            <a:endParaRPr lang="en-US" altLang="en-US" sz="1400" dirty="0">
              <a:latin typeface="Arial" panose="020B0604020202020204" pitchFamily="34" charset="0"/>
              <a:cs typeface="Arial" panose="020B0604020202020204" pitchFamily="34" charset="0"/>
            </a:endParaRPr>
          </a:p>
        </p:txBody>
      </p:sp>
      <p:cxnSp>
        <p:nvCxnSpPr>
          <p:cNvPr id="17" name="Straight Arrow Connector 16">
            <a:extLst>
              <a:ext uri="{FF2B5EF4-FFF2-40B4-BE49-F238E27FC236}">
                <a16:creationId xmlns:a16="http://schemas.microsoft.com/office/drawing/2014/main" id="{4584E419-5899-EB4F-9A91-694C7A5444FE}"/>
              </a:ext>
            </a:extLst>
          </p:cNvPr>
          <p:cNvCxnSpPr>
            <a:cxnSpLocks/>
          </p:cNvCxnSpPr>
          <p:nvPr/>
        </p:nvCxnSpPr>
        <p:spPr>
          <a:xfrm flipV="1">
            <a:off x="2667000" y="2002899"/>
            <a:ext cx="321323" cy="37509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7419" name="Picture 2">
            <a:extLst>
              <a:ext uri="{FF2B5EF4-FFF2-40B4-BE49-F238E27FC236}">
                <a16:creationId xmlns:a16="http://schemas.microsoft.com/office/drawing/2014/main" id="{185CA74E-A08E-9347-804A-85E9D78CF63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226953" y="3641749"/>
            <a:ext cx="2717800" cy="2536825"/>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pic>
      <p:sp>
        <p:nvSpPr>
          <p:cNvPr id="17420" name="TextBox 5">
            <a:extLst>
              <a:ext uri="{FF2B5EF4-FFF2-40B4-BE49-F238E27FC236}">
                <a16:creationId xmlns:a16="http://schemas.microsoft.com/office/drawing/2014/main" id="{F7D06838-6A63-C049-ADE3-A0987B299B69}"/>
              </a:ext>
            </a:extLst>
          </p:cNvPr>
          <p:cNvSpPr txBox="1">
            <a:spLocks noChangeArrowheads="1"/>
          </p:cNvSpPr>
          <p:nvPr/>
        </p:nvSpPr>
        <p:spPr bwMode="auto">
          <a:xfrm>
            <a:off x="5006886" y="3333111"/>
            <a:ext cx="3141662"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The first arrival is a diffracted P wave.</a:t>
            </a:r>
          </a:p>
        </p:txBody>
      </p:sp>
      <p:sp>
        <p:nvSpPr>
          <p:cNvPr id="17421" name="TextBox 6">
            <a:extLst>
              <a:ext uri="{FF2B5EF4-FFF2-40B4-BE49-F238E27FC236}">
                <a16:creationId xmlns:a16="http://schemas.microsoft.com/office/drawing/2014/main" id="{44C311F4-DCAC-F740-8263-7C8D0363026E}"/>
              </a:ext>
            </a:extLst>
          </p:cNvPr>
          <p:cNvSpPr txBox="1">
            <a:spLocks noChangeArrowheads="1"/>
          </p:cNvSpPr>
          <p:nvPr/>
        </p:nvSpPr>
        <p:spPr bwMode="auto">
          <a:xfrm>
            <a:off x="1580858" y="3827577"/>
            <a:ext cx="3529495" cy="224676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Direct P and S waves cannot travel to stations more than epicentral distance </a:t>
            </a:r>
            <a:r>
              <a:rPr lang="en-US" altLang="en-US" sz="1400" dirty="0" err="1">
                <a:latin typeface="Arial" panose="020B0604020202020204" pitchFamily="34" charset="0"/>
              </a:rPr>
              <a:t>Δ</a:t>
            </a:r>
            <a:r>
              <a:rPr lang="en-US" altLang="en-US" sz="1400" dirty="0">
                <a:latin typeface="Arial" panose="020B0604020202020204" pitchFamily="34" charset="0"/>
              </a:rPr>
              <a:t> &gt; 104°because of the large decrease in wave velocities across the boundary between the mantle and the liquid outer core.  There is a "shadow zone" for direct P waves in the range 104°&lt; </a:t>
            </a:r>
            <a:r>
              <a:rPr lang="en-US" altLang="en-US" sz="1400" dirty="0" err="1">
                <a:latin typeface="Arial" panose="020B0604020202020204" pitchFamily="34" charset="0"/>
              </a:rPr>
              <a:t>Δ</a:t>
            </a:r>
            <a:r>
              <a:rPr lang="en-US" altLang="en-US" sz="1400" dirty="0">
                <a:latin typeface="Arial" panose="020B0604020202020204" pitchFamily="34" charset="0"/>
              </a:rPr>
              <a:t> &lt; 140°. The S-wave shadow zone exists for </a:t>
            </a:r>
            <a:r>
              <a:rPr lang="en-US" altLang="en-US" sz="1400" dirty="0" err="1">
                <a:latin typeface="Arial" panose="020B0604020202020204" pitchFamily="34" charset="0"/>
              </a:rPr>
              <a:t>Δ</a:t>
            </a:r>
            <a:r>
              <a:rPr lang="en-US" altLang="en-US" sz="1400" dirty="0">
                <a:latin typeface="Arial" panose="020B0604020202020204" pitchFamily="34" charset="0"/>
              </a:rPr>
              <a:t> &gt; 104°because the liquid outer core blocks S waves that cannot travel through liquids.</a:t>
            </a:r>
          </a:p>
        </p:txBody>
      </p:sp>
      <p:sp>
        <p:nvSpPr>
          <p:cNvPr id="3" name="TextBox 2">
            <a:extLst>
              <a:ext uri="{FF2B5EF4-FFF2-40B4-BE49-F238E27FC236}">
                <a16:creationId xmlns:a16="http://schemas.microsoft.com/office/drawing/2014/main" id="{583523E6-926D-C84E-98D7-EACBBC16F4D9}"/>
              </a:ext>
            </a:extLst>
          </p:cNvPr>
          <p:cNvSpPr txBox="1"/>
          <p:nvPr/>
        </p:nvSpPr>
        <p:spPr>
          <a:xfrm>
            <a:off x="4390532" y="6603227"/>
            <a:ext cx="520399" cy="276999"/>
          </a:xfrm>
          <a:prstGeom prst="rect">
            <a:avLst/>
          </a:prstGeom>
          <a:noFill/>
        </p:spPr>
        <p:txBody>
          <a:bodyPr wrap="none" rtlCol="0">
            <a:spAutoFit/>
          </a:bodyPr>
          <a:lstStyle/>
          <a:p>
            <a:r>
              <a:rPr lang="en-US" sz="1200" dirty="0"/>
              <a:t>Time</a:t>
            </a:r>
          </a:p>
        </p:txBody>
      </p:sp>
      <p:sp>
        <p:nvSpPr>
          <p:cNvPr id="15" name="Title 1">
            <a:extLst>
              <a:ext uri="{FF2B5EF4-FFF2-40B4-BE49-F238E27FC236}">
                <a16:creationId xmlns:a16="http://schemas.microsoft.com/office/drawing/2014/main" id="{EDDC9F9D-C8D9-4CAE-AACE-DB4461A2246B}"/>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7.5 SOUTH SANDWICH ISLANDS</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August 12, 2021 at 18:32:54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7678</TotalTime>
  <Words>1422</Words>
  <Application>Microsoft Office PowerPoint</Application>
  <PresentationFormat>On-screen Show (4:3)</PresentationFormat>
  <Paragraphs>127</Paragraphs>
  <Slides>11</Slides>
  <Notes>11</Notes>
  <HiddenSlides>0</HiddenSlides>
  <MMClips>2</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Tammy Bravo</cp:lastModifiedBy>
  <cp:revision>775</cp:revision>
  <dcterms:created xsi:type="dcterms:W3CDTF">2009-05-31T20:07:40Z</dcterms:created>
  <dcterms:modified xsi:type="dcterms:W3CDTF">2021-08-13T01:23:03Z</dcterms:modified>
</cp:coreProperties>
</file>