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58" r:id="rId2"/>
    <p:sldId id="387" r:id="rId3"/>
    <p:sldId id="388" r:id="rId4"/>
    <p:sldId id="389" r:id="rId5"/>
    <p:sldId id="390" r:id="rId6"/>
    <p:sldId id="332" r:id="rId7"/>
    <p:sldId id="429" r:id="rId8"/>
    <p:sldId id="382" r:id="rId9"/>
    <p:sldId id="386" r:id="rId10"/>
    <p:sldId id="371" r:id="rId11"/>
    <p:sldId id="368"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4" autoAdjust="0"/>
    <p:restoredTop sz="83984" autoAdjust="0"/>
  </p:normalViewPr>
  <p:slideViewPr>
    <p:cSldViewPr>
      <p:cViewPr>
        <p:scale>
          <a:sx n="90" d="100"/>
          <a:sy n="90" d="100"/>
        </p:scale>
        <p:origin x="2240" y="1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8/14/21</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f4l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seismic_shadow_zone_basic_introduct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20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kern="1200" noProof="0" dirty="0">
                <a:solidFill>
                  <a:schemeClr val="tx1"/>
                </a:solidFill>
                <a:effectLst/>
                <a:latin typeface="+mn-lt"/>
                <a:ea typeface="ＭＳ Ｐゴシック" panose="020B0600070205080204" pitchFamily="34" charset="-128"/>
                <a:cs typeface="ＭＳ Ｐゴシック" charset="0"/>
              </a:rPr>
              <a:t>Para obtener más detalles, visite USGS: </a:t>
            </a:r>
            <a:r>
              <a:rPr lang="es-ES_tradnl" sz="1200" u="sng" kern="1200" noProof="0" dirty="0">
                <a:solidFill>
                  <a:schemeClr val="tx1"/>
                </a:solidFill>
                <a:effectLst/>
                <a:latin typeface="+mn-lt"/>
                <a:ea typeface="ＭＳ Ｐゴシック" panose="020B0600070205080204" pitchFamily="34" charset="-128"/>
                <a:cs typeface="ＭＳ Ｐゴシック" charset="0"/>
                <a:hlinkClick r:id="rId3"/>
              </a:rPr>
              <a:t>https://earthquake.usgs.gov/earthquakes/eventpage/us6000f4ly</a:t>
            </a:r>
            <a:endParaRPr lang="es-ES_tradnl" sz="1200" kern="1200" noProof="0" dirty="0">
              <a:solidFill>
                <a:schemeClr val="tx1"/>
              </a:solidFill>
              <a:effectLst/>
              <a:latin typeface="+mn-lt"/>
              <a:ea typeface="ＭＳ Ｐゴシック" panose="020B0600070205080204" pitchFamily="34" charset="-128"/>
              <a:cs typeface="ＭＳ Ｐゴシック" charset="0"/>
            </a:endParaRPr>
          </a:p>
          <a:p>
            <a:r>
              <a:rPr lang="es-ES_tradnl" sz="1200" kern="1200" noProof="0" dirty="0">
                <a:solidFill>
                  <a:schemeClr val="tx1"/>
                </a:solidFill>
                <a:effectLst/>
                <a:latin typeface="+mn-lt"/>
                <a:ea typeface="ＭＳ Ｐゴシック" panose="020B0600070205080204" pitchFamily="34" charset="-128"/>
                <a:cs typeface="ＭＳ Ｐゴシック" charset="0"/>
              </a:rPr>
              <a:t> </a:t>
            </a:r>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ＭＳ Ｐゴシック" charset="0"/>
              </a:rPr>
              <a:t>Animación Relevante:</a:t>
            </a:r>
            <a:endParaRPr lang="en-US" sz="1200" kern="1200" dirty="0">
              <a:solidFill>
                <a:schemeClr val="tx1"/>
              </a:solidFill>
              <a:effectLst/>
              <a:latin typeface="+mn-lt"/>
              <a:ea typeface="ＭＳ Ｐゴシック" charset="0"/>
              <a:cs typeface="ＭＳ Ｐゴシック" charset="0"/>
            </a:endParaRPr>
          </a:p>
          <a:p>
            <a:r>
              <a:rPr lang="es-ES" sz="1200" kern="1200" dirty="0">
                <a:solidFill>
                  <a:schemeClr val="tx1"/>
                </a:solidFill>
                <a:effectLst/>
                <a:latin typeface="+mn-lt"/>
                <a:ea typeface="ＭＳ Ｐゴシック" charset="0"/>
                <a:cs typeface="ＭＳ Ｐゴシック" charset="0"/>
              </a:rPr>
              <a:t>Zona de sombra sísmica: Introducción básica, ¿Cómo las ondas P y S dan evidencia de un núcleo externo líquido?</a:t>
            </a:r>
            <a:endParaRPr lang="en-US" sz="1200" kern="1200" dirty="0">
              <a:solidFill>
                <a:schemeClr val="tx1"/>
              </a:solidFill>
              <a:effectLst/>
              <a:latin typeface="+mn-lt"/>
              <a:ea typeface="ＭＳ Ｐゴシック" charset="0"/>
              <a:cs typeface="ＭＳ Ｐゴシック" charset="0"/>
            </a:endParaRPr>
          </a:p>
          <a:p>
            <a:r>
              <a:rPr lang="es-ES" sz="1200" u="sng" kern="1200" dirty="0">
                <a:solidFill>
                  <a:schemeClr val="tx1"/>
                </a:solidFill>
                <a:effectLst/>
                <a:latin typeface="+mn-lt"/>
                <a:ea typeface="ＭＳ Ｐゴシック" charset="0"/>
                <a:cs typeface="ＭＳ Ｐゴシック" charset="0"/>
                <a:hlinkClick r:id="rId3"/>
              </a:rPr>
              <a:t>https://www.iris.edu/hq/inclass/animation/seismic_shadow_zone_basic_introduction</a:t>
            </a:r>
            <a:endParaRPr lang="en-US" sz="1200" kern="1200" dirty="0">
              <a:solidFill>
                <a:schemeClr val="tx1"/>
              </a:solidFill>
              <a:effectLst/>
              <a:latin typeface="+mn-lt"/>
              <a:ea typeface="ＭＳ Ｐゴシック" charset="0"/>
              <a:cs typeface="ＭＳ Ｐゴシック" charset="0"/>
            </a:endParaRPr>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11</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a:p>
            <a:pPr>
              <a:defRPr/>
            </a:pPr>
            <a:endParaRPr lang="en-US" sz="1200" dirty="0">
              <a:latin typeface="Arial" charset="0"/>
            </a:endParaRPr>
          </a:p>
          <a:p>
            <a:pPr eaLnBrk="1" hangingPunct="1">
              <a:spcBef>
                <a:spcPct val="0"/>
              </a:spcBef>
            </a:pPr>
            <a:endParaRPr lang="en-US" altLang="en-US" dirty="0"/>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7E9A5F50-E716-7D46-A9F7-0BFE273CB0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1286F9E-73D2-9D44-B702-4C58B8655C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latin typeface="Arial" panose="020B0604020202020204" pitchFamily="34" charset="0"/>
              </a:rPr>
              <a:t>Animación Relevante:</a:t>
            </a:r>
          </a:p>
          <a:p>
            <a:r>
              <a:rPr lang="es-ES_tradnl" altLang="en-US" b="0" noProof="0" dirty="0">
                <a:solidFill>
                  <a:srgbClr val="393996"/>
                </a:solidFill>
                <a:latin typeface="Arial" panose="020B0604020202020204" pitchFamily="34" charset="0"/>
              </a:rPr>
              <a:t>Comprendiendo los mecanismos focales </a:t>
            </a:r>
            <a:r>
              <a:rPr lang="es-ES" sz="12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https://www.iris.edu/hq/inclass/animation/204</a:t>
            </a:r>
            <a:endParaRPr lang="en-US" sz="1200" u="sng" kern="1200" dirty="0">
              <a:solidFill>
                <a:schemeClr val="tx1"/>
              </a:solidFill>
              <a:effectLst/>
              <a:latin typeface="+mn-lt"/>
              <a:ea typeface="ＭＳ Ｐゴシック" panose="020B0600070205080204" pitchFamily="34" charset="-128"/>
              <a:cs typeface="ＭＳ Ｐゴシック" charset="0"/>
            </a:endParaRPr>
          </a:p>
          <a:p>
            <a:endParaRPr lang="es-ES_tradnl" altLang="en-US" b="0" noProof="0" dirty="0">
              <a:solidFill>
                <a:srgbClr val="393996"/>
              </a:solidFill>
              <a:latin typeface="Arial" panose="020B0604020202020204" pitchFamily="34" charset="0"/>
            </a:endParaRPr>
          </a:p>
        </p:txBody>
      </p:sp>
      <p:sp>
        <p:nvSpPr>
          <p:cNvPr id="27651" name="Slide Number Placeholder 3">
            <a:extLst>
              <a:ext uri="{FF2B5EF4-FFF2-40B4-BE49-F238E27FC236}">
                <a16:creationId xmlns:a16="http://schemas.microsoft.com/office/drawing/2014/main" id="{D49D51F0-717D-3B49-A287-7F114D97FE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69805F1-2C30-2D4B-AC79-5BAFB170C9F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59756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a:p>
            <a:pPr>
              <a:defRPr/>
            </a:pPr>
            <a:endParaRPr lang="en-US" sz="1200" dirty="0">
              <a:latin typeface="Arial" charset="0"/>
            </a:endParaRPr>
          </a:p>
          <a:p>
            <a:pPr eaLnBrk="1" hangingPunct="1">
              <a:spcBef>
                <a:spcPct val="0"/>
              </a:spcBef>
            </a:pPr>
            <a:endParaRPr lang="en-US" altLang="en-US" dirty="0"/>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a:t>Sismo Inicial – Principal – Réplica : </a:t>
            </a:r>
            <a:r>
              <a:rPr lang="es-ES_tradnl" noProof="0" dirty="0">
                <a:hlinkClick r:id="rId3"/>
              </a:rPr>
              <a:t>https://www.iris.edu/hq/inclass/animation/earthquake_foreshockmainshockaftershock</a:t>
            </a:r>
            <a:r>
              <a:rPr lang="es-ES_tradnl" noProof="0" dirty="0"/>
              <a:t> </a:t>
            </a:r>
            <a:endParaRPr lang="es-ES_tradnl" altLang="en-US" noProof="0"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ＭＳ Ｐゴシック" charset="0"/>
              </a:rPr>
              <a:t>Animaciones Relevantes:</a:t>
            </a:r>
            <a:endParaRPr lang="en-US" sz="1200" kern="1200" dirty="0">
              <a:solidFill>
                <a:schemeClr val="tx1"/>
              </a:solidFill>
              <a:effectLst/>
              <a:latin typeface="+mn-lt"/>
              <a:ea typeface="ＭＳ Ｐゴシック" charset="0"/>
              <a:cs typeface="ＭＳ Ｐゴシック" charset="0"/>
            </a:endParaRPr>
          </a:p>
          <a:p>
            <a:r>
              <a:rPr lang="es-ES" sz="1200" kern="1200" dirty="0">
                <a:solidFill>
                  <a:schemeClr val="tx1"/>
                </a:solidFill>
                <a:effectLst/>
                <a:latin typeface="+mn-lt"/>
                <a:ea typeface="ＭＳ Ｐゴシック" charset="0"/>
                <a:cs typeface="ＭＳ Ｐゴシック" charset="0"/>
              </a:rPr>
              <a:t>Curvas de tiempo de viaje: cómo se crean</a:t>
            </a:r>
            <a:endParaRPr lang="en-US" sz="1200" kern="1200" dirty="0">
              <a:solidFill>
                <a:schemeClr val="tx1"/>
              </a:solidFill>
              <a:effectLst/>
              <a:latin typeface="+mn-lt"/>
              <a:ea typeface="ＭＳ Ｐゴシック" charset="0"/>
              <a:cs typeface="ＭＳ Ｐゴシック" charset="0"/>
            </a:endParaRPr>
          </a:p>
          <a:p>
            <a:r>
              <a:rPr lang="es-ES" sz="1200" u="sng" kern="1200" dirty="0">
                <a:solidFill>
                  <a:schemeClr val="tx1"/>
                </a:solidFill>
                <a:effectLst/>
                <a:latin typeface="+mn-lt"/>
                <a:ea typeface="ＭＳ Ｐゴシック" charset="0"/>
                <a:cs typeface="ＭＳ Ｐゴシック" charset="0"/>
                <a:hlinkClick r:id="rId3"/>
              </a:rPr>
              <a:t>https://www.iris.edu/hq/inclass/animation/traveltime_curves_how_they_are_created</a:t>
            </a:r>
            <a:endParaRPr lang="en-US" altLang="en-US" dirty="0"/>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8/14/21</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8/14/21</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8/14/21</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8/14/21</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8/14/21</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8/14/21</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8/14/21</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hyperlink" Target="about:blank"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jpe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C4E247AA-B1C6-450A-846D-CAC42A1B4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0657" y="2154217"/>
            <a:ext cx="4404880" cy="4037077"/>
          </a:xfrm>
          <a:prstGeom prst="rect">
            <a:avLst/>
          </a:prstGeom>
        </p:spPr>
      </p:pic>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914400"/>
            <a:ext cx="63016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cs typeface="Arial" panose="020B0604020202020204" pitchFamily="34" charset="0"/>
              </a:rPr>
              <a:t>Un terremoto de magnitud 7,5 ocurrió a una profundidad de 63,3 km (39,3 millas) en las Islas </a:t>
            </a:r>
            <a:r>
              <a:rPr lang="es-ES_tradnl" altLang="en-US" sz="1800" dirty="0" err="1">
                <a:latin typeface="Arial" panose="020B0604020202020204" pitchFamily="34" charset="0"/>
                <a:cs typeface="Arial" panose="020B0604020202020204" pitchFamily="34" charset="0"/>
              </a:rPr>
              <a:t>Sandwich</a:t>
            </a:r>
            <a:r>
              <a:rPr lang="es-ES_tradnl" altLang="en-US" sz="1800" dirty="0">
                <a:latin typeface="Arial" panose="020B0604020202020204" pitchFamily="34" charset="0"/>
                <a:cs typeface="Arial" panose="020B0604020202020204" pitchFamily="34" charset="0"/>
              </a:rPr>
              <a:t> del Sur, un territorio británico deshabitado frente a las costas de Argentina en el Océano Atlántico sur.</a:t>
            </a: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8" y="2141538"/>
            <a:ext cx="1887537" cy="3157537"/>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flipV="1">
            <a:off x="1893888" y="5516563"/>
            <a:ext cx="1887537" cy="671512"/>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082" name="Rectangle 14">
            <a:extLst>
              <a:ext uri="{FF2B5EF4-FFF2-40B4-BE49-F238E27FC236}">
                <a16:creationId xmlns:a16="http://schemas.microsoft.com/office/drawing/2014/main" id="{075142FF-56F3-4EE6-B9FB-550DF2E5517D}"/>
              </a:ext>
            </a:extLst>
          </p:cNvPr>
          <p:cNvSpPr>
            <a:spLocks noChangeArrowheads="1"/>
          </p:cNvSpPr>
          <p:nvPr/>
        </p:nvSpPr>
        <p:spPr bwMode="auto">
          <a:xfrm>
            <a:off x="5943600" y="6188075"/>
            <a:ext cx="3212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200" i="1" dirty="0">
                <a:latin typeface="Arial" panose="020B0604020202020204" pitchFamily="34" charset="0"/>
                <a:cs typeface="Arial" panose="020B0604020202020204" pitchFamily="34" charset="0"/>
              </a:rPr>
              <a:t>Epicentro del Servicio Geológico de EE. UU.</a:t>
            </a:r>
          </a:p>
        </p:txBody>
      </p: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3081" name="Group 4">
            <a:extLst>
              <a:ext uri="{FF2B5EF4-FFF2-40B4-BE49-F238E27FC236}">
                <a16:creationId xmlns:a16="http://schemas.microsoft.com/office/drawing/2014/main" id="{04ED0D98-05EC-42A6-B647-30DAD7360E67}"/>
              </a:ext>
            </a:extLst>
          </p:cNvPr>
          <p:cNvGrpSpPr>
            <a:grpSpLocks/>
          </p:cNvGrpSpPr>
          <p:nvPr/>
        </p:nvGrpSpPr>
        <p:grpSpPr bwMode="auto">
          <a:xfrm>
            <a:off x="4374630" y="2929517"/>
            <a:ext cx="2529992" cy="3067954"/>
            <a:chOff x="4374393" y="3128860"/>
            <a:chExt cx="2529703" cy="3068767"/>
          </a:xfrm>
        </p:grpSpPr>
        <p:sp>
          <p:nvSpPr>
            <p:cNvPr id="3084" name="Rectangle 11">
              <a:extLst>
                <a:ext uri="{FF2B5EF4-FFF2-40B4-BE49-F238E27FC236}">
                  <a16:creationId xmlns:a16="http://schemas.microsoft.com/office/drawing/2014/main" id="{F17604D9-6143-4E8C-A2DF-5673C9F9DF28}"/>
                </a:ext>
              </a:extLst>
            </p:cNvPr>
            <p:cNvSpPr>
              <a:spLocks noChangeArrowheads="1"/>
            </p:cNvSpPr>
            <p:nvPr/>
          </p:nvSpPr>
          <p:spPr bwMode="auto">
            <a:xfrm rot="18992893">
              <a:off x="4374393" y="3128860"/>
              <a:ext cx="106366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dirty="0">
                  <a:solidFill>
                    <a:schemeClr val="bg1"/>
                  </a:solidFill>
                  <a:latin typeface="Arial" panose="020B0604020202020204" pitchFamily="34" charset="0"/>
                  <a:cs typeface="Arial" panose="020B0604020202020204" pitchFamily="34" charset="0"/>
                </a:rPr>
                <a:t>Argentina</a:t>
              </a:r>
            </a:p>
          </p:txBody>
        </p:sp>
        <p:sp>
          <p:nvSpPr>
            <p:cNvPr id="3085" name="Rectangle 12">
              <a:extLst>
                <a:ext uri="{FF2B5EF4-FFF2-40B4-BE49-F238E27FC236}">
                  <a16:creationId xmlns:a16="http://schemas.microsoft.com/office/drawing/2014/main" id="{44CD8A42-3F7D-4276-9867-5BECCB5F15BB}"/>
                </a:ext>
              </a:extLst>
            </p:cNvPr>
            <p:cNvSpPr>
              <a:spLocks noChangeArrowheads="1"/>
            </p:cNvSpPr>
            <p:nvPr/>
          </p:nvSpPr>
          <p:spPr bwMode="auto">
            <a:xfrm>
              <a:off x="5807093" y="5857902"/>
              <a:ext cx="109700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dirty="0">
                  <a:solidFill>
                    <a:schemeClr val="bg1"/>
                  </a:solidFill>
                  <a:latin typeface="Arial" panose="020B0604020202020204" pitchFamily="34" charset="0"/>
                  <a:cs typeface="Arial" panose="020B0604020202020204" pitchFamily="34" charset="0"/>
                </a:rPr>
                <a:t>Antárctica</a:t>
              </a:r>
            </a:p>
          </p:txBody>
        </p:sp>
      </p:grpSp>
      <p:sp>
        <p:nvSpPr>
          <p:cNvPr id="16" name="TextBox 15">
            <a:extLst>
              <a:ext uri="{FF2B5EF4-FFF2-40B4-BE49-F238E27FC236}">
                <a16:creationId xmlns:a16="http://schemas.microsoft.com/office/drawing/2014/main" id="{74C215B5-1EBB-480A-AFD6-587989AD68C4}"/>
              </a:ext>
            </a:extLst>
          </p:cNvPr>
          <p:cNvSpPr txBox="1"/>
          <p:nvPr/>
        </p:nvSpPr>
        <p:spPr>
          <a:xfrm>
            <a:off x="6632575" y="685800"/>
            <a:ext cx="2590800" cy="1107996"/>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57,596</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S</a:t>
            </a:r>
            <a:r>
              <a:rPr lang="es-ES_tradnl"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25,187</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O</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63,3 km</a:t>
            </a:r>
            <a:endParaRPr lang="es-ES_tradnl" sz="16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shadowslide.jpg">
            <a:hlinkClick r:id="rId4" action="ppaction://hlinkfile"/>
            <a:extLst>
              <a:ext uri="{FF2B5EF4-FFF2-40B4-BE49-F238E27FC236}">
                <a16:creationId xmlns:a16="http://schemas.microsoft.com/office/drawing/2014/main" id="{F7D7A07F-6079-DA4C-8B7E-C8AADE151B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982663"/>
            <a:ext cx="5710238" cy="52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A2CCD649-939C-DF4F-BC45-6D69CA260643}"/>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8" name="Rectangle 10">
            <a:extLst>
              <a:ext uri="{FF2B5EF4-FFF2-40B4-BE49-F238E27FC236}">
                <a16:creationId xmlns:a16="http://schemas.microsoft.com/office/drawing/2014/main" id="{F7B7C697-13B7-4348-B72E-942366DC2A37}"/>
              </a:ext>
            </a:extLst>
          </p:cNvPr>
          <p:cNvSpPr>
            <a:spLocks noChangeArrowheads="1"/>
          </p:cNvSpPr>
          <p:nvPr/>
        </p:nvSpPr>
        <p:spPr bwMode="auto">
          <a:xfrm>
            <a:off x="244475" y="1103313"/>
            <a:ext cx="2667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Animación que explica la zona de sombra sísmica.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 distancia </a:t>
            </a:r>
            <a:r>
              <a:rPr lang="es-ES_tradnl" altLang="en-US" sz="1600" dirty="0" err="1">
                <a:latin typeface="Arial" panose="020B0604020202020204" pitchFamily="34" charset="0"/>
              </a:rPr>
              <a:t>epicentral</a:t>
            </a:r>
            <a:r>
              <a:rPr lang="es-ES_tradnl" altLang="en-US" sz="1600" dirty="0">
                <a:latin typeface="Arial" panose="020B0604020202020204" pitchFamily="34" charset="0"/>
              </a:rPr>
              <a:t> es el ángulo formado por la intersección de la línea del terremoto al centro de la Tierra con la línea del punto de observación al centro de la Tierra.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S se observan hasta una distancia de 104 ° de un terremoto, pero las ondas S directas no se registran más allá de esta distancia.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P también tienen una zona de sombra entre 104 ° y 143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EE809706-990B-9347-9059-3E4422D7B12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28600" y="990600"/>
            <a:ext cx="31242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numeradas del  I al X, que indica la severidad de los movimientos telúricos. La intensidad depende de la magnitud, profundidad, lecho rocoso y ubicación.</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None/>
            </a:pPr>
            <a:r>
              <a:rPr lang="es-ES_tradnl" altLang="en-US" sz="1500" dirty="0">
                <a:latin typeface="Arial" panose="020B0604020202020204" pitchFamily="34" charset="0"/>
              </a:rPr>
              <a:t>Las islas deshabitadas más cercanas al terremoto experimentaron fuertes sacudidas.</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42402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Background pattern&#10;&#10;Description automatically generated with medium confidence">
            <a:extLst>
              <a:ext uri="{FF2B5EF4-FFF2-40B4-BE49-F238E27FC236}">
                <a16:creationId xmlns:a16="http://schemas.microsoft.com/office/drawing/2014/main" id="{5DCFA667-E394-4CB3-A657-BE4986EA2A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1161298"/>
            <a:ext cx="5644412" cy="5315702"/>
          </a:xfrm>
          <a:prstGeom prst="rect">
            <a:avLst/>
          </a:prstGeom>
        </p:spPr>
      </p:pic>
      <p:sp>
        <p:nvSpPr>
          <p:cNvPr id="11" name="Title 1">
            <a:extLst>
              <a:ext uri="{FF2B5EF4-FFF2-40B4-BE49-F238E27FC236}">
                <a16:creationId xmlns:a16="http://schemas.microsoft.com/office/drawing/2014/main" id="{420C3EDE-759C-4C4C-9C7D-1BB0E82F30F5}"/>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04287485-2E5B-5D48-BBE5-07BEFE746F05}"/>
              </a:ext>
            </a:extLst>
          </p:cNvPr>
          <p:cNvSpPr txBox="1">
            <a:spLocks noChangeArrowheads="1"/>
          </p:cNvSpPr>
          <p:nvPr/>
        </p:nvSpPr>
        <p:spPr bwMode="auto">
          <a:xfrm>
            <a:off x="4099722" y="64897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7,5</a:t>
            </a:r>
          </a:p>
        </p:txBody>
      </p:sp>
      <p:sp>
        <p:nvSpPr>
          <p:cNvPr id="14" name="TextBox 13">
            <a:extLst>
              <a:ext uri="{FF2B5EF4-FFF2-40B4-BE49-F238E27FC236}">
                <a16:creationId xmlns:a16="http://schemas.microsoft.com/office/drawing/2014/main" id="{9AF720CE-60CD-BB40-93F1-13DB41C70C28}"/>
              </a:ext>
            </a:extLst>
          </p:cNvPr>
          <p:cNvSpPr txBox="1">
            <a:spLocks noChangeArrowheads="1"/>
          </p:cNvSpPr>
          <p:nvPr/>
        </p:nvSpPr>
        <p:spPr bwMode="auto">
          <a:xfrm>
            <a:off x="1162962" y="3772694"/>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5" name="TextBox 14">
            <a:extLst>
              <a:ext uri="{FF2B5EF4-FFF2-40B4-BE49-F238E27FC236}">
                <a16:creationId xmlns:a16="http://schemas.microsoft.com/office/drawing/2014/main" id="{CE65CDD0-2FC3-5041-AAFB-C6A02C3674EA}"/>
              </a:ext>
            </a:extLst>
          </p:cNvPr>
          <p:cNvSpPr txBox="1"/>
          <p:nvPr/>
        </p:nvSpPr>
        <p:spPr>
          <a:xfrm>
            <a:off x="376238" y="3832859"/>
            <a:ext cx="610511" cy="307777"/>
          </a:xfrm>
          <a:prstGeom prst="rect">
            <a:avLst/>
          </a:prstGeom>
          <a:noFill/>
        </p:spPr>
        <p:txBody>
          <a:bodyPr wrap="square" rtlCol="0">
            <a:spAutoFit/>
          </a:bodyPr>
          <a:lstStyle/>
          <a:p>
            <a:r>
              <a:rPr lang="en-US" sz="1400"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429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nadie sintió este terremoto.</a:t>
            </a:r>
          </a:p>
        </p:txBody>
      </p:sp>
      <p:pic>
        <p:nvPicPr>
          <p:cNvPr id="3" name="Picture 2" descr="Chart, radar chart&#10;&#10;Description automatically generated">
            <a:extLst>
              <a:ext uri="{FF2B5EF4-FFF2-40B4-BE49-F238E27FC236}">
                <a16:creationId xmlns:a16="http://schemas.microsoft.com/office/drawing/2014/main" id="{CC389952-1A12-4F6F-94C9-599CE169D0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2172" y="762199"/>
            <a:ext cx="5039428" cy="4772691"/>
          </a:xfrm>
          <a:prstGeom prst="rect">
            <a:avLst/>
          </a:prstGeom>
        </p:spPr>
      </p:pic>
      <p:sp>
        <p:nvSpPr>
          <p:cNvPr id="10" name="Title 1">
            <a:extLst>
              <a:ext uri="{FF2B5EF4-FFF2-40B4-BE49-F238E27FC236}">
                <a16:creationId xmlns:a16="http://schemas.microsoft.com/office/drawing/2014/main" id="{88814EF7-05FF-7844-82F8-DC6D4AEB5640}"/>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a:extLst>
              <a:ext uri="{FF2B5EF4-FFF2-40B4-BE49-F238E27FC236}">
                <a16:creationId xmlns:a16="http://schemas.microsoft.com/office/drawing/2014/main" id="{B75915A7-0E28-8A4B-AF1D-02534E4952E9}"/>
              </a:ext>
            </a:extLst>
          </p:cNvPr>
          <p:cNvPicPr>
            <a:picLocks noChangeAspect="1"/>
          </p:cNvPicPr>
          <p:nvPr/>
        </p:nvPicPr>
        <p:blipFill>
          <a:blip r:embed="rId5"/>
          <a:stretch>
            <a:fillRect/>
          </a:stretch>
        </p:blipFill>
        <p:spPr>
          <a:xfrm>
            <a:off x="533400" y="3180513"/>
            <a:ext cx="2690812" cy="3388430"/>
          </a:xfrm>
          <a:prstGeom prst="rect">
            <a:avLst/>
          </a:prstGeom>
        </p:spPr>
      </p:pic>
      <p:sp>
        <p:nvSpPr>
          <p:cNvPr id="13" name="TextBox 20">
            <a:extLst>
              <a:ext uri="{FF2B5EF4-FFF2-40B4-BE49-F238E27FC236}">
                <a16:creationId xmlns:a16="http://schemas.microsoft.com/office/drawing/2014/main" id="{F9BA57B2-9ADA-B34F-AD9F-91ACE82A4F2C}"/>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4" name="TextBox 15">
            <a:extLst>
              <a:ext uri="{FF2B5EF4-FFF2-40B4-BE49-F238E27FC236}">
                <a16:creationId xmlns:a16="http://schemas.microsoft.com/office/drawing/2014/main" id="{5011A1FA-B0BF-E64A-9B89-3D9E8C37EEA5}"/>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F7B2D1D-5EED-8A4F-844E-FF0FA95155C2}"/>
              </a:ext>
            </a:extLst>
          </p:cNvPr>
          <p:cNvPicPr>
            <a:picLocks noChangeAspect="1"/>
          </p:cNvPicPr>
          <p:nvPr/>
        </p:nvPicPr>
        <p:blipFill>
          <a:blip r:embed="rId3"/>
          <a:stretch>
            <a:fillRect/>
          </a:stretch>
        </p:blipFill>
        <p:spPr>
          <a:xfrm>
            <a:off x="914400" y="2362200"/>
            <a:ext cx="7680960" cy="3975828"/>
          </a:xfrm>
          <a:prstGeom prst="rect">
            <a:avLst/>
          </a:prstGeom>
        </p:spPr>
      </p:pic>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914400"/>
            <a:ext cx="85820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800" dirty="0">
                <a:latin typeface="Arial" panose="020B0604020202020204" pitchFamily="34" charset="0"/>
              </a:rPr>
              <a:t>Este epicentro del terremoto está etiquetado en el mapa a continuación junto con los terremotos más recientes de 2000 de magnitud&gt; 5. La zona de subducción entre la </a:t>
            </a:r>
            <a:r>
              <a:rPr lang="es-ES_tradnl" altLang="en-US" sz="1800" dirty="0" err="1">
                <a:latin typeface="Arial" panose="020B0604020202020204" pitchFamily="34" charset="0"/>
              </a:rPr>
              <a:t>microplaca</a:t>
            </a:r>
            <a:r>
              <a:rPr lang="es-ES_tradnl" altLang="en-US" sz="1800" dirty="0">
                <a:latin typeface="Arial" panose="020B0604020202020204" pitchFamily="34" charset="0"/>
              </a:rPr>
              <a:t> </a:t>
            </a:r>
            <a:r>
              <a:rPr lang="es-ES_tradnl" altLang="en-US" sz="1800" dirty="0" err="1">
                <a:latin typeface="Arial" panose="020B0604020202020204" pitchFamily="34" charset="0"/>
              </a:rPr>
              <a:t>Sandwich</a:t>
            </a:r>
            <a:r>
              <a:rPr lang="es-ES_tradnl" altLang="en-US" sz="1800" dirty="0">
                <a:latin typeface="Arial" panose="020B0604020202020204" pitchFamily="34" charset="0"/>
              </a:rPr>
              <a:t> del Sur y la Placa Sudamericana tiene terremotos frecuentes con profundidades que aumentan de este a oeste a través del límite de placa convergente. </a:t>
            </a:r>
          </a:p>
        </p:txBody>
      </p:sp>
      <p:sp>
        <p:nvSpPr>
          <p:cNvPr id="9232" name="TextBox 16">
            <a:extLst>
              <a:ext uri="{FF2B5EF4-FFF2-40B4-BE49-F238E27FC236}">
                <a16:creationId xmlns:a16="http://schemas.microsoft.com/office/drawing/2014/main" id="{C5B21A09-D3F9-49F8-8D94-7AED672BC6B3}"/>
              </a:ext>
            </a:extLst>
          </p:cNvPr>
          <p:cNvSpPr txBox="1">
            <a:spLocks noChangeArrowheads="1"/>
          </p:cNvSpPr>
          <p:nvPr/>
        </p:nvSpPr>
        <p:spPr bwMode="auto">
          <a:xfrm>
            <a:off x="2667000" y="6345271"/>
            <a:ext cx="44502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400" i="1" dirty="0">
                <a:latin typeface="Arial" panose="020B0604020202020204" pitchFamily="34" charset="0"/>
                <a:cs typeface="Arial" panose="020B0604020202020204" pitchFamily="34" charset="0"/>
              </a:rPr>
              <a:t>Mapa creado con el navegador de terremotos de IRIS</a:t>
            </a:r>
          </a:p>
        </p:txBody>
      </p:sp>
      <p:sp>
        <p:nvSpPr>
          <p:cNvPr id="9219" name="TextBox 1">
            <a:extLst>
              <a:ext uri="{FF2B5EF4-FFF2-40B4-BE49-F238E27FC236}">
                <a16:creationId xmlns:a16="http://schemas.microsoft.com/office/drawing/2014/main" id="{405920F5-26C5-4A80-9C5F-F92F4F706D11}"/>
              </a:ext>
            </a:extLst>
          </p:cNvPr>
          <p:cNvSpPr txBox="1">
            <a:spLocks noChangeArrowheads="1"/>
          </p:cNvSpPr>
          <p:nvPr/>
        </p:nvSpPr>
        <p:spPr bwMode="auto">
          <a:xfrm>
            <a:off x="4642644" y="4136893"/>
            <a:ext cx="13843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a:t>
            </a:r>
            <a:r>
              <a:rPr lang="es-ES_tradnl" altLang="en-US" sz="1600" dirty="0" err="1">
                <a:solidFill>
                  <a:schemeClr val="bg1"/>
                </a:solidFill>
                <a:latin typeface="Arial" panose="020B0604020202020204" pitchFamily="34" charset="0"/>
              </a:rPr>
              <a:t>Scotia</a:t>
            </a:r>
            <a:endParaRPr lang="es-ES_tradnl" altLang="en-US" sz="1600" dirty="0">
              <a:solidFill>
                <a:schemeClr val="bg1"/>
              </a:solidFill>
              <a:latin typeface="Arial" panose="020B0604020202020204" pitchFamily="34" charset="0"/>
            </a:endParaRPr>
          </a:p>
        </p:txBody>
      </p:sp>
      <p:sp>
        <p:nvSpPr>
          <p:cNvPr id="9220" name="TextBox 12">
            <a:extLst>
              <a:ext uri="{FF2B5EF4-FFF2-40B4-BE49-F238E27FC236}">
                <a16:creationId xmlns:a16="http://schemas.microsoft.com/office/drawing/2014/main" id="{9357F343-9749-4631-8C0C-1FDD08E653ED}"/>
              </a:ext>
            </a:extLst>
          </p:cNvPr>
          <p:cNvSpPr txBox="1">
            <a:spLocks noChangeArrowheads="1"/>
          </p:cNvSpPr>
          <p:nvPr/>
        </p:nvSpPr>
        <p:spPr bwMode="auto">
          <a:xfrm>
            <a:off x="5181600" y="5638800"/>
            <a:ext cx="1981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Antárctica</a:t>
            </a:r>
          </a:p>
        </p:txBody>
      </p:sp>
      <p:sp>
        <p:nvSpPr>
          <p:cNvPr id="9221" name="TextBox 13">
            <a:extLst>
              <a:ext uri="{FF2B5EF4-FFF2-40B4-BE49-F238E27FC236}">
                <a16:creationId xmlns:a16="http://schemas.microsoft.com/office/drawing/2014/main" id="{F3510539-C507-4156-B9B8-36F68CB40DAA}"/>
              </a:ext>
            </a:extLst>
          </p:cNvPr>
          <p:cNvSpPr txBox="1">
            <a:spLocks noChangeArrowheads="1"/>
          </p:cNvSpPr>
          <p:nvPr/>
        </p:nvSpPr>
        <p:spPr bwMode="auto">
          <a:xfrm>
            <a:off x="7086600" y="5325170"/>
            <a:ext cx="1600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err="1">
                <a:solidFill>
                  <a:schemeClr val="bg1"/>
                </a:solidFill>
                <a:latin typeface="Arial" panose="020B0604020202020204" pitchFamily="34" charset="0"/>
              </a:rPr>
              <a:t>Microplaca</a:t>
            </a:r>
            <a:r>
              <a:rPr lang="es-ES_tradnl" altLang="en-US" sz="1600" dirty="0">
                <a:solidFill>
                  <a:schemeClr val="bg1"/>
                </a:solidFill>
                <a:latin typeface="Arial" panose="020B0604020202020204" pitchFamily="34" charset="0"/>
              </a:rPr>
              <a:t> Islas </a:t>
            </a:r>
            <a:r>
              <a:rPr lang="es-ES_tradnl" altLang="en-US" sz="1600" dirty="0" err="1">
                <a:solidFill>
                  <a:schemeClr val="bg1"/>
                </a:solidFill>
                <a:latin typeface="Arial" panose="020B0604020202020204" pitchFamily="34" charset="0"/>
              </a:rPr>
              <a:t>Sandwich</a:t>
            </a:r>
            <a:r>
              <a:rPr lang="es-ES_tradnl" altLang="en-US" sz="1600" dirty="0">
                <a:solidFill>
                  <a:schemeClr val="bg1"/>
                </a:solidFill>
                <a:latin typeface="Arial" panose="020B0604020202020204" pitchFamily="34" charset="0"/>
              </a:rPr>
              <a:t> del Sur</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7467601" y="3610142"/>
            <a:ext cx="76199" cy="754259"/>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224" name="TextBox 1">
            <a:extLst>
              <a:ext uri="{FF2B5EF4-FFF2-40B4-BE49-F238E27FC236}">
                <a16:creationId xmlns:a16="http://schemas.microsoft.com/office/drawing/2014/main" id="{04635886-F99B-4F6B-B4F2-514A54C9748D}"/>
              </a:ext>
            </a:extLst>
          </p:cNvPr>
          <p:cNvSpPr txBox="1">
            <a:spLocks noChangeArrowheads="1"/>
          </p:cNvSpPr>
          <p:nvPr/>
        </p:nvSpPr>
        <p:spPr bwMode="auto">
          <a:xfrm>
            <a:off x="4034578" y="2793476"/>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Sudamericana</a:t>
            </a:r>
          </a:p>
        </p:txBody>
      </p:sp>
      <p:sp>
        <p:nvSpPr>
          <p:cNvPr id="9229" name="TextBox 12">
            <a:extLst>
              <a:ext uri="{FF2B5EF4-FFF2-40B4-BE49-F238E27FC236}">
                <a16:creationId xmlns:a16="http://schemas.microsoft.com/office/drawing/2014/main" id="{1B12AA0C-944C-42BC-81AA-20E207CED8DE}"/>
              </a:ext>
            </a:extLst>
          </p:cNvPr>
          <p:cNvSpPr txBox="1">
            <a:spLocks noChangeArrowheads="1"/>
          </p:cNvSpPr>
          <p:nvPr/>
        </p:nvSpPr>
        <p:spPr bwMode="auto">
          <a:xfrm>
            <a:off x="6815878" y="3296284"/>
            <a:ext cx="17794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Terremoto M7,5 </a:t>
            </a:r>
          </a:p>
        </p:txBody>
      </p: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7086601" y="4568923"/>
            <a:ext cx="381000" cy="778258"/>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908497" y="3849709"/>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16">
            <a:extLst>
              <a:ext uri="{FF2B5EF4-FFF2-40B4-BE49-F238E27FC236}">
                <a16:creationId xmlns:a16="http://schemas.microsoft.com/office/drawing/2014/main" id="{0D29F7E7-E4B8-4DCC-B61E-AE30918E3B78}"/>
              </a:ext>
            </a:extLst>
          </p:cNvPr>
          <p:cNvSpPr txBox="1">
            <a:spLocks noChangeArrowheads="1"/>
          </p:cNvSpPr>
          <p:nvPr/>
        </p:nvSpPr>
        <p:spPr bwMode="auto">
          <a:xfrm>
            <a:off x="1765350" y="4182136"/>
            <a:ext cx="11096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del Pacífico</a:t>
            </a:r>
          </a:p>
        </p:txBody>
      </p:sp>
      <p:sp>
        <p:nvSpPr>
          <p:cNvPr id="17" name="Title 1">
            <a:extLst>
              <a:ext uri="{FF2B5EF4-FFF2-40B4-BE49-F238E27FC236}">
                <a16:creationId xmlns:a16="http://schemas.microsoft.com/office/drawing/2014/main" id="{4A64A62D-5D4E-D844-8F92-7EDC47C17430}"/>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693" y="2209800"/>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826F0D95-2B77-3049-9A00-926FE84C395A}"/>
              </a:ext>
            </a:extLst>
          </p:cNvPr>
          <p:cNvSpPr/>
          <p:nvPr/>
        </p:nvSpPr>
        <p:spPr bwMode="auto">
          <a:xfrm>
            <a:off x="7162800" y="3810000"/>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41291" y="914400"/>
            <a:ext cx="8706817"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550" dirty="0">
                <a:latin typeface="Arial" panose="020B0604020202020204" pitchFamily="34" charset="0"/>
                <a:cs typeface="Arial" panose="020B0604020202020204" pitchFamily="34" charset="0"/>
              </a:rPr>
              <a:t>El epicentro del terremoto (estrella roja) se encuentra a unos 70 km (43 millas) al este de la Isla Trinidad. La Placa Sudamericana se subduce hacia el oeste debajo de la </a:t>
            </a:r>
            <a:r>
              <a:rPr lang="es-ES_tradnl" altLang="en-US" sz="1550" dirty="0" err="1">
                <a:latin typeface="Arial" panose="020B0604020202020204" pitchFamily="34" charset="0"/>
                <a:cs typeface="Arial" panose="020B0604020202020204" pitchFamily="34" charset="0"/>
              </a:rPr>
              <a:t>microplaca</a:t>
            </a:r>
            <a:r>
              <a:rPr lang="es-ES_tradnl" altLang="en-US" sz="1550" dirty="0">
                <a:latin typeface="Arial" panose="020B0604020202020204" pitchFamily="34" charset="0"/>
                <a:cs typeface="Arial" panose="020B0604020202020204" pitchFamily="34" charset="0"/>
              </a:rPr>
              <a:t> de </a:t>
            </a:r>
            <a:r>
              <a:rPr lang="es-ES_tradnl" altLang="en-US" sz="1550" dirty="0" err="1">
                <a:latin typeface="Arial" panose="020B0604020202020204" pitchFamily="34" charset="0"/>
                <a:cs typeface="Arial" panose="020B0604020202020204" pitchFamily="34" charset="0"/>
              </a:rPr>
              <a:t>Sandwich</a:t>
            </a:r>
            <a:r>
              <a:rPr lang="es-ES_tradnl" altLang="en-US" sz="1550" dirty="0">
                <a:latin typeface="Arial" panose="020B0604020202020204" pitchFamily="34" charset="0"/>
                <a:cs typeface="Arial" panose="020B0604020202020204" pitchFamily="34" charset="0"/>
              </a:rPr>
              <a:t> del Sur. En la región de este terremoto, la Placa Sudamericana se subduce a una velocidad de ~ 7 cm / año. Según el Servicio Geológico de EE. UU., la parte superior de la Placa Sudamericana en las cercanías del terremoto del 12 de agosto de 2021 tiene una profundidad de 25 km. Con una profundidad de 63 km </a:t>
            </a:r>
          </a:p>
          <a:p>
            <a:pPr>
              <a:spcBef>
                <a:spcPct val="0"/>
              </a:spcBef>
              <a:buNone/>
            </a:pPr>
            <a:r>
              <a:rPr lang="es-ES_tradnl" altLang="en-US" sz="1550" dirty="0">
                <a:latin typeface="Arial" panose="020B0604020202020204" pitchFamily="34" charset="0"/>
                <a:cs typeface="Arial" panose="020B0604020202020204" pitchFamily="34" charset="0"/>
              </a:rPr>
              <a:t>(39 millas), este terremoto ocurrió como </a:t>
            </a:r>
          </a:p>
          <a:p>
            <a:pPr>
              <a:spcBef>
                <a:spcPct val="0"/>
              </a:spcBef>
              <a:buNone/>
            </a:pPr>
            <a:r>
              <a:rPr lang="es-ES_tradnl" altLang="en-US" sz="1550" dirty="0">
                <a:latin typeface="Arial" panose="020B0604020202020204" pitchFamily="34" charset="0"/>
                <a:cs typeface="Arial" panose="020B0604020202020204" pitchFamily="34" charset="0"/>
              </a:rPr>
              <a:t>resultado de una falla intraplaca dentro de la </a:t>
            </a:r>
          </a:p>
          <a:p>
            <a:pPr>
              <a:spcBef>
                <a:spcPct val="0"/>
              </a:spcBef>
              <a:buNone/>
            </a:pPr>
            <a:r>
              <a:rPr lang="es-ES_tradnl" altLang="en-US" sz="1550" dirty="0">
                <a:latin typeface="Arial" panose="020B0604020202020204" pitchFamily="34" charset="0"/>
                <a:cs typeface="Arial" panose="020B0604020202020204" pitchFamily="34" charset="0"/>
              </a:rPr>
              <a:t>litósfera de la Placa Sudamericana en </a:t>
            </a:r>
          </a:p>
          <a:p>
            <a:pPr>
              <a:spcBef>
                <a:spcPct val="0"/>
              </a:spcBef>
              <a:buNone/>
            </a:pPr>
            <a:r>
              <a:rPr lang="es-ES_tradnl" altLang="en-US" sz="1550" dirty="0">
                <a:latin typeface="Arial" panose="020B0604020202020204" pitchFamily="34" charset="0"/>
                <a:cs typeface="Arial" panose="020B0604020202020204" pitchFamily="34" charset="0"/>
              </a:rPr>
              <a:t>subducción, en lugar de en el límite de placa </a:t>
            </a:r>
          </a:p>
          <a:p>
            <a:pPr>
              <a:spcBef>
                <a:spcPct val="0"/>
              </a:spcBef>
              <a:buNone/>
            </a:pPr>
            <a:r>
              <a:rPr lang="es-ES_tradnl" altLang="en-US" sz="1550" dirty="0">
                <a:latin typeface="Arial" panose="020B0604020202020204" pitchFamily="34" charset="0"/>
                <a:cs typeface="Arial" panose="020B0604020202020204" pitchFamily="34" charset="0"/>
              </a:rPr>
              <a:t>de la falla de empuje menos profunda entre </a:t>
            </a:r>
          </a:p>
          <a:p>
            <a:pPr>
              <a:spcBef>
                <a:spcPct val="0"/>
              </a:spcBef>
              <a:buNone/>
            </a:pPr>
            <a:r>
              <a:rPr lang="es-ES_tradnl" altLang="en-US" sz="1550" dirty="0">
                <a:latin typeface="Arial" panose="020B0604020202020204" pitchFamily="34" charset="0"/>
                <a:cs typeface="Arial" panose="020B0604020202020204" pitchFamily="34" charset="0"/>
              </a:rPr>
              <a:t>las dos placas.</a:t>
            </a:r>
          </a:p>
        </p:txBody>
      </p:sp>
      <p:sp>
        <p:nvSpPr>
          <p:cNvPr id="8" name="Title 1">
            <a:extLst>
              <a:ext uri="{FF2B5EF4-FFF2-40B4-BE49-F238E27FC236}">
                <a16:creationId xmlns:a16="http://schemas.microsoft.com/office/drawing/2014/main" id="{DCC4BF46-4040-B34B-80EA-A0BC76958338}"/>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74C876-B7AD-024A-8060-F6BCFA22A48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26" name="Picture 18" descr="IRIS_TMlogo.png">
            <a:extLst>
              <a:ext uri="{FF2B5EF4-FFF2-40B4-BE49-F238E27FC236}">
                <a16:creationId xmlns:a16="http://schemas.microsoft.com/office/drawing/2014/main" id="{55940D7D-007E-0C41-8E14-7B7B19FB3D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Box 7">
            <a:extLst>
              <a:ext uri="{FF2B5EF4-FFF2-40B4-BE49-F238E27FC236}">
                <a16:creationId xmlns:a16="http://schemas.microsoft.com/office/drawing/2014/main" id="{9AB2C684-8BBB-814C-821A-E4325479284D}"/>
              </a:ext>
            </a:extLst>
          </p:cNvPr>
          <p:cNvSpPr txBox="1">
            <a:spLocks noChangeArrowheads="1"/>
          </p:cNvSpPr>
          <p:nvPr/>
        </p:nvSpPr>
        <p:spPr bwMode="auto">
          <a:xfrm>
            <a:off x="244475" y="1066800"/>
            <a:ext cx="8747125" cy="314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800" dirty="0" err="1">
                <a:latin typeface="Arial" panose="020B0604020202020204" pitchFamily="34" charset="0"/>
              </a:rPr>
              <a:t>compresional</a:t>
            </a:r>
            <a:r>
              <a:rPr lang="es-ES_tradnl" altLang="en-US" sz="18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a:p>
            <a:pPr eaLnBrk="1" hangingPunct="1">
              <a:lnSpc>
                <a:spcPts val="2200"/>
              </a:lnSpc>
              <a:spcBef>
                <a:spcPct val="0"/>
              </a:spcBef>
              <a:buFontTx/>
              <a:buNone/>
            </a:pPr>
            <a:endParaRPr lang="es-ES_tradnl" altLang="en-US" sz="1800" dirty="0">
              <a:latin typeface="Arial" panose="020B0604020202020204" pitchFamily="34" charset="0"/>
            </a:endParaRPr>
          </a:p>
          <a:p>
            <a:pPr eaLnBrk="1" hangingPunct="1">
              <a:lnSpc>
                <a:spcPts val="2200"/>
              </a:lnSpc>
              <a:spcBef>
                <a:spcPct val="0"/>
              </a:spcBef>
              <a:buFontTx/>
              <a:buNone/>
            </a:pPr>
            <a:r>
              <a:rPr lang="es-ES_tradnl" altLang="en-US" sz="1800" dirty="0">
                <a:latin typeface="Arial" panose="020B0604020202020204" pitchFamily="34" charset="0"/>
              </a:rPr>
              <a:t>Dadas las profundidades estimadas del terremoto y de la capa subducida, este terremoto probablemente se inició en la porción inferior de la Placa subducida de América del Sur como resultado de las fuerzas de compresión causadas por la flexión en descenso de la placa subducida.</a:t>
            </a:r>
            <a:endParaRPr lang="es-ES_tradnl" altLang="en-US" sz="1800" dirty="0">
              <a:solidFill>
                <a:srgbClr val="000000"/>
              </a:solidFill>
              <a:latin typeface="Arial" panose="020B0604020202020204" pitchFamily="34" charset="0"/>
            </a:endParaRPr>
          </a:p>
        </p:txBody>
      </p:sp>
      <p:pic>
        <p:nvPicPr>
          <p:cNvPr id="12" name="Picture 4">
            <a:extLst>
              <a:ext uri="{FF2B5EF4-FFF2-40B4-BE49-F238E27FC236}">
                <a16:creationId xmlns:a16="http://schemas.microsoft.com/office/drawing/2014/main" id="{96DC4ADE-D4BC-4D5C-98BE-B5B7BBEDD5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45157" y="4308093"/>
            <a:ext cx="4267298"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text, clock, gauge&#10;&#10;Description automatically generated">
            <a:extLst>
              <a:ext uri="{FF2B5EF4-FFF2-40B4-BE49-F238E27FC236}">
                <a16:creationId xmlns:a16="http://schemas.microsoft.com/office/drawing/2014/main" id="{DB183C9D-5C54-4AE4-B017-2F89C8A263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083" y="4191000"/>
            <a:ext cx="2130517" cy="2152407"/>
          </a:xfrm>
          <a:prstGeom prst="rect">
            <a:avLst/>
          </a:prstGeom>
        </p:spPr>
      </p:pic>
      <p:sp>
        <p:nvSpPr>
          <p:cNvPr id="9" name="Title 1">
            <a:extLst>
              <a:ext uri="{FF2B5EF4-FFF2-40B4-BE49-F238E27FC236}">
                <a16:creationId xmlns:a16="http://schemas.microsoft.com/office/drawing/2014/main" id="{D18EDE4F-ABFB-414C-B8F6-65A3A5C897A4}"/>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1">
            <a:extLst>
              <a:ext uri="{FF2B5EF4-FFF2-40B4-BE49-F238E27FC236}">
                <a16:creationId xmlns:a16="http://schemas.microsoft.com/office/drawing/2014/main" id="{4D56F25B-157D-0D41-B4FA-533539BA1335}"/>
              </a:ext>
            </a:extLst>
          </p:cNvPr>
          <p:cNvSpPr txBox="1">
            <a:spLocks noChangeArrowheads="1"/>
          </p:cNvSpPr>
          <p:nvPr/>
        </p:nvSpPr>
        <p:spPr bwMode="auto">
          <a:xfrm>
            <a:off x="434975" y="6396335"/>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1122983"/>
            <a:ext cx="8512189" cy="32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Animación de los terremotos, incluidos el sismo principal y la réplica.</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267200" y="6550223"/>
            <a:ext cx="48397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Animación creada con el navegador de terremotos de IRIS</a:t>
            </a:r>
          </a:p>
        </p:txBody>
      </p:sp>
      <p:pic>
        <p:nvPicPr>
          <p:cNvPr id="2" name="SandwichPlate_210812">
            <a:hlinkClick r:id="" action="ppaction://media"/>
            <a:extLst>
              <a:ext uri="{FF2B5EF4-FFF2-40B4-BE49-F238E27FC236}">
                <a16:creationId xmlns:a16="http://schemas.microsoft.com/office/drawing/2014/main" id="{454C0664-1A6C-4E28-8D43-816E83DB633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25505" y="1613247"/>
            <a:ext cx="7162800" cy="4775200"/>
          </a:xfrm>
          <a:prstGeom prst="rect">
            <a:avLst/>
          </a:prstGeom>
        </p:spPr>
      </p:pic>
      <p:sp>
        <p:nvSpPr>
          <p:cNvPr id="10" name="Title 1">
            <a:extLst>
              <a:ext uri="{FF2B5EF4-FFF2-40B4-BE49-F238E27FC236}">
                <a16:creationId xmlns:a16="http://schemas.microsoft.com/office/drawing/2014/main" id="{30F99742-FA19-DA49-BDAF-30164A0A29D3}"/>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990600"/>
            <a:ext cx="39624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50" dirty="0"/>
              <a:t>Un terremoto principal es un terremoto de mayor magnitud durante una secuencia de terremotos.</a:t>
            </a:r>
          </a:p>
          <a:p>
            <a:endParaRPr lang="es-ES_tradnl" altLang="en-US" sz="1550" dirty="0"/>
          </a:p>
          <a:p>
            <a:r>
              <a:rPr lang="es-ES_tradnl" altLang="en-US" sz="1550" dirty="0"/>
              <a:t>Las réplicas son terremotos más pequeños que ocurren después de un gran terremoto a medida que la falla se ajusta al nuevo estado de tensión.</a:t>
            </a:r>
          </a:p>
          <a:p>
            <a:endParaRPr lang="es-ES_tradnl" altLang="en-US" sz="1550" dirty="0"/>
          </a:p>
          <a:p>
            <a:r>
              <a:rPr lang="es-ES_tradnl" altLang="en-US" sz="1550" dirty="0"/>
              <a:t>El gráfico muestra cómo el número de réplicas y la magnitud de las réplicas decaen con el aumento del tiempo desde el sismo principal. El número de réplicas también disminuye con la distancia al sismo principal.</a:t>
            </a:r>
          </a:p>
          <a:p>
            <a:endParaRPr lang="es-ES_tradnl" altLang="en-US" sz="1550" dirty="0"/>
          </a:p>
          <a:p>
            <a:r>
              <a:rPr lang="es-ES_tradnl" altLang="en-US" sz="1550" dirty="0"/>
              <a:t>Un sismo inicial es un terremoto de menor magnitud que precede al sismo principal.</a:t>
            </a:r>
          </a:p>
          <a:p>
            <a:endParaRPr lang="es-ES_tradnl" altLang="en-US" sz="1550" dirty="0"/>
          </a:p>
          <a:p>
            <a:r>
              <a:rPr lang="es-ES_tradnl" altLang="en-US" sz="1550" dirty="0"/>
              <a:t>No hay características especiales de un premonitorio que nos hagan saber que es un premonitorio hasta que se produce el principal. No hubo sismos iniciales  para este terremoto.</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
        <p:nvSpPr>
          <p:cNvPr id="11" name="Title 1">
            <a:extLst>
              <a:ext uri="{FF2B5EF4-FFF2-40B4-BE49-F238E27FC236}">
                <a16:creationId xmlns:a16="http://schemas.microsoft.com/office/drawing/2014/main" id="{50816EB6-E778-E74C-9DC9-F57A3E974C97}"/>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2">
            <a:extLst>
              <a:ext uri="{FF2B5EF4-FFF2-40B4-BE49-F238E27FC236}">
                <a16:creationId xmlns:a16="http://schemas.microsoft.com/office/drawing/2014/main" id="{732B7E13-F61F-0B4F-A5EB-6EC2A960282F}"/>
              </a:ext>
            </a:extLst>
          </p:cNvPr>
          <p:cNvSpPr txBox="1">
            <a:spLocks noChangeArrowheads="1"/>
          </p:cNvSpPr>
          <p:nvPr/>
        </p:nvSpPr>
        <p:spPr bwMode="auto">
          <a:xfrm>
            <a:off x="4191000" y="660225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0F51E1-C3A2-E24A-9619-1FA654FCEAD6}"/>
              </a:ext>
            </a:extLst>
          </p:cNvPr>
          <p:cNvPicPr>
            <a:picLocks noChangeAspect="1"/>
          </p:cNvPicPr>
          <p:nvPr/>
        </p:nvPicPr>
        <p:blipFill>
          <a:blip r:embed="rId3"/>
          <a:stretch>
            <a:fillRect/>
          </a:stretch>
        </p:blipFill>
        <p:spPr>
          <a:xfrm>
            <a:off x="1181319" y="1283968"/>
            <a:ext cx="6858000" cy="5342526"/>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632026" y="805333"/>
            <a:ext cx="6332537" cy="767967"/>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14.333 km (8.907 millas, 129,1 °) de la ubicación de este terremoto.</a:t>
            </a: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06390" y="2085489"/>
            <a:ext cx="15209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Onda P Difractada</a:t>
            </a:r>
          </a:p>
        </p:txBody>
      </p:sp>
      <p:sp>
        <p:nvSpPr>
          <p:cNvPr id="12" name="TextBox 11">
            <a:extLst>
              <a:ext uri="{FF2B5EF4-FFF2-40B4-BE49-F238E27FC236}">
                <a16:creationId xmlns:a16="http://schemas.microsoft.com/office/drawing/2014/main" id="{8E4AFB19-4CE8-2945-BB82-8BE03F137F24}"/>
              </a:ext>
            </a:extLst>
          </p:cNvPr>
          <p:cNvSpPr txBox="1"/>
          <p:nvPr/>
        </p:nvSpPr>
        <p:spPr>
          <a:xfrm>
            <a:off x="6116692" y="2548245"/>
            <a:ext cx="2951545" cy="369332"/>
          </a:xfrm>
          <a:prstGeom prst="rect">
            <a:avLst/>
          </a:prstGeom>
          <a:solidFill>
            <a:schemeClr val="bg1"/>
          </a:solidFill>
        </p:spPr>
        <p:txBody>
          <a:bodyPr wrap="square">
            <a:spAutoFit/>
          </a:bodyPr>
          <a:lstStyle/>
          <a:p>
            <a:pPr eaLnBrk="1" hangingPunct="1">
              <a:defRPr/>
            </a:pPr>
            <a:r>
              <a:rPr lang="es-ES_tradnl" spc="200" dirty="0">
                <a:latin typeface="Arial" charset="0"/>
                <a:ea typeface="MS PGothic" charset="-128"/>
              </a:rPr>
              <a:t>Ondas Superficiales</a:t>
            </a: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2968019" y="137694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1583488" y="2841217"/>
            <a:ext cx="7255711"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Un arribo de onda prominente en este sismograma es PP, una onda de compresión que rebotó en la superficie de la Tierra justo en la mitad de la trayectoria entre el terremoto y la estación.</a:t>
            </a:r>
          </a:p>
        </p:txBody>
      </p:sp>
      <p:cxnSp>
        <p:nvCxnSpPr>
          <p:cNvPr id="17" name="Straight Arrow Connector 16">
            <a:extLst>
              <a:ext uri="{FF2B5EF4-FFF2-40B4-BE49-F238E27FC236}">
                <a16:creationId xmlns:a16="http://schemas.microsoft.com/office/drawing/2014/main" id="{4584E419-5899-EB4F-9A91-694C7A5444FE}"/>
              </a:ext>
            </a:extLst>
          </p:cNvPr>
          <p:cNvCxnSpPr>
            <a:cxnSpLocks/>
          </p:cNvCxnSpPr>
          <p:nvPr/>
        </p:nvCxnSpPr>
        <p:spPr>
          <a:xfrm flipV="1">
            <a:off x="2667000" y="2002899"/>
            <a:ext cx="321323" cy="3750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26953" y="3641749"/>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83523E6-926D-C84E-98D7-EACBBC16F4D9}"/>
              </a:ext>
            </a:extLst>
          </p:cNvPr>
          <p:cNvSpPr txBox="1"/>
          <p:nvPr/>
        </p:nvSpPr>
        <p:spPr>
          <a:xfrm>
            <a:off x="4390532" y="6603227"/>
            <a:ext cx="520399" cy="276999"/>
          </a:xfrm>
          <a:prstGeom prst="rect">
            <a:avLst/>
          </a:prstGeom>
          <a:noFill/>
        </p:spPr>
        <p:txBody>
          <a:bodyPr wrap="none" rtlCol="0">
            <a:spAutoFit/>
          </a:bodyPr>
          <a:lstStyle/>
          <a:p>
            <a:r>
              <a:rPr lang="es-ES_tradnl" sz="1200" dirty="0"/>
              <a:t>Time</a:t>
            </a:r>
          </a:p>
        </p:txBody>
      </p:sp>
      <p:sp>
        <p:nvSpPr>
          <p:cNvPr id="16" name="Title 1">
            <a:extLst>
              <a:ext uri="{FF2B5EF4-FFF2-40B4-BE49-F238E27FC236}">
                <a16:creationId xmlns:a16="http://schemas.microsoft.com/office/drawing/2014/main" id="{47A9C0B5-F718-4141-80A3-B6BFD7E21706}"/>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12 de Agosto, 2021 a las 18:32:54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2" name="TextBox 6">
            <a:extLst>
              <a:ext uri="{FF2B5EF4-FFF2-40B4-BE49-F238E27FC236}">
                <a16:creationId xmlns:a16="http://schemas.microsoft.com/office/drawing/2014/main" id="{2A30AA77-EADE-BE49-A7A9-399F75885933}"/>
              </a:ext>
            </a:extLst>
          </p:cNvPr>
          <p:cNvSpPr txBox="1">
            <a:spLocks noChangeArrowheads="1"/>
          </p:cNvSpPr>
          <p:nvPr/>
        </p:nvSpPr>
        <p:spPr bwMode="auto">
          <a:xfrm>
            <a:off x="1500188" y="3733800"/>
            <a:ext cx="3529012"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P y S directas no pueden viajar a estaciones a más de una distancia </a:t>
            </a:r>
            <a:r>
              <a:rPr lang="es-ES_tradnl" altLang="en-US" sz="1400" dirty="0" err="1">
                <a:latin typeface="Arial" panose="020B0604020202020204" pitchFamily="34" charset="0"/>
              </a:rPr>
              <a:t>epicentral</a:t>
            </a:r>
            <a:r>
              <a:rPr lang="es-ES_tradnl" altLang="en-US" sz="1400" dirty="0">
                <a:latin typeface="Arial" panose="020B0604020202020204" pitchFamily="34" charset="0"/>
              </a:rPr>
              <a:t>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debido a la gran disminución de las velocidades de onda a través del límite entre el manto y el núcleo externo líquido. Existe una "zona de sombra" para ondas P directas en el rango de 103 ° &lt;</a:t>
            </a:r>
            <a:r>
              <a:rPr lang="es-ES_tradnl" altLang="en-US" sz="1400" dirty="0" err="1">
                <a:latin typeface="Arial" panose="020B0604020202020204" pitchFamily="34" charset="0"/>
              </a:rPr>
              <a:t>Δ</a:t>
            </a:r>
            <a:r>
              <a:rPr lang="es-ES_tradnl" altLang="en-US" sz="1400" dirty="0">
                <a:latin typeface="Arial" panose="020B0604020202020204" pitchFamily="34" charset="0"/>
              </a:rPr>
              <a:t> &lt;143 °. La zona de sombra de la onda S existe para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porque el núcleo externo líquido bloquea las ondas S que no pueden viajar a través de líquidos.</a:t>
            </a:r>
          </a:p>
        </p:txBody>
      </p:sp>
      <p:sp>
        <p:nvSpPr>
          <p:cNvPr id="23" name="TextBox 5">
            <a:extLst>
              <a:ext uri="{FF2B5EF4-FFF2-40B4-BE49-F238E27FC236}">
                <a16:creationId xmlns:a16="http://schemas.microsoft.com/office/drawing/2014/main" id="{6659FF3F-0786-8443-9D45-5B8F8C5FB151}"/>
              </a:ext>
            </a:extLst>
          </p:cNvPr>
          <p:cNvSpPr txBox="1">
            <a:spLocks noChangeArrowheads="1"/>
          </p:cNvSpPr>
          <p:nvPr/>
        </p:nvSpPr>
        <p:spPr bwMode="auto">
          <a:xfrm>
            <a:off x="5078413" y="3352800"/>
            <a:ext cx="3529012"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primer arribo es una onda P difractada.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8769</TotalTime>
  <Words>1628</Words>
  <Application>Microsoft Macintosh PowerPoint</Application>
  <PresentationFormat>On-screen Show (4:3)</PresentationFormat>
  <Paragraphs>129</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792</cp:revision>
  <dcterms:created xsi:type="dcterms:W3CDTF">2009-05-31T20:07:40Z</dcterms:created>
  <dcterms:modified xsi:type="dcterms:W3CDTF">2021-08-15T17:37:23Z</dcterms:modified>
</cp:coreProperties>
</file>