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6"/>
  </p:notesMasterIdLst>
  <p:handoutMasterIdLst>
    <p:handoutMasterId r:id="rId17"/>
  </p:handoutMasterIdLst>
  <p:sldIdLst>
    <p:sldId id="599" r:id="rId3"/>
    <p:sldId id="296" r:id="rId4"/>
    <p:sldId id="598" r:id="rId5"/>
    <p:sldId id="385" r:id="rId6"/>
    <p:sldId id="386" r:id="rId7"/>
    <p:sldId id="292" r:id="rId8"/>
    <p:sldId id="294" r:id="rId9"/>
    <p:sldId id="596" r:id="rId10"/>
    <p:sldId id="290" r:id="rId11"/>
    <p:sldId id="597" r:id="rId12"/>
    <p:sldId id="303" r:id="rId13"/>
    <p:sldId id="595"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85640" autoAdjust="0"/>
  </p:normalViewPr>
  <p:slideViewPr>
    <p:cSldViewPr>
      <p:cViewPr varScale="1">
        <p:scale>
          <a:sx n="62" d="100"/>
          <a:sy n="62" d="100"/>
        </p:scale>
        <p:origin x="158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8/14/2021</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8/14/2021</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hq/inclass/animation/650"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www.iris.edu/hq/inclass/animation/714"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More information:  https://earthquake.usgs.gov/earthquakes/eventpage/us6000f65h/executive</a:t>
            </a:r>
          </a:p>
          <a:p>
            <a:pPr eaLnBrk="1" hangingPunct="1">
              <a:spcBef>
                <a:spcPct val="0"/>
              </a:spcBef>
            </a:pPr>
            <a:endParaRPr lang="en-US" altLang="en-US" dirty="0"/>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02482972-E065-4714-810F-721C76B215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4245BEC1-18BE-4522-ABBD-EBE687F502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1508" name="Slide Number Placeholder 3">
            <a:extLst>
              <a:ext uri="{FF2B5EF4-FFF2-40B4-BE49-F238E27FC236}">
                <a16:creationId xmlns:a16="http://schemas.microsoft.com/office/drawing/2014/main" id="{2BB09E32-4C4A-417E-B9F6-A6B377E9D0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6413731-BD5B-4C5B-98A8-CE220F0A6CFE}" type="slidenum">
              <a:rPr lang="en-US" altLang="en-US" sz="1300" smtClean="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DB84AB3E-5947-4530-9734-9DC4882780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9686454B-8405-428B-9161-FB1C772D31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ADB656E9-A07B-4537-B107-BEDE3F7D240A}"/>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68D1E2C-67A1-4496-B44B-692C2B0ED6A7}"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dirty="0">
                <a:hlinkClick r:id="rId3"/>
              </a:rPr>
              <a:t>https://www.iris.edu/hq/inclass/animation/traveltime_curves_how_they_are_created</a:t>
            </a:r>
            <a:r>
              <a:rPr lang="en-US" dirty="0"/>
              <a:t> </a:t>
            </a: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12</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13</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5D8494A-E677-469E-A5DF-3F64ADA59D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858ED574-0712-4907-9094-411C56580C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FA61D0EF-047E-4054-A53E-2E0EB14B14F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7F37ED-99C5-4220-8B77-4DE062E8AF74}"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5D8494A-E677-469E-A5DF-3F64ADA59D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858ED574-0712-4907-9094-411C56580CD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FA61D0EF-047E-4054-A53E-2E0EB14B14F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7F37ED-99C5-4220-8B77-4DE062E8AF74}"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26302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ten-stage scale, from I to X.  Lower numbers represent imperceptible shaking while XII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Relevant animation: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Earthquake Intensity </a:t>
            </a:r>
            <a:r>
              <a:rPr lang="en-US" dirty="0">
                <a:hlinkClick r:id="rId3"/>
              </a:rPr>
              <a:t>https://www.iris.edu/hq/inclass/animation/earthquake_intensity</a:t>
            </a:r>
            <a:r>
              <a:rPr lang="en-US" dirty="0"/>
              <a:t> </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44B136DA-F8FF-4D36-BB11-C81C51E33C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61FAED2-40DC-48CB-8E34-C344D9A594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https://www.unavco.org/</a:t>
            </a:r>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076B15F7-935A-4731-A751-FD2AD1959FF3}"/>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B6CF278-2B77-48E5-9AFD-0FF4BDCEB55B}"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E05D45E3-A177-4683-8D0E-18F8A651C6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48E469F-307A-416E-9D11-CBECABE7D0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64453EAA-5434-40FA-AF5D-233D7072C030}"/>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976D11C-C29B-441E-B808-F10D2808D880}"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0" i="0" dirty="0">
                <a:solidFill>
                  <a:srgbClr val="222222"/>
                </a:solidFill>
                <a:effectLst/>
                <a:latin typeface="Arial" panose="020B0604020202020204" pitchFamily="34" charset="0"/>
              </a:rPr>
              <a:t>2010 Haiti Earthquake—10-yrs later:  </a:t>
            </a:r>
            <a:r>
              <a:rPr lang="en-US" b="0" i="0" dirty="0">
                <a:solidFill>
                  <a:srgbClr val="1155CC"/>
                </a:solidFill>
                <a:effectLst/>
                <a:latin typeface="Arial" panose="020B0604020202020204" pitchFamily="34" charset="0"/>
                <a:hlinkClick r:id="rId3"/>
              </a:rPr>
              <a:t>www.iris.edu/hq/inclass/animation/650</a:t>
            </a:r>
            <a:br>
              <a:rPr lang="en-US" dirty="0"/>
            </a:br>
            <a:r>
              <a:rPr lang="en-US" b="0" i="0" dirty="0">
                <a:solidFill>
                  <a:srgbClr val="222222"/>
                </a:solidFill>
                <a:effectLst/>
                <a:latin typeface="Arial" panose="020B0604020202020204" pitchFamily="34" charset="0"/>
              </a:rPr>
              <a:t>Hispaniola Tectonics &amp; Earthquakes:  </a:t>
            </a:r>
            <a:r>
              <a:rPr lang="en-US" b="0" i="0" dirty="0">
                <a:solidFill>
                  <a:srgbClr val="1155CC"/>
                </a:solidFill>
                <a:effectLst/>
                <a:latin typeface="Arial" panose="020B0604020202020204" pitchFamily="34" charset="0"/>
                <a:hlinkClick r:id="rId4"/>
              </a:rPr>
              <a:t>www.iris.edu/hq/inclass/animation/714</a:t>
            </a: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51186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8BE692D-CFAA-49E5-8680-AE4588B7AF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5442A164-D145-4F2D-9B19-8EB18BC460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latin typeface="Arial" panose="020B0604020202020204" pitchFamily="34" charset="0"/>
              </a:rPr>
              <a:t>Relevant Animation:</a:t>
            </a:r>
          </a:p>
          <a:p>
            <a:r>
              <a:rPr lang="en-US" altLang="en-US" dirty="0">
                <a:latin typeface="Arial" panose="020B0604020202020204" pitchFamily="34" charset="0"/>
              </a:rPr>
              <a:t>Understanding focal mechanisms https://www.iris.edu/hq/inclass/animation/204</a:t>
            </a:r>
            <a:endParaRPr lang="en-US" altLang="en-US"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36001FC4-898D-4F77-9159-0864DF879B9D}"/>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F8234-C994-4D49-B2AE-85E8DD493CAE}" type="slidenum">
              <a:rPr lang="en-US" altLang="en-US">
                <a:latin typeface="Calibri" panose="020F0502020204030204" pitchFamily="34" charset="0"/>
              </a:rPr>
              <a:pPr eaLnBrk="1" hangingPunct="1"/>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8/14/2021</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8/14/2021</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8/14/2021</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8/14/2021</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8/14/2021</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8/14/2021</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8/14/2021</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8/14/2021</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8/14/2021</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8/14/2021</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8/14/2021</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8/14/2021</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8/14/2021</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8/14/2021</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ee, ground, outdoor, dirt&#10;&#10;Description automatically generated">
            <a:extLst>
              <a:ext uri="{FF2B5EF4-FFF2-40B4-BE49-F238E27FC236}">
                <a16:creationId xmlns:a16="http://schemas.microsoft.com/office/drawing/2014/main" id="{E6D664DD-32B7-4C60-9259-B21B1C793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775" y="3382491"/>
            <a:ext cx="5695098" cy="2768450"/>
          </a:xfrm>
          <a:prstGeom prst="rect">
            <a:avLst/>
          </a:prstGeom>
        </p:spPr>
      </p:pic>
      <p:sp>
        <p:nvSpPr>
          <p:cNvPr id="4" name="Rectangle 3">
            <a:extLst>
              <a:ext uri="{FF2B5EF4-FFF2-40B4-BE49-F238E27FC236}">
                <a16:creationId xmlns:a16="http://schemas.microsoft.com/office/drawing/2014/main" id="{3CDB49E0-CCA1-4D42-B355-BD955CD9ED0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EE83D4CF-B610-48F6-B3C9-E8EE92051B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04800" y="1142286"/>
            <a:ext cx="605458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At least 227 people have died and hundreds were injured or missing after a M 7.2 earthquake struck southwestern Haiti on Saturday, reducing churches, hotels, and homes to rubble.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This earthquake occurred 150 km west of the capital Port-au-Prince at a depth of 10 km. This earthquake was widely felt across the region including all of Hispaniola, the islands of Jamaica, Cuba and Puerto Rico.</a:t>
            </a:r>
          </a:p>
        </p:txBody>
      </p:sp>
      <p:sp>
        <p:nvSpPr>
          <p:cNvPr id="11"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10" name="Picture 11" descr="haitiglobe.gif">
            <a:extLst>
              <a:ext uri="{FF2B5EF4-FFF2-40B4-BE49-F238E27FC236}">
                <a16:creationId xmlns:a16="http://schemas.microsoft.com/office/drawing/2014/main" id="{AC6E15FA-CF50-4E89-8E54-3D9840ABE09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304086"/>
            <a:ext cx="1600914" cy="160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B1E506A-9CF2-40DB-A786-6D329F014732}"/>
              </a:ext>
            </a:extLst>
          </p:cNvPr>
          <p:cNvSpPr txBox="1"/>
          <p:nvPr/>
        </p:nvSpPr>
        <p:spPr>
          <a:xfrm>
            <a:off x="-381000" y="6258580"/>
            <a:ext cx="6564312" cy="523220"/>
          </a:xfrm>
          <a:prstGeom prst="rect">
            <a:avLst/>
          </a:prstGeom>
          <a:noFill/>
        </p:spPr>
        <p:txBody>
          <a:bodyPr wrap="square" rtlCol="0">
            <a:spAutoFit/>
          </a:bodyPr>
          <a:lstStyle/>
          <a:p>
            <a:pPr algn="r"/>
            <a:r>
              <a:rPr lang="en-US" sz="1400" dirty="0"/>
              <a:t>The </a:t>
            </a:r>
            <a:r>
              <a:rPr lang="en-US" sz="1400" dirty="0" err="1"/>
              <a:t>Cayimite</a:t>
            </a:r>
            <a:r>
              <a:rPr lang="en-US" sz="1400" dirty="0"/>
              <a:t> Hotel is damaged after an earthquake in Les </a:t>
            </a:r>
            <a:r>
              <a:rPr lang="en-US" sz="1400" dirty="0" err="1"/>
              <a:t>Cayes</a:t>
            </a:r>
            <a:r>
              <a:rPr lang="en-US" sz="1400" dirty="0"/>
              <a:t>, Haiti, Saturday, Aug. 14, 2021. (AP Photo/</a:t>
            </a:r>
            <a:r>
              <a:rPr lang="en-US" sz="1400" dirty="0" err="1"/>
              <a:t>Delot</a:t>
            </a:r>
            <a:r>
              <a:rPr lang="en-US" sz="1400" dirty="0"/>
              <a:t> Jean)</a:t>
            </a:r>
          </a:p>
        </p:txBody>
      </p:sp>
      <p:pic>
        <p:nvPicPr>
          <p:cNvPr id="8" name="Picture 7" descr="Map&#10;&#10;Description automatically generated">
            <a:extLst>
              <a:ext uri="{FF2B5EF4-FFF2-40B4-BE49-F238E27FC236}">
                <a16:creationId xmlns:a16="http://schemas.microsoft.com/office/drawing/2014/main" id="{1129B5E9-3BA1-134E-912E-A33335E212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2548" y="1752600"/>
            <a:ext cx="2730500" cy="1346200"/>
          </a:xfrm>
          <a:prstGeom prst="rect">
            <a:avLst/>
          </a:prstGeom>
          <a:ln w="9525">
            <a:solidFill>
              <a:schemeClr val="tx1"/>
            </a:solidFill>
          </a:ln>
        </p:spPr>
      </p:pic>
      <p:cxnSp>
        <p:nvCxnSpPr>
          <p:cNvPr id="13" name="Straight Connector 12">
            <a:extLst>
              <a:ext uri="{FF2B5EF4-FFF2-40B4-BE49-F238E27FC236}">
                <a16:creationId xmlns:a16="http://schemas.microsoft.com/office/drawing/2014/main" id="{38B964B7-95BC-AC44-8375-9F2A84578446}"/>
              </a:ext>
            </a:extLst>
          </p:cNvPr>
          <p:cNvCxnSpPr>
            <a:cxnSpLocks/>
          </p:cNvCxnSpPr>
          <p:nvPr/>
        </p:nvCxnSpPr>
        <p:spPr>
          <a:xfrm flipH="1">
            <a:off x="6183313" y="1066086"/>
            <a:ext cx="1589087" cy="686514"/>
          </a:xfrm>
          <a:prstGeom prst="line">
            <a:avLst/>
          </a:prstGeom>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843BF374-6596-E143-8758-FCB3E2D5ED74}"/>
              </a:ext>
            </a:extLst>
          </p:cNvPr>
          <p:cNvCxnSpPr>
            <a:cxnSpLocks/>
          </p:cNvCxnSpPr>
          <p:nvPr/>
        </p:nvCxnSpPr>
        <p:spPr>
          <a:xfrm>
            <a:off x="7848600" y="1066086"/>
            <a:ext cx="1083684" cy="686514"/>
          </a:xfrm>
          <a:prstGeom prst="line">
            <a:avLst/>
          </a:prstGeom>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C13E00-97D6-4998-BEBB-64B58DC3F6B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3" name="Picture 8" descr="IRIS_TMlogo.png">
            <a:extLst>
              <a:ext uri="{FF2B5EF4-FFF2-40B4-BE49-F238E27FC236}">
                <a16:creationId xmlns:a16="http://schemas.microsoft.com/office/drawing/2014/main" id="{B67FD002-1644-41F0-968F-4C55EA40C2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4">
            <a:extLst>
              <a:ext uri="{FF2B5EF4-FFF2-40B4-BE49-F238E27FC236}">
                <a16:creationId xmlns:a16="http://schemas.microsoft.com/office/drawing/2014/main" id="{E910845D-A6B5-4209-86B4-73E85C89C1D0}"/>
              </a:ext>
            </a:extLst>
          </p:cNvPr>
          <p:cNvSpPr txBox="1">
            <a:spLocks noChangeArrowheads="1"/>
          </p:cNvSpPr>
          <p:nvPr/>
        </p:nvSpPr>
        <p:spPr bwMode="auto">
          <a:xfrm>
            <a:off x="239713" y="1021140"/>
            <a:ext cx="88280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n-US" sz="1600" dirty="0">
                <a:latin typeface="Arial" panose="020B0604020202020204" pitchFamily="34" charset="0"/>
              </a:rPr>
              <a:t>Major earthquakes occur by displacement on a large area of a fault. The map below shows the amount of slip on the </a:t>
            </a:r>
            <a:r>
              <a:rPr lang="en-US" altLang="en-US" sz="1600" dirty="0" err="1">
                <a:latin typeface="Arial" panose="020B0604020202020204" pitchFamily="34" charset="0"/>
              </a:rPr>
              <a:t>Enriquillo</a:t>
            </a:r>
            <a:r>
              <a:rPr lang="en-US" altLang="en-US" sz="1600" dirty="0">
                <a:latin typeface="Arial" panose="020B0604020202020204" pitchFamily="34" charset="0"/>
              </a:rPr>
              <a:t> Fault Zone during the August 14 Haiti earthquake projected onto the Earth’s surface. The fault is oriented East – West and dips toward the North. Displacement started at the hypocenter shown by the star then spread over a fault length of nearly 100 kilometers during a rupture interval of about 25 seconds. Maximum slip at the hypocenter is modeled at over 2 meters. </a:t>
            </a:r>
          </a:p>
        </p:txBody>
      </p:sp>
      <p:sp>
        <p:nvSpPr>
          <p:cNvPr id="12" name="TextBox 15">
            <a:extLst>
              <a:ext uri="{FF2B5EF4-FFF2-40B4-BE49-F238E27FC236}">
                <a16:creationId xmlns:a16="http://schemas.microsoft.com/office/drawing/2014/main" id="{AB0FD1BC-85B8-4A98-A41E-E47F788E733B}"/>
              </a:ext>
            </a:extLst>
          </p:cNvPr>
          <p:cNvSpPr txBox="1">
            <a:spLocks noChangeArrowheads="1"/>
          </p:cNvSpPr>
          <p:nvPr/>
        </p:nvSpPr>
        <p:spPr bwMode="auto">
          <a:xfrm>
            <a:off x="6921182" y="6059835"/>
            <a:ext cx="14935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a:t>
            </a:r>
          </a:p>
          <a:p>
            <a:pPr eaLnBrk="1" hangingPunct="1">
              <a:spcBef>
                <a:spcPct val="0"/>
              </a:spcBef>
              <a:buFontTx/>
              <a:buNone/>
            </a:pPr>
            <a:r>
              <a:rPr lang="en-US" altLang="en-US" sz="1400" i="1" dirty="0">
                <a:latin typeface="Arial" panose="020B0604020202020204" pitchFamily="34" charset="0"/>
              </a:rPr>
              <a:t>of the USGS</a:t>
            </a:r>
          </a:p>
        </p:txBody>
      </p:sp>
      <p:grpSp>
        <p:nvGrpSpPr>
          <p:cNvPr id="13" name="Group 12">
            <a:extLst>
              <a:ext uri="{FF2B5EF4-FFF2-40B4-BE49-F238E27FC236}">
                <a16:creationId xmlns:a16="http://schemas.microsoft.com/office/drawing/2014/main" id="{F3A20F33-F150-AC4D-B0AD-25DA9E66471C}"/>
              </a:ext>
            </a:extLst>
          </p:cNvPr>
          <p:cNvGrpSpPr>
            <a:grpSpLocks noChangeAspect="1"/>
          </p:cNvGrpSpPr>
          <p:nvPr/>
        </p:nvGrpSpPr>
        <p:grpSpPr>
          <a:xfrm>
            <a:off x="244951" y="2610699"/>
            <a:ext cx="6583680" cy="4124607"/>
            <a:chOff x="1884829" y="2425137"/>
            <a:chExt cx="6344771" cy="3975663"/>
          </a:xfrm>
        </p:grpSpPr>
        <p:pic>
          <p:nvPicPr>
            <p:cNvPr id="10" name="Picture 9">
              <a:extLst>
                <a:ext uri="{FF2B5EF4-FFF2-40B4-BE49-F238E27FC236}">
                  <a16:creationId xmlns:a16="http://schemas.microsoft.com/office/drawing/2014/main" id="{E27EFE2D-36D9-BE4C-9C42-B2DCA9DA30E0}"/>
                </a:ext>
              </a:extLst>
            </p:cNvPr>
            <p:cNvPicPr>
              <a:picLocks noChangeAspect="1"/>
            </p:cNvPicPr>
            <p:nvPr/>
          </p:nvPicPr>
          <p:blipFill>
            <a:blip r:embed="rId4">
              <a:alphaModFix/>
            </a:blip>
            <a:stretch>
              <a:fillRect/>
            </a:stretch>
          </p:blipFill>
          <p:spPr>
            <a:xfrm>
              <a:off x="1884829" y="2425137"/>
              <a:ext cx="6344771" cy="3975663"/>
            </a:xfrm>
            <a:prstGeom prst="rect">
              <a:avLst/>
            </a:prstGeom>
          </p:spPr>
        </p:pic>
        <p:cxnSp>
          <p:nvCxnSpPr>
            <p:cNvPr id="7" name="Straight Connector 6">
              <a:extLst>
                <a:ext uri="{FF2B5EF4-FFF2-40B4-BE49-F238E27FC236}">
                  <a16:creationId xmlns:a16="http://schemas.microsoft.com/office/drawing/2014/main" id="{BE124DF9-D00B-9D46-A24D-AB1EB0B7BFEF}"/>
                </a:ext>
              </a:extLst>
            </p:cNvPr>
            <p:cNvCxnSpPr>
              <a:cxnSpLocks/>
            </p:cNvCxnSpPr>
            <p:nvPr/>
          </p:nvCxnSpPr>
          <p:spPr>
            <a:xfrm>
              <a:off x="4038600" y="3625334"/>
              <a:ext cx="259689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083320A-4F86-6B47-9AF0-CB8EDFC26BA4}"/>
                </a:ext>
              </a:extLst>
            </p:cNvPr>
            <p:cNvSpPr txBox="1"/>
            <p:nvPr/>
          </p:nvSpPr>
          <p:spPr>
            <a:xfrm>
              <a:off x="4494510" y="3256002"/>
              <a:ext cx="1685077" cy="369332"/>
            </a:xfrm>
            <a:prstGeom prst="rect">
              <a:avLst/>
            </a:prstGeom>
            <a:noFill/>
          </p:spPr>
          <p:txBody>
            <a:bodyPr wrap="none" rtlCol="0">
              <a:spAutoFit/>
            </a:bodyPr>
            <a:lstStyle/>
            <a:p>
              <a:r>
                <a:rPr lang="en-US" dirty="0">
                  <a:solidFill>
                    <a:schemeClr val="bg1"/>
                  </a:solidFill>
                </a:rPr>
                <a:t>100 kilometers</a:t>
              </a:r>
            </a:p>
          </p:txBody>
        </p:sp>
      </p:grpSp>
      <p:sp>
        <p:nvSpPr>
          <p:cNvPr id="11" name="Title 1">
            <a:extLst>
              <a:ext uri="{FF2B5EF4-FFF2-40B4-BE49-F238E27FC236}">
                <a16:creationId xmlns:a16="http://schemas.microsoft.com/office/drawing/2014/main" id="{BF232A9D-1A6C-421E-9B5B-7AF9CDC325C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9">
            <a:extLst>
              <a:ext uri="{FF2B5EF4-FFF2-40B4-BE49-F238E27FC236}">
                <a16:creationId xmlns:a16="http://schemas.microsoft.com/office/drawing/2014/main" id="{80314AFE-012B-4E83-B644-B50E68C22BDD}"/>
              </a:ext>
            </a:extLst>
          </p:cNvPr>
          <p:cNvSpPr txBox="1">
            <a:spLocks noChangeArrowheads="1"/>
          </p:cNvSpPr>
          <p:nvPr/>
        </p:nvSpPr>
        <p:spPr bwMode="auto">
          <a:xfrm>
            <a:off x="268288" y="1045994"/>
            <a:ext cx="582771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In the first ten hours after the earthquake there have been 12 aftershocks greater than magnitude 4.</a:t>
            </a:r>
          </a:p>
          <a:p>
            <a:pPr eaLnBrk="1" hangingPunct="1"/>
            <a:endParaRPr lang="en-US" altLang="en-US" dirty="0"/>
          </a:p>
        </p:txBody>
      </p:sp>
      <p:sp>
        <p:nvSpPr>
          <p:cNvPr id="15" name="Rectangle 14">
            <a:extLst>
              <a:ext uri="{FF2B5EF4-FFF2-40B4-BE49-F238E27FC236}">
                <a16:creationId xmlns:a16="http://schemas.microsoft.com/office/drawing/2014/main" id="{B56DF114-208C-43AE-ADC5-B83378324CB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176" name="Picture 8" descr="IRIS_TMlogo.png">
            <a:extLst>
              <a:ext uri="{FF2B5EF4-FFF2-40B4-BE49-F238E27FC236}">
                <a16:creationId xmlns:a16="http://schemas.microsoft.com/office/drawing/2014/main" id="{C9C7527E-A78C-4E3F-877C-88BA645BE9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74E66286-D0B9-4B34-8D33-D650945424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188" y="1664524"/>
            <a:ext cx="8707118" cy="2874992"/>
          </a:xfrm>
          <a:prstGeom prst="rect">
            <a:avLst/>
          </a:prstGeom>
        </p:spPr>
      </p:pic>
      <p:cxnSp>
        <p:nvCxnSpPr>
          <p:cNvPr id="5" name="Straight Arrow Connector 4">
            <a:extLst>
              <a:ext uri="{FF2B5EF4-FFF2-40B4-BE49-F238E27FC236}">
                <a16:creationId xmlns:a16="http://schemas.microsoft.com/office/drawing/2014/main" id="{036BA3F8-76A9-4DC1-8570-B060FD9BDE3A}"/>
              </a:ext>
            </a:extLst>
          </p:cNvPr>
          <p:cNvCxnSpPr/>
          <p:nvPr/>
        </p:nvCxnSpPr>
        <p:spPr>
          <a:xfrm flipH="1">
            <a:off x="4295019" y="2593132"/>
            <a:ext cx="990600" cy="30480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85C5A075-5206-43CA-8D02-900F80BCA723}"/>
              </a:ext>
            </a:extLst>
          </p:cNvPr>
          <p:cNvSpPr txBox="1"/>
          <p:nvPr/>
        </p:nvSpPr>
        <p:spPr>
          <a:xfrm>
            <a:off x="5240415" y="2409736"/>
            <a:ext cx="762000" cy="307777"/>
          </a:xfrm>
          <a:prstGeom prst="rect">
            <a:avLst/>
          </a:prstGeom>
          <a:noFill/>
        </p:spPr>
        <p:txBody>
          <a:bodyPr wrap="square" rtlCol="0">
            <a:spAutoFit/>
          </a:bodyPr>
          <a:lstStyle/>
          <a:p>
            <a:r>
              <a:rPr lang="en-US" sz="1400" b="1" dirty="0">
                <a:solidFill>
                  <a:srgbClr val="FF0000"/>
                </a:solidFill>
              </a:rPr>
              <a:t>M 7.2</a:t>
            </a:r>
          </a:p>
        </p:txBody>
      </p:sp>
      <p:sp>
        <p:nvSpPr>
          <p:cNvPr id="16" name="Title 1">
            <a:extLst>
              <a:ext uri="{FF2B5EF4-FFF2-40B4-BE49-F238E27FC236}">
                <a16:creationId xmlns:a16="http://schemas.microsoft.com/office/drawing/2014/main" id="{5F3DD85A-70E7-4CAB-AB50-E8022B721EA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7">
            <a:extLst>
              <a:ext uri="{FF2B5EF4-FFF2-40B4-BE49-F238E27FC236}">
                <a16:creationId xmlns:a16="http://schemas.microsoft.com/office/drawing/2014/main" id="{D27725D9-C031-4AA8-9F9B-FD9AA348A99D}"/>
              </a:ext>
            </a:extLst>
          </p:cNvPr>
          <p:cNvSpPr txBox="1"/>
          <p:nvPr/>
        </p:nvSpPr>
        <p:spPr>
          <a:xfrm>
            <a:off x="5183188" y="4569023"/>
            <a:ext cx="5570348" cy="307777"/>
          </a:xfrm>
          <a:prstGeom prst="rect">
            <a:avLst/>
          </a:prstGeom>
          <a:noFill/>
        </p:spPr>
        <p:txBody>
          <a:bodyPr wrap="square">
            <a:spAutoFit/>
          </a:bodyPr>
          <a:lstStyle/>
          <a:p>
            <a:pPr>
              <a:spcBef>
                <a:spcPct val="0"/>
              </a:spcBef>
              <a:buFontTx/>
              <a:buNone/>
            </a:pPr>
            <a:r>
              <a:rPr lang="en-US" altLang="en-US" sz="1400" dirty="0">
                <a:latin typeface="Arial" panose="020B0604020202020204" pitchFamily="34" charset="0"/>
                <a:cs typeface="Arial" panose="020B0604020202020204" pitchFamily="34" charset="0"/>
              </a:rPr>
              <a:t>Map created with the IRIS Earthquake Browser</a:t>
            </a:r>
          </a:p>
        </p:txBody>
      </p:sp>
      <p:pic>
        <p:nvPicPr>
          <p:cNvPr id="10" name="Picture 10" descr="usgs.jpg">
            <a:extLst>
              <a:ext uri="{FF2B5EF4-FFF2-40B4-BE49-F238E27FC236}">
                <a16:creationId xmlns:a16="http://schemas.microsoft.com/office/drawing/2014/main" id="{D0244045-BB14-4BF1-9281-99567AFF49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0709" y="4532214"/>
            <a:ext cx="3844091" cy="227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59B5A2E-EEBE-4838-AA7D-3118AFFAE41C}"/>
              </a:ext>
            </a:extLst>
          </p:cNvPr>
          <p:cNvSpPr txBox="1"/>
          <p:nvPr/>
        </p:nvSpPr>
        <p:spPr>
          <a:xfrm>
            <a:off x="4154837" y="5473036"/>
            <a:ext cx="4449306" cy="1600438"/>
          </a:xfrm>
          <a:prstGeom prst="rect">
            <a:avLst/>
          </a:prstGeom>
          <a:noFill/>
        </p:spPr>
        <p:txBody>
          <a:bodyPr wrap="square" rtlCol="0">
            <a:spAutoFit/>
          </a:bodyPr>
          <a:lstStyle/>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09E7BA-A6B4-B64C-8592-4B3D7F5F5EF6}"/>
              </a:ext>
            </a:extLst>
          </p:cNvPr>
          <p:cNvPicPr>
            <a:picLocks noChangeAspect="1"/>
          </p:cNvPicPr>
          <p:nvPr/>
        </p:nvPicPr>
        <p:blipFill rotWithShape="1">
          <a:blip r:embed="rId3"/>
          <a:srcRect t="3636"/>
          <a:stretch/>
        </p:blipFill>
        <p:spPr>
          <a:xfrm>
            <a:off x="676275" y="1391394"/>
            <a:ext cx="8229600" cy="5332122"/>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1969143" y="922338"/>
            <a:ext cx="6332538"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5272 km (3276 miles, 47.5°) from the location of this earthquake. </a:t>
            </a:r>
          </a:p>
        </p:txBody>
      </p:sp>
      <p:sp>
        <p:nvSpPr>
          <p:cNvPr id="20" name="TextBox 4">
            <a:extLst>
              <a:ext uri="{FF2B5EF4-FFF2-40B4-BE49-F238E27FC236}">
                <a16:creationId xmlns:a16="http://schemas.microsoft.com/office/drawing/2014/main" id="{78117B96-18EC-D345-82C0-1713A766F380}"/>
              </a:ext>
            </a:extLst>
          </p:cNvPr>
          <p:cNvSpPr txBox="1">
            <a:spLocks noChangeArrowheads="1"/>
          </p:cNvSpPr>
          <p:nvPr/>
        </p:nvSpPr>
        <p:spPr bwMode="auto">
          <a:xfrm>
            <a:off x="2790883" y="1570081"/>
            <a:ext cx="376238" cy="36988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21" name="TextBox 11">
            <a:extLst>
              <a:ext uri="{FF2B5EF4-FFF2-40B4-BE49-F238E27FC236}">
                <a16:creationId xmlns:a16="http://schemas.microsoft.com/office/drawing/2014/main" id="{E9BB9591-AADB-4841-8D20-3B1ECE7993A4}"/>
              </a:ext>
            </a:extLst>
          </p:cNvPr>
          <p:cNvSpPr txBox="1">
            <a:spLocks noChangeArrowheads="1"/>
          </p:cNvSpPr>
          <p:nvPr/>
        </p:nvSpPr>
        <p:spPr bwMode="auto">
          <a:xfrm>
            <a:off x="4202852" y="1642926"/>
            <a:ext cx="3048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2" name="TextBox 21">
            <a:extLst>
              <a:ext uri="{FF2B5EF4-FFF2-40B4-BE49-F238E27FC236}">
                <a16:creationId xmlns:a16="http://schemas.microsoft.com/office/drawing/2014/main" id="{DD61FC26-A694-E74A-BB4F-92D476BD187A}"/>
              </a:ext>
            </a:extLst>
          </p:cNvPr>
          <p:cNvSpPr txBox="1"/>
          <p:nvPr/>
        </p:nvSpPr>
        <p:spPr>
          <a:xfrm>
            <a:off x="6753225" y="1472047"/>
            <a:ext cx="2152650" cy="369888"/>
          </a:xfrm>
          <a:prstGeom prst="rect">
            <a:avLst/>
          </a:prstGeom>
          <a:solidFill>
            <a:schemeClr val="bg1"/>
          </a:solidFill>
        </p:spPr>
        <p:txBody>
          <a:bodyPr>
            <a:spAutoFit/>
          </a:bodyPr>
          <a:lstStyle/>
          <a:p>
            <a:pPr eaLnBrk="1" hangingPunct="1">
              <a:defRPr/>
            </a:pPr>
            <a:r>
              <a:rPr lang="en-US" spc="200" dirty="0">
                <a:solidFill>
                  <a:prstClr val="black"/>
                </a:solidFill>
                <a:ea typeface="MS PGothic" charset="-128"/>
                <a:cs typeface="Arial" panose="020B0604020202020204" pitchFamily="34" charset="0"/>
              </a:rPr>
              <a:t>Surface Waves</a:t>
            </a:r>
          </a:p>
        </p:txBody>
      </p:sp>
      <p:sp>
        <p:nvSpPr>
          <p:cNvPr id="23" name="TextBox 4">
            <a:extLst>
              <a:ext uri="{FF2B5EF4-FFF2-40B4-BE49-F238E27FC236}">
                <a16:creationId xmlns:a16="http://schemas.microsoft.com/office/drawing/2014/main" id="{3BB97DAA-40B5-ED45-9A05-B143993287C5}"/>
              </a:ext>
            </a:extLst>
          </p:cNvPr>
          <p:cNvSpPr txBox="1">
            <a:spLocks noChangeArrowheads="1"/>
          </p:cNvSpPr>
          <p:nvPr/>
        </p:nvSpPr>
        <p:spPr bwMode="auto">
          <a:xfrm>
            <a:off x="1511943" y="3061198"/>
            <a:ext cx="72469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8 minutes and 35 seconds for </a:t>
            </a:r>
            <a:r>
              <a:rPr lang="en-US" altLang="en-US" sz="1400" dirty="0">
                <a:solidFill>
                  <a:srgbClr val="000000"/>
                </a:solidFill>
                <a:latin typeface="Arial" panose="020B0604020202020204" pitchFamily="34" charset="0"/>
              </a:rPr>
              <a:t>the compressional P waves to travel a curved path through the mantle from the earthquake to Bend, Oregon.</a:t>
            </a:r>
          </a:p>
        </p:txBody>
      </p:sp>
      <p:sp>
        <p:nvSpPr>
          <p:cNvPr id="24" name="TextBox 9">
            <a:extLst>
              <a:ext uri="{FF2B5EF4-FFF2-40B4-BE49-F238E27FC236}">
                <a16:creationId xmlns:a16="http://schemas.microsoft.com/office/drawing/2014/main" id="{71163235-4890-0941-A086-5EA6D535573D}"/>
              </a:ext>
            </a:extLst>
          </p:cNvPr>
          <p:cNvSpPr txBox="1">
            <a:spLocks noChangeArrowheads="1"/>
          </p:cNvSpPr>
          <p:nvPr/>
        </p:nvSpPr>
        <p:spPr bwMode="auto">
          <a:xfrm>
            <a:off x="2235682" y="3746977"/>
            <a:ext cx="579946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The geometry of seismic waves from this earthquake resulted in minimal S-wave energy received in central Oregon.</a:t>
            </a:r>
          </a:p>
        </p:txBody>
      </p:sp>
      <p:sp>
        <p:nvSpPr>
          <p:cNvPr id="25" name="TextBox 6">
            <a:extLst>
              <a:ext uri="{FF2B5EF4-FFF2-40B4-BE49-F238E27FC236}">
                <a16:creationId xmlns:a16="http://schemas.microsoft.com/office/drawing/2014/main" id="{CAC7DFFE-5DEC-F247-B112-ECABAA0BCD7B}"/>
              </a:ext>
            </a:extLst>
          </p:cNvPr>
          <p:cNvSpPr txBox="1">
            <a:spLocks noChangeArrowheads="1"/>
          </p:cNvSpPr>
          <p:nvPr/>
        </p:nvSpPr>
        <p:spPr bwMode="auto">
          <a:xfrm>
            <a:off x="1516706" y="4648200"/>
            <a:ext cx="7237413"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n-US" sz="1400" dirty="0">
                <a:solidFill>
                  <a:srgbClr val="000000"/>
                </a:solidFill>
                <a:latin typeface="Arial" panose="020B0604020202020204" pitchFamily="34" charset="0"/>
              </a:rPr>
              <a:t>Surface waves traveled the 5272 km (3276 miles) along the perimeter of the Earth from the earthquake to the recording station.  The surface waves began to arrive in Bend </a:t>
            </a:r>
            <a:r>
              <a:rPr lang="en-US" altLang="en-US" sz="1400" dirty="0">
                <a:latin typeface="Arial" panose="020B0604020202020204" pitchFamily="34" charset="0"/>
              </a:rPr>
              <a:t>about 28 minutes </a:t>
            </a:r>
            <a:r>
              <a:rPr lang="en-US" altLang="en-US" sz="1400" dirty="0">
                <a:solidFill>
                  <a:srgbClr val="000000"/>
                </a:solidFill>
                <a:latin typeface="Arial" panose="020B0604020202020204" pitchFamily="34" charset="0"/>
              </a:rPr>
              <a:t>after the earthquake occurred northwest of Jamaica.  </a:t>
            </a:r>
          </a:p>
        </p:txBody>
      </p:sp>
      <p:sp>
        <p:nvSpPr>
          <p:cNvPr id="3" name="Rectangle 2">
            <a:extLst>
              <a:ext uri="{FF2B5EF4-FFF2-40B4-BE49-F238E27FC236}">
                <a16:creationId xmlns:a16="http://schemas.microsoft.com/office/drawing/2014/main" id="{F286091B-5751-734C-8D77-98E7D2078C96}"/>
              </a:ext>
            </a:extLst>
          </p:cNvPr>
          <p:cNvSpPr/>
          <p:nvPr/>
        </p:nvSpPr>
        <p:spPr>
          <a:xfrm>
            <a:off x="6629400" y="5486400"/>
            <a:ext cx="2276475"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8A110B4B-65AB-437D-929D-59709A77E8D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7885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48130" name="TextBox 9">
            <a:extLst>
              <a:ext uri="{FF2B5EF4-FFF2-40B4-BE49-F238E27FC236}">
                <a16:creationId xmlns:a16="http://schemas.microsoft.com/office/drawing/2014/main" id="{88B795D9-26E3-4A3F-89E6-CE9AE2962C5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3">
            <a:extLst>
              <a:ext uri="{FF2B5EF4-FFF2-40B4-BE49-F238E27FC236}">
                <a16:creationId xmlns:a16="http://schemas.microsoft.com/office/drawing/2014/main" id="{2783C121-A0DE-4790-91D5-D99F6D0DA827}"/>
              </a:ext>
            </a:extLst>
          </p:cNvPr>
          <p:cNvSpPr txBox="1">
            <a:spLocks noChangeArrowheads="1"/>
          </p:cNvSpPr>
          <p:nvPr/>
        </p:nvSpPr>
        <p:spPr bwMode="auto">
          <a:xfrm>
            <a:off x="239713" y="3159147"/>
            <a:ext cx="38028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en-US" sz="1400" i="1" dirty="0"/>
              <a:t>L’hôpital général aux Cayes est débordé.</a:t>
            </a:r>
            <a:endParaRPr lang="en-US" altLang="en-US" sz="1400" i="1" dirty="0"/>
          </a:p>
        </p:txBody>
      </p:sp>
      <p:sp>
        <p:nvSpPr>
          <p:cNvPr id="5124" name="TextBox 9">
            <a:extLst>
              <a:ext uri="{FF2B5EF4-FFF2-40B4-BE49-F238E27FC236}">
                <a16:creationId xmlns:a16="http://schemas.microsoft.com/office/drawing/2014/main" id="{BCDE02B8-A473-4334-A1D4-C3C2E70A4596}"/>
              </a:ext>
            </a:extLst>
          </p:cNvPr>
          <p:cNvSpPr txBox="1">
            <a:spLocks noChangeArrowheads="1"/>
          </p:cNvSpPr>
          <p:nvPr/>
        </p:nvSpPr>
        <p:spPr bwMode="auto">
          <a:xfrm>
            <a:off x="1447800" y="2821754"/>
            <a:ext cx="2989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400" i="1" dirty="0"/>
              <a:t>@Frantzduval via Twitter</a:t>
            </a:r>
            <a:endParaRPr lang="en-US" altLang="en-US" sz="1400" i="1" dirty="0"/>
          </a:p>
          <a:p>
            <a:pPr eaLnBrk="1" hangingPunct="1"/>
            <a:endParaRPr lang="en-US" altLang="en-US" dirty="0"/>
          </a:p>
        </p:txBody>
      </p:sp>
      <p:sp>
        <p:nvSpPr>
          <p:cNvPr id="15" name="Rectangle 14">
            <a:extLst>
              <a:ext uri="{FF2B5EF4-FFF2-40B4-BE49-F238E27FC236}">
                <a16:creationId xmlns:a16="http://schemas.microsoft.com/office/drawing/2014/main" id="{D6DE647B-FD46-4A92-952F-E31E1B67219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127" name="Picture 8" descr="IRIS_TMlogo.png">
            <a:extLst>
              <a:ext uri="{FF2B5EF4-FFF2-40B4-BE49-F238E27FC236}">
                <a16:creationId xmlns:a16="http://schemas.microsoft.com/office/drawing/2014/main" id="{220AAC44-DD00-4B3C-A726-9D0FB296EB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building, old, dirty&#10;&#10;Description automatically generated">
            <a:extLst>
              <a:ext uri="{FF2B5EF4-FFF2-40B4-BE49-F238E27FC236}">
                <a16:creationId xmlns:a16="http://schemas.microsoft.com/office/drawing/2014/main" id="{F502BC60-B466-4C27-89E9-472EC0C54DA1}"/>
              </a:ext>
            </a:extLst>
          </p:cNvPr>
          <p:cNvPicPr>
            <a:picLocks noChangeAspect="1"/>
          </p:cNvPicPr>
          <p:nvPr/>
        </p:nvPicPr>
        <p:blipFill>
          <a:blip r:embed="rId4"/>
          <a:stretch>
            <a:fillRect/>
          </a:stretch>
        </p:blipFill>
        <p:spPr>
          <a:xfrm>
            <a:off x="3581400" y="1003300"/>
            <a:ext cx="5443537" cy="3090524"/>
          </a:xfrm>
          <a:prstGeom prst="rect">
            <a:avLst/>
          </a:prstGeom>
        </p:spPr>
      </p:pic>
      <p:pic>
        <p:nvPicPr>
          <p:cNvPr id="3" name="Picture 2" descr="A picture containing building, outdoor, dirty, trash&#10;&#10;Description automatically generated">
            <a:extLst>
              <a:ext uri="{FF2B5EF4-FFF2-40B4-BE49-F238E27FC236}">
                <a16:creationId xmlns:a16="http://schemas.microsoft.com/office/drawing/2014/main" id="{2C2C8E6F-2791-4E15-9376-234DDFE2B9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3557511"/>
            <a:ext cx="5659140" cy="3208791"/>
          </a:xfrm>
          <a:prstGeom prst="rect">
            <a:avLst/>
          </a:prstGeom>
        </p:spPr>
      </p:pic>
      <p:sp>
        <p:nvSpPr>
          <p:cNvPr id="13" name="TextBox 12">
            <a:extLst>
              <a:ext uri="{FF2B5EF4-FFF2-40B4-BE49-F238E27FC236}">
                <a16:creationId xmlns:a16="http://schemas.microsoft.com/office/drawing/2014/main" id="{5BC019D8-9828-4478-B2A1-2E7754852A80}"/>
              </a:ext>
            </a:extLst>
          </p:cNvPr>
          <p:cNvSpPr txBox="1"/>
          <p:nvPr/>
        </p:nvSpPr>
        <p:spPr>
          <a:xfrm>
            <a:off x="6207071" y="4171314"/>
            <a:ext cx="2895600" cy="584775"/>
          </a:xfrm>
          <a:prstGeom prst="rect">
            <a:avLst/>
          </a:prstGeom>
          <a:noFill/>
        </p:spPr>
        <p:txBody>
          <a:bodyPr wrap="square" rtlCol="0">
            <a:spAutoFit/>
          </a:bodyPr>
          <a:lstStyle/>
          <a:p>
            <a:pPr algn="r"/>
            <a:r>
              <a:rPr lang="en-US" sz="1600" dirty="0"/>
              <a:t>Damage to the General hospital in Les </a:t>
            </a:r>
            <a:r>
              <a:rPr lang="en-US" sz="1600" dirty="0" err="1"/>
              <a:t>Cayes</a:t>
            </a:r>
            <a:r>
              <a:rPr lang="en-US" sz="1600" dirty="0"/>
              <a:t>.</a:t>
            </a:r>
          </a:p>
        </p:txBody>
      </p:sp>
      <p:sp>
        <p:nvSpPr>
          <p:cNvPr id="14" name="Title 1">
            <a:extLst>
              <a:ext uri="{FF2B5EF4-FFF2-40B4-BE49-F238E27FC236}">
                <a16:creationId xmlns:a16="http://schemas.microsoft.com/office/drawing/2014/main" id="{D261EF31-44EF-4C21-B792-8A74335595C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Box 9">
            <a:extLst>
              <a:ext uri="{FF2B5EF4-FFF2-40B4-BE49-F238E27FC236}">
                <a16:creationId xmlns:a16="http://schemas.microsoft.com/office/drawing/2014/main" id="{BCDE02B8-A473-4334-A1D4-C3C2E70A4596}"/>
              </a:ext>
            </a:extLst>
          </p:cNvPr>
          <p:cNvSpPr txBox="1">
            <a:spLocks noChangeArrowheads="1"/>
          </p:cNvSpPr>
          <p:nvPr/>
        </p:nvSpPr>
        <p:spPr bwMode="auto">
          <a:xfrm>
            <a:off x="6705600" y="6503729"/>
            <a:ext cx="26870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400" i="1" dirty="0"/>
              <a:t>@patrickgaspard via Twitter</a:t>
            </a:r>
            <a:endParaRPr lang="en-US" altLang="en-US" dirty="0"/>
          </a:p>
        </p:txBody>
      </p:sp>
      <p:sp>
        <p:nvSpPr>
          <p:cNvPr id="15" name="Rectangle 14">
            <a:extLst>
              <a:ext uri="{FF2B5EF4-FFF2-40B4-BE49-F238E27FC236}">
                <a16:creationId xmlns:a16="http://schemas.microsoft.com/office/drawing/2014/main" id="{D6DE647B-FD46-4A92-952F-E31E1B67219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127" name="Picture 8" descr="IRIS_TMlogo.png">
            <a:extLst>
              <a:ext uri="{FF2B5EF4-FFF2-40B4-BE49-F238E27FC236}">
                <a16:creationId xmlns:a16="http://schemas.microsoft.com/office/drawing/2014/main" id="{220AAC44-DD00-4B3C-A726-9D0FB296EB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sky, outdoor, old, dirty&#10;&#10;Description automatically generated">
            <a:extLst>
              <a:ext uri="{FF2B5EF4-FFF2-40B4-BE49-F238E27FC236}">
                <a16:creationId xmlns:a16="http://schemas.microsoft.com/office/drawing/2014/main" id="{03A94397-49E8-4115-B4F5-CCA0241E00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067363"/>
            <a:ext cx="4515151" cy="3399506"/>
          </a:xfrm>
          <a:prstGeom prst="rect">
            <a:avLst/>
          </a:prstGeom>
        </p:spPr>
      </p:pic>
      <p:pic>
        <p:nvPicPr>
          <p:cNvPr id="4" name="Picture 3" descr="A picture containing outdoor, ground, transport, dirt&#10;&#10;Description automatically generated">
            <a:extLst>
              <a:ext uri="{FF2B5EF4-FFF2-40B4-BE49-F238E27FC236}">
                <a16:creationId xmlns:a16="http://schemas.microsoft.com/office/drawing/2014/main" id="{9BB9D2B9-EE22-4551-8816-597D1EB7CF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799" y="1113093"/>
            <a:ext cx="4495799" cy="3383496"/>
          </a:xfrm>
          <a:prstGeom prst="rect">
            <a:avLst/>
          </a:prstGeom>
        </p:spPr>
      </p:pic>
      <p:sp>
        <p:nvSpPr>
          <p:cNvPr id="14" name="TextBox 9">
            <a:extLst>
              <a:ext uri="{FF2B5EF4-FFF2-40B4-BE49-F238E27FC236}">
                <a16:creationId xmlns:a16="http://schemas.microsoft.com/office/drawing/2014/main" id="{D0077A54-9ACC-4727-9E0E-326DF83553A1}"/>
              </a:ext>
            </a:extLst>
          </p:cNvPr>
          <p:cNvSpPr txBox="1">
            <a:spLocks noChangeArrowheads="1"/>
          </p:cNvSpPr>
          <p:nvPr/>
        </p:nvSpPr>
        <p:spPr bwMode="auto">
          <a:xfrm>
            <a:off x="4814808" y="1113093"/>
            <a:ext cx="26870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400" i="1" dirty="0"/>
              <a:t>@JCOMHaiti via Twitter</a:t>
            </a:r>
            <a:endParaRPr lang="en-US" altLang="en-US" dirty="0"/>
          </a:p>
        </p:txBody>
      </p:sp>
      <p:sp>
        <p:nvSpPr>
          <p:cNvPr id="16" name="Title 1">
            <a:extLst>
              <a:ext uri="{FF2B5EF4-FFF2-40B4-BE49-F238E27FC236}">
                <a16:creationId xmlns:a16="http://schemas.microsoft.com/office/drawing/2014/main" id="{7BDD5F76-70DB-4174-8C48-7E32CEE0D6C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9" name="TextBox 8">
            <a:extLst>
              <a:ext uri="{FF2B5EF4-FFF2-40B4-BE49-F238E27FC236}">
                <a16:creationId xmlns:a16="http://schemas.microsoft.com/office/drawing/2014/main" id="{18BA1BBC-FE72-48DC-BBBA-15B0EC35A956}"/>
              </a:ext>
            </a:extLst>
          </p:cNvPr>
          <p:cNvSpPr txBox="1"/>
          <p:nvPr/>
        </p:nvSpPr>
        <p:spPr>
          <a:xfrm>
            <a:off x="4467374" y="2635564"/>
            <a:ext cx="2895600" cy="338554"/>
          </a:xfrm>
          <a:prstGeom prst="rect">
            <a:avLst/>
          </a:prstGeom>
          <a:noFill/>
        </p:spPr>
        <p:txBody>
          <a:bodyPr wrap="square" rtlCol="0">
            <a:spAutoFit/>
          </a:bodyPr>
          <a:lstStyle/>
          <a:p>
            <a:pPr algn="r"/>
            <a:r>
              <a:rPr lang="en-US" sz="1600" dirty="0"/>
              <a:t>Damage in </a:t>
            </a:r>
            <a:r>
              <a:rPr lang="en-US" sz="1600" dirty="0" err="1"/>
              <a:t>Jérémie</a:t>
            </a:r>
            <a:r>
              <a:rPr lang="en-US" sz="1600" dirty="0"/>
              <a:t>, Haiti.</a:t>
            </a:r>
          </a:p>
        </p:txBody>
      </p:sp>
    </p:spTree>
    <p:extLst>
      <p:ext uri="{BB962C8B-B14F-4D97-AF65-F5344CB8AC3E}">
        <p14:creationId xmlns:p14="http://schemas.microsoft.com/office/powerpoint/2010/main" val="2179412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sp>
        <p:nvSpPr>
          <p:cNvPr id="29701" name="TextBox 15">
            <a:extLst>
              <a:ext uri="{FF2B5EF4-FFF2-40B4-BE49-F238E27FC236}">
                <a16:creationId xmlns:a16="http://schemas.microsoft.com/office/drawing/2014/main" id="{2E0CDB82-30FB-46CE-8425-BEB343449731}"/>
              </a:ext>
            </a:extLst>
          </p:cNvPr>
          <p:cNvSpPr txBox="1">
            <a:spLocks noChangeArrowheads="1"/>
          </p:cNvSpPr>
          <p:nvPr/>
        </p:nvSpPr>
        <p:spPr bwMode="auto">
          <a:xfrm>
            <a:off x="4267200" y="63341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USGS Estimated shaking intensity from M 7.2 Earthquake</a:t>
            </a: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1143000"/>
            <a:ext cx="335138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rPr>
              <a:t>scale is a ten-stage scale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Violent shaking was felt from this earthquake.</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0DA8A18E-9BB9-4FBA-ABB2-D780FC752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4436" y="1143000"/>
            <a:ext cx="5321073" cy="5144294"/>
          </a:xfrm>
          <a:prstGeom prst="rect">
            <a:avLst/>
          </a:prstGeom>
        </p:spPr>
      </p:pic>
      <p:sp>
        <p:nvSpPr>
          <p:cNvPr id="15" name="TextBox 14">
            <a:extLst>
              <a:ext uri="{FF2B5EF4-FFF2-40B4-BE49-F238E27FC236}">
                <a16:creationId xmlns:a16="http://schemas.microsoft.com/office/drawing/2014/main" id="{6EA95457-B96E-4BD4-9431-21DCE023A033}"/>
              </a:ext>
            </a:extLst>
          </p:cNvPr>
          <p:cNvSpPr txBox="1">
            <a:spLocks noChangeArrowheads="1"/>
          </p:cNvSpPr>
          <p:nvPr/>
        </p:nvSpPr>
        <p:spPr bwMode="auto">
          <a:xfrm>
            <a:off x="764078" y="40243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16" name="Picture 9">
            <a:extLst>
              <a:ext uri="{FF2B5EF4-FFF2-40B4-BE49-F238E27FC236}">
                <a16:creationId xmlns:a16="http://schemas.microsoft.com/office/drawing/2014/main" id="{C91D2412-607A-43B7-B26F-8061605192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116" y="40767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0">
            <a:extLst>
              <a:ext uri="{FF2B5EF4-FFF2-40B4-BE49-F238E27FC236}">
                <a16:creationId xmlns:a16="http://schemas.microsoft.com/office/drawing/2014/main" id="{5DFBB3E7-59C2-4231-B72D-8C21D6E95FF4}"/>
              </a:ext>
            </a:extLst>
          </p:cNvPr>
          <p:cNvSpPr txBox="1">
            <a:spLocks noChangeArrowheads="1"/>
          </p:cNvSpPr>
          <p:nvPr/>
        </p:nvSpPr>
        <p:spPr bwMode="auto">
          <a:xfrm>
            <a:off x="749791" y="37338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sp>
        <p:nvSpPr>
          <p:cNvPr id="18" name="Title 1">
            <a:extLst>
              <a:ext uri="{FF2B5EF4-FFF2-40B4-BE49-F238E27FC236}">
                <a16:creationId xmlns:a16="http://schemas.microsoft.com/office/drawing/2014/main" id="{E6D12FD0-6CD7-4F5B-A1DA-EDAFBDC7A89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18">
            <a:extLst>
              <a:ext uri="{FF2B5EF4-FFF2-40B4-BE49-F238E27FC236}">
                <a16:creationId xmlns:a16="http://schemas.microsoft.com/office/drawing/2014/main" id="{12274FE2-D456-45AF-B0CB-E8A0E8A77483}"/>
              </a:ext>
            </a:extLst>
          </p:cNvPr>
          <p:cNvSpPr txBox="1">
            <a:spLocks noChangeArrowheads="1"/>
          </p:cNvSpPr>
          <p:nvPr/>
        </p:nvSpPr>
        <p:spPr bwMode="auto">
          <a:xfrm>
            <a:off x="304800" y="1123950"/>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27,000 people felt violent shaking from this earthquake.</a:t>
            </a:r>
          </a:p>
        </p:txBody>
      </p:sp>
      <p:sp>
        <p:nvSpPr>
          <p:cNvPr id="31749" name="TextBox 15">
            <a:extLst>
              <a:ext uri="{FF2B5EF4-FFF2-40B4-BE49-F238E27FC236}">
                <a16:creationId xmlns:a16="http://schemas.microsoft.com/office/drawing/2014/main" id="{784FD121-9A63-4AB6-A802-AAE5B4F6921F}"/>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95E9C8F6-0551-4E8B-A6B8-A04054DC6BB6}"/>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descr="A map of the world&#10;&#10;Description automatically generated with medium confidence">
            <a:extLst>
              <a:ext uri="{FF2B5EF4-FFF2-40B4-BE49-F238E27FC236}">
                <a16:creationId xmlns:a16="http://schemas.microsoft.com/office/drawing/2014/main" id="{07DBD2C9-847D-4D48-A361-B75E22D09E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6204" y="762000"/>
            <a:ext cx="4724400" cy="4724400"/>
          </a:xfrm>
          <a:prstGeom prst="rect">
            <a:avLst/>
          </a:prstGeom>
        </p:spPr>
      </p:pic>
      <p:pic>
        <p:nvPicPr>
          <p:cNvPr id="7" name="Picture 6" descr="Table&#10;&#10;Description automatically generated">
            <a:extLst>
              <a:ext uri="{FF2B5EF4-FFF2-40B4-BE49-F238E27FC236}">
                <a16:creationId xmlns:a16="http://schemas.microsoft.com/office/drawing/2014/main" id="{AF4B6304-A060-4F65-B8F0-885F4A5042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042" y="2939832"/>
            <a:ext cx="2445358" cy="3893827"/>
          </a:xfrm>
          <a:prstGeom prst="rect">
            <a:avLst/>
          </a:prstGeom>
        </p:spPr>
      </p:pic>
      <p:sp>
        <p:nvSpPr>
          <p:cNvPr id="15" name="Title 1">
            <a:extLst>
              <a:ext uri="{FF2B5EF4-FFF2-40B4-BE49-F238E27FC236}">
                <a16:creationId xmlns:a16="http://schemas.microsoft.com/office/drawing/2014/main" id="{9E9DC789-C64E-4434-BE23-8AB5B8FB46E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9">
            <a:extLst>
              <a:ext uri="{FF2B5EF4-FFF2-40B4-BE49-F238E27FC236}">
                <a16:creationId xmlns:a16="http://schemas.microsoft.com/office/drawing/2014/main" id="{AB4D6771-BB14-457A-8C19-934BA5A6DB51}"/>
              </a:ext>
            </a:extLst>
          </p:cNvPr>
          <p:cNvSpPr txBox="1">
            <a:spLocks noChangeArrowheads="1"/>
          </p:cNvSpPr>
          <p:nvPr/>
        </p:nvSpPr>
        <p:spPr bwMode="auto">
          <a:xfrm>
            <a:off x="304800" y="1066800"/>
            <a:ext cx="8458200"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This map shows the rates and directions of motion of the Cocos, Pacific, and Caribbean plates with respect to the North American Plate.  Divergent plate boundaries are red lines, transform plate boundaries are yellow lines. The small arrows on the Caribbean Plate show that it moves eastward at a rate of about 20 mm/</a:t>
            </a:r>
            <a:r>
              <a:rPr lang="en-US" altLang="en-US" sz="1600" dirty="0" err="1"/>
              <a:t>yr</a:t>
            </a:r>
            <a:r>
              <a:rPr lang="en-US" altLang="en-US" sz="1600" dirty="0"/>
              <a:t> (2 cm/year) with respect to the North American Plate.  This is a fairly slow rate of transform motion between the Caribbean and North American Plates.  For comparison, the rate of transform motion across the San Andreas transform fault between the North American and Pacific plates is about 50 mm/</a:t>
            </a:r>
            <a:r>
              <a:rPr lang="en-US" altLang="en-US" sz="1600" dirty="0" err="1"/>
              <a:t>yr</a:t>
            </a:r>
            <a:r>
              <a:rPr lang="en-US" altLang="en-US" sz="1600" dirty="0"/>
              <a:t> (5 cm/</a:t>
            </a:r>
            <a:r>
              <a:rPr lang="en-US" altLang="en-US" sz="1600" dirty="0" err="1"/>
              <a:t>yr</a:t>
            </a:r>
            <a:r>
              <a:rPr lang="en-US" altLang="en-US" sz="1600" dirty="0"/>
              <a:t>).  </a:t>
            </a:r>
          </a:p>
          <a:p>
            <a:pPr eaLnBrk="1" hangingPunct="1"/>
            <a:endParaRPr lang="en-US" altLang="en-US" dirty="0"/>
          </a:p>
        </p:txBody>
      </p:sp>
      <p:grpSp>
        <p:nvGrpSpPr>
          <p:cNvPr id="9220" name="Group 10">
            <a:extLst>
              <a:ext uri="{FF2B5EF4-FFF2-40B4-BE49-F238E27FC236}">
                <a16:creationId xmlns:a16="http://schemas.microsoft.com/office/drawing/2014/main" id="{35A37710-DD88-45D3-80E9-105D0AAB2BA5}"/>
              </a:ext>
            </a:extLst>
          </p:cNvPr>
          <p:cNvGrpSpPr>
            <a:grpSpLocks/>
          </p:cNvGrpSpPr>
          <p:nvPr/>
        </p:nvGrpSpPr>
        <p:grpSpPr bwMode="auto">
          <a:xfrm>
            <a:off x="990600" y="3124200"/>
            <a:ext cx="7038975" cy="3281363"/>
            <a:chOff x="321" y="4119"/>
            <a:chExt cx="11085" cy="5168"/>
          </a:xfrm>
        </p:grpSpPr>
        <p:grpSp>
          <p:nvGrpSpPr>
            <p:cNvPr id="9226" name="Group 11">
              <a:extLst>
                <a:ext uri="{FF2B5EF4-FFF2-40B4-BE49-F238E27FC236}">
                  <a16:creationId xmlns:a16="http://schemas.microsoft.com/office/drawing/2014/main" id="{41922AFA-BB7F-4A56-9539-9A4B46836ABD}"/>
                </a:ext>
              </a:extLst>
            </p:cNvPr>
            <p:cNvGrpSpPr>
              <a:grpSpLocks/>
            </p:cNvGrpSpPr>
            <p:nvPr/>
          </p:nvGrpSpPr>
          <p:grpSpPr bwMode="auto">
            <a:xfrm>
              <a:off x="621" y="4119"/>
              <a:ext cx="10785" cy="5168"/>
              <a:chOff x="621" y="4399"/>
              <a:chExt cx="10785" cy="5168"/>
            </a:xfrm>
          </p:grpSpPr>
          <p:pic>
            <p:nvPicPr>
              <p:cNvPr id="9233" name="Picture 12" descr="JV">
                <a:extLst>
                  <a:ext uri="{FF2B5EF4-FFF2-40B4-BE49-F238E27FC236}">
                    <a16:creationId xmlns:a16="http://schemas.microsoft.com/office/drawing/2014/main" id="{D07FB28A-451F-4A82-B2C1-4682A0B4B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 y="4404"/>
                <a:ext cx="10785" cy="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4" name="P 3" descr="Picture 1">
                <a:extLst>
                  <a:ext uri="{FF2B5EF4-FFF2-40B4-BE49-F238E27FC236}">
                    <a16:creationId xmlns:a16="http://schemas.microsoft.com/office/drawing/2014/main" id="{666223B9-4954-4F16-8092-CA4772711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6" y="4399"/>
                <a:ext cx="2081"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27" name="Text Box 14">
              <a:extLst>
                <a:ext uri="{FF2B5EF4-FFF2-40B4-BE49-F238E27FC236}">
                  <a16:creationId xmlns:a16="http://schemas.microsoft.com/office/drawing/2014/main" id="{A7FEB10C-8292-4F6A-AE06-6A11FA9C9CB3}"/>
                </a:ext>
              </a:extLst>
            </p:cNvPr>
            <p:cNvSpPr txBox="1">
              <a:spLocks noChangeArrowheads="1"/>
            </p:cNvSpPr>
            <p:nvPr/>
          </p:nvSpPr>
          <p:spPr bwMode="auto">
            <a:xfrm>
              <a:off x="321" y="7644"/>
              <a:ext cx="1800" cy="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n-US" altLang="en-US" sz="1600" b="1">
                  <a:solidFill>
                    <a:srgbClr val="FFFF00"/>
                  </a:solidFill>
                </a:rPr>
                <a:t>Pacific</a:t>
              </a:r>
            </a:p>
            <a:p>
              <a:pPr algn="ctr" eaLnBrk="1" hangingPunct="1">
                <a:spcAft>
                  <a:spcPts val="1000"/>
                </a:spcAft>
              </a:pPr>
              <a:r>
                <a:rPr lang="en-US" altLang="en-US" sz="1600" b="1">
                  <a:solidFill>
                    <a:srgbClr val="FFFF00"/>
                  </a:solidFill>
                </a:rPr>
                <a:t>Plate</a:t>
              </a:r>
            </a:p>
            <a:p>
              <a:pPr eaLnBrk="1" hangingPunct="1"/>
              <a:endParaRPr lang="en-US" altLang="en-US"/>
            </a:p>
          </p:txBody>
        </p:sp>
        <p:sp>
          <p:nvSpPr>
            <p:cNvPr id="9228" name="Text Box 15">
              <a:extLst>
                <a:ext uri="{FF2B5EF4-FFF2-40B4-BE49-F238E27FC236}">
                  <a16:creationId xmlns:a16="http://schemas.microsoft.com/office/drawing/2014/main" id="{73C35BD6-647A-4AE9-A670-F2E843FD9F60}"/>
                </a:ext>
              </a:extLst>
            </p:cNvPr>
            <p:cNvSpPr txBox="1">
              <a:spLocks noChangeArrowheads="1"/>
            </p:cNvSpPr>
            <p:nvPr/>
          </p:nvSpPr>
          <p:spPr bwMode="auto">
            <a:xfrm>
              <a:off x="2601" y="8364"/>
              <a:ext cx="27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n-US" altLang="en-US" sz="1600" b="1">
                  <a:solidFill>
                    <a:srgbClr val="FFFF00"/>
                  </a:solidFill>
                </a:rPr>
                <a:t>Cocos Plate</a:t>
              </a:r>
            </a:p>
            <a:p>
              <a:pPr eaLnBrk="1" hangingPunct="1"/>
              <a:endParaRPr lang="en-US" altLang="en-US"/>
            </a:p>
          </p:txBody>
        </p:sp>
        <p:sp>
          <p:nvSpPr>
            <p:cNvPr id="7184" name="AutoShape 16">
              <a:extLst>
                <a:ext uri="{FF2B5EF4-FFF2-40B4-BE49-F238E27FC236}">
                  <a16:creationId xmlns:a16="http://schemas.microsoft.com/office/drawing/2014/main" id="{E4753294-745B-4E93-8B76-25BE94964F1F}"/>
                </a:ext>
              </a:extLst>
            </p:cNvPr>
            <p:cNvSpPr>
              <a:spLocks noChangeArrowheads="1"/>
            </p:cNvSpPr>
            <p:nvPr/>
          </p:nvSpPr>
          <p:spPr bwMode="auto">
            <a:xfrm>
              <a:off x="10041" y="6319"/>
              <a:ext cx="360" cy="360"/>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9230" name="Text Box 17">
              <a:extLst>
                <a:ext uri="{FF2B5EF4-FFF2-40B4-BE49-F238E27FC236}">
                  <a16:creationId xmlns:a16="http://schemas.microsoft.com/office/drawing/2014/main" id="{F51F2D11-F41D-4DC6-9557-94E5D3518639}"/>
                </a:ext>
              </a:extLst>
            </p:cNvPr>
            <p:cNvSpPr txBox="1">
              <a:spLocks noChangeArrowheads="1"/>
            </p:cNvSpPr>
            <p:nvPr/>
          </p:nvSpPr>
          <p:spPr bwMode="auto">
            <a:xfrm>
              <a:off x="3861" y="4584"/>
              <a:ext cx="45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n-US" altLang="en-US" sz="1600" b="1" dirty="0">
                  <a:solidFill>
                    <a:srgbClr val="FFFF00"/>
                  </a:solidFill>
                </a:rPr>
                <a:t>North American Plate</a:t>
              </a:r>
            </a:p>
            <a:p>
              <a:pPr eaLnBrk="1" hangingPunct="1"/>
              <a:endParaRPr lang="en-US" altLang="en-US" dirty="0"/>
            </a:p>
          </p:txBody>
        </p:sp>
        <p:sp>
          <p:nvSpPr>
            <p:cNvPr id="9231" name="Text Box 18">
              <a:extLst>
                <a:ext uri="{FF2B5EF4-FFF2-40B4-BE49-F238E27FC236}">
                  <a16:creationId xmlns:a16="http://schemas.microsoft.com/office/drawing/2014/main" id="{05985DD6-6886-44D6-A468-DDAD87236199}"/>
                </a:ext>
              </a:extLst>
            </p:cNvPr>
            <p:cNvSpPr txBox="1">
              <a:spLocks noChangeArrowheads="1"/>
            </p:cNvSpPr>
            <p:nvPr/>
          </p:nvSpPr>
          <p:spPr bwMode="auto">
            <a:xfrm>
              <a:off x="7281" y="4182"/>
              <a:ext cx="72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9232" name="Text Box 19">
              <a:extLst>
                <a:ext uri="{FF2B5EF4-FFF2-40B4-BE49-F238E27FC236}">
                  <a16:creationId xmlns:a16="http://schemas.microsoft.com/office/drawing/2014/main" id="{2FADAFCE-9521-4518-A721-4F6D29C4ED8D}"/>
                </a:ext>
              </a:extLst>
            </p:cNvPr>
            <p:cNvSpPr txBox="1">
              <a:spLocks noChangeArrowheads="1"/>
            </p:cNvSpPr>
            <p:nvPr/>
          </p:nvSpPr>
          <p:spPr bwMode="auto">
            <a:xfrm>
              <a:off x="7641" y="7284"/>
              <a:ext cx="34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1000"/>
                </a:spcAft>
              </a:pPr>
              <a:r>
                <a:rPr lang="en-US" altLang="en-US" sz="1600" b="1">
                  <a:solidFill>
                    <a:srgbClr val="FFFF00"/>
                  </a:solidFill>
                </a:rPr>
                <a:t>Caribbean Plate</a:t>
              </a:r>
            </a:p>
            <a:p>
              <a:pPr eaLnBrk="1" hangingPunct="1"/>
              <a:endParaRPr lang="en-US" altLang="en-US"/>
            </a:p>
          </p:txBody>
        </p:sp>
      </p:grpSp>
      <p:sp>
        <p:nvSpPr>
          <p:cNvPr id="23" name="Rectangle 22">
            <a:extLst>
              <a:ext uri="{FF2B5EF4-FFF2-40B4-BE49-F238E27FC236}">
                <a16:creationId xmlns:a16="http://schemas.microsoft.com/office/drawing/2014/main" id="{FAC79872-FD98-4DE0-8551-4F37B558D4B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224" name="Picture 8" descr="IRIS_TMlogo.png">
            <a:extLst>
              <a:ext uri="{FF2B5EF4-FFF2-40B4-BE49-F238E27FC236}">
                <a16:creationId xmlns:a16="http://schemas.microsoft.com/office/drawing/2014/main" id="{243941EA-9B51-4969-8D86-B2266D11FAA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a:extLst>
              <a:ext uri="{FF2B5EF4-FFF2-40B4-BE49-F238E27FC236}">
                <a16:creationId xmlns:a16="http://schemas.microsoft.com/office/drawing/2014/main" id="{CC9C7D33-331E-4C12-9285-F7941AF86A8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9">
            <a:extLst>
              <a:ext uri="{FF2B5EF4-FFF2-40B4-BE49-F238E27FC236}">
                <a16:creationId xmlns:a16="http://schemas.microsoft.com/office/drawing/2014/main" id="{B2C933F4-A055-4451-88F2-8E1B8696DB81}"/>
              </a:ext>
            </a:extLst>
          </p:cNvPr>
          <p:cNvSpPr txBox="1">
            <a:spLocks noChangeArrowheads="1"/>
          </p:cNvSpPr>
          <p:nvPr/>
        </p:nvSpPr>
        <p:spPr bwMode="auto">
          <a:xfrm>
            <a:off x="542392" y="5257846"/>
            <a:ext cx="815990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This earthquake (star), plotted with the most recent 1000 regional historical earthquakes, occurred on the transform plate boundary between the Caribbean and North American Plates. </a:t>
            </a:r>
          </a:p>
          <a:p>
            <a:pPr eaLnBrk="1" hangingPunct="1"/>
            <a:endParaRPr lang="en-US" altLang="en-US" sz="1600" dirty="0"/>
          </a:p>
          <a:p>
            <a:pPr eaLnBrk="1" hangingPunct="1"/>
            <a:r>
              <a:rPr lang="en-US" altLang="en-US" sz="1600" dirty="0"/>
              <a:t>The depth and proximity to the population center contributed to the destruction.</a:t>
            </a:r>
          </a:p>
        </p:txBody>
      </p:sp>
      <p:sp>
        <p:nvSpPr>
          <p:cNvPr id="13" name="Rectangle 12">
            <a:extLst>
              <a:ext uri="{FF2B5EF4-FFF2-40B4-BE49-F238E27FC236}">
                <a16:creationId xmlns:a16="http://schemas.microsoft.com/office/drawing/2014/main" id="{F62786CC-14AE-4F39-A39E-7FEEC59338A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198" name="Picture 8" descr="IRIS_TMlogo.png">
            <a:extLst>
              <a:ext uri="{FF2B5EF4-FFF2-40B4-BE49-F238E27FC236}">
                <a16:creationId xmlns:a16="http://schemas.microsoft.com/office/drawing/2014/main" id="{812E6497-F578-4673-BCCB-70BEC23E10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E71EED8C-757B-4C45-9E61-5F4B1C25ED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000" y="1295400"/>
            <a:ext cx="7992438" cy="3810046"/>
          </a:xfrm>
          <a:prstGeom prst="rect">
            <a:avLst/>
          </a:prstGeom>
        </p:spPr>
      </p:pic>
      <p:sp>
        <p:nvSpPr>
          <p:cNvPr id="4" name="Star: 5 Points 3">
            <a:extLst>
              <a:ext uri="{FF2B5EF4-FFF2-40B4-BE49-F238E27FC236}">
                <a16:creationId xmlns:a16="http://schemas.microsoft.com/office/drawing/2014/main" id="{022E3CC4-7B7A-406C-8956-75CBBCC863CE}"/>
              </a:ext>
            </a:extLst>
          </p:cNvPr>
          <p:cNvSpPr/>
          <p:nvPr/>
        </p:nvSpPr>
        <p:spPr>
          <a:xfrm>
            <a:off x="5226804" y="4008940"/>
            <a:ext cx="228600" cy="228600"/>
          </a:xfrm>
          <a:prstGeom prst="star5">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0A915C46-67A1-43A7-AF24-E5B34978443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E4DE9A68-1360-4D42-B519-56D669D2235B}"/>
              </a:ext>
            </a:extLst>
          </p:cNvPr>
          <p:cNvSpPr txBox="1"/>
          <p:nvPr/>
        </p:nvSpPr>
        <p:spPr>
          <a:xfrm>
            <a:off x="304800" y="1060847"/>
            <a:ext cx="8638142" cy="615553"/>
          </a:xfrm>
          <a:prstGeom prst="rect">
            <a:avLst/>
          </a:prstGeom>
          <a:noFill/>
        </p:spPr>
        <p:txBody>
          <a:bodyPr wrap="square" rtlCol="0">
            <a:spAutoFit/>
          </a:bodyPr>
          <a:lstStyle/>
          <a:p>
            <a:r>
              <a:rPr lang="en-US" sz="1600" dirty="0"/>
              <a:t>The animation below explains the plate tectonic setting for the August 14, 2021, magnitude 7.2 earthquake in southwestern Haiti</a:t>
            </a:r>
            <a:r>
              <a:rPr lang="en-US" dirty="0"/>
              <a:t>.</a:t>
            </a:r>
          </a:p>
        </p:txBody>
      </p:sp>
      <p:pic>
        <p:nvPicPr>
          <p:cNvPr id="3" name="Haiti_210814.mp4" descr="Haiti_210814.mp4">
            <a:hlinkClick r:id="" action="ppaction://media"/>
            <a:extLst>
              <a:ext uri="{FF2B5EF4-FFF2-40B4-BE49-F238E27FC236}">
                <a16:creationId xmlns:a16="http://schemas.microsoft.com/office/drawing/2014/main" id="{6BCD569B-0552-7249-9546-B991A6DF1A3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55600" y="1758732"/>
            <a:ext cx="8638142" cy="4794468"/>
          </a:xfrm>
          <a:prstGeom prst="rect">
            <a:avLst/>
          </a:prstGeom>
        </p:spPr>
      </p:pic>
      <p:sp>
        <p:nvSpPr>
          <p:cNvPr id="6" name="Title 1">
            <a:extLst>
              <a:ext uri="{FF2B5EF4-FFF2-40B4-BE49-F238E27FC236}">
                <a16:creationId xmlns:a16="http://schemas.microsoft.com/office/drawing/2014/main" id="{A39A4355-BF5E-4AEF-B6BE-F93383EE6F0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643328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1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Box 13">
            <a:extLst>
              <a:ext uri="{FF2B5EF4-FFF2-40B4-BE49-F238E27FC236}">
                <a16:creationId xmlns:a16="http://schemas.microsoft.com/office/drawing/2014/main" id="{ABCC48AB-577E-420F-80A5-24F45F66F460}"/>
              </a:ext>
            </a:extLst>
          </p:cNvPr>
          <p:cNvSpPr txBox="1">
            <a:spLocks noChangeArrowheads="1"/>
          </p:cNvSpPr>
          <p:nvPr/>
        </p:nvSpPr>
        <p:spPr bwMode="auto">
          <a:xfrm>
            <a:off x="4267200" y="4191000"/>
            <a:ext cx="476726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The location and focal mechanism of the earthquake are consistent with the event having occurred as the result of oblique reverse motion along the </a:t>
            </a:r>
            <a:r>
              <a:rPr lang="en-US" altLang="en-US" sz="1600" dirty="0" err="1"/>
              <a:t>Enriquillo</a:t>
            </a:r>
            <a:r>
              <a:rPr lang="en-US" altLang="en-US" sz="1600" dirty="0"/>
              <a:t> fault zone. </a:t>
            </a:r>
          </a:p>
          <a:p>
            <a:pPr eaLnBrk="1" hangingPunct="1"/>
            <a:endParaRPr lang="en-US" altLang="en-US" sz="1600" dirty="0"/>
          </a:p>
          <a:p>
            <a:pPr eaLnBrk="1" hangingPunct="1"/>
            <a:r>
              <a:rPr lang="en-US" altLang="en-US" sz="1600" dirty="0"/>
              <a:t>This fault system accommodates about 11 mm/</a:t>
            </a:r>
            <a:r>
              <a:rPr lang="en-US" altLang="en-US" sz="1600" dirty="0" err="1"/>
              <a:t>yr</a:t>
            </a:r>
            <a:r>
              <a:rPr lang="en-US" altLang="en-US" sz="1600" dirty="0"/>
              <a:t>, nearly half the overall motion between the Caribbean plate and North America plate.</a:t>
            </a:r>
          </a:p>
        </p:txBody>
      </p:sp>
      <p:pic>
        <p:nvPicPr>
          <p:cNvPr id="10245" name="Picture 14" descr="prvi_map_plates.jpg">
            <a:extLst>
              <a:ext uri="{FF2B5EF4-FFF2-40B4-BE49-F238E27FC236}">
                <a16:creationId xmlns:a16="http://schemas.microsoft.com/office/drawing/2014/main" id="{D05CB7CA-9794-4284-AD0D-B339395836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24225" y="1019175"/>
            <a:ext cx="554513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Box 14">
            <a:extLst>
              <a:ext uri="{FF2B5EF4-FFF2-40B4-BE49-F238E27FC236}">
                <a16:creationId xmlns:a16="http://schemas.microsoft.com/office/drawing/2014/main" id="{89D39EA6-A50F-408F-85F6-4DFE5995CB76}"/>
              </a:ext>
            </a:extLst>
          </p:cNvPr>
          <p:cNvSpPr txBox="1">
            <a:spLocks noChangeArrowheads="1"/>
          </p:cNvSpPr>
          <p:nvPr/>
        </p:nvSpPr>
        <p:spPr bwMode="auto">
          <a:xfrm>
            <a:off x="304800" y="1093788"/>
            <a:ext cx="3048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t>Haiti occupies the western part of the island of Hispaniola.  At the longitude of the earthquake, motion between the Caribbean and North American plates is partitioned between two major east-west trending, strike-slip fault systems -- the Septentrional fault system in northern Haiti and the </a:t>
            </a:r>
            <a:r>
              <a:rPr lang="en-US" altLang="en-US" sz="1600" dirty="0" err="1"/>
              <a:t>Enriquillo</a:t>
            </a:r>
            <a:r>
              <a:rPr lang="en-US" altLang="en-US" sz="1600" dirty="0"/>
              <a:t> fault system in southern Haiti. </a:t>
            </a:r>
          </a:p>
        </p:txBody>
      </p:sp>
      <p:sp>
        <p:nvSpPr>
          <p:cNvPr id="10247" name="TextBox 11">
            <a:extLst>
              <a:ext uri="{FF2B5EF4-FFF2-40B4-BE49-F238E27FC236}">
                <a16:creationId xmlns:a16="http://schemas.microsoft.com/office/drawing/2014/main" id="{47D8211A-750B-455E-BF69-187360A6477A}"/>
              </a:ext>
            </a:extLst>
          </p:cNvPr>
          <p:cNvSpPr txBox="1">
            <a:spLocks noChangeArrowheads="1"/>
          </p:cNvSpPr>
          <p:nvPr/>
        </p:nvSpPr>
        <p:spPr bwMode="auto">
          <a:xfrm>
            <a:off x="8305800" y="685800"/>
            <a:ext cx="83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a:t>Mann</a:t>
            </a:r>
          </a:p>
        </p:txBody>
      </p:sp>
      <p:sp>
        <p:nvSpPr>
          <p:cNvPr id="15" name="Rectangle 14">
            <a:extLst>
              <a:ext uri="{FF2B5EF4-FFF2-40B4-BE49-F238E27FC236}">
                <a16:creationId xmlns:a16="http://schemas.microsoft.com/office/drawing/2014/main" id="{D3A5F19C-122C-48AD-A0C0-FC4379E5CFF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249" name="Picture 8" descr="IRIS_TMlogo.png">
            <a:extLst>
              <a:ext uri="{FF2B5EF4-FFF2-40B4-BE49-F238E27FC236}">
                <a16:creationId xmlns:a16="http://schemas.microsoft.com/office/drawing/2014/main" id="{24F416D3-1E0F-451B-89C8-4E2E5D3F64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Rectangle 7">
            <a:extLst>
              <a:ext uri="{FF2B5EF4-FFF2-40B4-BE49-F238E27FC236}">
                <a16:creationId xmlns:a16="http://schemas.microsoft.com/office/drawing/2014/main" id="{C3AA299F-00AF-49DB-B62F-AFCD3C88DEC6}"/>
              </a:ext>
            </a:extLst>
          </p:cNvPr>
          <p:cNvSpPr>
            <a:spLocks noChangeArrowheads="1"/>
          </p:cNvSpPr>
          <p:nvPr/>
        </p:nvSpPr>
        <p:spPr bwMode="auto">
          <a:xfrm>
            <a:off x="293419" y="6245225"/>
            <a:ext cx="21336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400" i="1"/>
              <a:t>Graphic courtesy of the U.S. Geological Survey</a:t>
            </a:r>
          </a:p>
        </p:txBody>
      </p:sp>
      <p:pic>
        <p:nvPicPr>
          <p:cNvPr id="3" name="Picture 2" descr="A picture containing text, clock, vector graphics&#10;&#10;Description automatically generated">
            <a:extLst>
              <a:ext uri="{FF2B5EF4-FFF2-40B4-BE49-F238E27FC236}">
                <a16:creationId xmlns:a16="http://schemas.microsoft.com/office/drawing/2014/main" id="{BDDED0DE-A307-4F34-8B54-2042713FE3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7894" y="4035583"/>
            <a:ext cx="2133599" cy="2126716"/>
          </a:xfrm>
          <a:prstGeom prst="rect">
            <a:avLst/>
          </a:prstGeom>
        </p:spPr>
      </p:pic>
      <p:sp>
        <p:nvSpPr>
          <p:cNvPr id="14" name="Title 1">
            <a:extLst>
              <a:ext uri="{FF2B5EF4-FFF2-40B4-BE49-F238E27FC236}">
                <a16:creationId xmlns:a16="http://schemas.microsoft.com/office/drawing/2014/main" id="{7E82165D-4C49-48BF-A1EB-4519CCBABFA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HAITI</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Saturday,  August 14, 2021 at 12:29:08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12095</TotalTime>
  <Words>1414</Words>
  <Application>Microsoft Office PowerPoint</Application>
  <PresentationFormat>On-screen Show (4:3)</PresentationFormat>
  <Paragraphs>116</Paragraphs>
  <Slides>13</Slides>
  <Notes>13</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13</vt:i4>
      </vt:variant>
    </vt:vector>
  </HeadingPairs>
  <TitlesOfParts>
    <vt:vector size="17"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912</cp:revision>
  <cp:lastPrinted>2018-01-24T02:26:23Z</cp:lastPrinted>
  <dcterms:created xsi:type="dcterms:W3CDTF">2009-05-31T20:07:40Z</dcterms:created>
  <dcterms:modified xsi:type="dcterms:W3CDTF">2021-08-15T03:50:46Z</dcterms:modified>
</cp:coreProperties>
</file>