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6"/>
  </p:notesMasterIdLst>
  <p:handoutMasterIdLst>
    <p:handoutMasterId r:id="rId17"/>
  </p:handoutMasterIdLst>
  <p:sldIdLst>
    <p:sldId id="599" r:id="rId3"/>
    <p:sldId id="296" r:id="rId4"/>
    <p:sldId id="598" r:id="rId5"/>
    <p:sldId id="385" r:id="rId6"/>
    <p:sldId id="386" r:id="rId7"/>
    <p:sldId id="292" r:id="rId8"/>
    <p:sldId id="294" r:id="rId9"/>
    <p:sldId id="596" r:id="rId10"/>
    <p:sldId id="290" r:id="rId11"/>
    <p:sldId id="597" r:id="rId12"/>
    <p:sldId id="303" r:id="rId13"/>
    <p:sldId id="595" r:id="rId14"/>
    <p:sldId id="373"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75" autoAdjust="0"/>
    <p:restoredTop sz="85625" autoAdjust="0"/>
  </p:normalViewPr>
  <p:slideViewPr>
    <p:cSldViewPr>
      <p:cViewPr varScale="1">
        <p:scale>
          <a:sx n="89" d="100"/>
          <a:sy n="89" d="100"/>
        </p:scale>
        <p:origin x="2248"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8/15/21</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8/15/21</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about:blank"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20C6781B-03F8-4849-81FA-1955C1CA79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6FDD6653-725B-4FB4-BA7E-2C66A3CCFC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noProof="0" dirty="0"/>
              <a:t>Más información: https://</a:t>
            </a:r>
            <a:r>
              <a:rPr lang="es-ES_tradnl" altLang="en-US" noProof="0" dirty="0" err="1"/>
              <a:t>earthquake.usgs.gov</a:t>
            </a:r>
            <a:r>
              <a:rPr lang="es-ES_tradnl" altLang="en-US" noProof="0" dirty="0"/>
              <a:t>/</a:t>
            </a:r>
            <a:r>
              <a:rPr lang="es-ES_tradnl" altLang="en-US" noProof="0" dirty="0" err="1"/>
              <a:t>earthquakes</a:t>
            </a:r>
            <a:r>
              <a:rPr lang="es-ES_tradnl" altLang="en-US" noProof="0" dirty="0"/>
              <a:t>/</a:t>
            </a:r>
            <a:r>
              <a:rPr lang="es-ES_tradnl" altLang="en-US" noProof="0" dirty="0" err="1"/>
              <a:t>eventpage</a:t>
            </a:r>
            <a:r>
              <a:rPr lang="es-ES_tradnl" altLang="en-US" noProof="0" dirty="0"/>
              <a:t>/us6000f65h/</a:t>
            </a:r>
            <a:r>
              <a:rPr lang="es-ES_tradnl" altLang="en-US" noProof="0" dirty="0" err="1"/>
              <a:t>executive</a:t>
            </a:r>
            <a:r>
              <a:rPr lang="es-ES_tradnl" altLang="en-US" noProof="0" dirty="0"/>
              <a:t>
</a:t>
            </a:r>
          </a:p>
        </p:txBody>
      </p:sp>
      <p:sp>
        <p:nvSpPr>
          <p:cNvPr id="28675" name="Slide Number Placeholder 3">
            <a:extLst>
              <a:ext uri="{FF2B5EF4-FFF2-40B4-BE49-F238E27FC236}">
                <a16:creationId xmlns:a16="http://schemas.microsoft.com/office/drawing/2014/main" id="{07D1591C-522C-4865-AAA0-62366A5007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BB32C007-794B-478B-B4C4-BD1D8605D7BB}"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02482972-E065-4714-810F-721C76B215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4245BEC1-18BE-4522-ABBD-EBE687F502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1508" name="Slide Number Placeholder 3">
            <a:extLst>
              <a:ext uri="{FF2B5EF4-FFF2-40B4-BE49-F238E27FC236}">
                <a16:creationId xmlns:a16="http://schemas.microsoft.com/office/drawing/2014/main" id="{2BB09E32-4C4A-417E-B9F6-A6B377E9D0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6413731-BD5B-4C5B-98A8-CE220F0A6CFE}" type="slidenum">
              <a:rPr lang="en-US" altLang="en-US" sz="1300" smtClean="0"/>
              <a:pPr>
                <a:spcBef>
                  <a:spcPct val="0"/>
                </a:spcBef>
              </a:pPr>
              <a:t>10</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DB84AB3E-5947-4530-9734-9DC4882780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9686454B-8405-428B-9161-FB1C772D31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ADB656E9-A07B-4537-B107-BEDE3F7D240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68D1E2C-67A1-4496-B44B-692C2B0ED6A7}"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ＭＳ Ｐゴシック" panose="020B0600070205080204" pitchFamily="34" charset="-128"/>
              </a:rPr>
              <a:t>Animaciones Relevantes:</a:t>
            </a:r>
            <a:endParaRPr lang="en-US" sz="1200" kern="1200" dirty="0">
              <a:solidFill>
                <a:schemeClr val="tx1"/>
              </a:solidFill>
              <a:effectLst/>
              <a:latin typeface="+mn-lt"/>
              <a:ea typeface="ＭＳ Ｐゴシック" charset="0"/>
              <a:cs typeface="ＭＳ Ｐゴシック" panose="020B0600070205080204" pitchFamily="34" charset="-128"/>
            </a:endParaRPr>
          </a:p>
          <a:p>
            <a:r>
              <a:rPr lang="es-ES" sz="1200" kern="1200" dirty="0">
                <a:solidFill>
                  <a:schemeClr val="tx1"/>
                </a:solidFill>
                <a:effectLst/>
                <a:latin typeface="+mn-lt"/>
                <a:ea typeface="ＭＳ Ｐゴシック" charset="0"/>
                <a:cs typeface="ＭＳ Ｐゴシック" panose="020B0600070205080204" pitchFamily="34" charset="-128"/>
              </a:rPr>
              <a:t>Curvas de tiempo de viaje: cómo se crean</a:t>
            </a:r>
            <a:endParaRPr lang="en-US" sz="1200" kern="1200" dirty="0">
              <a:solidFill>
                <a:schemeClr val="tx1"/>
              </a:solidFill>
              <a:effectLst/>
              <a:latin typeface="+mn-lt"/>
              <a:ea typeface="ＭＳ Ｐゴシック" charset="0"/>
              <a:cs typeface="ＭＳ Ｐゴシック" panose="020B0600070205080204" pitchFamily="34" charset="-128"/>
            </a:endParaRPr>
          </a:p>
          <a:p>
            <a:r>
              <a:rPr lang="es-ES" sz="1200" u="sng" kern="1200" dirty="0">
                <a:solidFill>
                  <a:schemeClr val="tx1"/>
                </a:solidFill>
                <a:effectLst/>
                <a:latin typeface="+mn-lt"/>
                <a:ea typeface="ＭＳ Ｐゴシック" charset="0"/>
                <a:cs typeface="ＭＳ Ｐゴシック" panose="020B0600070205080204" pitchFamily="34" charset="-128"/>
                <a:hlinkClick r:id="rId3"/>
              </a:rPr>
              <a:t>https://www.iris.edu/hq/inclass/animation/traveltime_curves_how_they_are_created</a:t>
            </a:r>
            <a:endParaRPr lang="en-US" sz="1200" kern="1200" dirty="0">
              <a:solidFill>
                <a:schemeClr val="tx1"/>
              </a:solidFill>
              <a:effectLst/>
              <a:latin typeface="+mn-lt"/>
              <a:ea typeface="ＭＳ Ｐゴシック" charset="0"/>
              <a:cs typeface="ＭＳ Ｐゴシック" panose="020B0600070205080204" pitchFamily="34" charset="-128"/>
            </a:endParaRPr>
          </a:p>
          <a:p>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12</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2528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CB8AEA6-236C-4A5C-8DE2-5033B781EA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a:extLst>
              <a:ext uri="{FF2B5EF4-FFF2-40B4-BE49-F238E27FC236}">
                <a16:creationId xmlns:a16="http://schemas.microsoft.com/office/drawing/2014/main" id="{B4B6E619-B2BE-4EC9-842D-1D37C3B60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5" name="Slide Number Placeholder 3">
            <a:extLst>
              <a:ext uri="{FF2B5EF4-FFF2-40B4-BE49-F238E27FC236}">
                <a16:creationId xmlns:a16="http://schemas.microsoft.com/office/drawing/2014/main" id="{34B6EC1F-A9A9-4C89-96D9-185AFDE870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43B398FF-410F-435E-8211-FD2E8BCC1D8F}" type="slidenum">
              <a:rPr lang="en-US" altLang="en-US" sz="1300"/>
              <a:pPr>
                <a:spcBef>
                  <a:spcPct val="0"/>
                </a:spcBef>
              </a:pPr>
              <a:t>13</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55D8494A-E677-469E-A5DF-3F64ADA59D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858ED574-0712-4907-9094-411C56580C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FA61D0EF-047E-4054-A53E-2E0EB14B14F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7F37ED-99C5-4220-8B77-4DE062E8AF74}"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55D8494A-E677-469E-A5DF-3F64ADA59D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858ED574-0712-4907-9094-411C56580C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FA61D0EF-047E-4054-A53E-2E0EB14B14F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7F37ED-99C5-4220-8B77-4DE062E8AF74}"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126302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marL="0" marR="0" lvl="0" indent="0" algn="l" defTabSz="914400" rtl="0" eaLnBrk="1" fontAlgn="base" latinLnBrk="0" hangingPunct="1">
              <a:lnSpc>
                <a:spcPct val="100000"/>
              </a:lnSpc>
              <a:spcBef>
                <a:spcPct val="0"/>
              </a:spcBef>
              <a:spcAft>
                <a:spcPct val="0"/>
              </a:spcAft>
              <a:buClrTx/>
              <a:buSzTx/>
              <a:buFontTx/>
              <a:buNone/>
              <a:tabLst/>
              <a:defRPr/>
            </a:pPr>
            <a:endParaRPr lang="es-ES" altLang="en-US" dirty="0">
              <a:ea typeface="ＭＳ Ｐゴシック" panose="020B0600070205080204" pitchFamily="34" charset="-128"/>
            </a:endParaRPr>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44B136DA-F8FF-4D36-BB11-C81C51E33C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861FAED2-40DC-48CB-8E34-C344D9A594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https://www.unavco.org/</a:t>
            </a:r>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076B15F7-935A-4731-A751-FD2AD1959FF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B6CF278-2B77-48E5-9AFD-0FF4BDCEB55B}" type="slidenum">
              <a:rPr lang="en-US" altLang="en-US">
                <a:latin typeface="Calibri" panose="020F0502020204030204" pitchFamily="34" charset="0"/>
              </a:rPr>
              <a:pPr eaLnBrk="1" hangingPunct="1"/>
              <a:t>6</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E05D45E3-A177-4683-8D0E-18F8A651C6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48E469F-307A-416E-9D11-CBECABE7D0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 Mapa Mundial o visualizador 3D </a:t>
            </a:r>
            <a:r>
              <a:rPr lang="es-ES_tradnl" altLang="en-US" sz="1100" dirty="0">
                <a:latin typeface="Arial" panose="020B0604020202020204" pitchFamily="34" charset="0"/>
                <a:cs typeface="Arial" panose="020B0604020202020204" pitchFamily="34" charset="0"/>
                <a:hlinkClick r:id="rId3"/>
              </a:rPr>
              <a:t>http://www.iris.edu/ieb</a:t>
            </a:r>
            <a:endParaRPr lang="en-US" altLang="en-US" dirty="0"/>
          </a:p>
        </p:txBody>
      </p:sp>
      <p:sp>
        <p:nvSpPr>
          <p:cNvPr id="4100" name="Slide Number Placeholder 3">
            <a:extLst>
              <a:ext uri="{FF2B5EF4-FFF2-40B4-BE49-F238E27FC236}">
                <a16:creationId xmlns:a16="http://schemas.microsoft.com/office/drawing/2014/main" id="{64453EAA-5434-40FA-AF5D-233D7072C030}"/>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976D11C-C29B-441E-B808-F10D2808D880}"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Terremoto de Haití 2010: 10 años después: </a:t>
            </a:r>
            <a:r>
              <a:rPr lang="es-ES"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www.iris.edu/hq/inclass/animation/650</a:t>
            </a:r>
            <a:b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br>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Tectónica y Terremotos de La Española: </a:t>
            </a:r>
            <a:r>
              <a:rPr lang="es-ES"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4"/>
              </a:rPr>
              <a:t>www.iris.edu/hq/inclass/animation/714</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51186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68BE692D-CFAA-49E5-8680-AE4588B7AF8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5442A164-D145-4F2D-9B19-8EB18BC460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latin typeface="Arial" panose="020B0604020202020204" pitchFamily="34" charset="0"/>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altLang="en-US" b="0" noProof="0" dirty="0">
                <a:solidFill>
                  <a:srgbClr val="393996"/>
                </a:solidFill>
                <a:latin typeface="Arial" panose="020B0604020202020204" pitchFamily="34" charset="0"/>
              </a:rPr>
              <a:t>Comprendiendo los mecanismos focales </a:t>
            </a:r>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https://www.iris.edu/hq/inclass/animation/204</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s-ES_tradnl" altLang="en-US" b="0" noProof="0" dirty="0"/>
          </a:p>
        </p:txBody>
      </p:sp>
      <p:sp>
        <p:nvSpPr>
          <p:cNvPr id="4100" name="Slide Number Placeholder 3">
            <a:extLst>
              <a:ext uri="{FF2B5EF4-FFF2-40B4-BE49-F238E27FC236}">
                <a16:creationId xmlns:a16="http://schemas.microsoft.com/office/drawing/2014/main" id="{36001FC4-898D-4F77-9159-0864DF879B9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F8234-C994-4D49-B2AE-85E8DD493CAE}" type="slidenum">
              <a:rPr lang="en-US" altLang="en-US">
                <a:latin typeface="Calibri" panose="020F0502020204030204" pitchFamily="34" charset="0"/>
              </a:rPr>
              <a:pPr eaLnBrk="1" hangingPunct="1"/>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E148EDE-9119-42CE-8675-506F45E7CE50}"/>
              </a:ext>
            </a:extLst>
          </p:cNvPr>
          <p:cNvSpPr>
            <a:spLocks noGrp="1"/>
          </p:cNvSpPr>
          <p:nvPr>
            <p:ph type="dt" sz="half" idx="10"/>
          </p:nvPr>
        </p:nvSpPr>
        <p:spPr/>
        <p:txBody>
          <a:bodyPr/>
          <a:lstStyle>
            <a:lvl1pPr>
              <a:defRPr/>
            </a:lvl1pPr>
          </a:lstStyle>
          <a:p>
            <a:fld id="{50E6DED7-E869-4ECA-8FA3-BDF74084F24E}"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7DCE3872-7185-4533-9D9A-8D19E1BA47B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548A69-4B07-45FB-AC29-8FC6354143FA}"/>
              </a:ext>
            </a:extLst>
          </p:cNvPr>
          <p:cNvSpPr>
            <a:spLocks noGrp="1"/>
          </p:cNvSpPr>
          <p:nvPr>
            <p:ph type="sldNum" sz="quarter" idx="12"/>
          </p:nvPr>
        </p:nvSpPr>
        <p:spPr/>
        <p:txBody>
          <a:bodyPr/>
          <a:lstStyle>
            <a:lvl1pPr>
              <a:defRPr/>
            </a:lvl1pPr>
          </a:lstStyle>
          <a:p>
            <a:fld id="{7167E739-A090-4420-BC86-243C1E733718}" type="slidenum">
              <a:rPr lang="en-US" altLang="en-US"/>
              <a:pPr/>
              <a:t>‹#›</a:t>
            </a:fld>
            <a:endParaRPr lang="en-US" altLang="en-US"/>
          </a:p>
        </p:txBody>
      </p:sp>
    </p:spTree>
    <p:extLst>
      <p:ext uri="{BB962C8B-B14F-4D97-AF65-F5344CB8AC3E}">
        <p14:creationId xmlns:p14="http://schemas.microsoft.com/office/powerpoint/2010/main" val="98772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2D17FE-22D5-4708-AA8C-ACAE1D25FB80}"/>
              </a:ext>
            </a:extLst>
          </p:cNvPr>
          <p:cNvSpPr>
            <a:spLocks noGrp="1"/>
          </p:cNvSpPr>
          <p:nvPr>
            <p:ph type="dt" sz="half" idx="10"/>
          </p:nvPr>
        </p:nvSpPr>
        <p:spPr/>
        <p:txBody>
          <a:bodyPr/>
          <a:lstStyle>
            <a:lvl1pPr>
              <a:defRPr/>
            </a:lvl1pPr>
          </a:lstStyle>
          <a:p>
            <a:fld id="{2F9A33F8-16CB-4D98-8E3B-960A7CC93502}"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2C760207-75D5-4094-86D2-70FCA9F43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2E3603-7C3B-4A62-BD9E-784A08FBC6D6}"/>
              </a:ext>
            </a:extLst>
          </p:cNvPr>
          <p:cNvSpPr>
            <a:spLocks noGrp="1"/>
          </p:cNvSpPr>
          <p:nvPr>
            <p:ph type="sldNum" sz="quarter" idx="12"/>
          </p:nvPr>
        </p:nvSpPr>
        <p:spPr/>
        <p:txBody>
          <a:bodyPr/>
          <a:lstStyle>
            <a:lvl1pPr>
              <a:defRPr/>
            </a:lvl1pPr>
          </a:lstStyle>
          <a:p>
            <a:fld id="{540FC0B3-6DA8-4549-8E18-6C092C5AB410}" type="slidenum">
              <a:rPr lang="en-US" altLang="en-US"/>
              <a:pPr/>
              <a:t>‹#›</a:t>
            </a:fld>
            <a:endParaRPr lang="en-US" altLang="en-US"/>
          </a:p>
        </p:txBody>
      </p:sp>
    </p:spTree>
    <p:extLst>
      <p:ext uri="{BB962C8B-B14F-4D97-AF65-F5344CB8AC3E}">
        <p14:creationId xmlns:p14="http://schemas.microsoft.com/office/powerpoint/2010/main" val="3820793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133CDC-21B9-4BAA-81D9-7C55CE6AC6E8}"/>
              </a:ext>
            </a:extLst>
          </p:cNvPr>
          <p:cNvSpPr>
            <a:spLocks noGrp="1"/>
          </p:cNvSpPr>
          <p:nvPr>
            <p:ph type="dt" sz="half" idx="10"/>
          </p:nvPr>
        </p:nvSpPr>
        <p:spPr/>
        <p:txBody>
          <a:bodyPr/>
          <a:lstStyle>
            <a:lvl1pPr>
              <a:defRPr/>
            </a:lvl1pPr>
          </a:lstStyle>
          <a:p>
            <a:fld id="{B5D75001-B2F7-48D1-B88D-7C0B22F20D5A}"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AD2016F0-8D1A-4DA3-AA46-72ACC3ACEC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35FDD50-4573-432D-B404-CBB715A433F9}"/>
              </a:ext>
            </a:extLst>
          </p:cNvPr>
          <p:cNvSpPr>
            <a:spLocks noGrp="1"/>
          </p:cNvSpPr>
          <p:nvPr>
            <p:ph type="sldNum" sz="quarter" idx="12"/>
          </p:nvPr>
        </p:nvSpPr>
        <p:spPr/>
        <p:txBody>
          <a:bodyPr/>
          <a:lstStyle>
            <a:lvl1pPr>
              <a:defRPr/>
            </a:lvl1pPr>
          </a:lstStyle>
          <a:p>
            <a:fld id="{2187A256-CE9F-42FD-93B7-4F2CFE818302}" type="slidenum">
              <a:rPr lang="en-US" altLang="en-US"/>
              <a:pPr/>
              <a:t>‹#›</a:t>
            </a:fld>
            <a:endParaRPr lang="en-US" altLang="en-US"/>
          </a:p>
        </p:txBody>
      </p:sp>
    </p:spTree>
    <p:extLst>
      <p:ext uri="{BB962C8B-B14F-4D97-AF65-F5344CB8AC3E}">
        <p14:creationId xmlns:p14="http://schemas.microsoft.com/office/powerpoint/2010/main" val="3997891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8/15/21</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8/15/21</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8/15/21</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8/15/21</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8/15/21</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3AEA6-DE1D-4CD1-AD90-8AE04B244ED0}"/>
              </a:ext>
            </a:extLst>
          </p:cNvPr>
          <p:cNvSpPr>
            <a:spLocks noGrp="1"/>
          </p:cNvSpPr>
          <p:nvPr>
            <p:ph type="dt" sz="half" idx="10"/>
          </p:nvPr>
        </p:nvSpPr>
        <p:spPr/>
        <p:txBody>
          <a:bodyPr/>
          <a:lstStyle>
            <a:lvl1pPr>
              <a:defRPr/>
            </a:lvl1pPr>
          </a:lstStyle>
          <a:p>
            <a:fld id="{AED0E07F-E57E-42BA-89DD-5DD5A1A9AEE2}"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758600E2-44BB-491D-AA13-A05B515342A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23BFCD-E316-4647-911D-E433D7B8989B}"/>
              </a:ext>
            </a:extLst>
          </p:cNvPr>
          <p:cNvSpPr>
            <a:spLocks noGrp="1"/>
          </p:cNvSpPr>
          <p:nvPr>
            <p:ph type="sldNum" sz="quarter" idx="12"/>
          </p:nvPr>
        </p:nvSpPr>
        <p:spPr/>
        <p:txBody>
          <a:bodyPr/>
          <a:lstStyle>
            <a:lvl1pPr>
              <a:defRPr/>
            </a:lvl1pPr>
          </a:lstStyle>
          <a:p>
            <a:fld id="{9FE1C543-62F0-4CF9-938D-7D6BE19AFCC9}" type="slidenum">
              <a:rPr lang="en-US" altLang="en-US"/>
              <a:pPr/>
              <a:t>‹#›</a:t>
            </a:fld>
            <a:endParaRPr lang="en-US" altLang="en-US"/>
          </a:p>
        </p:txBody>
      </p:sp>
    </p:spTree>
    <p:extLst>
      <p:ext uri="{BB962C8B-B14F-4D97-AF65-F5344CB8AC3E}">
        <p14:creationId xmlns:p14="http://schemas.microsoft.com/office/powerpoint/2010/main" val="2667828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8/15/21</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90BFFC-6586-496C-A5B3-899B8A02C294}"/>
              </a:ext>
            </a:extLst>
          </p:cNvPr>
          <p:cNvSpPr>
            <a:spLocks noGrp="1"/>
          </p:cNvSpPr>
          <p:nvPr>
            <p:ph type="dt" sz="half" idx="10"/>
          </p:nvPr>
        </p:nvSpPr>
        <p:spPr/>
        <p:txBody>
          <a:bodyPr/>
          <a:lstStyle>
            <a:lvl1pPr>
              <a:defRPr/>
            </a:lvl1pPr>
          </a:lstStyle>
          <a:p>
            <a:fld id="{82E64068-5DD6-4055-9FCE-689B4502C962}"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43AE43A0-3071-4C0F-A031-C27FB491C2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62B225-C19C-4F97-BF07-5D66E22AB77F}"/>
              </a:ext>
            </a:extLst>
          </p:cNvPr>
          <p:cNvSpPr>
            <a:spLocks noGrp="1"/>
          </p:cNvSpPr>
          <p:nvPr>
            <p:ph type="sldNum" sz="quarter" idx="12"/>
          </p:nvPr>
        </p:nvSpPr>
        <p:spPr/>
        <p:txBody>
          <a:bodyPr/>
          <a:lstStyle>
            <a:lvl1pPr>
              <a:defRPr/>
            </a:lvl1pPr>
          </a:lstStyle>
          <a:p>
            <a:fld id="{BFB9964B-854A-49A4-916D-25CF97DBF436}" type="slidenum">
              <a:rPr lang="en-US" altLang="en-US"/>
              <a:pPr/>
              <a:t>‹#›</a:t>
            </a:fld>
            <a:endParaRPr lang="en-US" altLang="en-US"/>
          </a:p>
        </p:txBody>
      </p:sp>
    </p:spTree>
    <p:extLst>
      <p:ext uri="{BB962C8B-B14F-4D97-AF65-F5344CB8AC3E}">
        <p14:creationId xmlns:p14="http://schemas.microsoft.com/office/powerpoint/2010/main" val="2965253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C2A9787-0C9F-41A8-A7A0-C44EC0E6587C}"/>
              </a:ext>
            </a:extLst>
          </p:cNvPr>
          <p:cNvSpPr>
            <a:spLocks noGrp="1"/>
          </p:cNvSpPr>
          <p:nvPr>
            <p:ph type="dt" sz="half" idx="10"/>
          </p:nvPr>
        </p:nvSpPr>
        <p:spPr/>
        <p:txBody>
          <a:bodyPr/>
          <a:lstStyle>
            <a:lvl1pPr>
              <a:defRPr/>
            </a:lvl1pPr>
          </a:lstStyle>
          <a:p>
            <a:fld id="{BD1D05D5-5AF9-4A19-9BAA-AC7D7457E214}" type="datetimeFigureOut">
              <a:rPr lang="en-US" altLang="en-US"/>
              <a:pPr/>
              <a:t>8/15/21</a:t>
            </a:fld>
            <a:endParaRPr lang="en-US" altLang="en-US"/>
          </a:p>
        </p:txBody>
      </p:sp>
      <p:sp>
        <p:nvSpPr>
          <p:cNvPr id="6" name="Footer Placeholder 4">
            <a:extLst>
              <a:ext uri="{FF2B5EF4-FFF2-40B4-BE49-F238E27FC236}">
                <a16:creationId xmlns:a16="http://schemas.microsoft.com/office/drawing/2014/main" id="{4465FAA6-E370-4E56-BF1F-8B7E55B1B02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14ECDB4-188B-452F-A747-6B9D417BB4EB}"/>
              </a:ext>
            </a:extLst>
          </p:cNvPr>
          <p:cNvSpPr>
            <a:spLocks noGrp="1"/>
          </p:cNvSpPr>
          <p:nvPr>
            <p:ph type="sldNum" sz="quarter" idx="12"/>
          </p:nvPr>
        </p:nvSpPr>
        <p:spPr/>
        <p:txBody>
          <a:bodyPr/>
          <a:lstStyle>
            <a:lvl1pPr>
              <a:defRPr/>
            </a:lvl1pPr>
          </a:lstStyle>
          <a:p>
            <a:fld id="{E05ECF77-FBC7-4856-AF90-55AE44194C29}" type="slidenum">
              <a:rPr lang="en-US" altLang="en-US"/>
              <a:pPr/>
              <a:t>‹#›</a:t>
            </a:fld>
            <a:endParaRPr lang="en-US" altLang="en-US"/>
          </a:p>
        </p:txBody>
      </p:sp>
    </p:spTree>
    <p:extLst>
      <p:ext uri="{BB962C8B-B14F-4D97-AF65-F5344CB8AC3E}">
        <p14:creationId xmlns:p14="http://schemas.microsoft.com/office/powerpoint/2010/main" val="387922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EFFB485-4A4E-405D-B858-DC4D85DE1F42}"/>
              </a:ext>
            </a:extLst>
          </p:cNvPr>
          <p:cNvSpPr>
            <a:spLocks noGrp="1"/>
          </p:cNvSpPr>
          <p:nvPr>
            <p:ph type="dt" sz="half" idx="10"/>
          </p:nvPr>
        </p:nvSpPr>
        <p:spPr/>
        <p:txBody>
          <a:bodyPr/>
          <a:lstStyle>
            <a:lvl1pPr>
              <a:defRPr/>
            </a:lvl1pPr>
          </a:lstStyle>
          <a:p>
            <a:fld id="{5D7561D9-451E-45AF-9DE7-84D7D9E6D24C}" type="datetimeFigureOut">
              <a:rPr lang="en-US" altLang="en-US"/>
              <a:pPr/>
              <a:t>8/15/21</a:t>
            </a:fld>
            <a:endParaRPr lang="en-US" altLang="en-US"/>
          </a:p>
        </p:txBody>
      </p:sp>
      <p:sp>
        <p:nvSpPr>
          <p:cNvPr id="8" name="Footer Placeholder 4">
            <a:extLst>
              <a:ext uri="{FF2B5EF4-FFF2-40B4-BE49-F238E27FC236}">
                <a16:creationId xmlns:a16="http://schemas.microsoft.com/office/drawing/2014/main" id="{E428640B-5426-495E-903A-49361888BA3F}"/>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EA9FDA9-BE43-4B75-B155-95DD61F823F3}"/>
              </a:ext>
            </a:extLst>
          </p:cNvPr>
          <p:cNvSpPr>
            <a:spLocks noGrp="1"/>
          </p:cNvSpPr>
          <p:nvPr>
            <p:ph type="sldNum" sz="quarter" idx="12"/>
          </p:nvPr>
        </p:nvSpPr>
        <p:spPr/>
        <p:txBody>
          <a:bodyPr/>
          <a:lstStyle>
            <a:lvl1pPr>
              <a:defRPr/>
            </a:lvl1pPr>
          </a:lstStyle>
          <a:p>
            <a:fld id="{F047D16E-1991-4C07-8CAE-66662DA320F3}" type="slidenum">
              <a:rPr lang="en-US" altLang="en-US"/>
              <a:pPr/>
              <a:t>‹#›</a:t>
            </a:fld>
            <a:endParaRPr lang="en-US" altLang="en-US"/>
          </a:p>
        </p:txBody>
      </p:sp>
    </p:spTree>
    <p:extLst>
      <p:ext uri="{BB962C8B-B14F-4D97-AF65-F5344CB8AC3E}">
        <p14:creationId xmlns:p14="http://schemas.microsoft.com/office/powerpoint/2010/main" val="329836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C12B9E5-4938-4A2B-82E7-B455965D2F57}"/>
              </a:ext>
            </a:extLst>
          </p:cNvPr>
          <p:cNvSpPr>
            <a:spLocks noGrp="1"/>
          </p:cNvSpPr>
          <p:nvPr>
            <p:ph type="dt" sz="half" idx="10"/>
          </p:nvPr>
        </p:nvSpPr>
        <p:spPr/>
        <p:txBody>
          <a:bodyPr/>
          <a:lstStyle>
            <a:lvl1pPr>
              <a:defRPr/>
            </a:lvl1pPr>
          </a:lstStyle>
          <a:p>
            <a:fld id="{E0BDD4E5-AE39-4511-94F3-5BD7F2B9A664}" type="datetimeFigureOut">
              <a:rPr lang="en-US" altLang="en-US"/>
              <a:pPr/>
              <a:t>8/15/21</a:t>
            </a:fld>
            <a:endParaRPr lang="en-US" altLang="en-US"/>
          </a:p>
        </p:txBody>
      </p:sp>
      <p:sp>
        <p:nvSpPr>
          <p:cNvPr id="4" name="Footer Placeholder 4">
            <a:extLst>
              <a:ext uri="{FF2B5EF4-FFF2-40B4-BE49-F238E27FC236}">
                <a16:creationId xmlns:a16="http://schemas.microsoft.com/office/drawing/2014/main" id="{B1E9FFBB-F5C8-4F35-AF48-63209C61953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E1B9D1-DA49-4A44-83D5-3816A2BF8658}"/>
              </a:ext>
            </a:extLst>
          </p:cNvPr>
          <p:cNvSpPr>
            <a:spLocks noGrp="1"/>
          </p:cNvSpPr>
          <p:nvPr>
            <p:ph type="sldNum" sz="quarter" idx="12"/>
          </p:nvPr>
        </p:nvSpPr>
        <p:spPr/>
        <p:txBody>
          <a:bodyPr/>
          <a:lstStyle>
            <a:lvl1pPr>
              <a:defRPr/>
            </a:lvl1pPr>
          </a:lstStyle>
          <a:p>
            <a:fld id="{BDB078AE-3149-4617-A445-70209CE83DB2}" type="slidenum">
              <a:rPr lang="en-US" altLang="en-US"/>
              <a:pPr/>
              <a:t>‹#›</a:t>
            </a:fld>
            <a:endParaRPr lang="en-US" altLang="en-US"/>
          </a:p>
        </p:txBody>
      </p:sp>
    </p:spTree>
    <p:extLst>
      <p:ext uri="{BB962C8B-B14F-4D97-AF65-F5344CB8AC3E}">
        <p14:creationId xmlns:p14="http://schemas.microsoft.com/office/powerpoint/2010/main" val="207324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515C7D9-C7BA-474E-A50D-3FB5C46D2EFC}"/>
              </a:ext>
            </a:extLst>
          </p:cNvPr>
          <p:cNvSpPr>
            <a:spLocks noGrp="1"/>
          </p:cNvSpPr>
          <p:nvPr>
            <p:ph type="dt" sz="half" idx="10"/>
          </p:nvPr>
        </p:nvSpPr>
        <p:spPr/>
        <p:txBody>
          <a:bodyPr/>
          <a:lstStyle>
            <a:lvl1pPr>
              <a:defRPr/>
            </a:lvl1pPr>
          </a:lstStyle>
          <a:p>
            <a:fld id="{1C39344C-56B4-4E73-967F-3165992378CF}" type="datetimeFigureOut">
              <a:rPr lang="en-US" altLang="en-US"/>
              <a:pPr/>
              <a:t>8/15/21</a:t>
            </a:fld>
            <a:endParaRPr lang="en-US" altLang="en-US"/>
          </a:p>
        </p:txBody>
      </p:sp>
      <p:sp>
        <p:nvSpPr>
          <p:cNvPr id="3" name="Footer Placeholder 4">
            <a:extLst>
              <a:ext uri="{FF2B5EF4-FFF2-40B4-BE49-F238E27FC236}">
                <a16:creationId xmlns:a16="http://schemas.microsoft.com/office/drawing/2014/main" id="{4E1403B0-B650-4515-B27D-F5C032E55CA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7713208-9DFF-4EE1-BD17-F422D2F7B90F}"/>
              </a:ext>
            </a:extLst>
          </p:cNvPr>
          <p:cNvSpPr>
            <a:spLocks noGrp="1"/>
          </p:cNvSpPr>
          <p:nvPr>
            <p:ph type="sldNum" sz="quarter" idx="12"/>
          </p:nvPr>
        </p:nvSpPr>
        <p:spPr/>
        <p:txBody>
          <a:bodyPr/>
          <a:lstStyle>
            <a:lvl1pPr>
              <a:defRPr/>
            </a:lvl1pPr>
          </a:lstStyle>
          <a:p>
            <a:fld id="{03D74B85-062E-432D-95D9-6ABC3541327C}" type="slidenum">
              <a:rPr lang="en-US" altLang="en-US"/>
              <a:pPr/>
              <a:t>‹#›</a:t>
            </a:fld>
            <a:endParaRPr lang="en-US" altLang="en-US"/>
          </a:p>
        </p:txBody>
      </p:sp>
    </p:spTree>
    <p:extLst>
      <p:ext uri="{BB962C8B-B14F-4D97-AF65-F5344CB8AC3E}">
        <p14:creationId xmlns:p14="http://schemas.microsoft.com/office/powerpoint/2010/main" val="347431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06EA7BB-FDE0-4483-B731-F2B8D94F0C19}"/>
              </a:ext>
            </a:extLst>
          </p:cNvPr>
          <p:cNvSpPr>
            <a:spLocks noGrp="1"/>
          </p:cNvSpPr>
          <p:nvPr>
            <p:ph type="dt" sz="half" idx="10"/>
          </p:nvPr>
        </p:nvSpPr>
        <p:spPr/>
        <p:txBody>
          <a:bodyPr/>
          <a:lstStyle>
            <a:lvl1pPr>
              <a:defRPr/>
            </a:lvl1pPr>
          </a:lstStyle>
          <a:p>
            <a:fld id="{8A8919B4-5C94-44DE-8897-95C77764F8CB}" type="datetimeFigureOut">
              <a:rPr lang="en-US" altLang="en-US"/>
              <a:pPr/>
              <a:t>8/15/21</a:t>
            </a:fld>
            <a:endParaRPr lang="en-US" altLang="en-US"/>
          </a:p>
        </p:txBody>
      </p:sp>
      <p:sp>
        <p:nvSpPr>
          <p:cNvPr id="6" name="Footer Placeholder 4">
            <a:extLst>
              <a:ext uri="{FF2B5EF4-FFF2-40B4-BE49-F238E27FC236}">
                <a16:creationId xmlns:a16="http://schemas.microsoft.com/office/drawing/2014/main" id="{1528CDAD-DA3D-4CD1-811F-8F13B389CC0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BC1EFDC-4FDC-4D4D-BDBE-9A11CB35688A}"/>
              </a:ext>
            </a:extLst>
          </p:cNvPr>
          <p:cNvSpPr>
            <a:spLocks noGrp="1"/>
          </p:cNvSpPr>
          <p:nvPr>
            <p:ph type="sldNum" sz="quarter" idx="12"/>
          </p:nvPr>
        </p:nvSpPr>
        <p:spPr/>
        <p:txBody>
          <a:bodyPr/>
          <a:lstStyle>
            <a:lvl1pPr>
              <a:defRPr/>
            </a:lvl1pPr>
          </a:lstStyle>
          <a:p>
            <a:fld id="{23315039-6ADA-411F-BA2E-6958C895FBC1}" type="slidenum">
              <a:rPr lang="en-US" altLang="en-US"/>
              <a:pPr/>
              <a:t>‹#›</a:t>
            </a:fld>
            <a:endParaRPr lang="en-US" altLang="en-US"/>
          </a:p>
        </p:txBody>
      </p:sp>
    </p:spTree>
    <p:extLst>
      <p:ext uri="{BB962C8B-B14F-4D97-AF65-F5344CB8AC3E}">
        <p14:creationId xmlns:p14="http://schemas.microsoft.com/office/powerpoint/2010/main" val="164724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A118D46-B372-4D42-A5D4-6A6998C431B2}"/>
              </a:ext>
            </a:extLst>
          </p:cNvPr>
          <p:cNvSpPr>
            <a:spLocks noGrp="1"/>
          </p:cNvSpPr>
          <p:nvPr>
            <p:ph type="dt" sz="half" idx="10"/>
          </p:nvPr>
        </p:nvSpPr>
        <p:spPr/>
        <p:txBody>
          <a:bodyPr/>
          <a:lstStyle>
            <a:lvl1pPr>
              <a:defRPr/>
            </a:lvl1pPr>
          </a:lstStyle>
          <a:p>
            <a:fld id="{B793BD38-01BC-452C-9E91-E97DE14DF8EB}" type="datetimeFigureOut">
              <a:rPr lang="en-US" altLang="en-US"/>
              <a:pPr/>
              <a:t>8/15/21</a:t>
            </a:fld>
            <a:endParaRPr lang="en-US" altLang="en-US"/>
          </a:p>
        </p:txBody>
      </p:sp>
      <p:sp>
        <p:nvSpPr>
          <p:cNvPr id="6" name="Footer Placeholder 4">
            <a:extLst>
              <a:ext uri="{FF2B5EF4-FFF2-40B4-BE49-F238E27FC236}">
                <a16:creationId xmlns:a16="http://schemas.microsoft.com/office/drawing/2014/main" id="{FCD3E8E8-F5DF-4AC0-A2C0-1AD3736594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EBA658F-8D51-4DBD-ACD1-F56FD3B29BB7}"/>
              </a:ext>
            </a:extLst>
          </p:cNvPr>
          <p:cNvSpPr>
            <a:spLocks noGrp="1"/>
          </p:cNvSpPr>
          <p:nvPr>
            <p:ph type="sldNum" sz="quarter" idx="12"/>
          </p:nvPr>
        </p:nvSpPr>
        <p:spPr/>
        <p:txBody>
          <a:bodyPr/>
          <a:lstStyle>
            <a:lvl1pPr>
              <a:defRPr/>
            </a:lvl1pPr>
          </a:lstStyle>
          <a:p>
            <a:fld id="{29E5A4B9-CF8E-4B50-B998-A41478DDA504}" type="slidenum">
              <a:rPr lang="en-US" altLang="en-US"/>
              <a:pPr/>
              <a:t>‹#›</a:t>
            </a:fld>
            <a:endParaRPr lang="en-US" altLang="en-US"/>
          </a:p>
        </p:txBody>
      </p:sp>
    </p:spTree>
    <p:extLst>
      <p:ext uri="{BB962C8B-B14F-4D97-AF65-F5344CB8AC3E}">
        <p14:creationId xmlns:p14="http://schemas.microsoft.com/office/powerpoint/2010/main" val="3556989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F5E142F-8CC3-4186-8DB0-6E928DFEBAB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1ABE556-5113-4378-8746-142CEFE850C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4F8D44D-4DF2-46E7-8A97-7AF6878C654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cs typeface="Arial" panose="020B0604020202020204" pitchFamily="34" charset="0"/>
              </a:defRPr>
            </a:lvl1pPr>
          </a:lstStyle>
          <a:p>
            <a:fld id="{61A4FFA8-C411-4FE9-94DF-14A768DD013B}" type="datetimeFigureOut">
              <a:rPr lang="en-US" altLang="en-US"/>
              <a:pPr/>
              <a:t>8/15/21</a:t>
            </a:fld>
            <a:endParaRPr lang="en-US" altLang="en-US"/>
          </a:p>
        </p:txBody>
      </p:sp>
      <p:sp>
        <p:nvSpPr>
          <p:cNvPr id="5" name="Footer Placeholder 4">
            <a:extLst>
              <a:ext uri="{FF2B5EF4-FFF2-40B4-BE49-F238E27FC236}">
                <a16:creationId xmlns:a16="http://schemas.microsoft.com/office/drawing/2014/main" id="{70420C20-BAFC-46EE-8573-DCD0965716A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459E8DBD-EE87-4186-9527-DC28CF6D779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F2CF79F-9B23-4158-AF0C-86FB386C4A1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82" r:id="rId1"/>
    <p:sldLayoutId id="2147484983" r:id="rId2"/>
    <p:sldLayoutId id="2147484984" r:id="rId3"/>
    <p:sldLayoutId id="2147484985" r:id="rId4"/>
    <p:sldLayoutId id="2147484986" r:id="rId5"/>
    <p:sldLayoutId id="2147484987" r:id="rId6"/>
    <p:sldLayoutId id="2147484988" r:id="rId7"/>
    <p:sldLayoutId id="2147484989" r:id="rId8"/>
    <p:sldLayoutId id="2147484990" r:id="rId9"/>
    <p:sldLayoutId id="2147484991" r:id="rId10"/>
    <p:sldLayoutId id="214748499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8/15/21</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1.jpe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hyperlink" Target="about:blank"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hyperlink" Target="about:blank" TargetMode="External"/><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ree, ground, outdoor, dirt&#10;&#10;Description automatically generated">
            <a:extLst>
              <a:ext uri="{FF2B5EF4-FFF2-40B4-BE49-F238E27FC236}">
                <a16:creationId xmlns:a16="http://schemas.microsoft.com/office/drawing/2014/main" id="{E6D664DD-32B7-4C60-9259-B21B1C793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775" y="3382491"/>
            <a:ext cx="5695098" cy="2768450"/>
          </a:xfrm>
          <a:prstGeom prst="rect">
            <a:avLst/>
          </a:prstGeom>
        </p:spPr>
      </p:pic>
      <p:sp>
        <p:nvSpPr>
          <p:cNvPr id="4" name="Rectangle 3">
            <a:extLst>
              <a:ext uri="{FF2B5EF4-FFF2-40B4-BE49-F238E27FC236}">
                <a16:creationId xmlns:a16="http://schemas.microsoft.com/office/drawing/2014/main" id="{3CDB49E0-CCA1-4D42-B355-BD955CD9ED0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0" name="Picture 8" descr="IRIS_TMlogo.png">
            <a:extLst>
              <a:ext uri="{FF2B5EF4-FFF2-40B4-BE49-F238E27FC236}">
                <a16:creationId xmlns:a16="http://schemas.microsoft.com/office/drawing/2014/main" id="{EE83D4CF-B610-48F6-B3C9-E8EE92051B2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8E544ABC-F3C5-46F8-B6CE-FF23D2FEB67B}"/>
              </a:ext>
            </a:extLst>
          </p:cNvPr>
          <p:cNvSpPr txBox="1">
            <a:spLocks noChangeArrowheads="1"/>
          </p:cNvSpPr>
          <p:nvPr/>
        </p:nvSpPr>
        <p:spPr bwMode="auto">
          <a:xfrm>
            <a:off x="304800" y="1142286"/>
            <a:ext cx="605458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s-ES_tradnl" altLang="en-US" sz="1550" dirty="0">
                <a:latin typeface="Arial" panose="020B0604020202020204" pitchFamily="34" charset="0"/>
              </a:rPr>
              <a:t>Al menos 227 personas han muerto y cientos resultaron heridas o desaparecidas después de que un terremoto de M 7,2 sacudió el suroeste de Haití el sábado, reduciendo a escombros iglesias, hoteles y hogares. 
Este terremoto ocurrió a 150 km al oeste de la capital, Puerto Príncipe, a una profundidad de 10 km. Este terremoto se sintió ampliamente en toda la región, incluyendo toda La Española, las islas de Jamaica, Cuba y Puerto Rico.
</a:t>
            </a:r>
          </a:p>
        </p:txBody>
      </p:sp>
      <p:sp>
        <p:nvSpPr>
          <p:cNvPr id="11"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0" name="Picture 11" descr="haitiglobe.gif">
            <a:extLst>
              <a:ext uri="{FF2B5EF4-FFF2-40B4-BE49-F238E27FC236}">
                <a16:creationId xmlns:a16="http://schemas.microsoft.com/office/drawing/2014/main" id="{AC6E15FA-CF50-4E89-8E54-3D9840ABE09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304086"/>
            <a:ext cx="1600914" cy="160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1E506A-9CF2-40DB-A786-6D329F014732}"/>
              </a:ext>
            </a:extLst>
          </p:cNvPr>
          <p:cNvSpPr txBox="1"/>
          <p:nvPr/>
        </p:nvSpPr>
        <p:spPr>
          <a:xfrm>
            <a:off x="217488" y="6258580"/>
            <a:ext cx="6564312" cy="738664"/>
          </a:xfrm>
          <a:prstGeom prst="rect">
            <a:avLst/>
          </a:prstGeom>
          <a:noFill/>
        </p:spPr>
        <p:txBody>
          <a:bodyPr wrap="square" rtlCol="0">
            <a:spAutoFit/>
          </a:bodyPr>
          <a:lstStyle/>
          <a:p>
            <a:pPr algn="r"/>
            <a:r>
              <a:rPr lang="es-ES_tradnl" sz="1400"/>
              <a:t>El Hotel Cayimite es destruido por un terremoto en Les Cayes, Haití, </a:t>
            </a:r>
          </a:p>
          <a:p>
            <a:pPr algn="r"/>
            <a:r>
              <a:rPr lang="es-ES_tradnl" sz="1400"/>
              <a:t>Sábado 14 de agosto de 2021. (AP Foto/Delot Jean)
</a:t>
            </a:r>
          </a:p>
        </p:txBody>
      </p:sp>
      <p:pic>
        <p:nvPicPr>
          <p:cNvPr id="8" name="Picture 7" descr="Map&#10;&#10;Description automatically generated">
            <a:extLst>
              <a:ext uri="{FF2B5EF4-FFF2-40B4-BE49-F238E27FC236}">
                <a16:creationId xmlns:a16="http://schemas.microsoft.com/office/drawing/2014/main" id="{1129B5E9-3BA1-134E-912E-A33335E2120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2548" y="1752600"/>
            <a:ext cx="2730500" cy="1346200"/>
          </a:xfrm>
          <a:prstGeom prst="rect">
            <a:avLst/>
          </a:prstGeom>
          <a:ln w="9525">
            <a:solidFill>
              <a:schemeClr val="tx1"/>
            </a:solidFill>
          </a:ln>
        </p:spPr>
      </p:pic>
      <p:cxnSp>
        <p:nvCxnSpPr>
          <p:cNvPr id="13" name="Straight Connector 12">
            <a:extLst>
              <a:ext uri="{FF2B5EF4-FFF2-40B4-BE49-F238E27FC236}">
                <a16:creationId xmlns:a16="http://schemas.microsoft.com/office/drawing/2014/main" id="{38B964B7-95BC-AC44-8375-9F2A84578446}"/>
              </a:ext>
            </a:extLst>
          </p:cNvPr>
          <p:cNvCxnSpPr>
            <a:cxnSpLocks/>
          </p:cNvCxnSpPr>
          <p:nvPr/>
        </p:nvCxnSpPr>
        <p:spPr>
          <a:xfrm flipH="1">
            <a:off x="6183313" y="1066086"/>
            <a:ext cx="1589087" cy="686514"/>
          </a:xfrm>
          <a:prstGeom prst="line">
            <a:avLst/>
          </a:prstGeom>
          <a:ln/>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843BF374-6596-E143-8758-FCB3E2D5ED74}"/>
              </a:ext>
            </a:extLst>
          </p:cNvPr>
          <p:cNvCxnSpPr>
            <a:cxnSpLocks/>
          </p:cNvCxnSpPr>
          <p:nvPr/>
        </p:nvCxnSpPr>
        <p:spPr>
          <a:xfrm>
            <a:off x="7848600" y="1066086"/>
            <a:ext cx="1083684" cy="686514"/>
          </a:xfrm>
          <a:prstGeom prst="line">
            <a:avLst/>
          </a:prstGeom>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C13E00-97D6-4998-BEBB-64B58DC3F6B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0483" name="Picture 8" descr="IRIS_TMlogo.png">
            <a:extLst>
              <a:ext uri="{FF2B5EF4-FFF2-40B4-BE49-F238E27FC236}">
                <a16:creationId xmlns:a16="http://schemas.microsoft.com/office/drawing/2014/main" id="{B67FD002-1644-41F0-968F-4C55EA40C2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14">
            <a:extLst>
              <a:ext uri="{FF2B5EF4-FFF2-40B4-BE49-F238E27FC236}">
                <a16:creationId xmlns:a16="http://schemas.microsoft.com/office/drawing/2014/main" id="{E910845D-A6B5-4209-86B4-73E85C89C1D0}"/>
              </a:ext>
            </a:extLst>
          </p:cNvPr>
          <p:cNvSpPr txBox="1">
            <a:spLocks noChangeArrowheads="1"/>
          </p:cNvSpPr>
          <p:nvPr/>
        </p:nvSpPr>
        <p:spPr bwMode="auto">
          <a:xfrm>
            <a:off x="239713" y="990600"/>
            <a:ext cx="8828087"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_tradnl" altLang="en-US" sz="1500" dirty="0">
                <a:latin typeface="Arial" panose="020B0604020202020204" pitchFamily="34" charset="0"/>
              </a:rPr>
              <a:t>Los terremotos mayores ocurren por desplazamiento en un área grande de una falla. El siguiente mapa muestra la cantidad de deslizamiento en la zona de falla de Enriquillo durante el terremoto de Haití del 14 de agosto proyectado sobre la superficie de la Tierra. La falla está orientada de Este a Oeste y se inclina hacia el Norte. El desplazamiento comenzó en el hipocentro mostrado por la estrella y luego se extendió por una longitud de falla de casi 100 kilómetros durante un intervalo de ruptura de aproximadamente 25 segundos. El deslizamiento máximo en el hipocentro se modela en más de 2 metros.</a:t>
            </a:r>
          </a:p>
        </p:txBody>
      </p:sp>
      <p:sp>
        <p:nvSpPr>
          <p:cNvPr id="12" name="TextBox 15">
            <a:extLst>
              <a:ext uri="{FF2B5EF4-FFF2-40B4-BE49-F238E27FC236}">
                <a16:creationId xmlns:a16="http://schemas.microsoft.com/office/drawing/2014/main" id="{AB0FD1BC-85B8-4A98-A41E-E47F788E733B}"/>
              </a:ext>
            </a:extLst>
          </p:cNvPr>
          <p:cNvSpPr txBox="1">
            <a:spLocks noChangeArrowheads="1"/>
          </p:cNvSpPr>
          <p:nvPr/>
        </p:nvSpPr>
        <p:spPr bwMode="auto">
          <a:xfrm>
            <a:off x="6921181" y="6059835"/>
            <a:ext cx="19778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grpSp>
        <p:nvGrpSpPr>
          <p:cNvPr id="13" name="Group 12">
            <a:extLst>
              <a:ext uri="{FF2B5EF4-FFF2-40B4-BE49-F238E27FC236}">
                <a16:creationId xmlns:a16="http://schemas.microsoft.com/office/drawing/2014/main" id="{F3A20F33-F150-AC4D-B0AD-25DA9E66471C}"/>
              </a:ext>
            </a:extLst>
          </p:cNvPr>
          <p:cNvGrpSpPr>
            <a:grpSpLocks noChangeAspect="1"/>
          </p:cNvGrpSpPr>
          <p:nvPr/>
        </p:nvGrpSpPr>
        <p:grpSpPr>
          <a:xfrm>
            <a:off x="244951" y="2610699"/>
            <a:ext cx="6583680" cy="4124607"/>
            <a:chOff x="1884829" y="2425137"/>
            <a:chExt cx="6344771" cy="3975663"/>
          </a:xfrm>
        </p:grpSpPr>
        <p:pic>
          <p:nvPicPr>
            <p:cNvPr id="10" name="Picture 9">
              <a:extLst>
                <a:ext uri="{FF2B5EF4-FFF2-40B4-BE49-F238E27FC236}">
                  <a16:creationId xmlns:a16="http://schemas.microsoft.com/office/drawing/2014/main" id="{E27EFE2D-36D9-BE4C-9C42-B2DCA9DA30E0}"/>
                </a:ext>
              </a:extLst>
            </p:cNvPr>
            <p:cNvPicPr>
              <a:picLocks noChangeAspect="1"/>
            </p:cNvPicPr>
            <p:nvPr/>
          </p:nvPicPr>
          <p:blipFill>
            <a:blip r:embed="rId4">
              <a:alphaModFix/>
            </a:blip>
            <a:stretch>
              <a:fillRect/>
            </a:stretch>
          </p:blipFill>
          <p:spPr>
            <a:xfrm>
              <a:off x="1884829" y="2425137"/>
              <a:ext cx="6344771" cy="3975663"/>
            </a:xfrm>
            <a:prstGeom prst="rect">
              <a:avLst/>
            </a:prstGeom>
          </p:spPr>
        </p:pic>
        <p:cxnSp>
          <p:nvCxnSpPr>
            <p:cNvPr id="7" name="Straight Connector 6">
              <a:extLst>
                <a:ext uri="{FF2B5EF4-FFF2-40B4-BE49-F238E27FC236}">
                  <a16:creationId xmlns:a16="http://schemas.microsoft.com/office/drawing/2014/main" id="{BE124DF9-D00B-9D46-A24D-AB1EB0B7BFEF}"/>
                </a:ext>
              </a:extLst>
            </p:cNvPr>
            <p:cNvCxnSpPr>
              <a:cxnSpLocks/>
            </p:cNvCxnSpPr>
            <p:nvPr/>
          </p:nvCxnSpPr>
          <p:spPr>
            <a:xfrm>
              <a:off x="4038600" y="3625334"/>
              <a:ext cx="259689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083320A-4F86-6B47-9AF0-CB8EDFC26BA4}"/>
                </a:ext>
              </a:extLst>
            </p:cNvPr>
            <p:cNvSpPr txBox="1"/>
            <p:nvPr/>
          </p:nvSpPr>
          <p:spPr>
            <a:xfrm>
              <a:off x="4494510" y="3256002"/>
              <a:ext cx="1623929" cy="355995"/>
            </a:xfrm>
            <a:prstGeom prst="rect">
              <a:avLst/>
            </a:prstGeom>
            <a:noFill/>
          </p:spPr>
          <p:txBody>
            <a:bodyPr wrap="none" rtlCol="0">
              <a:spAutoFit/>
            </a:bodyPr>
            <a:lstStyle/>
            <a:p>
              <a:r>
                <a:rPr lang="es-ES_tradnl" dirty="0">
                  <a:solidFill>
                    <a:schemeClr val="bg1"/>
                  </a:solidFill>
                </a:rPr>
                <a:t>100 kilómetros</a:t>
              </a:r>
            </a:p>
          </p:txBody>
        </p:sp>
      </p:grpSp>
      <p:sp>
        <p:nvSpPr>
          <p:cNvPr id="14" name="Title 1">
            <a:extLst>
              <a:ext uri="{FF2B5EF4-FFF2-40B4-BE49-F238E27FC236}">
                <a16:creationId xmlns:a16="http://schemas.microsoft.com/office/drawing/2014/main" id="{A01409B1-E076-6741-A7C0-E799012E260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19">
            <a:extLst>
              <a:ext uri="{FF2B5EF4-FFF2-40B4-BE49-F238E27FC236}">
                <a16:creationId xmlns:a16="http://schemas.microsoft.com/office/drawing/2014/main" id="{80314AFE-012B-4E83-B644-B50E68C22BDD}"/>
              </a:ext>
            </a:extLst>
          </p:cNvPr>
          <p:cNvSpPr txBox="1">
            <a:spLocks noChangeArrowheads="1"/>
          </p:cNvSpPr>
          <p:nvPr/>
        </p:nvSpPr>
        <p:spPr bwMode="auto">
          <a:xfrm>
            <a:off x="268288" y="1045994"/>
            <a:ext cx="58277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600" dirty="0"/>
              <a:t>En las primeras diez horas después del terremoto, se han producido 12 réplicas superiores a la magnitud 4.</a:t>
            </a:r>
            <a:endParaRPr lang="es-ES_tradnl" altLang="en-US" dirty="0"/>
          </a:p>
        </p:txBody>
      </p:sp>
      <p:sp>
        <p:nvSpPr>
          <p:cNvPr id="15" name="Rectangle 14">
            <a:extLst>
              <a:ext uri="{FF2B5EF4-FFF2-40B4-BE49-F238E27FC236}">
                <a16:creationId xmlns:a16="http://schemas.microsoft.com/office/drawing/2014/main" id="{B56DF114-208C-43AE-ADC5-B83378324CB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7176" name="Picture 8" descr="IRIS_TMlogo.png">
            <a:extLst>
              <a:ext uri="{FF2B5EF4-FFF2-40B4-BE49-F238E27FC236}">
                <a16:creationId xmlns:a16="http://schemas.microsoft.com/office/drawing/2014/main" id="{C9C7527E-A78C-4E3F-877C-88BA645BE9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74E66286-D0B9-4B34-8D33-D650945424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188" y="1664524"/>
            <a:ext cx="8707118" cy="2874992"/>
          </a:xfrm>
          <a:prstGeom prst="rect">
            <a:avLst/>
          </a:prstGeom>
        </p:spPr>
      </p:pic>
      <p:cxnSp>
        <p:nvCxnSpPr>
          <p:cNvPr id="5" name="Straight Arrow Connector 4">
            <a:extLst>
              <a:ext uri="{FF2B5EF4-FFF2-40B4-BE49-F238E27FC236}">
                <a16:creationId xmlns:a16="http://schemas.microsoft.com/office/drawing/2014/main" id="{036BA3F8-76A9-4DC1-8570-B060FD9BDE3A}"/>
              </a:ext>
            </a:extLst>
          </p:cNvPr>
          <p:cNvCxnSpPr/>
          <p:nvPr/>
        </p:nvCxnSpPr>
        <p:spPr>
          <a:xfrm flipH="1">
            <a:off x="4295019" y="2593132"/>
            <a:ext cx="990600" cy="30480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85C5A075-5206-43CA-8D02-900F80BCA723}"/>
              </a:ext>
            </a:extLst>
          </p:cNvPr>
          <p:cNvSpPr txBox="1"/>
          <p:nvPr/>
        </p:nvSpPr>
        <p:spPr>
          <a:xfrm>
            <a:off x="5240415" y="2409736"/>
            <a:ext cx="762000" cy="307777"/>
          </a:xfrm>
          <a:prstGeom prst="rect">
            <a:avLst/>
          </a:prstGeom>
          <a:noFill/>
        </p:spPr>
        <p:txBody>
          <a:bodyPr wrap="square" rtlCol="0">
            <a:spAutoFit/>
          </a:bodyPr>
          <a:lstStyle/>
          <a:p>
            <a:r>
              <a:rPr lang="es-ES_tradnl" sz="1400" b="1" dirty="0">
                <a:solidFill>
                  <a:srgbClr val="FF0000"/>
                </a:solidFill>
              </a:rPr>
              <a:t>M 7,2</a:t>
            </a:r>
          </a:p>
        </p:txBody>
      </p:sp>
      <p:sp>
        <p:nvSpPr>
          <p:cNvPr id="18" name="TextBox 17">
            <a:extLst>
              <a:ext uri="{FF2B5EF4-FFF2-40B4-BE49-F238E27FC236}">
                <a16:creationId xmlns:a16="http://schemas.microsoft.com/office/drawing/2014/main" id="{D27725D9-C031-4AA8-9F9B-FD9AA348A99D}"/>
              </a:ext>
            </a:extLst>
          </p:cNvPr>
          <p:cNvSpPr txBox="1"/>
          <p:nvPr/>
        </p:nvSpPr>
        <p:spPr>
          <a:xfrm>
            <a:off x="5183188" y="4569023"/>
            <a:ext cx="5570348" cy="307777"/>
          </a:xfrm>
          <a:prstGeom prst="rect">
            <a:avLst/>
          </a:prstGeom>
          <a:noFill/>
        </p:spPr>
        <p:txBody>
          <a:bodyPr wrap="square">
            <a:spAutoFit/>
          </a:bodyPr>
          <a:lstStyle/>
          <a:p>
            <a:r>
              <a:rPr lang="es-ES_tradnl" altLang="en-US" sz="1400" dirty="0">
                <a:cs typeface="Arial" panose="020B0604020202020204" pitchFamily="34" charset="0"/>
              </a:rPr>
              <a:t>Mapa creado con el navegador de terremotos de IRIS</a:t>
            </a:r>
          </a:p>
        </p:txBody>
      </p:sp>
      <p:pic>
        <p:nvPicPr>
          <p:cNvPr id="10" name="Picture 10" descr="usgs.jpg">
            <a:extLst>
              <a:ext uri="{FF2B5EF4-FFF2-40B4-BE49-F238E27FC236}">
                <a16:creationId xmlns:a16="http://schemas.microsoft.com/office/drawing/2014/main" id="{D0244045-BB14-4BF1-9281-99567AFF49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0709" y="4532214"/>
            <a:ext cx="3844091" cy="227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59B5A2E-EEBE-4838-AA7D-3118AFFAE41C}"/>
              </a:ext>
            </a:extLst>
          </p:cNvPr>
          <p:cNvSpPr txBox="1"/>
          <p:nvPr/>
        </p:nvSpPr>
        <p:spPr>
          <a:xfrm>
            <a:off x="4154837" y="5473036"/>
            <a:ext cx="4449306" cy="1323439"/>
          </a:xfrm>
          <a:prstGeom prst="rect">
            <a:avLst/>
          </a:prstGeom>
          <a:noFill/>
        </p:spPr>
        <p:txBody>
          <a:bodyPr wrap="square" rtlCol="0">
            <a:spAutoFit/>
          </a:bodyPr>
          <a:lstStyle/>
          <a:p>
            <a:r>
              <a:rPr lang="es-ES_tradnl" altLang="en-US" sz="1600" dirty="0"/>
              <a:t>El gráfico muestra cómo el número de réplicas y la magnitud de las réplicas decaen con el aumento del tiempo desde el sismo  principal. El número de réplicas también disminuye con la distancia al sismo  principal.</a:t>
            </a:r>
            <a:endParaRPr lang="es-ES_tradnl" dirty="0"/>
          </a:p>
        </p:txBody>
      </p:sp>
      <p:sp>
        <p:nvSpPr>
          <p:cNvPr id="12" name="Title 1">
            <a:extLst>
              <a:ext uri="{FF2B5EF4-FFF2-40B4-BE49-F238E27FC236}">
                <a16:creationId xmlns:a16="http://schemas.microsoft.com/office/drawing/2014/main" id="{C21480A1-620A-6847-9C79-3E613D63CEC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09E7BA-A6B4-B64C-8592-4B3D7F5F5EF6}"/>
              </a:ext>
            </a:extLst>
          </p:cNvPr>
          <p:cNvPicPr>
            <a:picLocks noChangeAspect="1"/>
          </p:cNvPicPr>
          <p:nvPr/>
        </p:nvPicPr>
        <p:blipFill rotWithShape="1">
          <a:blip r:embed="rId3"/>
          <a:srcRect t="3636"/>
          <a:stretch/>
        </p:blipFill>
        <p:spPr>
          <a:xfrm>
            <a:off x="676275" y="1391394"/>
            <a:ext cx="8229600" cy="5332122"/>
          </a:xfrm>
          <a:prstGeom prst="rect">
            <a:avLst/>
          </a:prstGeom>
        </p:spPr>
      </p:pic>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B873D7C2-CE6A-4247-9D3A-9DC36730B3CF}"/>
              </a:ext>
            </a:extLst>
          </p:cNvPr>
          <p:cNvSpPr txBox="1">
            <a:spLocks noChangeArrowheads="1"/>
          </p:cNvSpPr>
          <p:nvPr/>
        </p:nvSpPr>
        <p:spPr bwMode="auto">
          <a:xfrm>
            <a:off x="1969143" y="922338"/>
            <a:ext cx="6332538"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El registro del terremoto en Bend, Oregón (BNOR) se ilustra a continuación. Bend está a 5272 km (3276 millas, 47,5 °) de la ubicación de este terremoto.</a:t>
            </a:r>
          </a:p>
        </p:txBody>
      </p:sp>
      <p:sp>
        <p:nvSpPr>
          <p:cNvPr id="20" name="TextBox 4">
            <a:extLst>
              <a:ext uri="{FF2B5EF4-FFF2-40B4-BE49-F238E27FC236}">
                <a16:creationId xmlns:a16="http://schemas.microsoft.com/office/drawing/2014/main" id="{78117B96-18EC-D345-82C0-1713A766F380}"/>
              </a:ext>
            </a:extLst>
          </p:cNvPr>
          <p:cNvSpPr txBox="1">
            <a:spLocks noChangeArrowheads="1"/>
          </p:cNvSpPr>
          <p:nvPr/>
        </p:nvSpPr>
        <p:spPr bwMode="auto">
          <a:xfrm>
            <a:off x="2790883" y="1570081"/>
            <a:ext cx="376238" cy="369887"/>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b="1" dirty="0">
                <a:solidFill>
                  <a:srgbClr val="000000"/>
                </a:solidFill>
                <a:latin typeface="Arial" panose="020B0604020202020204" pitchFamily="34" charset="0"/>
              </a:rPr>
              <a:t>P</a:t>
            </a:r>
          </a:p>
        </p:txBody>
      </p:sp>
      <p:sp>
        <p:nvSpPr>
          <p:cNvPr id="21" name="TextBox 11">
            <a:extLst>
              <a:ext uri="{FF2B5EF4-FFF2-40B4-BE49-F238E27FC236}">
                <a16:creationId xmlns:a16="http://schemas.microsoft.com/office/drawing/2014/main" id="{E9BB9591-AADB-4841-8D20-3B1ECE7993A4}"/>
              </a:ext>
            </a:extLst>
          </p:cNvPr>
          <p:cNvSpPr txBox="1">
            <a:spLocks noChangeArrowheads="1"/>
          </p:cNvSpPr>
          <p:nvPr/>
        </p:nvSpPr>
        <p:spPr bwMode="auto">
          <a:xfrm>
            <a:off x="4202852" y="1642926"/>
            <a:ext cx="3048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b="1" dirty="0">
                <a:solidFill>
                  <a:srgbClr val="000000"/>
                </a:solidFill>
                <a:latin typeface="Arial" panose="020B0604020202020204" pitchFamily="34" charset="0"/>
              </a:rPr>
              <a:t>S</a:t>
            </a:r>
          </a:p>
        </p:txBody>
      </p:sp>
      <p:sp>
        <p:nvSpPr>
          <p:cNvPr id="22" name="TextBox 21">
            <a:extLst>
              <a:ext uri="{FF2B5EF4-FFF2-40B4-BE49-F238E27FC236}">
                <a16:creationId xmlns:a16="http://schemas.microsoft.com/office/drawing/2014/main" id="{DD61FC26-A694-E74A-BB4F-92D476BD187A}"/>
              </a:ext>
            </a:extLst>
          </p:cNvPr>
          <p:cNvSpPr txBox="1"/>
          <p:nvPr/>
        </p:nvSpPr>
        <p:spPr>
          <a:xfrm>
            <a:off x="6172200" y="1472047"/>
            <a:ext cx="2733675" cy="369332"/>
          </a:xfrm>
          <a:prstGeom prst="rect">
            <a:avLst/>
          </a:prstGeom>
          <a:solidFill>
            <a:schemeClr val="bg1"/>
          </a:solidFill>
        </p:spPr>
        <p:txBody>
          <a:bodyPr wrap="square">
            <a:spAutoFit/>
          </a:bodyPr>
          <a:lstStyle/>
          <a:p>
            <a:pPr eaLnBrk="1" hangingPunct="1">
              <a:defRPr/>
            </a:pPr>
            <a:r>
              <a:rPr lang="es-ES_tradnl" spc="200" dirty="0">
                <a:solidFill>
                  <a:prstClr val="black"/>
                </a:solidFill>
                <a:ea typeface="MS PGothic" charset="-128"/>
                <a:cs typeface="Arial" panose="020B0604020202020204" pitchFamily="34" charset="0"/>
              </a:rPr>
              <a:t>Ondas Superficiales</a:t>
            </a:r>
          </a:p>
        </p:txBody>
      </p:sp>
      <p:sp>
        <p:nvSpPr>
          <p:cNvPr id="23" name="TextBox 4">
            <a:extLst>
              <a:ext uri="{FF2B5EF4-FFF2-40B4-BE49-F238E27FC236}">
                <a16:creationId xmlns:a16="http://schemas.microsoft.com/office/drawing/2014/main" id="{3BB97DAA-40B5-ED45-9A05-B143993287C5}"/>
              </a:ext>
            </a:extLst>
          </p:cNvPr>
          <p:cNvSpPr txBox="1">
            <a:spLocks noChangeArrowheads="1"/>
          </p:cNvSpPr>
          <p:nvPr/>
        </p:nvSpPr>
        <p:spPr bwMode="auto">
          <a:xfrm>
            <a:off x="1511943" y="3061198"/>
            <a:ext cx="724693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Después del terremoto, las ondas P de compresión tardaron 8 minutos y 35 segundos en recorrer una trayectoria curva a través del manto desde el terremoto hasta Bend, Oregón.</a:t>
            </a:r>
          </a:p>
        </p:txBody>
      </p:sp>
      <p:sp>
        <p:nvSpPr>
          <p:cNvPr id="24" name="TextBox 9">
            <a:extLst>
              <a:ext uri="{FF2B5EF4-FFF2-40B4-BE49-F238E27FC236}">
                <a16:creationId xmlns:a16="http://schemas.microsoft.com/office/drawing/2014/main" id="{71163235-4890-0941-A086-5EA6D535573D}"/>
              </a:ext>
            </a:extLst>
          </p:cNvPr>
          <p:cNvSpPr txBox="1">
            <a:spLocks noChangeArrowheads="1"/>
          </p:cNvSpPr>
          <p:nvPr/>
        </p:nvSpPr>
        <p:spPr bwMode="auto">
          <a:xfrm>
            <a:off x="2235682" y="3746977"/>
            <a:ext cx="579946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Las ondas S son ondas de corte que siguen la misma trayectoria a través del manto que las ondas P. La geometría de las ondas sísmicas de este terremoto resultó en una mínima energía de onda S recibida en el centro de Oregón.</a:t>
            </a:r>
          </a:p>
        </p:txBody>
      </p:sp>
      <p:sp>
        <p:nvSpPr>
          <p:cNvPr id="25" name="TextBox 6">
            <a:extLst>
              <a:ext uri="{FF2B5EF4-FFF2-40B4-BE49-F238E27FC236}">
                <a16:creationId xmlns:a16="http://schemas.microsoft.com/office/drawing/2014/main" id="{CAC7DFFE-5DEC-F247-B112-ECABAA0BCD7B}"/>
              </a:ext>
            </a:extLst>
          </p:cNvPr>
          <p:cNvSpPr txBox="1">
            <a:spLocks noChangeArrowheads="1"/>
          </p:cNvSpPr>
          <p:nvPr/>
        </p:nvSpPr>
        <p:spPr bwMode="auto">
          <a:xfrm>
            <a:off x="1516706" y="4760893"/>
            <a:ext cx="7237413"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_tradnl" altLang="en-US" sz="1400" dirty="0">
                <a:solidFill>
                  <a:srgbClr val="000000"/>
                </a:solidFill>
                <a:latin typeface="Arial" panose="020B0604020202020204" pitchFamily="34" charset="0"/>
              </a:rPr>
              <a:t>Las ondas superficiales viajaron los 5272 km (3276 millas) a lo largo del perímetro de la Tierra desde el terremoto hasta la estación de registro. Las ondas superficiales comenzaron a llegar a Bend unos 28 minutos después de que ocurriera el terremoto al noroeste de Jamaica.</a:t>
            </a:r>
          </a:p>
        </p:txBody>
      </p:sp>
      <p:sp>
        <p:nvSpPr>
          <p:cNvPr id="3" name="Rectangle 2">
            <a:extLst>
              <a:ext uri="{FF2B5EF4-FFF2-40B4-BE49-F238E27FC236}">
                <a16:creationId xmlns:a16="http://schemas.microsoft.com/office/drawing/2014/main" id="{F286091B-5751-734C-8D77-98E7D2078C96}"/>
              </a:ext>
            </a:extLst>
          </p:cNvPr>
          <p:cNvSpPr/>
          <p:nvPr/>
        </p:nvSpPr>
        <p:spPr>
          <a:xfrm>
            <a:off x="6629400" y="5486400"/>
            <a:ext cx="2276475"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4" name="Title 1">
            <a:extLst>
              <a:ext uri="{FF2B5EF4-FFF2-40B4-BE49-F238E27FC236}">
                <a16:creationId xmlns:a16="http://schemas.microsoft.com/office/drawing/2014/main" id="{B56A34B2-D328-8249-8EA3-412DA4AEBC4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78857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0840A8-CBB4-41CB-88A7-E6779D00880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8131" name="Picture 1">
            <a:extLst>
              <a:ext uri="{FF2B5EF4-FFF2-40B4-BE49-F238E27FC236}">
                <a16:creationId xmlns:a16="http://schemas.microsoft.com/office/drawing/2014/main" id="{EC01A5FD-AEED-40A6-B654-0117AE7F22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
            <a:extLst>
              <a:ext uri="{FF2B5EF4-FFF2-40B4-BE49-F238E27FC236}">
                <a16:creationId xmlns:a16="http://schemas.microsoft.com/office/drawing/2014/main" id="{0CCFB3FA-EE12-43BB-A7DB-1BEF2F0756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1">
            <a:extLst>
              <a:ext uri="{FF2B5EF4-FFF2-40B4-BE49-F238E27FC236}">
                <a16:creationId xmlns:a16="http://schemas.microsoft.com/office/drawing/2014/main" id="{7C19F9A7-8553-4B89-B951-B64854CC0D55}"/>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8134" name="Picture 1">
            <a:extLst>
              <a:ext uri="{FF2B5EF4-FFF2-40B4-BE49-F238E27FC236}">
                <a16:creationId xmlns:a16="http://schemas.microsoft.com/office/drawing/2014/main" id="{53E03C00-E5AA-460C-8DBC-48B888EE8EF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E836794D-B6B2-7A4C-BFB6-3612ED0C9F75}"/>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3">
            <a:extLst>
              <a:ext uri="{FF2B5EF4-FFF2-40B4-BE49-F238E27FC236}">
                <a16:creationId xmlns:a16="http://schemas.microsoft.com/office/drawing/2014/main" id="{2783C121-A0DE-4790-91D5-D99F6D0DA827}"/>
              </a:ext>
            </a:extLst>
          </p:cNvPr>
          <p:cNvSpPr txBox="1">
            <a:spLocks noChangeArrowheads="1"/>
          </p:cNvSpPr>
          <p:nvPr/>
        </p:nvSpPr>
        <p:spPr bwMode="auto">
          <a:xfrm>
            <a:off x="239713" y="3159147"/>
            <a:ext cx="38028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400" i="1" dirty="0"/>
              <a:t>L’hôpital général aux Cayes est débordé.</a:t>
            </a:r>
            <a:endParaRPr lang="en-US" altLang="en-US" sz="1400" i="1" dirty="0"/>
          </a:p>
        </p:txBody>
      </p:sp>
      <p:sp>
        <p:nvSpPr>
          <p:cNvPr id="5124" name="TextBox 9">
            <a:extLst>
              <a:ext uri="{FF2B5EF4-FFF2-40B4-BE49-F238E27FC236}">
                <a16:creationId xmlns:a16="http://schemas.microsoft.com/office/drawing/2014/main" id="{BCDE02B8-A473-4334-A1D4-C3C2E70A4596}"/>
              </a:ext>
            </a:extLst>
          </p:cNvPr>
          <p:cNvSpPr txBox="1">
            <a:spLocks noChangeArrowheads="1"/>
          </p:cNvSpPr>
          <p:nvPr/>
        </p:nvSpPr>
        <p:spPr bwMode="auto">
          <a:xfrm>
            <a:off x="1447800" y="2821754"/>
            <a:ext cx="29892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400" i="1"/>
              <a:t>@Frantzduval vía Twitter
</a:t>
            </a:r>
            <a:endParaRPr lang="en-US" altLang="en-US" dirty="0"/>
          </a:p>
        </p:txBody>
      </p:sp>
      <p:sp>
        <p:nvSpPr>
          <p:cNvPr id="15" name="Rectangle 14">
            <a:extLst>
              <a:ext uri="{FF2B5EF4-FFF2-40B4-BE49-F238E27FC236}">
                <a16:creationId xmlns:a16="http://schemas.microsoft.com/office/drawing/2014/main" id="{D6DE647B-FD46-4A92-952F-E31E1B67219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127" name="Picture 8" descr="IRIS_TMlogo.png">
            <a:extLst>
              <a:ext uri="{FF2B5EF4-FFF2-40B4-BE49-F238E27FC236}">
                <a16:creationId xmlns:a16="http://schemas.microsoft.com/office/drawing/2014/main" id="{220AAC44-DD00-4B3C-A726-9D0FB296EB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building, old, dirty&#10;&#10;Description automatically generated">
            <a:extLst>
              <a:ext uri="{FF2B5EF4-FFF2-40B4-BE49-F238E27FC236}">
                <a16:creationId xmlns:a16="http://schemas.microsoft.com/office/drawing/2014/main" id="{F502BC60-B466-4C27-89E9-472EC0C54DA1}"/>
              </a:ext>
            </a:extLst>
          </p:cNvPr>
          <p:cNvPicPr>
            <a:picLocks noChangeAspect="1"/>
          </p:cNvPicPr>
          <p:nvPr/>
        </p:nvPicPr>
        <p:blipFill>
          <a:blip r:embed="rId4"/>
          <a:stretch>
            <a:fillRect/>
          </a:stretch>
        </p:blipFill>
        <p:spPr>
          <a:xfrm>
            <a:off x="3581400" y="1003300"/>
            <a:ext cx="5443537" cy="3090524"/>
          </a:xfrm>
          <a:prstGeom prst="rect">
            <a:avLst/>
          </a:prstGeom>
        </p:spPr>
      </p:pic>
      <p:pic>
        <p:nvPicPr>
          <p:cNvPr id="3" name="Picture 2" descr="A picture containing building, outdoor, dirty, trash&#10;&#10;Description automatically generated">
            <a:extLst>
              <a:ext uri="{FF2B5EF4-FFF2-40B4-BE49-F238E27FC236}">
                <a16:creationId xmlns:a16="http://schemas.microsoft.com/office/drawing/2014/main" id="{2C2C8E6F-2791-4E15-9376-234DDFE2B9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3557511"/>
            <a:ext cx="5659140" cy="3208791"/>
          </a:xfrm>
          <a:prstGeom prst="rect">
            <a:avLst/>
          </a:prstGeom>
        </p:spPr>
      </p:pic>
      <p:sp>
        <p:nvSpPr>
          <p:cNvPr id="13" name="TextBox 12">
            <a:extLst>
              <a:ext uri="{FF2B5EF4-FFF2-40B4-BE49-F238E27FC236}">
                <a16:creationId xmlns:a16="http://schemas.microsoft.com/office/drawing/2014/main" id="{5BC019D8-9828-4478-B2A1-2E7754852A80}"/>
              </a:ext>
            </a:extLst>
          </p:cNvPr>
          <p:cNvSpPr txBox="1"/>
          <p:nvPr/>
        </p:nvSpPr>
        <p:spPr>
          <a:xfrm>
            <a:off x="6207071" y="4171314"/>
            <a:ext cx="2895600" cy="830997"/>
          </a:xfrm>
          <a:prstGeom prst="rect">
            <a:avLst/>
          </a:prstGeom>
          <a:noFill/>
        </p:spPr>
        <p:txBody>
          <a:bodyPr wrap="square" rtlCol="0">
            <a:spAutoFit/>
          </a:bodyPr>
          <a:lstStyle/>
          <a:p>
            <a:pPr algn="r"/>
            <a:r>
              <a:rPr lang="en-US" sz="1600"/>
              <a:t>Daños en el Hospital General de Les Cayes.
</a:t>
            </a:r>
            <a:endParaRPr lang="en-US" sz="1600" dirty="0"/>
          </a:p>
        </p:txBody>
      </p:sp>
      <p:sp>
        <p:nvSpPr>
          <p:cNvPr id="10" name="Title 1">
            <a:extLst>
              <a:ext uri="{FF2B5EF4-FFF2-40B4-BE49-F238E27FC236}">
                <a16:creationId xmlns:a16="http://schemas.microsoft.com/office/drawing/2014/main" id="{E36B82C1-2AE2-EE4E-B6B9-82FEEA86294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Box 9">
            <a:extLst>
              <a:ext uri="{FF2B5EF4-FFF2-40B4-BE49-F238E27FC236}">
                <a16:creationId xmlns:a16="http://schemas.microsoft.com/office/drawing/2014/main" id="{BCDE02B8-A473-4334-A1D4-C3C2E70A4596}"/>
              </a:ext>
            </a:extLst>
          </p:cNvPr>
          <p:cNvSpPr txBox="1">
            <a:spLocks noChangeArrowheads="1"/>
          </p:cNvSpPr>
          <p:nvPr/>
        </p:nvSpPr>
        <p:spPr bwMode="auto">
          <a:xfrm>
            <a:off x="6705600" y="6503729"/>
            <a:ext cx="26870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400" i="1"/>
              <a:t>@patrickgaspard vía Twitter
</a:t>
            </a:r>
            <a:endParaRPr lang="en-US" altLang="en-US" dirty="0"/>
          </a:p>
        </p:txBody>
      </p:sp>
      <p:sp>
        <p:nvSpPr>
          <p:cNvPr id="15" name="Rectangle 14">
            <a:extLst>
              <a:ext uri="{FF2B5EF4-FFF2-40B4-BE49-F238E27FC236}">
                <a16:creationId xmlns:a16="http://schemas.microsoft.com/office/drawing/2014/main" id="{D6DE647B-FD46-4A92-952F-E31E1B67219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127" name="Picture 8" descr="IRIS_TMlogo.png">
            <a:extLst>
              <a:ext uri="{FF2B5EF4-FFF2-40B4-BE49-F238E27FC236}">
                <a16:creationId xmlns:a16="http://schemas.microsoft.com/office/drawing/2014/main" id="{220AAC44-DD00-4B3C-A726-9D0FB296EB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picture containing sky, outdoor, old, dirty&#10;&#10;Description automatically generated">
            <a:extLst>
              <a:ext uri="{FF2B5EF4-FFF2-40B4-BE49-F238E27FC236}">
                <a16:creationId xmlns:a16="http://schemas.microsoft.com/office/drawing/2014/main" id="{03A94397-49E8-4115-B4F5-CCA0241E00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800" y="3067363"/>
            <a:ext cx="4515151" cy="3399506"/>
          </a:xfrm>
          <a:prstGeom prst="rect">
            <a:avLst/>
          </a:prstGeom>
        </p:spPr>
      </p:pic>
      <p:pic>
        <p:nvPicPr>
          <p:cNvPr id="4" name="Picture 3" descr="A picture containing outdoor, ground, transport, dirt&#10;&#10;Description automatically generated">
            <a:extLst>
              <a:ext uri="{FF2B5EF4-FFF2-40B4-BE49-F238E27FC236}">
                <a16:creationId xmlns:a16="http://schemas.microsoft.com/office/drawing/2014/main" id="{9BB9D2B9-EE22-4551-8816-597D1EB7CF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799" y="1113093"/>
            <a:ext cx="4495799" cy="3383496"/>
          </a:xfrm>
          <a:prstGeom prst="rect">
            <a:avLst/>
          </a:prstGeom>
        </p:spPr>
      </p:pic>
      <p:sp>
        <p:nvSpPr>
          <p:cNvPr id="14" name="TextBox 9">
            <a:extLst>
              <a:ext uri="{FF2B5EF4-FFF2-40B4-BE49-F238E27FC236}">
                <a16:creationId xmlns:a16="http://schemas.microsoft.com/office/drawing/2014/main" id="{D0077A54-9ACC-4727-9E0E-326DF83553A1}"/>
              </a:ext>
            </a:extLst>
          </p:cNvPr>
          <p:cNvSpPr txBox="1">
            <a:spLocks noChangeArrowheads="1"/>
          </p:cNvSpPr>
          <p:nvPr/>
        </p:nvSpPr>
        <p:spPr bwMode="auto">
          <a:xfrm>
            <a:off x="4814808" y="1113093"/>
            <a:ext cx="26870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400" i="1"/>
              <a:t>@JCOMHaiti vía Twitter
</a:t>
            </a:r>
            <a:endParaRPr lang="en-US" altLang="en-US" dirty="0"/>
          </a:p>
        </p:txBody>
      </p:sp>
      <p:sp>
        <p:nvSpPr>
          <p:cNvPr id="9" name="TextBox 8">
            <a:extLst>
              <a:ext uri="{FF2B5EF4-FFF2-40B4-BE49-F238E27FC236}">
                <a16:creationId xmlns:a16="http://schemas.microsoft.com/office/drawing/2014/main" id="{18BA1BBC-FE72-48DC-BBBA-15B0EC35A956}"/>
              </a:ext>
            </a:extLst>
          </p:cNvPr>
          <p:cNvSpPr txBox="1"/>
          <p:nvPr/>
        </p:nvSpPr>
        <p:spPr>
          <a:xfrm>
            <a:off x="4467374" y="2635564"/>
            <a:ext cx="2895600" cy="584775"/>
          </a:xfrm>
          <a:prstGeom prst="rect">
            <a:avLst/>
          </a:prstGeom>
          <a:noFill/>
        </p:spPr>
        <p:txBody>
          <a:bodyPr wrap="square" rtlCol="0">
            <a:spAutoFit/>
          </a:bodyPr>
          <a:lstStyle/>
          <a:p>
            <a:pPr algn="r"/>
            <a:r>
              <a:rPr lang="en-US" sz="1600"/>
              <a:t>Daños en Jérémie, Haití.
</a:t>
            </a:r>
            <a:endParaRPr lang="en-US" sz="1600" dirty="0"/>
          </a:p>
        </p:txBody>
      </p:sp>
      <p:sp>
        <p:nvSpPr>
          <p:cNvPr id="10" name="Title 1">
            <a:extLst>
              <a:ext uri="{FF2B5EF4-FFF2-40B4-BE49-F238E27FC236}">
                <a16:creationId xmlns:a16="http://schemas.microsoft.com/office/drawing/2014/main" id="{F53B69AC-8EE7-DD45-AB02-87B6993A203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179412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DE0F58-3F05-49EF-9414-EF30176E3D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sp>
        <p:nvSpPr>
          <p:cNvPr id="29702" name="TextBox 15">
            <a:extLst>
              <a:ext uri="{FF2B5EF4-FFF2-40B4-BE49-F238E27FC236}">
                <a16:creationId xmlns:a16="http://schemas.microsoft.com/office/drawing/2014/main" id="{2FF33FFE-0861-4651-BC2F-8182A70FAD32}"/>
              </a:ext>
            </a:extLst>
          </p:cNvPr>
          <p:cNvSpPr txBox="1">
            <a:spLocks noChangeArrowheads="1"/>
          </p:cNvSpPr>
          <p:nvPr/>
        </p:nvSpPr>
        <p:spPr bwMode="auto">
          <a:xfrm>
            <a:off x="273050" y="990600"/>
            <a:ext cx="3351386"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La escala de intensidad de Mercalli modificada (MMI) es una escala de diez niveles, numeradas del  I al X, que indica la severidad de los movimientos telúricos. La intensidad depende de la magnitud, profundidad, lecho rocoso y ubicación.</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Se sintió un violento temblor a causa de este terremoto.</a:t>
            </a:r>
          </a:p>
        </p:txBody>
      </p:sp>
      <p:pic>
        <p:nvPicPr>
          <p:cNvPr id="29703" name="Picture 8" descr="IRIS_TMlogo.png">
            <a:extLst>
              <a:ext uri="{FF2B5EF4-FFF2-40B4-BE49-F238E27FC236}">
                <a16:creationId xmlns:a16="http://schemas.microsoft.com/office/drawing/2014/main" id="{B0C008D7-F904-42C9-BC8D-B95171EDB4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0DA8A18E-9BB9-4FBA-ABB2-D780FC752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4436" y="1143000"/>
            <a:ext cx="5321073" cy="5144294"/>
          </a:xfrm>
          <a:prstGeom prst="rect">
            <a:avLst/>
          </a:prstGeom>
        </p:spPr>
      </p:pic>
      <p:pic>
        <p:nvPicPr>
          <p:cNvPr id="16" name="Picture 9">
            <a:extLst>
              <a:ext uri="{FF2B5EF4-FFF2-40B4-BE49-F238E27FC236}">
                <a16:creationId xmlns:a16="http://schemas.microsoft.com/office/drawing/2014/main" id="{C91D2412-607A-43B7-B26F-8061605192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116" y="40767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AB88F4C4-0611-554B-8EDD-2E1EBA928B4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5">
            <a:extLst>
              <a:ext uri="{FF2B5EF4-FFF2-40B4-BE49-F238E27FC236}">
                <a16:creationId xmlns:a16="http://schemas.microsoft.com/office/drawing/2014/main" id="{31B68A8A-1B49-4741-B067-DCFEBB372244}"/>
              </a:ext>
            </a:extLst>
          </p:cNvPr>
          <p:cNvSpPr txBox="1">
            <a:spLocks noChangeArrowheads="1"/>
          </p:cNvSpPr>
          <p:nvPr/>
        </p:nvSpPr>
        <p:spPr bwMode="auto">
          <a:xfrm>
            <a:off x="4099722" y="6489700"/>
            <a:ext cx="48768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7,2</a:t>
            </a:r>
          </a:p>
        </p:txBody>
      </p:sp>
      <p:sp>
        <p:nvSpPr>
          <p:cNvPr id="14" name="TextBox 12">
            <a:extLst>
              <a:ext uri="{FF2B5EF4-FFF2-40B4-BE49-F238E27FC236}">
                <a16:creationId xmlns:a16="http://schemas.microsoft.com/office/drawing/2014/main" id="{E8EA8D35-063A-8C49-B3BF-68849964422A}"/>
              </a:ext>
            </a:extLst>
          </p:cNvPr>
          <p:cNvSpPr txBox="1">
            <a:spLocks noChangeArrowheads="1"/>
          </p:cNvSpPr>
          <p:nvPr/>
        </p:nvSpPr>
        <p:spPr bwMode="auto">
          <a:xfrm>
            <a:off x="167478" y="6602253"/>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
        <p:nvSpPr>
          <p:cNvPr id="19" name="TextBox 18">
            <a:extLst>
              <a:ext uri="{FF2B5EF4-FFF2-40B4-BE49-F238E27FC236}">
                <a16:creationId xmlns:a16="http://schemas.microsoft.com/office/drawing/2014/main" id="{6295A3DF-A37D-024B-A9B8-29C43A810261}"/>
              </a:ext>
            </a:extLst>
          </p:cNvPr>
          <p:cNvSpPr txBox="1">
            <a:spLocks noChangeArrowheads="1"/>
          </p:cNvSpPr>
          <p:nvPr/>
        </p:nvSpPr>
        <p:spPr bwMode="auto">
          <a:xfrm>
            <a:off x="1162962" y="3772694"/>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20" name="TextBox 19">
            <a:extLst>
              <a:ext uri="{FF2B5EF4-FFF2-40B4-BE49-F238E27FC236}">
                <a16:creationId xmlns:a16="http://schemas.microsoft.com/office/drawing/2014/main" id="{96E26601-60B0-3448-9225-7FAED66DFE84}"/>
              </a:ext>
            </a:extLst>
          </p:cNvPr>
          <p:cNvSpPr txBox="1"/>
          <p:nvPr/>
        </p:nvSpPr>
        <p:spPr>
          <a:xfrm>
            <a:off x="761089" y="3807023"/>
            <a:ext cx="610511" cy="307777"/>
          </a:xfrm>
          <a:prstGeom prst="rect">
            <a:avLst/>
          </a:prstGeom>
          <a:noFill/>
        </p:spPr>
        <p:txBody>
          <a:bodyPr wrap="square" rtlCol="0">
            <a:spAutoFit/>
          </a:bodyPr>
          <a:lstStyle/>
          <a:p>
            <a:r>
              <a:rPr lang="en-US" sz="1400" b="1" dirty="0"/>
              <a:t>MMI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E3DB7A-4B2E-47DE-8E6E-495EA42D244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7" name="Picture 8" descr="IRIS_TMlogo.png">
            <a:extLst>
              <a:ext uri="{FF2B5EF4-FFF2-40B4-BE49-F238E27FC236}">
                <a16:creationId xmlns:a16="http://schemas.microsoft.com/office/drawing/2014/main" id="{2AF15FC0-B514-481E-ABC4-AC6EAD9F1A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map of the world&#10;&#10;Description automatically generated with medium confidence">
            <a:extLst>
              <a:ext uri="{FF2B5EF4-FFF2-40B4-BE49-F238E27FC236}">
                <a16:creationId xmlns:a16="http://schemas.microsoft.com/office/drawing/2014/main" id="{07DBD2C9-847D-4D48-A361-B75E22D09E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6204" y="762000"/>
            <a:ext cx="4724400" cy="4724400"/>
          </a:xfrm>
          <a:prstGeom prst="rect">
            <a:avLst/>
          </a:prstGeom>
        </p:spPr>
      </p:pic>
      <p:sp>
        <p:nvSpPr>
          <p:cNvPr id="10" name="TextBox 20">
            <a:extLst>
              <a:ext uri="{FF2B5EF4-FFF2-40B4-BE49-F238E27FC236}">
                <a16:creationId xmlns:a16="http://schemas.microsoft.com/office/drawing/2014/main" id="{B43E3BC3-DBE0-C44D-9FA9-C4952E231BFC}"/>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1" name="TextBox 15">
            <a:extLst>
              <a:ext uri="{FF2B5EF4-FFF2-40B4-BE49-F238E27FC236}">
                <a16:creationId xmlns:a16="http://schemas.microsoft.com/office/drawing/2014/main" id="{C38C8ADD-2C90-8D47-91D7-B26EB2791609}"/>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pic>
        <p:nvPicPr>
          <p:cNvPr id="12" name="Picture 11">
            <a:extLst>
              <a:ext uri="{FF2B5EF4-FFF2-40B4-BE49-F238E27FC236}">
                <a16:creationId xmlns:a16="http://schemas.microsoft.com/office/drawing/2014/main" id="{BED24947-57AD-9E4A-A7CB-51140407BFFD}"/>
              </a:ext>
            </a:extLst>
          </p:cNvPr>
          <p:cNvPicPr>
            <a:picLocks noChangeAspect="1"/>
          </p:cNvPicPr>
          <p:nvPr/>
        </p:nvPicPr>
        <p:blipFill>
          <a:blip r:embed="rId5"/>
          <a:stretch>
            <a:fillRect/>
          </a:stretch>
        </p:blipFill>
        <p:spPr>
          <a:xfrm>
            <a:off x="376238" y="3023439"/>
            <a:ext cx="2900362" cy="3652308"/>
          </a:xfrm>
          <a:prstGeom prst="rect">
            <a:avLst/>
          </a:prstGeom>
        </p:spPr>
      </p:pic>
      <p:sp>
        <p:nvSpPr>
          <p:cNvPr id="13" name="TextBox 18">
            <a:extLst>
              <a:ext uri="{FF2B5EF4-FFF2-40B4-BE49-F238E27FC236}">
                <a16:creationId xmlns:a16="http://schemas.microsoft.com/office/drawing/2014/main" id="{69BC234F-E5FB-2C4B-B9FF-71A569C15789}"/>
              </a:ext>
            </a:extLst>
          </p:cNvPr>
          <p:cNvSpPr txBox="1">
            <a:spLocks noChangeArrowheads="1"/>
          </p:cNvSpPr>
          <p:nvPr/>
        </p:nvSpPr>
        <p:spPr bwMode="auto">
          <a:xfrm>
            <a:off x="304800" y="1123950"/>
            <a:ext cx="403860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Font typeface="Arial" panose="020B0604020202020204" pitchFamily="34" charset="0"/>
              <a:buNone/>
            </a:pPr>
            <a:r>
              <a:rPr lang="es-ES_tradnl" altLang="en-US" sz="14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400" dirty="0">
              <a:latin typeface="Arial" panose="020B0604020202020204" pitchFamily="34" charset="0"/>
              <a:cs typeface="Arial" panose="020B0604020202020204" pitchFamily="34" charset="0"/>
            </a:endParaRPr>
          </a:p>
          <a:p>
            <a:pPr eaLnBrk="1" hangingPunct="1">
              <a:spcBef>
                <a:spcPct val="0"/>
              </a:spcBef>
              <a:buFontTx/>
              <a:buNone/>
            </a:pPr>
            <a:r>
              <a:rPr lang="es-ES" altLang="en-US" sz="1400" dirty="0">
                <a:latin typeface="Arial" panose="020B0604020202020204" pitchFamily="34" charset="0"/>
                <a:cs typeface="Arial" panose="020B0604020202020204" pitchFamily="34" charset="0"/>
              </a:rPr>
              <a:t>El Servicio Geológico de los EE.UU. estima que 27.000 personas sintieron violentas sacudidas como consecuencia se este terremoto.</a:t>
            </a:r>
            <a:r>
              <a:rPr lang="en-US" altLang="en-US" sz="1400" dirty="0">
                <a:latin typeface="Arial" panose="020B0604020202020204" pitchFamily="34" charset="0"/>
                <a:cs typeface="Arial" panose="020B0604020202020204" pitchFamily="34" charset="0"/>
              </a:rPr>
              <a:t> </a:t>
            </a:r>
          </a:p>
        </p:txBody>
      </p:sp>
      <p:sp>
        <p:nvSpPr>
          <p:cNvPr id="14" name="Title 1">
            <a:extLst>
              <a:ext uri="{FF2B5EF4-FFF2-40B4-BE49-F238E27FC236}">
                <a16:creationId xmlns:a16="http://schemas.microsoft.com/office/drawing/2014/main" id="{5CE7C668-1A56-8944-9AE3-CEC33A80B0E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9">
            <a:extLst>
              <a:ext uri="{FF2B5EF4-FFF2-40B4-BE49-F238E27FC236}">
                <a16:creationId xmlns:a16="http://schemas.microsoft.com/office/drawing/2014/main" id="{AB4D6771-BB14-457A-8C19-934BA5A6DB51}"/>
              </a:ext>
            </a:extLst>
          </p:cNvPr>
          <p:cNvSpPr txBox="1">
            <a:spLocks noChangeArrowheads="1"/>
          </p:cNvSpPr>
          <p:nvPr/>
        </p:nvSpPr>
        <p:spPr bwMode="auto">
          <a:xfrm>
            <a:off x="304800" y="1066800"/>
            <a:ext cx="84582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500" dirty="0"/>
              <a:t>Este mapa muestra las velocidades y direcciones de movimiento de las Placas Cocos, Pacífico y Caribe con respecto a la Placa de Norteamericana. Los límites de las placas divergentes son líneas rojas, los límites de las placas transformantes son líneas amarillas. Las flechas pequeñas en la Placa del Caribe muestran que se mueve hacia el este a una velocidad de unos 20 mm / año (2 cm / año) con respecto a la Placa Norteamericana. Esta es una tasa bastante lenta de movimiento transformante entre las Placas del Caribe y Norteamericana. A modo de comparación, la velocidad de movimiento a través de la falla transformante de San Andrés entre las Placas Norteamericana y el Pacífico es de aproximadamente 50 mm / año (5 cm / año).</a:t>
            </a:r>
          </a:p>
        </p:txBody>
      </p:sp>
      <p:grpSp>
        <p:nvGrpSpPr>
          <p:cNvPr id="9220" name="Group 10">
            <a:extLst>
              <a:ext uri="{FF2B5EF4-FFF2-40B4-BE49-F238E27FC236}">
                <a16:creationId xmlns:a16="http://schemas.microsoft.com/office/drawing/2014/main" id="{35A37710-DD88-45D3-80E9-105D0AAB2BA5}"/>
              </a:ext>
            </a:extLst>
          </p:cNvPr>
          <p:cNvGrpSpPr>
            <a:grpSpLocks/>
          </p:cNvGrpSpPr>
          <p:nvPr/>
        </p:nvGrpSpPr>
        <p:grpSpPr bwMode="auto">
          <a:xfrm>
            <a:off x="1143000" y="3124200"/>
            <a:ext cx="6886575" cy="3281363"/>
            <a:chOff x="561" y="4119"/>
            <a:chExt cx="10845" cy="5168"/>
          </a:xfrm>
        </p:grpSpPr>
        <p:grpSp>
          <p:nvGrpSpPr>
            <p:cNvPr id="9226" name="Group 11">
              <a:extLst>
                <a:ext uri="{FF2B5EF4-FFF2-40B4-BE49-F238E27FC236}">
                  <a16:creationId xmlns:a16="http://schemas.microsoft.com/office/drawing/2014/main" id="{41922AFA-BB7F-4A56-9539-9A4B46836ABD}"/>
                </a:ext>
              </a:extLst>
            </p:cNvPr>
            <p:cNvGrpSpPr>
              <a:grpSpLocks/>
            </p:cNvGrpSpPr>
            <p:nvPr/>
          </p:nvGrpSpPr>
          <p:grpSpPr bwMode="auto">
            <a:xfrm>
              <a:off x="621" y="4119"/>
              <a:ext cx="10785" cy="5168"/>
              <a:chOff x="621" y="4399"/>
              <a:chExt cx="10785" cy="5168"/>
            </a:xfrm>
          </p:grpSpPr>
          <p:pic>
            <p:nvPicPr>
              <p:cNvPr id="9233" name="Picture 12" descr="JV">
                <a:extLst>
                  <a:ext uri="{FF2B5EF4-FFF2-40B4-BE49-F238E27FC236}">
                    <a16:creationId xmlns:a16="http://schemas.microsoft.com/office/drawing/2014/main" id="{D07FB28A-451F-4A82-B2C1-4682A0B4B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 y="4404"/>
                <a:ext cx="10785" cy="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4" name="P 3" descr="Picture 1">
                <a:extLst>
                  <a:ext uri="{FF2B5EF4-FFF2-40B4-BE49-F238E27FC236}">
                    <a16:creationId xmlns:a16="http://schemas.microsoft.com/office/drawing/2014/main" id="{666223B9-4954-4F16-8092-CA4772711A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6" y="4399"/>
                <a:ext cx="2081"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27" name="Text Box 14">
              <a:extLst>
                <a:ext uri="{FF2B5EF4-FFF2-40B4-BE49-F238E27FC236}">
                  <a16:creationId xmlns:a16="http://schemas.microsoft.com/office/drawing/2014/main" id="{A7FEB10C-8292-4F6A-AE06-6A11FA9C9CB3}"/>
                </a:ext>
              </a:extLst>
            </p:cNvPr>
            <p:cNvSpPr txBox="1">
              <a:spLocks noChangeArrowheads="1"/>
            </p:cNvSpPr>
            <p:nvPr/>
          </p:nvSpPr>
          <p:spPr bwMode="auto">
            <a:xfrm>
              <a:off x="561" y="7644"/>
              <a:ext cx="1800" cy="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1000"/>
                </a:spcAft>
              </a:pPr>
              <a:r>
                <a:rPr lang="es-ES_tradnl" altLang="en-US" sz="1600" b="1" dirty="0">
                  <a:solidFill>
                    <a:srgbClr val="FFFF00"/>
                  </a:solidFill>
                </a:rPr>
                <a:t>Placa del Pacífico</a:t>
              </a:r>
              <a:endParaRPr lang="es-ES_tradnl" altLang="en-US" dirty="0"/>
            </a:p>
          </p:txBody>
        </p:sp>
        <p:sp>
          <p:nvSpPr>
            <p:cNvPr id="9228" name="Text Box 15">
              <a:extLst>
                <a:ext uri="{FF2B5EF4-FFF2-40B4-BE49-F238E27FC236}">
                  <a16:creationId xmlns:a16="http://schemas.microsoft.com/office/drawing/2014/main" id="{73C35BD6-647A-4AE9-A670-F2E843FD9F60}"/>
                </a:ext>
              </a:extLst>
            </p:cNvPr>
            <p:cNvSpPr txBox="1">
              <a:spLocks noChangeArrowheads="1"/>
            </p:cNvSpPr>
            <p:nvPr/>
          </p:nvSpPr>
          <p:spPr bwMode="auto">
            <a:xfrm>
              <a:off x="2601" y="8364"/>
              <a:ext cx="27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1000"/>
                </a:spcAft>
              </a:pPr>
              <a:r>
                <a:rPr lang="es-ES_tradnl" altLang="en-US" sz="1600" b="1" dirty="0">
                  <a:solidFill>
                    <a:srgbClr val="FFFF00"/>
                  </a:solidFill>
                </a:rPr>
                <a:t>Placa de Cocos</a:t>
              </a:r>
            </a:p>
            <a:p>
              <a:pPr eaLnBrk="1" hangingPunct="1"/>
              <a:endParaRPr lang="es-ES_tradnl" altLang="en-US" dirty="0"/>
            </a:p>
          </p:txBody>
        </p:sp>
        <p:sp>
          <p:nvSpPr>
            <p:cNvPr id="7184" name="AutoShape 16">
              <a:extLst>
                <a:ext uri="{FF2B5EF4-FFF2-40B4-BE49-F238E27FC236}">
                  <a16:creationId xmlns:a16="http://schemas.microsoft.com/office/drawing/2014/main" id="{E4753294-745B-4E93-8B76-25BE94964F1F}"/>
                </a:ext>
              </a:extLst>
            </p:cNvPr>
            <p:cNvSpPr>
              <a:spLocks noChangeArrowheads="1"/>
            </p:cNvSpPr>
            <p:nvPr/>
          </p:nvSpPr>
          <p:spPr bwMode="auto">
            <a:xfrm>
              <a:off x="10041" y="6319"/>
              <a:ext cx="360" cy="360"/>
            </a:xfrm>
            <a:prstGeom prst="star5">
              <a:avLst/>
            </a:prstGeom>
            <a:solidFill>
              <a:srgbClr val="FF0000"/>
            </a:solidFill>
            <a:ln w="9525">
              <a:solidFill>
                <a:srgbClr val="FFFFFF"/>
              </a:solidFill>
              <a:miter lim="800000"/>
              <a:headEnd/>
              <a:tailEnd/>
            </a:ln>
          </p:spPr>
          <p:txBody>
            <a:bodyPr/>
            <a:lstStyle/>
            <a:p>
              <a:pPr>
                <a:defRPr/>
              </a:pPr>
              <a:endParaRPr lang="es-ES_tradnl" dirty="0">
                <a:latin typeface="Arial" charset="0"/>
                <a:cs typeface="Arial" charset="0"/>
              </a:endParaRPr>
            </a:p>
          </p:txBody>
        </p:sp>
        <p:sp>
          <p:nvSpPr>
            <p:cNvPr id="9230" name="Text Box 17">
              <a:extLst>
                <a:ext uri="{FF2B5EF4-FFF2-40B4-BE49-F238E27FC236}">
                  <a16:creationId xmlns:a16="http://schemas.microsoft.com/office/drawing/2014/main" id="{F51F2D11-F41D-4DC6-9557-94E5D3518639}"/>
                </a:ext>
              </a:extLst>
            </p:cNvPr>
            <p:cNvSpPr txBox="1">
              <a:spLocks noChangeArrowheads="1"/>
            </p:cNvSpPr>
            <p:nvPr/>
          </p:nvSpPr>
          <p:spPr bwMode="auto">
            <a:xfrm>
              <a:off x="3861" y="4584"/>
              <a:ext cx="45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1000"/>
                </a:spcAft>
              </a:pPr>
              <a:r>
                <a:rPr lang="es-ES_tradnl" altLang="en-US" sz="1600" b="1" dirty="0">
                  <a:solidFill>
                    <a:srgbClr val="FFFF00"/>
                  </a:solidFill>
                </a:rPr>
                <a:t>Placa Norteamericana</a:t>
              </a:r>
              <a:endParaRPr lang="es-ES_tradnl" altLang="en-US" dirty="0"/>
            </a:p>
          </p:txBody>
        </p:sp>
        <p:sp>
          <p:nvSpPr>
            <p:cNvPr id="9231" name="Text Box 18">
              <a:extLst>
                <a:ext uri="{FF2B5EF4-FFF2-40B4-BE49-F238E27FC236}">
                  <a16:creationId xmlns:a16="http://schemas.microsoft.com/office/drawing/2014/main" id="{05985DD6-6886-44D6-A468-DDAD87236199}"/>
                </a:ext>
              </a:extLst>
            </p:cNvPr>
            <p:cNvSpPr txBox="1">
              <a:spLocks noChangeArrowheads="1"/>
            </p:cNvSpPr>
            <p:nvPr/>
          </p:nvSpPr>
          <p:spPr bwMode="auto">
            <a:xfrm>
              <a:off x="7281" y="4182"/>
              <a:ext cx="72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_tradnl" altLang="en-US" dirty="0"/>
            </a:p>
          </p:txBody>
        </p:sp>
        <p:sp>
          <p:nvSpPr>
            <p:cNvPr id="9232" name="Text Box 19">
              <a:extLst>
                <a:ext uri="{FF2B5EF4-FFF2-40B4-BE49-F238E27FC236}">
                  <a16:creationId xmlns:a16="http://schemas.microsoft.com/office/drawing/2014/main" id="{2FADAFCE-9521-4518-A721-4F6D29C4ED8D}"/>
                </a:ext>
              </a:extLst>
            </p:cNvPr>
            <p:cNvSpPr txBox="1">
              <a:spLocks noChangeArrowheads="1"/>
            </p:cNvSpPr>
            <p:nvPr/>
          </p:nvSpPr>
          <p:spPr bwMode="auto">
            <a:xfrm>
              <a:off x="7641" y="7284"/>
              <a:ext cx="34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1000"/>
                </a:spcAft>
              </a:pPr>
              <a:r>
                <a:rPr lang="es-ES_tradnl" altLang="en-US" sz="1600" b="1" dirty="0">
                  <a:solidFill>
                    <a:srgbClr val="FFFF00"/>
                  </a:solidFill>
                </a:rPr>
                <a:t>Placa del Caribe</a:t>
              </a:r>
              <a:endParaRPr lang="es-ES_tradnl" altLang="en-US" dirty="0"/>
            </a:p>
          </p:txBody>
        </p:sp>
      </p:grpSp>
      <p:sp>
        <p:nvSpPr>
          <p:cNvPr id="23" name="Rectangle 22">
            <a:extLst>
              <a:ext uri="{FF2B5EF4-FFF2-40B4-BE49-F238E27FC236}">
                <a16:creationId xmlns:a16="http://schemas.microsoft.com/office/drawing/2014/main" id="{FAC79872-FD98-4DE0-8551-4F37B558D4B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9224" name="Picture 8" descr="IRIS_TMlogo.png">
            <a:extLst>
              <a:ext uri="{FF2B5EF4-FFF2-40B4-BE49-F238E27FC236}">
                <a16:creationId xmlns:a16="http://schemas.microsoft.com/office/drawing/2014/main" id="{243941EA-9B51-4969-8D86-B2266D11FAA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le 1">
            <a:extLst>
              <a:ext uri="{FF2B5EF4-FFF2-40B4-BE49-F238E27FC236}">
                <a16:creationId xmlns:a16="http://schemas.microsoft.com/office/drawing/2014/main" id="{8DA4F174-A2F2-AF43-BC14-2CFB8878D7B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9">
            <a:extLst>
              <a:ext uri="{FF2B5EF4-FFF2-40B4-BE49-F238E27FC236}">
                <a16:creationId xmlns:a16="http://schemas.microsoft.com/office/drawing/2014/main" id="{B2C933F4-A055-4451-88F2-8E1B8696DB81}"/>
              </a:ext>
            </a:extLst>
          </p:cNvPr>
          <p:cNvSpPr txBox="1">
            <a:spLocks noChangeArrowheads="1"/>
          </p:cNvSpPr>
          <p:nvPr/>
        </p:nvSpPr>
        <p:spPr bwMode="auto">
          <a:xfrm>
            <a:off x="542392" y="5257846"/>
            <a:ext cx="815990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600" dirty="0"/>
              <a:t>Este terremoto (estrella), trazado con los 1000 terremotos históricos regionales más recientes, ocurrió en el límite de placa transformante entre las placas del Caribe y Norteamericana.</a:t>
            </a:r>
          </a:p>
          <a:p>
            <a:pPr eaLnBrk="1" hangingPunct="1"/>
            <a:endParaRPr lang="es-ES_tradnl" altLang="en-US" sz="1600" dirty="0"/>
          </a:p>
          <a:p>
            <a:pPr eaLnBrk="1" hangingPunct="1"/>
            <a:r>
              <a:rPr lang="es-ES_tradnl" altLang="en-US" sz="1600" dirty="0"/>
              <a:t>La profundidad y la proximidad a los centros poblados contribuyeron a la destrucción.</a:t>
            </a:r>
          </a:p>
        </p:txBody>
      </p:sp>
      <p:sp>
        <p:nvSpPr>
          <p:cNvPr id="13" name="Rectangle 12">
            <a:extLst>
              <a:ext uri="{FF2B5EF4-FFF2-40B4-BE49-F238E27FC236}">
                <a16:creationId xmlns:a16="http://schemas.microsoft.com/office/drawing/2014/main" id="{F62786CC-14AE-4F39-A39E-7FEEC59338A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8198" name="Picture 8" descr="IRIS_TMlogo.png">
            <a:extLst>
              <a:ext uri="{FF2B5EF4-FFF2-40B4-BE49-F238E27FC236}">
                <a16:creationId xmlns:a16="http://schemas.microsoft.com/office/drawing/2014/main" id="{812E6497-F578-4673-BCCB-70BEC23E10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E71EED8C-757B-4C45-9E61-5F4B1C25ED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000" y="1295400"/>
            <a:ext cx="7992438" cy="3810046"/>
          </a:xfrm>
          <a:prstGeom prst="rect">
            <a:avLst/>
          </a:prstGeom>
        </p:spPr>
      </p:pic>
      <p:sp>
        <p:nvSpPr>
          <p:cNvPr id="4" name="Star: 5 Points 3">
            <a:extLst>
              <a:ext uri="{FF2B5EF4-FFF2-40B4-BE49-F238E27FC236}">
                <a16:creationId xmlns:a16="http://schemas.microsoft.com/office/drawing/2014/main" id="{022E3CC4-7B7A-406C-8956-75CBBCC863CE}"/>
              </a:ext>
            </a:extLst>
          </p:cNvPr>
          <p:cNvSpPr/>
          <p:nvPr/>
        </p:nvSpPr>
        <p:spPr>
          <a:xfrm>
            <a:off x="5226804" y="4008940"/>
            <a:ext cx="228600" cy="228600"/>
          </a:xfrm>
          <a:prstGeom prst="star5">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1071AAD-6920-2D45-946C-9A3B2F58A6B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E4DE9A68-1360-4D42-B519-56D669D2235B}"/>
              </a:ext>
            </a:extLst>
          </p:cNvPr>
          <p:cNvSpPr txBox="1"/>
          <p:nvPr/>
        </p:nvSpPr>
        <p:spPr>
          <a:xfrm>
            <a:off x="304800" y="1060847"/>
            <a:ext cx="8638142" cy="584775"/>
          </a:xfrm>
          <a:prstGeom prst="rect">
            <a:avLst/>
          </a:prstGeom>
          <a:noFill/>
        </p:spPr>
        <p:txBody>
          <a:bodyPr wrap="square" rtlCol="0">
            <a:spAutoFit/>
          </a:bodyPr>
          <a:lstStyle/>
          <a:p>
            <a:r>
              <a:rPr lang="es-ES_tradnl" sz="1600"/>
              <a:t>La siguiente animación explica la configuración de la placa tectónica para el terremoto de magnitud 7,2 del 14 de agosto de 2021 en el suroeste de Haití.</a:t>
            </a:r>
            <a:endParaRPr lang="es-ES_tradnl"/>
          </a:p>
        </p:txBody>
      </p:sp>
      <p:pic>
        <p:nvPicPr>
          <p:cNvPr id="3" name="Haiti_210814.mp4" descr="Haiti_210814.mp4">
            <a:hlinkClick r:id="" action="ppaction://media"/>
            <a:extLst>
              <a:ext uri="{FF2B5EF4-FFF2-40B4-BE49-F238E27FC236}">
                <a16:creationId xmlns:a16="http://schemas.microsoft.com/office/drawing/2014/main" id="{6BCD569B-0552-7249-9546-B991A6DF1A3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55600" y="1758732"/>
            <a:ext cx="8638142" cy="4794468"/>
          </a:xfrm>
          <a:prstGeom prst="rect">
            <a:avLst/>
          </a:prstGeom>
        </p:spPr>
      </p:pic>
      <p:sp>
        <p:nvSpPr>
          <p:cNvPr id="7" name="Title 1">
            <a:extLst>
              <a:ext uri="{FF2B5EF4-FFF2-40B4-BE49-F238E27FC236}">
                <a16:creationId xmlns:a16="http://schemas.microsoft.com/office/drawing/2014/main" id="{02CC7E00-0E7D-3240-873A-58EA4CC99BB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64332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1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Box 13">
            <a:extLst>
              <a:ext uri="{FF2B5EF4-FFF2-40B4-BE49-F238E27FC236}">
                <a16:creationId xmlns:a16="http://schemas.microsoft.com/office/drawing/2014/main" id="{ABCC48AB-577E-420F-80A5-24F45F66F460}"/>
              </a:ext>
            </a:extLst>
          </p:cNvPr>
          <p:cNvSpPr txBox="1">
            <a:spLocks noChangeArrowheads="1"/>
          </p:cNvSpPr>
          <p:nvPr/>
        </p:nvSpPr>
        <p:spPr bwMode="auto">
          <a:xfrm>
            <a:off x="4267200" y="4191000"/>
            <a:ext cx="476726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600" dirty="0"/>
              <a:t>La ubicación y el mecanismo focal del terremoto son consistentes con el evento que ocurrió como resultado del movimiento inverso oblicuo a lo largo de la zona de falla de Enriquillo.</a:t>
            </a:r>
          </a:p>
          <a:p>
            <a:pPr eaLnBrk="1" hangingPunct="1"/>
            <a:endParaRPr lang="es-ES_tradnl" altLang="en-US" sz="1600" dirty="0"/>
          </a:p>
          <a:p>
            <a:pPr eaLnBrk="1" hangingPunct="1"/>
            <a:r>
              <a:rPr lang="es-ES_tradnl" altLang="en-US" sz="1600" dirty="0"/>
              <a:t>Este sistema de fallas tiene capacidad para aproximadamente 11 mm / año, casi la mitad del movimiento total entre la Placa del Caribe y la Placa Norteamericana.</a:t>
            </a:r>
          </a:p>
        </p:txBody>
      </p:sp>
      <p:pic>
        <p:nvPicPr>
          <p:cNvPr id="10245" name="Picture 14" descr="prvi_map_plates.jpg">
            <a:extLst>
              <a:ext uri="{FF2B5EF4-FFF2-40B4-BE49-F238E27FC236}">
                <a16:creationId xmlns:a16="http://schemas.microsoft.com/office/drawing/2014/main" id="{D05CB7CA-9794-4284-AD0D-B3393958362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24225" y="1019175"/>
            <a:ext cx="554513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Box 14">
            <a:extLst>
              <a:ext uri="{FF2B5EF4-FFF2-40B4-BE49-F238E27FC236}">
                <a16:creationId xmlns:a16="http://schemas.microsoft.com/office/drawing/2014/main" id="{89D39EA6-A50F-408F-85F6-4DFE5995CB76}"/>
              </a:ext>
            </a:extLst>
          </p:cNvPr>
          <p:cNvSpPr txBox="1">
            <a:spLocks noChangeArrowheads="1"/>
          </p:cNvSpPr>
          <p:nvPr/>
        </p:nvSpPr>
        <p:spPr bwMode="auto">
          <a:xfrm>
            <a:off x="304800" y="1093788"/>
            <a:ext cx="3048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600" dirty="0"/>
              <a:t>Haití ocupa la parte occidental de la Isla la Española. En la  longitud del terremoto, el movimiento entre las placas del Caribe y Norteamericana se divide entre dos importantes sistemas de fallas laterales de este a oeste: el sistema de fallas septentrionales en el norte de Haití y el sistema de fallas de Enriquillo en el sur de Haití.</a:t>
            </a:r>
          </a:p>
        </p:txBody>
      </p:sp>
      <p:sp>
        <p:nvSpPr>
          <p:cNvPr id="10247" name="TextBox 11">
            <a:extLst>
              <a:ext uri="{FF2B5EF4-FFF2-40B4-BE49-F238E27FC236}">
                <a16:creationId xmlns:a16="http://schemas.microsoft.com/office/drawing/2014/main" id="{47D8211A-750B-455E-BF69-187360A6477A}"/>
              </a:ext>
            </a:extLst>
          </p:cNvPr>
          <p:cNvSpPr txBox="1">
            <a:spLocks noChangeArrowheads="1"/>
          </p:cNvSpPr>
          <p:nvPr/>
        </p:nvSpPr>
        <p:spPr bwMode="auto">
          <a:xfrm>
            <a:off x="8305800" y="685800"/>
            <a:ext cx="83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400" i="1" dirty="0"/>
              <a:t>Mann</a:t>
            </a:r>
          </a:p>
        </p:txBody>
      </p:sp>
      <p:sp>
        <p:nvSpPr>
          <p:cNvPr id="15" name="Rectangle 14">
            <a:extLst>
              <a:ext uri="{FF2B5EF4-FFF2-40B4-BE49-F238E27FC236}">
                <a16:creationId xmlns:a16="http://schemas.microsoft.com/office/drawing/2014/main" id="{D3A5F19C-122C-48AD-A0C0-FC4379E5CFF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10249" name="Picture 8" descr="IRIS_TMlogo.png">
            <a:extLst>
              <a:ext uri="{FF2B5EF4-FFF2-40B4-BE49-F238E27FC236}">
                <a16:creationId xmlns:a16="http://schemas.microsoft.com/office/drawing/2014/main" id="{24F416D3-1E0F-451B-89C8-4E2E5D3F64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Rectangle 7">
            <a:extLst>
              <a:ext uri="{FF2B5EF4-FFF2-40B4-BE49-F238E27FC236}">
                <a16:creationId xmlns:a16="http://schemas.microsoft.com/office/drawing/2014/main" id="{C3AA299F-00AF-49DB-B62F-AFCD3C88DEC6}"/>
              </a:ext>
            </a:extLst>
          </p:cNvPr>
          <p:cNvSpPr>
            <a:spLocks noChangeArrowheads="1"/>
          </p:cNvSpPr>
          <p:nvPr/>
        </p:nvSpPr>
        <p:spPr bwMode="auto">
          <a:xfrm>
            <a:off x="293418" y="6245225"/>
            <a:ext cx="25259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400" i="1" dirty="0"/>
              <a:t>Gráfico cortesía del Servicio Geológico de EE. UU.</a:t>
            </a:r>
          </a:p>
        </p:txBody>
      </p:sp>
      <p:pic>
        <p:nvPicPr>
          <p:cNvPr id="3" name="Picture 2" descr="A picture containing text, clock, vector graphics&#10;&#10;Description automatically generated">
            <a:extLst>
              <a:ext uri="{FF2B5EF4-FFF2-40B4-BE49-F238E27FC236}">
                <a16:creationId xmlns:a16="http://schemas.microsoft.com/office/drawing/2014/main" id="{BDDED0DE-A307-4F34-8B54-2042713FE3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7894" y="4035583"/>
            <a:ext cx="2133599" cy="2126716"/>
          </a:xfrm>
          <a:prstGeom prst="rect">
            <a:avLst/>
          </a:prstGeom>
        </p:spPr>
      </p:pic>
      <p:sp>
        <p:nvSpPr>
          <p:cNvPr id="11" name="Title 1">
            <a:extLst>
              <a:ext uri="{FF2B5EF4-FFF2-40B4-BE49-F238E27FC236}">
                <a16:creationId xmlns:a16="http://schemas.microsoft.com/office/drawing/2014/main" id="{81D082AE-D261-E146-A179-950A9D5CA29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7,2 HAITÍ</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14 Agosto, 2021 a las 12:29:08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12804</TotalTime>
  <Words>1622</Words>
  <Application>Microsoft Macintosh PowerPoint</Application>
  <PresentationFormat>On-screen Show (4:3)</PresentationFormat>
  <Paragraphs>114</Paragraphs>
  <Slides>13</Slides>
  <Notes>13</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13</vt:i4>
      </vt:variant>
    </vt:vector>
  </HeadingPairs>
  <TitlesOfParts>
    <vt:vector size="17"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927</cp:revision>
  <cp:lastPrinted>2018-01-24T02:26:23Z</cp:lastPrinted>
  <dcterms:created xsi:type="dcterms:W3CDTF">2009-05-31T20:07:40Z</dcterms:created>
  <dcterms:modified xsi:type="dcterms:W3CDTF">2021-08-16T05:30:57Z</dcterms:modified>
</cp:coreProperties>
</file>