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58" r:id="rId2"/>
    <p:sldId id="387" r:id="rId3"/>
    <p:sldId id="388" r:id="rId4"/>
    <p:sldId id="389" r:id="rId5"/>
    <p:sldId id="430" r:id="rId6"/>
    <p:sldId id="279" r:id="rId7"/>
    <p:sldId id="412" r:id="rId8"/>
    <p:sldId id="424" r:id="rId9"/>
    <p:sldId id="429" r:id="rId10"/>
    <p:sldId id="382" r:id="rId11"/>
    <p:sldId id="376" r:id="rId12"/>
    <p:sldId id="371" r:id="rId13"/>
    <p:sldId id="368"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2" autoAdjust="0"/>
    <p:restoredTop sz="94637" autoAdjust="0"/>
  </p:normalViewPr>
  <p:slideViewPr>
    <p:cSldViewPr>
      <p:cViewPr varScale="1">
        <p:scale>
          <a:sx n="69" d="100"/>
          <a:sy n="69" d="100"/>
        </p:scale>
        <p:origin x="137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8/23/2021</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For more detail, visit USGS:  https://earthquake.usgs.gov/earthquakes/eventpage/us6000f4ly</a:t>
            </a:r>
            <a:endParaRPr lang="en-US" altLang="en-US" dirty="0"/>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i="0" u="none" strike="noStrike" kern="1200" dirty="0">
                <a:solidFill>
                  <a:schemeClr val="tx1"/>
                </a:solidFill>
                <a:effectLst/>
                <a:latin typeface="+mn-lt"/>
                <a:ea typeface="MS PGothic" panose="020B0600070205080204" pitchFamily="34" charset="-128"/>
                <a:cs typeface="ＭＳ Ｐゴシック" charset="0"/>
              </a:rPr>
              <a:t>Relevant animation: </a:t>
            </a:r>
          </a:p>
          <a:p>
            <a:r>
              <a:rPr lang="en-US" sz="1200" b="0" i="0" u="none" strike="noStrike" kern="1200" dirty="0">
                <a:solidFill>
                  <a:schemeClr val="tx1"/>
                </a:solidFill>
                <a:effectLst/>
                <a:latin typeface="+mn-lt"/>
                <a:ea typeface="MS PGothic" panose="020B0600070205080204" pitchFamily="34" charset="-128"/>
                <a:cs typeface="ＭＳ Ｐゴシック" charset="0"/>
              </a:rPr>
              <a:t>Seismic Shadow Zone: Basic Introduction, How do P &amp; S waves give evidence for a liquid outer core?</a:t>
            </a:r>
          </a:p>
          <a:p>
            <a:r>
              <a:rPr lang="en-US" sz="1200" b="0" i="0" u="none" strike="noStrike" kern="1200" dirty="0">
                <a:solidFill>
                  <a:schemeClr val="tx1"/>
                </a:solidFill>
                <a:effectLst/>
                <a:latin typeface="+mn-lt"/>
                <a:ea typeface="MS PGothic" panose="020B0600070205080204" pitchFamily="34" charset="-128"/>
                <a:cs typeface="ＭＳ Ｐゴシック" charset="0"/>
              </a:rPr>
              <a:t>https://</a:t>
            </a:r>
            <a:r>
              <a:rPr lang="en-US" sz="1200" b="0" i="0" u="none" strike="noStrike" kern="1200" dirty="0" err="1">
                <a:solidFill>
                  <a:schemeClr val="tx1"/>
                </a:solidFill>
                <a:effectLst/>
                <a:latin typeface="+mn-lt"/>
                <a:ea typeface="MS PGothic" panose="020B0600070205080204" pitchFamily="34" charset="-128"/>
                <a:cs typeface="ＭＳ Ｐゴシック" charset="0"/>
              </a:rPr>
              <a:t>www.iris.edu</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hq</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inclass</a:t>
            </a:r>
            <a:r>
              <a:rPr lang="en-US" sz="1200" b="0" i="0" u="none" strike="noStrike" kern="1200" dirty="0">
                <a:solidFill>
                  <a:schemeClr val="tx1"/>
                </a:solidFill>
                <a:effectLst/>
                <a:latin typeface="+mn-lt"/>
                <a:ea typeface="MS PGothic" panose="020B0600070205080204" pitchFamily="34" charset="-128"/>
                <a:cs typeface="ＭＳ Ｐゴシック" charset="0"/>
              </a:rPr>
              <a:t>/animation/</a:t>
            </a:r>
            <a:r>
              <a:rPr lang="en-US" sz="1200" b="0" i="0" u="none" strike="noStrike" kern="1200" dirty="0" err="1">
                <a:solidFill>
                  <a:schemeClr val="tx1"/>
                </a:solidFill>
                <a:effectLst/>
                <a:latin typeface="+mn-lt"/>
                <a:ea typeface="MS PGothic" panose="020B0600070205080204" pitchFamily="34" charset="-128"/>
                <a:cs typeface="ＭＳ Ｐゴシック" charset="0"/>
              </a:rPr>
              <a:t>seismic_shadow_zone_basic_introduction</a:t>
            </a:r>
            <a:r>
              <a:rPr lang="en-US" sz="1200" b="0" i="0" u="none" strike="noStrike" kern="1200" dirty="0">
                <a:solidFill>
                  <a:schemeClr val="tx1"/>
                </a:solidFill>
                <a:effectLst/>
                <a:latin typeface="+mn-lt"/>
                <a:ea typeface="MS PGothic" panose="020B0600070205080204" pitchFamily="34" charset="-128"/>
                <a:cs typeface="ＭＳ Ｐゴシック" charset="0"/>
              </a:rPr>
              <a:t> </a:t>
            </a:r>
          </a:p>
          <a:p>
            <a:endParaRPr lang="en-US" sz="1200" b="0" i="0" u="none" strike="noStrike" kern="1200" dirty="0">
              <a:solidFill>
                <a:schemeClr val="tx1"/>
              </a:solidFill>
              <a:effectLst/>
              <a:latin typeface="+mn-lt"/>
              <a:ea typeface="MS PGothic" panose="020B0600070205080204" pitchFamily="34" charset="-128"/>
              <a:cs typeface="ＭＳ Ｐゴシック" charset="0"/>
            </a:endParaRPr>
          </a:p>
          <a:p>
            <a:endParaRPr lang="en-US" altLang="en-US" dirty="0"/>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  Lower numbers represent imperceptible shaking while XII represents total destruction.</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A088924-4625-CE4F-B6F3-1482B1A5D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BB83D46-7D3F-6D42-90F5-28E01EB18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0764201F-56C7-B14F-8A77-F6958AB5DD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8F52A71-498E-1F47-B743-7A4FD00F6219}"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D3F2319-D986-4EB5-AD9A-F71184B1D6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9FA7DD2-0594-4F51-9E76-CF731CA77F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ea typeface="ＭＳ Ｐゴシック" panose="020B0600070205080204" pitchFamily="34" charset="-128"/>
              </a:rPr>
              <a:t>Relevant Animation:</a:t>
            </a:r>
          </a:p>
          <a:p>
            <a:r>
              <a:rPr lang="en-US" altLang="en-US" sz="1000">
                <a:latin typeface="Arial" panose="020B0604020202020204" pitchFamily="34" charset="0"/>
                <a:ea typeface="ＭＳ Ｐゴシック" panose="020B0600070205080204" pitchFamily="34" charset="-128"/>
              </a:rPr>
              <a:t>Understanding focal mechanisms http://www.iris.edu/hq/programs/education_and_outreach/animations/25</a:t>
            </a:r>
          </a:p>
          <a:p>
            <a:pPr eaLnBrk="1" hangingPunct="1">
              <a:spcBef>
                <a:spcPct val="0"/>
              </a:spcBef>
            </a:pPr>
            <a:endParaRPr lang="en-US" altLang="en-US">
              <a:ea typeface="ＭＳ Ｐゴシック" panose="020B0600070205080204" pitchFamily="34" charset="-128"/>
            </a:endParaRPr>
          </a:p>
        </p:txBody>
      </p:sp>
      <p:sp>
        <p:nvSpPr>
          <p:cNvPr id="24580" name="Slide Number Placeholder 3">
            <a:extLst>
              <a:ext uri="{FF2B5EF4-FFF2-40B4-BE49-F238E27FC236}">
                <a16:creationId xmlns:a16="http://schemas.microsoft.com/office/drawing/2014/main" id="{7D719908-3D1A-43C2-99DA-C3ADC4F038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000F072-1100-4261-8071-26B5526FA922}"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2E74A11-BD6B-46F2-B9B0-EAF1DF9281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672140F2-719B-44C8-AE3B-FCD439D074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ea typeface="ＭＳ Ｐゴシック" panose="020B0600070205080204" pitchFamily="34" charset="-128"/>
              </a:rPr>
              <a:t>Relevant Animation:</a:t>
            </a:r>
          </a:p>
          <a:p>
            <a:r>
              <a:rPr lang="en-US" altLang="en-US" sz="1000">
                <a:latin typeface="Arial" panose="020B0604020202020204" pitchFamily="34" charset="0"/>
                <a:ea typeface="ＭＳ Ｐゴシック" panose="020B0600070205080204" pitchFamily="34" charset="-128"/>
              </a:rPr>
              <a:t>Understanding focal mechanisms http://www.iris.edu/hq/programs/education_and_outreach/animations/25</a:t>
            </a:r>
          </a:p>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729EFFA7-EFE9-4DCE-A697-8D80FE82E3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22E326E-7F65-46EE-AF94-1F1D39787BB5}"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8/23/2021</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8/23/2021</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8/23/2021</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8/23/2021</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8/23/2021</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8/23/2021</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8/23/2021</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jpe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hyperlink" Target="about:blank"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ideo" Target="file:///C:\Users\tkb\Desktop\turkey\FocalMechanism_Normal_SHORT.mp4.mp4" TargetMode="Externa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1093788"/>
            <a:ext cx="63016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A magnitude 7.1 earthquake occurred at a depth of 14 km (8.7 miles) in the South Sandwich Islands, an uninhabited British territory off the coast of Argentina in the southern Atlantic Ocean. This </a:t>
            </a:r>
          </a:p>
          <a:p>
            <a:pPr>
              <a:spcBef>
                <a:spcPct val="0"/>
              </a:spcBef>
              <a:buFontTx/>
              <a:buNone/>
            </a:pPr>
            <a:r>
              <a:rPr lang="en-US" altLang="en-US" sz="1800" dirty="0">
                <a:latin typeface="Arial" panose="020B0604020202020204" pitchFamily="34" charset="0"/>
                <a:cs typeface="Arial" panose="020B0604020202020204" pitchFamily="34" charset="0"/>
              </a:rPr>
              <a:t>earthquake is an </a:t>
            </a:r>
          </a:p>
          <a:p>
            <a:pPr>
              <a:spcBef>
                <a:spcPct val="0"/>
              </a:spcBef>
              <a:buFontTx/>
              <a:buNone/>
            </a:pPr>
            <a:r>
              <a:rPr lang="en-US" altLang="en-US" sz="1800" dirty="0">
                <a:latin typeface="Arial" panose="020B0604020202020204" pitchFamily="34" charset="0"/>
                <a:cs typeface="Arial" panose="020B0604020202020204" pitchFamily="34" charset="0"/>
              </a:rPr>
              <a:t>aftershock of a M8.1 </a:t>
            </a:r>
          </a:p>
          <a:p>
            <a:pPr>
              <a:spcBef>
                <a:spcPct val="0"/>
              </a:spcBef>
              <a:buFontTx/>
              <a:buNone/>
            </a:pPr>
            <a:r>
              <a:rPr lang="en-US" altLang="en-US" sz="1800" dirty="0">
                <a:latin typeface="Arial" panose="020B0604020202020204" pitchFamily="34" charset="0"/>
                <a:cs typeface="Arial" panose="020B0604020202020204" pitchFamily="34" charset="0"/>
              </a:rPr>
              <a:t>earthquake that </a:t>
            </a:r>
          </a:p>
          <a:p>
            <a:pPr>
              <a:spcBef>
                <a:spcPct val="0"/>
              </a:spcBef>
              <a:buFontTx/>
              <a:buNone/>
            </a:pPr>
            <a:r>
              <a:rPr lang="en-US" altLang="en-US" sz="1800" dirty="0">
                <a:latin typeface="Arial" panose="020B0604020202020204" pitchFamily="34" charset="0"/>
                <a:cs typeface="Arial" panose="020B0604020202020204" pitchFamily="34" charset="0"/>
              </a:rPr>
              <a:t>occurred on Aug 12.</a:t>
            </a: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9" y="2109709"/>
            <a:ext cx="1458911" cy="3189366"/>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a:off x="1893889" y="4563884"/>
            <a:ext cx="1458911" cy="952679"/>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4C215B5-1EBB-480A-AFD6-587989AD68C4}"/>
              </a:ext>
            </a:extLst>
          </p:cNvPr>
          <p:cNvSpPr txBox="1"/>
          <p:nvPr/>
        </p:nvSpPr>
        <p:spPr>
          <a:xfrm>
            <a:off x="6632575" y="685800"/>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60.311</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S</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24.886</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W</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14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pic>
        <p:nvPicPr>
          <p:cNvPr id="3" name="Picture 2" descr="Map&#10;&#10;Description automatically generated">
            <a:extLst>
              <a:ext uri="{FF2B5EF4-FFF2-40B4-BE49-F238E27FC236}">
                <a16:creationId xmlns:a16="http://schemas.microsoft.com/office/drawing/2014/main" id="{94297C7B-935E-4B8E-8380-524C4E59C8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2109709"/>
            <a:ext cx="5601897" cy="2471948"/>
          </a:xfrm>
          <a:prstGeom prst="rect">
            <a:avLst/>
          </a:prstGeom>
        </p:spPr>
      </p:pic>
      <p:sp>
        <p:nvSpPr>
          <p:cNvPr id="8" name="Star: 5 Points 7">
            <a:extLst>
              <a:ext uri="{FF2B5EF4-FFF2-40B4-BE49-F238E27FC236}">
                <a16:creationId xmlns:a16="http://schemas.microsoft.com/office/drawing/2014/main" id="{A3A32ECC-AB51-4AE0-A887-F2595DB42C53}"/>
              </a:ext>
            </a:extLst>
          </p:cNvPr>
          <p:cNvSpPr/>
          <p:nvPr/>
        </p:nvSpPr>
        <p:spPr>
          <a:xfrm>
            <a:off x="7445992" y="3124200"/>
            <a:ext cx="228600" cy="2286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solidFill>
                <a:srgbClr val="FF0000"/>
              </a:solidFill>
            </a:endParaRPr>
          </a:p>
        </p:txBody>
      </p:sp>
      <p:sp>
        <p:nvSpPr>
          <p:cNvPr id="10" name="TextBox 9">
            <a:extLst>
              <a:ext uri="{FF2B5EF4-FFF2-40B4-BE49-F238E27FC236}">
                <a16:creationId xmlns:a16="http://schemas.microsoft.com/office/drawing/2014/main" id="{904C03D4-7050-46F5-9089-1AC83ACD7563}"/>
              </a:ext>
            </a:extLst>
          </p:cNvPr>
          <p:cNvSpPr txBox="1"/>
          <p:nvPr/>
        </p:nvSpPr>
        <p:spPr>
          <a:xfrm>
            <a:off x="3266222" y="4829106"/>
            <a:ext cx="5601897" cy="1754326"/>
          </a:xfrm>
          <a:prstGeom prst="rect">
            <a:avLst/>
          </a:prstGeom>
          <a:noFill/>
        </p:spPr>
        <p:txBody>
          <a:bodyPr wrap="square" rtlCol="0">
            <a:spAutoFit/>
          </a:bodyPr>
          <a:lstStyle/>
          <a:p>
            <a:r>
              <a:rPr lang="en-US" dirty="0"/>
              <a:t>The South Sandwich Islands consist of 11 volcanic islands formed as a result of subduction. Because of the remote location of the islands and the volatile nature of the seas and climate, human expeditions are rare. The islands are home to a large colony of penguins (Chinstrap and Adelie).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990600"/>
            <a:ext cx="3962400" cy="698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a:t>
            </a:r>
          </a:p>
          <a:p>
            <a:endParaRPr lang="en-US" altLang="en-US" sz="1600" dirty="0"/>
          </a:p>
          <a:p>
            <a:r>
              <a:rPr lang="en-US" sz="1600" dirty="0"/>
              <a:t>There are no special characteristics of a foreshock that let us know it is a foreshock until the mainshock occurs.  There were no foreshocks for this earthquake.</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a:p>
            <a:endParaRPr lang="en-US" altLang="en-US" sz="1600" dirty="0"/>
          </a:p>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p>
          <a:p>
            <a:endParaRPr lang="en-US" altLang="en-US" sz="1600" dirty="0"/>
          </a:p>
          <a:p>
            <a:endParaRPr lang="en-US" altLang="en-US" sz="1600" dirty="0">
              <a:latin typeface="Arial" panose="020B0604020202020204" pitchFamily="34" charset="0"/>
            </a:endParaRPr>
          </a:p>
          <a:p>
            <a:endParaRPr lang="en-US" sz="1600" dirty="0"/>
          </a:p>
          <a:p>
            <a:endParaRPr lang="en-US" altLang="en-US" sz="1600" dirty="0"/>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667247" y="6551984"/>
            <a:ext cx="4421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
        <p:nvSpPr>
          <p:cNvPr id="13" name="Title 1">
            <a:extLst>
              <a:ext uri="{FF2B5EF4-FFF2-40B4-BE49-F238E27FC236}">
                <a16:creationId xmlns:a16="http://schemas.microsoft.com/office/drawing/2014/main" id="{26D7EECC-50A1-4E15-BB32-0DC21A431AF1}"/>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5C64B3-B34F-0649-8FE5-9D77B902C870}"/>
              </a:ext>
            </a:extLst>
          </p:cNvPr>
          <p:cNvPicPr>
            <a:picLocks noChangeAspect="1"/>
          </p:cNvPicPr>
          <p:nvPr/>
        </p:nvPicPr>
        <p:blipFill>
          <a:blip r:embed="rId3"/>
          <a:stretch>
            <a:fillRect/>
          </a:stretch>
        </p:blipFill>
        <p:spPr>
          <a:xfrm>
            <a:off x="1217078" y="1401454"/>
            <a:ext cx="6858000" cy="5429250"/>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839319" y="750722"/>
            <a:ext cx="6332537" cy="535211"/>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14,463 km (8,987 miles, 130.3°) from the location of this earthquake. </a:t>
            </a: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80858" y="2185640"/>
            <a:ext cx="1274763" cy="647700"/>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Diffracted P wave</a:t>
            </a:r>
          </a:p>
        </p:txBody>
      </p:sp>
      <p:sp>
        <p:nvSpPr>
          <p:cNvPr id="12" name="TextBox 11">
            <a:extLst>
              <a:ext uri="{FF2B5EF4-FFF2-40B4-BE49-F238E27FC236}">
                <a16:creationId xmlns:a16="http://schemas.microsoft.com/office/drawing/2014/main" id="{8E4AFB19-4CE8-2945-BB82-8BE03F137F24}"/>
              </a:ext>
            </a:extLst>
          </p:cNvPr>
          <p:cNvSpPr txBox="1"/>
          <p:nvPr/>
        </p:nvSpPr>
        <p:spPr>
          <a:xfrm>
            <a:off x="6324600" y="1281813"/>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3099542" y="1203178"/>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2550660" y="2637549"/>
            <a:ext cx="479942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A prominent wave arrival on this seismogram is PP, </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station. </a:t>
            </a:r>
            <a:endParaRPr lang="en-US" altLang="en-US" sz="1400" dirty="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4584E419-5899-EB4F-9A91-694C7A5444FE}"/>
              </a:ext>
            </a:extLst>
          </p:cNvPr>
          <p:cNvCxnSpPr>
            <a:cxnSpLocks/>
          </p:cNvCxnSpPr>
          <p:nvPr/>
        </p:nvCxnSpPr>
        <p:spPr>
          <a:xfrm flipV="1">
            <a:off x="2541477" y="1902830"/>
            <a:ext cx="321323" cy="3750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57278" y="3947724"/>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7420" name="TextBox 5">
            <a:extLst>
              <a:ext uri="{FF2B5EF4-FFF2-40B4-BE49-F238E27FC236}">
                <a16:creationId xmlns:a16="http://schemas.microsoft.com/office/drawing/2014/main" id="{F7D06838-6A63-C049-ADE3-A0987B299B69}"/>
              </a:ext>
            </a:extLst>
          </p:cNvPr>
          <p:cNvSpPr txBox="1">
            <a:spLocks noChangeArrowheads="1"/>
          </p:cNvSpPr>
          <p:nvPr/>
        </p:nvSpPr>
        <p:spPr bwMode="auto">
          <a:xfrm>
            <a:off x="5077302" y="3574184"/>
            <a:ext cx="3141662"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first arrival is a diffracted P wave.</a:t>
            </a:r>
          </a:p>
        </p:txBody>
      </p:sp>
      <p:sp>
        <p:nvSpPr>
          <p:cNvPr id="17421" name="TextBox 6">
            <a:extLst>
              <a:ext uri="{FF2B5EF4-FFF2-40B4-BE49-F238E27FC236}">
                <a16:creationId xmlns:a16="http://schemas.microsoft.com/office/drawing/2014/main" id="{44C311F4-DCAC-F740-8263-7C8D0363026E}"/>
              </a:ext>
            </a:extLst>
          </p:cNvPr>
          <p:cNvSpPr txBox="1">
            <a:spLocks noChangeArrowheads="1"/>
          </p:cNvSpPr>
          <p:nvPr/>
        </p:nvSpPr>
        <p:spPr bwMode="auto">
          <a:xfrm>
            <a:off x="1683897" y="3947724"/>
            <a:ext cx="3529495" cy="22467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Direct P and S waves cannot travel to stations more than epicentral distance </a:t>
            </a:r>
            <a:r>
              <a:rPr lang="en-US" altLang="en-US" sz="1400" dirty="0" err="1">
                <a:latin typeface="Arial" panose="020B0604020202020204" pitchFamily="34" charset="0"/>
              </a:rPr>
              <a:t>Δ</a:t>
            </a:r>
            <a:r>
              <a:rPr lang="en-US" altLang="en-US" sz="1400" dirty="0">
                <a:latin typeface="Arial" panose="020B0604020202020204" pitchFamily="34" charset="0"/>
              </a:rPr>
              <a:t> &gt; 104°because of the large decrease in wave velocities across the boundary between the mantle and the liquid outer core.  There is a "shadow zone" for direct P waves in the range 104°&lt; </a:t>
            </a:r>
            <a:r>
              <a:rPr lang="en-US" altLang="en-US" sz="1400" dirty="0" err="1">
                <a:latin typeface="Arial" panose="020B0604020202020204" pitchFamily="34" charset="0"/>
              </a:rPr>
              <a:t>Δ</a:t>
            </a:r>
            <a:r>
              <a:rPr lang="en-US" altLang="en-US" sz="1400" dirty="0">
                <a:latin typeface="Arial" panose="020B0604020202020204" pitchFamily="34" charset="0"/>
              </a:rPr>
              <a:t> &lt; 140°. The S-wave shadow zone exists for </a:t>
            </a:r>
            <a:r>
              <a:rPr lang="en-US" altLang="en-US" sz="1400" dirty="0" err="1">
                <a:latin typeface="Arial" panose="020B0604020202020204" pitchFamily="34" charset="0"/>
              </a:rPr>
              <a:t>Δ</a:t>
            </a:r>
            <a:r>
              <a:rPr lang="en-US" altLang="en-US" sz="1400" dirty="0">
                <a:latin typeface="Arial" panose="020B0604020202020204" pitchFamily="34" charset="0"/>
              </a:rPr>
              <a:t> &gt; 104°because the liquid outer core blocks S waves that cannot travel through liquids.</a:t>
            </a:r>
          </a:p>
        </p:txBody>
      </p:sp>
      <p:sp>
        <p:nvSpPr>
          <p:cNvPr id="15" name="Title 1">
            <a:extLst>
              <a:ext uri="{FF2B5EF4-FFF2-40B4-BE49-F238E27FC236}">
                <a16:creationId xmlns:a16="http://schemas.microsoft.com/office/drawing/2014/main" id="{D4FC6745-7CBB-4EC8-915D-02A8F5EC515D}"/>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6BDB6CBF-4465-9746-89E2-D6716F70B3EC}"/>
              </a:ext>
            </a:extLst>
          </p:cNvPr>
          <p:cNvSpPr>
            <a:spLocks noChangeArrowheads="1"/>
          </p:cNvSpPr>
          <p:nvPr/>
        </p:nvSpPr>
        <p:spPr bwMode="auto">
          <a:xfrm>
            <a:off x="244475" y="1103313"/>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latin typeface="Arial" panose="020B0604020202020204" pitchFamily="34" charset="0"/>
              </a:rPr>
              <a:t>Animation explaining the seismic shadow zone.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P waves also have a shadow zone between 104° and 140°.</a:t>
            </a:r>
          </a:p>
        </p:txBody>
      </p:sp>
      <p:pic>
        <p:nvPicPr>
          <p:cNvPr id="19461" name="Picture 5" descr="shadowslide.jpg">
            <a:hlinkClick r:id="rId4" action="ppaction://hlinkfile"/>
            <a:extLst>
              <a:ext uri="{FF2B5EF4-FFF2-40B4-BE49-F238E27FC236}">
                <a16:creationId xmlns:a16="http://schemas.microsoft.com/office/drawing/2014/main" id="{F7D7A07F-6079-DA4C-8B7E-C8AADE151B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982663"/>
            <a:ext cx="5710238" cy="52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678786FF-A971-4A76-8F73-FCD7F0C6825F}"/>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74" name="TextBox 9">
            <a:extLst>
              <a:ext uri="{FF2B5EF4-FFF2-40B4-BE49-F238E27FC236}">
                <a16:creationId xmlns:a16="http://schemas.microsoft.com/office/drawing/2014/main" id="{33044E6C-34F1-744A-88CA-F0D0BE324D5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587375" y="41878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32321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The uninhabited islands nearest the earthquake experienced light shaking.</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42402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573088" y="38973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pic>
        <p:nvPicPr>
          <p:cNvPr id="5" name="Picture 4" descr="A picture containing diagram&#10;&#10;Description automatically generated">
            <a:extLst>
              <a:ext uri="{FF2B5EF4-FFF2-40B4-BE49-F238E27FC236}">
                <a16:creationId xmlns:a16="http://schemas.microsoft.com/office/drawing/2014/main" id="{BA345A06-AD5F-4E0E-85CB-DDA9891EF2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2841" y="1003300"/>
            <a:ext cx="5607971" cy="5468237"/>
          </a:xfrm>
          <a:prstGeom prst="rect">
            <a:avLst/>
          </a:prstGeom>
        </p:spPr>
      </p:pic>
      <p:sp>
        <p:nvSpPr>
          <p:cNvPr id="14" name="Title 1">
            <a:extLst>
              <a:ext uri="{FF2B5EF4-FFF2-40B4-BE49-F238E27FC236}">
                <a16:creationId xmlns:a16="http://schemas.microsoft.com/office/drawing/2014/main" id="{A8633A97-5E5D-48F3-AE0B-1E075509E42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429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no one felt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 name="Picture 6" descr="Table&#10;&#10;Description automatically generated">
            <a:extLst>
              <a:ext uri="{FF2B5EF4-FFF2-40B4-BE49-F238E27FC236}">
                <a16:creationId xmlns:a16="http://schemas.microsoft.com/office/drawing/2014/main" id="{7F31733B-D185-4FEC-A494-C7B7588FEA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2965291"/>
            <a:ext cx="2362200" cy="3816509"/>
          </a:xfrm>
          <a:prstGeom prst="rect">
            <a:avLst/>
          </a:prstGeom>
        </p:spPr>
      </p:pic>
      <p:pic>
        <p:nvPicPr>
          <p:cNvPr id="5" name="Picture 4" descr="Diagram&#10;&#10;Description automatically generated">
            <a:extLst>
              <a:ext uri="{FF2B5EF4-FFF2-40B4-BE49-F238E27FC236}">
                <a16:creationId xmlns:a16="http://schemas.microsoft.com/office/drawing/2014/main" id="{E95B1524-6A0D-449F-8280-EF13E4BE60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3400" y="890516"/>
            <a:ext cx="4648200" cy="4630559"/>
          </a:xfrm>
          <a:prstGeom prst="rect">
            <a:avLst/>
          </a:prstGeom>
        </p:spPr>
      </p:pic>
      <p:sp>
        <p:nvSpPr>
          <p:cNvPr id="13" name="Title 1">
            <a:extLst>
              <a:ext uri="{FF2B5EF4-FFF2-40B4-BE49-F238E27FC236}">
                <a16:creationId xmlns:a16="http://schemas.microsoft.com/office/drawing/2014/main" id="{AF6FB268-9456-4B69-81B6-372EF7C86488}"/>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3A7AEE-44B5-4B53-8E14-4BC2597CF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497" y="2354957"/>
            <a:ext cx="7659023" cy="3942869"/>
          </a:xfrm>
          <a:prstGeom prst="rect">
            <a:avLst/>
          </a:prstGeom>
        </p:spPr>
      </p:pic>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1023938"/>
            <a:ext cx="8582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 typeface="Arial" panose="020B0604020202020204" pitchFamily="34" charset="0"/>
              <a:buNone/>
            </a:pPr>
            <a:r>
              <a:rPr lang="en-US" altLang="en-US" sz="1800" dirty="0">
                <a:latin typeface="Arial" panose="020B0604020202020204" pitchFamily="34" charset="0"/>
              </a:rPr>
              <a:t>This earthquake epicenter is labeled on the map below along with the most recent 2000 earthquakes of magnitude </a:t>
            </a:r>
            <a:r>
              <a:rPr lang="en-US" altLang="en-US" sz="1800" u="sng" dirty="0">
                <a:latin typeface="Arial" panose="020B0604020202020204" pitchFamily="34" charset="0"/>
              </a:rPr>
              <a:t>&gt;</a:t>
            </a:r>
            <a:r>
              <a:rPr lang="en-US" altLang="en-US" sz="1800" dirty="0">
                <a:latin typeface="Arial" panose="020B0604020202020204" pitchFamily="34" charset="0"/>
              </a:rPr>
              <a:t> 5.  The subduction zone between the South Sandwich microplate and South American Plate has frequent earthquakes with depths increasing from east-to-west across the convergent plate boundary.  </a:t>
            </a:r>
          </a:p>
        </p:txBody>
      </p:sp>
      <p:sp>
        <p:nvSpPr>
          <p:cNvPr id="9232" name="TextBox 16">
            <a:extLst>
              <a:ext uri="{FF2B5EF4-FFF2-40B4-BE49-F238E27FC236}">
                <a16:creationId xmlns:a16="http://schemas.microsoft.com/office/drawing/2014/main" id="{C5B21A09-D3F9-49F8-8D94-7AED672BC6B3}"/>
              </a:ext>
            </a:extLst>
          </p:cNvPr>
          <p:cNvSpPr txBox="1">
            <a:spLocks noChangeArrowheads="1"/>
          </p:cNvSpPr>
          <p:nvPr/>
        </p:nvSpPr>
        <p:spPr bwMode="auto">
          <a:xfrm>
            <a:off x="2684463" y="6345271"/>
            <a:ext cx="391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i="1" dirty="0">
                <a:latin typeface="Arial" panose="020B0604020202020204" pitchFamily="34" charset="0"/>
                <a:cs typeface="Arial" panose="020B0604020202020204" pitchFamily="34" charset="0"/>
              </a:rPr>
              <a:t>Map created with the IRIS Earthquake Browser</a:t>
            </a:r>
          </a:p>
        </p:txBody>
      </p:sp>
      <p:sp>
        <p:nvSpPr>
          <p:cNvPr id="9219" name="TextBox 1">
            <a:extLst>
              <a:ext uri="{FF2B5EF4-FFF2-40B4-BE49-F238E27FC236}">
                <a16:creationId xmlns:a16="http://schemas.microsoft.com/office/drawing/2014/main" id="{405920F5-26C5-4A80-9C5F-F92F4F706D11}"/>
              </a:ext>
            </a:extLst>
          </p:cNvPr>
          <p:cNvSpPr txBox="1">
            <a:spLocks noChangeArrowheads="1"/>
          </p:cNvSpPr>
          <p:nvPr/>
        </p:nvSpPr>
        <p:spPr bwMode="auto">
          <a:xfrm>
            <a:off x="4642644" y="4136893"/>
            <a:ext cx="1384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Scotia Plate</a:t>
            </a:r>
          </a:p>
        </p:txBody>
      </p:sp>
      <p:sp>
        <p:nvSpPr>
          <p:cNvPr id="9220" name="TextBox 12">
            <a:extLst>
              <a:ext uri="{FF2B5EF4-FFF2-40B4-BE49-F238E27FC236}">
                <a16:creationId xmlns:a16="http://schemas.microsoft.com/office/drawing/2014/main" id="{9357F343-9749-4631-8C0C-1FDD08E653ED}"/>
              </a:ext>
            </a:extLst>
          </p:cNvPr>
          <p:cNvSpPr txBox="1">
            <a:spLocks noChangeArrowheads="1"/>
          </p:cNvSpPr>
          <p:nvPr/>
        </p:nvSpPr>
        <p:spPr bwMode="auto">
          <a:xfrm>
            <a:off x="4434628" y="5767604"/>
            <a:ext cx="1981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Antarctica Plate</a:t>
            </a:r>
          </a:p>
        </p:txBody>
      </p:sp>
      <p:sp>
        <p:nvSpPr>
          <p:cNvPr id="9221" name="TextBox 13">
            <a:extLst>
              <a:ext uri="{FF2B5EF4-FFF2-40B4-BE49-F238E27FC236}">
                <a16:creationId xmlns:a16="http://schemas.microsoft.com/office/drawing/2014/main" id="{F3510539-C507-4156-B9B8-36F68CB40DAA}"/>
              </a:ext>
            </a:extLst>
          </p:cNvPr>
          <p:cNvSpPr txBox="1">
            <a:spLocks noChangeArrowheads="1"/>
          </p:cNvSpPr>
          <p:nvPr/>
        </p:nvSpPr>
        <p:spPr bwMode="auto">
          <a:xfrm>
            <a:off x="7120199" y="2755617"/>
            <a:ext cx="114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South Sandwich</a:t>
            </a:r>
          </a:p>
          <a:p>
            <a:pPr>
              <a:spcBef>
                <a:spcPct val="0"/>
              </a:spcBef>
              <a:buFontTx/>
              <a:buNone/>
            </a:pPr>
            <a:r>
              <a:rPr lang="en-US" altLang="en-US" sz="1600" dirty="0">
                <a:solidFill>
                  <a:schemeClr val="bg1"/>
                </a:solidFill>
                <a:latin typeface="Arial" panose="020B0604020202020204" pitchFamily="34" charset="0"/>
              </a:rPr>
              <a:t>microplate</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6783041" y="3610142"/>
            <a:ext cx="760760" cy="586106"/>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224" name="TextBox 1">
            <a:extLst>
              <a:ext uri="{FF2B5EF4-FFF2-40B4-BE49-F238E27FC236}">
                <a16:creationId xmlns:a16="http://schemas.microsoft.com/office/drawing/2014/main" id="{04635886-F99B-4F6B-B4F2-514A54C9748D}"/>
              </a:ext>
            </a:extLst>
          </p:cNvPr>
          <p:cNvSpPr txBox="1">
            <a:spLocks noChangeArrowheads="1"/>
          </p:cNvSpPr>
          <p:nvPr/>
        </p:nvSpPr>
        <p:spPr bwMode="auto">
          <a:xfrm>
            <a:off x="4034578" y="2793476"/>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9229" name="TextBox 12">
            <a:extLst>
              <a:ext uri="{FF2B5EF4-FFF2-40B4-BE49-F238E27FC236}">
                <a16:creationId xmlns:a16="http://schemas.microsoft.com/office/drawing/2014/main" id="{1B12AA0C-944C-42BC-81AA-20E207CED8DE}"/>
              </a:ext>
            </a:extLst>
          </p:cNvPr>
          <p:cNvSpPr txBox="1">
            <a:spLocks noChangeArrowheads="1"/>
          </p:cNvSpPr>
          <p:nvPr/>
        </p:nvSpPr>
        <p:spPr bwMode="auto">
          <a:xfrm>
            <a:off x="6788038" y="5332633"/>
            <a:ext cx="17794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M7.1 Earthquake</a:t>
            </a:r>
          </a:p>
        </p:txBody>
      </p: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7086600" y="4878070"/>
            <a:ext cx="381001" cy="469111"/>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908497" y="3849709"/>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16">
            <a:extLst>
              <a:ext uri="{FF2B5EF4-FFF2-40B4-BE49-F238E27FC236}">
                <a16:creationId xmlns:a16="http://schemas.microsoft.com/office/drawing/2014/main" id="{0D29F7E7-E4B8-4DCC-B61E-AE30918E3B78}"/>
              </a:ext>
            </a:extLst>
          </p:cNvPr>
          <p:cNvSpPr txBox="1">
            <a:spLocks noChangeArrowheads="1"/>
          </p:cNvSpPr>
          <p:nvPr/>
        </p:nvSpPr>
        <p:spPr bwMode="auto">
          <a:xfrm>
            <a:off x="1765350" y="4182136"/>
            <a:ext cx="9731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Pacific</a:t>
            </a:r>
          </a:p>
          <a:p>
            <a:pPr>
              <a:spcBef>
                <a:spcPct val="0"/>
              </a:spcBef>
              <a:buFontTx/>
              <a:buNone/>
            </a:pPr>
            <a:r>
              <a:rPr lang="en-US" altLang="en-US" sz="1600" dirty="0">
                <a:solidFill>
                  <a:schemeClr val="bg1"/>
                </a:solidFill>
                <a:latin typeface="Arial" panose="020B0604020202020204" pitchFamily="34" charset="0"/>
              </a:rPr>
              <a:t>Plate</a:t>
            </a:r>
          </a:p>
        </p:txBody>
      </p:sp>
      <p:sp>
        <p:nvSpPr>
          <p:cNvPr id="21" name="Title 1">
            <a:extLst>
              <a:ext uri="{FF2B5EF4-FFF2-40B4-BE49-F238E27FC236}">
                <a16:creationId xmlns:a16="http://schemas.microsoft.com/office/drawing/2014/main" id="{27DF13B8-DA66-4CA3-88DE-350042748F87}"/>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693" y="2209800"/>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41291" y="914400"/>
            <a:ext cx="882650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cs typeface="Arial" panose="020B0604020202020204" pitchFamily="34" charset="0"/>
              </a:rPr>
              <a:t>Epicenters (red stars) for the August 12 M7.5 foreshock and M8.1 mainshock and the August 22 M7.1 aftershock are shown on the map below.  The South American Plate subducts towards the west beneath the South Sandwich microplate.  In the region of the mainshock, the South America Plate subducts at a rate of ~7 cm/yr.  According to the US Geological Survey, the depths to the top of the South American Plate compared with the depths of the hypocenters of these earthquakes indicate that all three </a:t>
            </a:r>
            <a:br>
              <a:rPr lang="en-US" altLang="en-US" sz="1600" dirty="0">
                <a:latin typeface="Arial" panose="020B0604020202020204" pitchFamily="34" charset="0"/>
                <a:cs typeface="Arial" panose="020B0604020202020204" pitchFamily="34" charset="0"/>
              </a:rPr>
            </a:br>
            <a:r>
              <a:rPr lang="en-US" altLang="en-US" sz="1600" dirty="0">
                <a:latin typeface="Arial" panose="020B0604020202020204" pitchFamily="34" charset="0"/>
                <a:cs typeface="Arial" panose="020B0604020202020204" pitchFamily="34" charset="0"/>
              </a:rPr>
              <a:t>earthquakes </a:t>
            </a:r>
            <a:r>
              <a:rPr lang="en-US" altLang="en-US" sz="1600" dirty="0">
                <a:latin typeface="Arial" panose="020B0604020202020204" pitchFamily="34" charset="0"/>
              </a:rPr>
              <a:t>occurred within the subducting </a:t>
            </a:r>
            <a:br>
              <a:rPr lang="en-US" altLang="en-US" sz="1600" dirty="0">
                <a:latin typeface="Arial" panose="020B0604020202020204" pitchFamily="34" charset="0"/>
              </a:rPr>
            </a:br>
            <a:r>
              <a:rPr lang="en-US" altLang="en-US" sz="1600" dirty="0">
                <a:latin typeface="Arial" panose="020B0604020202020204" pitchFamily="34" charset="0"/>
              </a:rPr>
              <a:t>South America Plate lithosphere, rather than </a:t>
            </a:r>
            <a:br>
              <a:rPr lang="en-US" altLang="en-US" sz="1600" dirty="0">
                <a:latin typeface="Arial" panose="020B0604020202020204" pitchFamily="34" charset="0"/>
              </a:rPr>
            </a:br>
            <a:r>
              <a:rPr lang="en-US" altLang="en-US" sz="1600" dirty="0">
                <a:latin typeface="Arial" panose="020B0604020202020204" pitchFamily="34" charset="0"/>
              </a:rPr>
              <a:t>on the plate boundary between the South </a:t>
            </a:r>
            <a:br>
              <a:rPr lang="en-US" altLang="en-US" sz="1600" dirty="0">
                <a:latin typeface="Arial" panose="020B0604020202020204" pitchFamily="34" charset="0"/>
              </a:rPr>
            </a:br>
            <a:r>
              <a:rPr lang="en-US" altLang="en-US" sz="1600" dirty="0">
                <a:latin typeface="Arial" panose="020B0604020202020204" pitchFamily="34" charset="0"/>
              </a:rPr>
              <a:t>Sandwich microplate and the South American </a:t>
            </a:r>
            <a:br>
              <a:rPr lang="en-US" altLang="en-US" sz="1600" dirty="0">
                <a:latin typeface="Arial" panose="020B0604020202020204" pitchFamily="34" charset="0"/>
              </a:rPr>
            </a:br>
            <a:r>
              <a:rPr lang="en-US" altLang="en-US" sz="1600" dirty="0">
                <a:latin typeface="Arial" panose="020B0604020202020204" pitchFamily="34" charset="0"/>
              </a:rPr>
              <a:t>Plate.</a:t>
            </a:r>
            <a:endParaRPr lang="en-US" altLang="en-US" sz="1600" dirty="0">
              <a:latin typeface="Arial" panose="020B0604020202020204" pitchFamily="34" charset="0"/>
              <a:cs typeface="Arial" panose="020B0604020202020204" pitchFamily="34" charset="0"/>
            </a:endParaRPr>
          </a:p>
        </p:txBody>
      </p:sp>
      <p:sp>
        <p:nvSpPr>
          <p:cNvPr id="9" name="5-Point Star 8">
            <a:extLst>
              <a:ext uri="{FF2B5EF4-FFF2-40B4-BE49-F238E27FC236}">
                <a16:creationId xmlns:a16="http://schemas.microsoft.com/office/drawing/2014/main" id="{9EAC2891-E7D1-AB46-98B4-14F58B23B94C}"/>
              </a:ext>
            </a:extLst>
          </p:cNvPr>
          <p:cNvSpPr/>
          <p:nvPr/>
        </p:nvSpPr>
        <p:spPr bwMode="auto">
          <a:xfrm>
            <a:off x="7086600" y="5711468"/>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5" name="TextBox 4">
            <a:extLst>
              <a:ext uri="{FF2B5EF4-FFF2-40B4-BE49-F238E27FC236}">
                <a16:creationId xmlns:a16="http://schemas.microsoft.com/office/drawing/2014/main" id="{383DEEF7-80F0-1A49-A113-E49B46A7872E}"/>
              </a:ext>
            </a:extLst>
          </p:cNvPr>
          <p:cNvSpPr txBox="1"/>
          <p:nvPr/>
        </p:nvSpPr>
        <p:spPr>
          <a:xfrm>
            <a:off x="5894741" y="5531321"/>
            <a:ext cx="1428340" cy="307777"/>
          </a:xfrm>
          <a:prstGeom prst="rect">
            <a:avLst/>
          </a:prstGeom>
          <a:noFill/>
        </p:spPr>
        <p:txBody>
          <a:bodyPr wrap="none" rtlCol="0">
            <a:spAutoFit/>
          </a:bodyPr>
          <a:lstStyle/>
          <a:p>
            <a:r>
              <a:rPr lang="en-US" sz="1400" dirty="0">
                <a:solidFill>
                  <a:srgbClr val="FF0000"/>
                </a:solidFill>
              </a:rPr>
              <a:t>M7.1 August 22</a:t>
            </a:r>
          </a:p>
        </p:txBody>
      </p:sp>
      <p:sp>
        <p:nvSpPr>
          <p:cNvPr id="11" name="TextBox 10">
            <a:extLst>
              <a:ext uri="{FF2B5EF4-FFF2-40B4-BE49-F238E27FC236}">
                <a16:creationId xmlns:a16="http://schemas.microsoft.com/office/drawing/2014/main" id="{113805F7-3369-6E40-BBED-4AB71C4B47A2}"/>
              </a:ext>
            </a:extLst>
          </p:cNvPr>
          <p:cNvSpPr txBox="1"/>
          <p:nvPr/>
        </p:nvSpPr>
        <p:spPr>
          <a:xfrm>
            <a:off x="5840019" y="3871388"/>
            <a:ext cx="1428340" cy="307777"/>
          </a:xfrm>
          <a:prstGeom prst="rect">
            <a:avLst/>
          </a:prstGeom>
          <a:solidFill>
            <a:schemeClr val="bg1"/>
          </a:solidFill>
        </p:spPr>
        <p:txBody>
          <a:bodyPr wrap="none" rtlCol="0">
            <a:spAutoFit/>
          </a:bodyPr>
          <a:lstStyle/>
          <a:p>
            <a:r>
              <a:rPr lang="en-US" sz="1400" dirty="0">
                <a:solidFill>
                  <a:srgbClr val="FF0000"/>
                </a:solidFill>
              </a:rPr>
              <a:t>M7.5 August 12</a:t>
            </a:r>
          </a:p>
        </p:txBody>
      </p:sp>
      <p:sp>
        <p:nvSpPr>
          <p:cNvPr id="13" name="5-Point Star 12">
            <a:extLst>
              <a:ext uri="{FF2B5EF4-FFF2-40B4-BE49-F238E27FC236}">
                <a16:creationId xmlns:a16="http://schemas.microsoft.com/office/drawing/2014/main" id="{50BA0E2F-5F8A-B54D-9AA0-6C58DB66536F}"/>
              </a:ext>
            </a:extLst>
          </p:cNvPr>
          <p:cNvSpPr/>
          <p:nvPr/>
        </p:nvSpPr>
        <p:spPr bwMode="auto">
          <a:xfrm>
            <a:off x="6961972" y="4388893"/>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14" name="TextBox 13">
            <a:extLst>
              <a:ext uri="{FF2B5EF4-FFF2-40B4-BE49-F238E27FC236}">
                <a16:creationId xmlns:a16="http://schemas.microsoft.com/office/drawing/2014/main" id="{09DDEB72-0461-174F-A7FF-B495196245D8}"/>
              </a:ext>
            </a:extLst>
          </p:cNvPr>
          <p:cNvSpPr txBox="1"/>
          <p:nvPr/>
        </p:nvSpPr>
        <p:spPr>
          <a:xfrm>
            <a:off x="6324600" y="4557286"/>
            <a:ext cx="1428340" cy="307777"/>
          </a:xfrm>
          <a:prstGeom prst="rect">
            <a:avLst/>
          </a:prstGeom>
          <a:noFill/>
        </p:spPr>
        <p:txBody>
          <a:bodyPr wrap="none" rtlCol="0">
            <a:spAutoFit/>
          </a:bodyPr>
          <a:lstStyle/>
          <a:p>
            <a:r>
              <a:rPr lang="en-US" sz="1400" dirty="0">
                <a:solidFill>
                  <a:srgbClr val="FF0000"/>
                </a:solidFill>
              </a:rPr>
              <a:t>M8.1 August 12</a:t>
            </a:r>
          </a:p>
        </p:txBody>
      </p:sp>
      <p:sp>
        <p:nvSpPr>
          <p:cNvPr id="2" name="5-Point Star 1">
            <a:extLst>
              <a:ext uri="{FF2B5EF4-FFF2-40B4-BE49-F238E27FC236}">
                <a16:creationId xmlns:a16="http://schemas.microsoft.com/office/drawing/2014/main" id="{826F0D95-2B77-3049-9A00-926FE84C395A}"/>
              </a:ext>
            </a:extLst>
          </p:cNvPr>
          <p:cNvSpPr/>
          <p:nvPr/>
        </p:nvSpPr>
        <p:spPr bwMode="auto">
          <a:xfrm>
            <a:off x="7162800" y="3810000"/>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15" name="Title 1">
            <a:extLst>
              <a:ext uri="{FF2B5EF4-FFF2-40B4-BE49-F238E27FC236}">
                <a16:creationId xmlns:a16="http://schemas.microsoft.com/office/drawing/2014/main" id="{5B74750F-B611-4F6A-9443-EA2935303114}"/>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Outer Rise Tension.gif">
            <a:extLst>
              <a:ext uri="{FF2B5EF4-FFF2-40B4-BE49-F238E27FC236}">
                <a16:creationId xmlns:a16="http://schemas.microsoft.com/office/drawing/2014/main" id="{D1357364-9A24-6542-9C11-27BF7B1ECC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762000"/>
            <a:ext cx="664368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E8F42CBB-B297-774D-97AD-9D364DE10F2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4340" name="Picture 18" descr="IRIS_TMlogo.png">
            <a:extLst>
              <a:ext uri="{FF2B5EF4-FFF2-40B4-BE49-F238E27FC236}">
                <a16:creationId xmlns:a16="http://schemas.microsoft.com/office/drawing/2014/main" id="{154CE77F-A403-7640-9716-4FAC22DD57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1">
            <a:extLst>
              <a:ext uri="{FF2B5EF4-FFF2-40B4-BE49-F238E27FC236}">
                <a16:creationId xmlns:a16="http://schemas.microsoft.com/office/drawing/2014/main" id="{53537931-71F2-4F4D-9C13-0310C0D10B8B}"/>
              </a:ext>
            </a:extLst>
          </p:cNvPr>
          <p:cNvSpPr txBox="1">
            <a:spLocks noChangeArrowheads="1"/>
          </p:cNvSpPr>
          <p:nvPr/>
        </p:nvSpPr>
        <p:spPr bwMode="auto">
          <a:xfrm>
            <a:off x="7047981" y="2372831"/>
            <a:ext cx="1223412" cy="861774"/>
          </a:xfrm>
          <a:prstGeom prst="rect">
            <a:avLst/>
          </a:prstGeom>
          <a:solidFill>
            <a:schemeClr val="bg1"/>
          </a:solidFill>
          <a:ln>
            <a:noFill/>
          </a:ln>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2000"/>
              </a:lnSpc>
            </a:pPr>
            <a:r>
              <a:rPr lang="en-US" altLang="en-US" sz="1800" dirty="0"/>
              <a:t>South </a:t>
            </a:r>
          </a:p>
          <a:p>
            <a:pPr algn="ctr" eaLnBrk="1" hangingPunct="1">
              <a:lnSpc>
                <a:spcPts val="2000"/>
              </a:lnSpc>
            </a:pPr>
            <a:r>
              <a:rPr lang="en-US" altLang="en-US" sz="1800" dirty="0"/>
              <a:t>American </a:t>
            </a:r>
          </a:p>
          <a:p>
            <a:pPr algn="ctr" eaLnBrk="1" hangingPunct="1">
              <a:lnSpc>
                <a:spcPts val="2000"/>
              </a:lnSpc>
            </a:pPr>
            <a:r>
              <a:rPr lang="en-US" altLang="en-US" sz="1800" dirty="0"/>
              <a:t>Plate</a:t>
            </a:r>
          </a:p>
        </p:txBody>
      </p:sp>
      <p:cxnSp>
        <p:nvCxnSpPr>
          <p:cNvPr id="5" name="Straight Arrow Connector 4">
            <a:extLst>
              <a:ext uri="{FF2B5EF4-FFF2-40B4-BE49-F238E27FC236}">
                <a16:creationId xmlns:a16="http://schemas.microsoft.com/office/drawing/2014/main" id="{1841264D-E5CC-3E46-BD09-E38438866212}"/>
              </a:ext>
            </a:extLst>
          </p:cNvPr>
          <p:cNvCxnSpPr>
            <a:cxnSpLocks noChangeShapeType="1"/>
          </p:cNvCxnSpPr>
          <p:nvPr/>
        </p:nvCxnSpPr>
        <p:spPr bwMode="auto">
          <a:xfrm>
            <a:off x="5364644" y="1274944"/>
            <a:ext cx="204906" cy="898990"/>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0" name="TextBox 19">
            <a:extLst>
              <a:ext uri="{FF2B5EF4-FFF2-40B4-BE49-F238E27FC236}">
                <a16:creationId xmlns:a16="http://schemas.microsoft.com/office/drawing/2014/main" id="{755C70ED-2B80-CB45-82CC-59863D31CE9C}"/>
              </a:ext>
            </a:extLst>
          </p:cNvPr>
          <p:cNvSpPr txBox="1"/>
          <p:nvPr/>
        </p:nvSpPr>
        <p:spPr>
          <a:xfrm>
            <a:off x="4449850" y="1060020"/>
            <a:ext cx="2003625" cy="276999"/>
          </a:xfrm>
          <a:prstGeom prst="rect">
            <a:avLst/>
          </a:prstGeom>
          <a:solidFill>
            <a:schemeClr val="bg1"/>
          </a:solidFill>
        </p:spPr>
        <p:txBody>
          <a:bodyPr wrap="none" rtlCol="0">
            <a:spAutoFit/>
          </a:bodyPr>
          <a:lstStyle/>
          <a:p>
            <a:r>
              <a:rPr lang="en-US" sz="1200" dirty="0">
                <a:solidFill>
                  <a:srgbClr val="FF0000"/>
                </a:solidFill>
              </a:rPr>
              <a:t>M7.1 August 22 aftershock</a:t>
            </a:r>
          </a:p>
        </p:txBody>
      </p:sp>
      <p:sp>
        <p:nvSpPr>
          <p:cNvPr id="21" name="5-Point Star 20">
            <a:extLst>
              <a:ext uri="{FF2B5EF4-FFF2-40B4-BE49-F238E27FC236}">
                <a16:creationId xmlns:a16="http://schemas.microsoft.com/office/drawing/2014/main" id="{8F8D5822-BA6D-7E4E-BFDA-2411AF3212A3}"/>
              </a:ext>
            </a:extLst>
          </p:cNvPr>
          <p:cNvSpPr/>
          <p:nvPr/>
        </p:nvSpPr>
        <p:spPr bwMode="auto">
          <a:xfrm>
            <a:off x="5416357" y="2186237"/>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23" name="TextBox 1">
            <a:extLst>
              <a:ext uri="{FF2B5EF4-FFF2-40B4-BE49-F238E27FC236}">
                <a16:creationId xmlns:a16="http://schemas.microsoft.com/office/drawing/2014/main" id="{7AB9F4EE-DFE2-5C4B-B155-BAF43004AF41}"/>
              </a:ext>
            </a:extLst>
          </p:cNvPr>
          <p:cNvSpPr txBox="1">
            <a:spLocks noChangeArrowheads="1"/>
          </p:cNvSpPr>
          <p:nvPr/>
        </p:nvSpPr>
        <p:spPr bwMode="auto">
          <a:xfrm>
            <a:off x="1399930" y="1919255"/>
            <a:ext cx="124906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2000"/>
              </a:lnSpc>
            </a:pPr>
            <a:r>
              <a:rPr lang="en-US" altLang="en-US" sz="1800" dirty="0"/>
              <a:t>South </a:t>
            </a:r>
          </a:p>
          <a:p>
            <a:pPr algn="ctr" eaLnBrk="1" hangingPunct="1">
              <a:lnSpc>
                <a:spcPts val="2000"/>
              </a:lnSpc>
            </a:pPr>
            <a:r>
              <a:rPr lang="en-US" altLang="en-US" sz="1800" dirty="0"/>
              <a:t>Sandwich </a:t>
            </a:r>
          </a:p>
          <a:p>
            <a:pPr algn="ctr" eaLnBrk="1" hangingPunct="1">
              <a:lnSpc>
                <a:spcPts val="2000"/>
              </a:lnSpc>
            </a:pPr>
            <a:r>
              <a:rPr lang="en-US" altLang="en-US" sz="1800" dirty="0"/>
              <a:t>microplate</a:t>
            </a:r>
          </a:p>
        </p:txBody>
      </p:sp>
      <p:sp>
        <p:nvSpPr>
          <p:cNvPr id="26" name="5-Point Star 25">
            <a:extLst>
              <a:ext uri="{FF2B5EF4-FFF2-40B4-BE49-F238E27FC236}">
                <a16:creationId xmlns:a16="http://schemas.microsoft.com/office/drawing/2014/main" id="{39900ABC-2881-7340-956D-0CB523C223C7}"/>
              </a:ext>
            </a:extLst>
          </p:cNvPr>
          <p:cNvSpPr/>
          <p:nvPr/>
        </p:nvSpPr>
        <p:spPr bwMode="auto">
          <a:xfrm>
            <a:off x="4903053" y="2693768"/>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39" name="Freeform 38">
            <a:extLst>
              <a:ext uri="{FF2B5EF4-FFF2-40B4-BE49-F238E27FC236}">
                <a16:creationId xmlns:a16="http://schemas.microsoft.com/office/drawing/2014/main" id="{51439850-6F16-884D-BB86-029F5C2E47C0}"/>
              </a:ext>
            </a:extLst>
          </p:cNvPr>
          <p:cNvSpPr/>
          <p:nvPr/>
        </p:nvSpPr>
        <p:spPr>
          <a:xfrm>
            <a:off x="1509054" y="3443591"/>
            <a:ext cx="6611007" cy="1935651"/>
          </a:xfrm>
          <a:custGeom>
            <a:avLst/>
            <a:gdLst>
              <a:gd name="connsiteX0" fmla="*/ 6611007 w 6611007"/>
              <a:gd name="connsiteY0" fmla="*/ 85831 h 1935651"/>
              <a:gd name="connsiteX1" fmla="*/ 5591503 w 6611007"/>
              <a:gd name="connsiteY1" fmla="*/ 33279 h 1935651"/>
              <a:gd name="connsiteX2" fmla="*/ 4834758 w 6611007"/>
              <a:gd name="connsiteY2" fmla="*/ 1748 h 1935651"/>
              <a:gd name="connsiteX3" fmla="*/ 3993931 w 6611007"/>
              <a:gd name="connsiteY3" fmla="*/ 85831 h 1935651"/>
              <a:gd name="connsiteX4" fmla="*/ 2995448 w 6611007"/>
              <a:gd name="connsiteY4" fmla="*/ 253996 h 1935651"/>
              <a:gd name="connsiteX5" fmla="*/ 2301765 w 6611007"/>
              <a:gd name="connsiteY5" fmla="*/ 464203 h 1935651"/>
              <a:gd name="connsiteX6" fmla="*/ 1723696 w 6611007"/>
              <a:gd name="connsiteY6" fmla="*/ 779513 h 1935651"/>
              <a:gd name="connsiteX7" fmla="*/ 1135117 w 6611007"/>
              <a:gd name="connsiteY7" fmla="*/ 1147375 h 1935651"/>
              <a:gd name="connsiteX8" fmla="*/ 599089 w 6611007"/>
              <a:gd name="connsiteY8" fmla="*/ 1483706 h 1935651"/>
              <a:gd name="connsiteX9" fmla="*/ 0 w 6611007"/>
              <a:gd name="connsiteY9" fmla="*/ 1935651 h 19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1007" h="1935651">
                <a:moveTo>
                  <a:pt x="6611007" y="85831"/>
                </a:moveTo>
                <a:lnTo>
                  <a:pt x="5591503" y="33279"/>
                </a:lnTo>
                <a:cubicBezTo>
                  <a:pt x="5295461" y="19265"/>
                  <a:pt x="5101020" y="-7011"/>
                  <a:pt x="4834758" y="1748"/>
                </a:cubicBezTo>
                <a:cubicBezTo>
                  <a:pt x="4568496" y="10507"/>
                  <a:pt x="4300483" y="43790"/>
                  <a:pt x="3993931" y="85831"/>
                </a:cubicBezTo>
                <a:cubicBezTo>
                  <a:pt x="3687379" y="127872"/>
                  <a:pt x="3277476" y="190934"/>
                  <a:pt x="2995448" y="253996"/>
                </a:cubicBezTo>
                <a:cubicBezTo>
                  <a:pt x="2713420" y="317058"/>
                  <a:pt x="2513724" y="376617"/>
                  <a:pt x="2301765" y="464203"/>
                </a:cubicBezTo>
                <a:cubicBezTo>
                  <a:pt x="2089806" y="551789"/>
                  <a:pt x="1918137" y="665651"/>
                  <a:pt x="1723696" y="779513"/>
                </a:cubicBezTo>
                <a:cubicBezTo>
                  <a:pt x="1529255" y="893375"/>
                  <a:pt x="1135117" y="1147375"/>
                  <a:pt x="1135117" y="1147375"/>
                </a:cubicBezTo>
                <a:cubicBezTo>
                  <a:pt x="947683" y="1264740"/>
                  <a:pt x="788275" y="1352327"/>
                  <a:pt x="599089" y="1483706"/>
                </a:cubicBezTo>
                <a:cubicBezTo>
                  <a:pt x="409903" y="1615085"/>
                  <a:pt x="204951" y="1775368"/>
                  <a:pt x="0" y="1935651"/>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a:extLst>
              <a:ext uri="{FF2B5EF4-FFF2-40B4-BE49-F238E27FC236}">
                <a16:creationId xmlns:a16="http://schemas.microsoft.com/office/drawing/2014/main" id="{7FC087A8-AA81-014B-957F-05926448DEF9}"/>
              </a:ext>
            </a:extLst>
          </p:cNvPr>
          <p:cNvSpPr/>
          <p:nvPr/>
        </p:nvSpPr>
        <p:spPr>
          <a:xfrm>
            <a:off x="1391416" y="2895600"/>
            <a:ext cx="5656565" cy="2034605"/>
          </a:xfrm>
          <a:custGeom>
            <a:avLst/>
            <a:gdLst>
              <a:gd name="connsiteX0" fmla="*/ 5580993 w 5580993"/>
              <a:gd name="connsiteY0" fmla="*/ 32442 h 1934814"/>
              <a:gd name="connsiteX1" fmla="*/ 4981904 w 5580993"/>
              <a:gd name="connsiteY1" fmla="*/ 911 h 1934814"/>
              <a:gd name="connsiteX2" fmla="*/ 4214649 w 5580993"/>
              <a:gd name="connsiteY2" fmla="*/ 63973 h 1934814"/>
              <a:gd name="connsiteX3" fmla="*/ 3510455 w 5580993"/>
              <a:gd name="connsiteY3" fmla="*/ 158566 h 1934814"/>
              <a:gd name="connsiteX4" fmla="*/ 2816773 w 5580993"/>
              <a:gd name="connsiteY4" fmla="*/ 284690 h 1934814"/>
              <a:gd name="connsiteX5" fmla="*/ 2364828 w 5580993"/>
              <a:gd name="connsiteY5" fmla="*/ 442345 h 1934814"/>
              <a:gd name="connsiteX6" fmla="*/ 1860331 w 5580993"/>
              <a:gd name="connsiteY6" fmla="*/ 673573 h 1934814"/>
              <a:gd name="connsiteX7" fmla="*/ 1439918 w 5580993"/>
              <a:gd name="connsiteY7" fmla="*/ 946842 h 1934814"/>
              <a:gd name="connsiteX8" fmla="*/ 1040524 w 5580993"/>
              <a:gd name="connsiteY8" fmla="*/ 1209601 h 1934814"/>
              <a:gd name="connsiteX9" fmla="*/ 609600 w 5580993"/>
              <a:gd name="connsiteY9" fmla="*/ 1514401 h 1934814"/>
              <a:gd name="connsiteX10" fmla="*/ 0 w 5580993"/>
              <a:gd name="connsiteY10" fmla="*/ 1934814 h 193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80993" h="1934814">
                <a:moveTo>
                  <a:pt x="5580993" y="32442"/>
                </a:moveTo>
                <a:cubicBezTo>
                  <a:pt x="5395310" y="14049"/>
                  <a:pt x="5209628" y="-4344"/>
                  <a:pt x="4981904" y="911"/>
                </a:cubicBezTo>
                <a:cubicBezTo>
                  <a:pt x="4754180" y="6166"/>
                  <a:pt x="4459890" y="37697"/>
                  <a:pt x="4214649" y="63973"/>
                </a:cubicBezTo>
                <a:cubicBezTo>
                  <a:pt x="3969407" y="90249"/>
                  <a:pt x="3743434" y="121780"/>
                  <a:pt x="3510455" y="158566"/>
                </a:cubicBezTo>
                <a:cubicBezTo>
                  <a:pt x="3277476" y="195352"/>
                  <a:pt x="3007711" y="237394"/>
                  <a:pt x="2816773" y="284690"/>
                </a:cubicBezTo>
                <a:cubicBezTo>
                  <a:pt x="2625835" y="331986"/>
                  <a:pt x="2524235" y="377531"/>
                  <a:pt x="2364828" y="442345"/>
                </a:cubicBezTo>
                <a:cubicBezTo>
                  <a:pt x="2205421" y="507159"/>
                  <a:pt x="2014483" y="589490"/>
                  <a:pt x="1860331" y="673573"/>
                </a:cubicBezTo>
                <a:cubicBezTo>
                  <a:pt x="1706179" y="757656"/>
                  <a:pt x="1439918" y="946842"/>
                  <a:pt x="1439918" y="946842"/>
                </a:cubicBezTo>
                <a:cubicBezTo>
                  <a:pt x="1303283" y="1036180"/>
                  <a:pt x="1178910" y="1115008"/>
                  <a:pt x="1040524" y="1209601"/>
                </a:cubicBezTo>
                <a:cubicBezTo>
                  <a:pt x="902138" y="1304194"/>
                  <a:pt x="609600" y="1514401"/>
                  <a:pt x="609600" y="1514401"/>
                </a:cubicBezTo>
                <a:lnTo>
                  <a:pt x="0" y="1934814"/>
                </a:lnTo>
              </a:path>
            </a:pathLst>
          </a:custGeom>
          <a:noFill/>
          <a:ln w="1047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DA9948CA-4D3B-DB4A-8E8A-E5EC9DB948F7}"/>
              </a:ext>
            </a:extLst>
          </p:cNvPr>
          <p:cNvGrpSpPr/>
          <p:nvPr/>
        </p:nvGrpSpPr>
        <p:grpSpPr>
          <a:xfrm rot="21260157">
            <a:off x="5374345" y="2710275"/>
            <a:ext cx="1625766" cy="276999"/>
            <a:chOff x="6172363" y="3424417"/>
            <a:chExt cx="1625766" cy="276999"/>
          </a:xfrm>
        </p:grpSpPr>
        <p:sp>
          <p:nvSpPr>
            <p:cNvPr id="10" name="TextBox 9">
              <a:extLst>
                <a:ext uri="{FF2B5EF4-FFF2-40B4-BE49-F238E27FC236}">
                  <a16:creationId xmlns:a16="http://schemas.microsoft.com/office/drawing/2014/main" id="{C07B2666-9C26-FD4F-8A89-78C4A085B5ED}"/>
                </a:ext>
              </a:extLst>
            </p:cNvPr>
            <p:cNvSpPr txBox="1"/>
            <p:nvPr/>
          </p:nvSpPr>
          <p:spPr>
            <a:xfrm>
              <a:off x="6172363" y="3424417"/>
              <a:ext cx="1625766" cy="276999"/>
            </a:xfrm>
            <a:prstGeom prst="rect">
              <a:avLst/>
            </a:prstGeom>
            <a:noFill/>
          </p:spPr>
          <p:txBody>
            <a:bodyPr wrap="none" rtlCol="0">
              <a:spAutoFit/>
            </a:bodyPr>
            <a:lstStyle/>
            <a:p>
              <a:r>
                <a:rPr lang="en-US" sz="1200" dirty="0"/>
                <a:t>compressional stress</a:t>
              </a:r>
            </a:p>
          </p:txBody>
        </p:sp>
        <p:cxnSp>
          <p:nvCxnSpPr>
            <p:cNvPr id="13" name="Straight Arrow Connector 12">
              <a:extLst>
                <a:ext uri="{FF2B5EF4-FFF2-40B4-BE49-F238E27FC236}">
                  <a16:creationId xmlns:a16="http://schemas.microsoft.com/office/drawing/2014/main" id="{209377E3-6A59-3246-8E8C-A04A8B47062F}"/>
                </a:ext>
              </a:extLst>
            </p:cNvPr>
            <p:cNvCxnSpPr>
              <a:cxnSpLocks/>
            </p:cNvCxnSpPr>
            <p:nvPr/>
          </p:nvCxnSpPr>
          <p:spPr>
            <a:xfrm>
              <a:off x="6520302" y="3444785"/>
              <a:ext cx="37325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1F310E0-EAC3-254F-B25F-6BE91881FE06}"/>
                </a:ext>
              </a:extLst>
            </p:cNvPr>
            <p:cNvCxnSpPr>
              <a:cxnSpLocks/>
            </p:cNvCxnSpPr>
            <p:nvPr/>
          </p:nvCxnSpPr>
          <p:spPr>
            <a:xfrm flipH="1">
              <a:off x="6985246" y="3444785"/>
              <a:ext cx="37325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DFFE5D62-E236-4244-9C5C-6066ABB282BC}"/>
              </a:ext>
            </a:extLst>
          </p:cNvPr>
          <p:cNvGrpSpPr/>
          <p:nvPr/>
        </p:nvGrpSpPr>
        <p:grpSpPr>
          <a:xfrm>
            <a:off x="5233088" y="2781935"/>
            <a:ext cx="220100" cy="295401"/>
            <a:chOff x="6611328" y="2273807"/>
            <a:chExt cx="220100" cy="295401"/>
          </a:xfrm>
        </p:grpSpPr>
        <p:cxnSp>
          <p:nvCxnSpPr>
            <p:cNvPr id="18" name="Straight Connector 17">
              <a:extLst>
                <a:ext uri="{FF2B5EF4-FFF2-40B4-BE49-F238E27FC236}">
                  <a16:creationId xmlns:a16="http://schemas.microsoft.com/office/drawing/2014/main" id="{42E1AF5B-A285-EF47-97BC-06CA727D9316}"/>
                </a:ext>
              </a:extLst>
            </p:cNvPr>
            <p:cNvCxnSpPr/>
            <p:nvPr/>
          </p:nvCxnSpPr>
          <p:spPr>
            <a:xfrm flipV="1">
              <a:off x="6628509" y="2273807"/>
              <a:ext cx="185738" cy="29540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32F6A3E3-0089-BF45-A0D3-36A4199E4FD5}"/>
                </a:ext>
              </a:extLst>
            </p:cNvPr>
            <p:cNvGrpSpPr/>
            <p:nvPr/>
          </p:nvGrpSpPr>
          <p:grpSpPr>
            <a:xfrm>
              <a:off x="6721378" y="2342506"/>
              <a:ext cx="110050" cy="175026"/>
              <a:chOff x="6419709" y="2307977"/>
              <a:chExt cx="110050" cy="175026"/>
            </a:xfrm>
          </p:grpSpPr>
          <p:cxnSp>
            <p:nvCxnSpPr>
              <p:cNvPr id="36" name="Straight Connector 35">
                <a:extLst>
                  <a:ext uri="{FF2B5EF4-FFF2-40B4-BE49-F238E27FC236}">
                    <a16:creationId xmlns:a16="http://schemas.microsoft.com/office/drawing/2014/main" id="{5A7D4B8D-AEE0-2E4A-A312-85816E6BE739}"/>
                  </a:ext>
                </a:extLst>
              </p:cNvPr>
              <p:cNvCxnSpPr>
                <a:cxnSpLocks noChangeAspect="1"/>
              </p:cNvCxnSpPr>
              <p:nvPr/>
            </p:nvCxnSpPr>
            <p:spPr>
              <a:xfrm flipV="1">
                <a:off x="6419709" y="2307977"/>
                <a:ext cx="110050" cy="1750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DB07491-F0FA-2A49-A36F-549CA43A3B88}"/>
                  </a:ext>
                </a:extLst>
              </p:cNvPr>
              <p:cNvCxnSpPr>
                <a:cxnSpLocks/>
              </p:cNvCxnSpPr>
              <p:nvPr/>
            </p:nvCxnSpPr>
            <p:spPr>
              <a:xfrm flipV="1">
                <a:off x="6425271" y="2434485"/>
                <a:ext cx="98926" cy="366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62AE8C07-1760-FC40-8E4D-A3329D198CCB}"/>
                </a:ext>
              </a:extLst>
            </p:cNvPr>
            <p:cNvGrpSpPr/>
            <p:nvPr/>
          </p:nvGrpSpPr>
          <p:grpSpPr>
            <a:xfrm rot="10800000">
              <a:off x="6611328" y="2321980"/>
              <a:ext cx="110050" cy="175026"/>
              <a:chOff x="6419709" y="2307977"/>
              <a:chExt cx="110050" cy="175026"/>
            </a:xfrm>
          </p:grpSpPr>
          <p:cxnSp>
            <p:nvCxnSpPr>
              <p:cNvPr id="47" name="Straight Connector 46">
                <a:extLst>
                  <a:ext uri="{FF2B5EF4-FFF2-40B4-BE49-F238E27FC236}">
                    <a16:creationId xmlns:a16="http://schemas.microsoft.com/office/drawing/2014/main" id="{F2DAC6F3-F137-6144-AF63-611A3B11F9D8}"/>
                  </a:ext>
                </a:extLst>
              </p:cNvPr>
              <p:cNvCxnSpPr>
                <a:cxnSpLocks noChangeAspect="1"/>
              </p:cNvCxnSpPr>
              <p:nvPr/>
            </p:nvCxnSpPr>
            <p:spPr>
              <a:xfrm flipV="1">
                <a:off x="6419709" y="2307977"/>
                <a:ext cx="110050" cy="1750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C524768-5E25-DF4D-867A-F879EDB1EF27}"/>
                  </a:ext>
                </a:extLst>
              </p:cNvPr>
              <p:cNvCxnSpPr>
                <a:cxnSpLocks/>
              </p:cNvCxnSpPr>
              <p:nvPr/>
            </p:nvCxnSpPr>
            <p:spPr>
              <a:xfrm flipV="1">
                <a:off x="6425271" y="2434485"/>
                <a:ext cx="98926" cy="366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8" name="TextBox 27">
            <a:extLst>
              <a:ext uri="{FF2B5EF4-FFF2-40B4-BE49-F238E27FC236}">
                <a16:creationId xmlns:a16="http://schemas.microsoft.com/office/drawing/2014/main" id="{A4EA3360-7E0F-174A-87FB-C075821E493F}"/>
              </a:ext>
            </a:extLst>
          </p:cNvPr>
          <p:cNvSpPr txBox="1"/>
          <p:nvPr/>
        </p:nvSpPr>
        <p:spPr>
          <a:xfrm>
            <a:off x="5451663" y="3083169"/>
            <a:ext cx="1960345" cy="276999"/>
          </a:xfrm>
          <a:prstGeom prst="rect">
            <a:avLst/>
          </a:prstGeom>
          <a:solidFill>
            <a:schemeClr val="bg1"/>
          </a:solidFill>
        </p:spPr>
        <p:txBody>
          <a:bodyPr wrap="none" rtlCol="0">
            <a:spAutoFit/>
          </a:bodyPr>
          <a:lstStyle/>
          <a:p>
            <a:r>
              <a:rPr lang="en-US" sz="1200" dirty="0">
                <a:solidFill>
                  <a:srgbClr val="FF0000"/>
                </a:solidFill>
              </a:rPr>
              <a:t>M7.5 August 12 foreshock</a:t>
            </a:r>
          </a:p>
        </p:txBody>
      </p:sp>
      <p:sp>
        <p:nvSpPr>
          <p:cNvPr id="29" name="5-Point Star 28">
            <a:extLst>
              <a:ext uri="{FF2B5EF4-FFF2-40B4-BE49-F238E27FC236}">
                <a16:creationId xmlns:a16="http://schemas.microsoft.com/office/drawing/2014/main" id="{02E7FEDF-69F1-B140-962C-3B717FE78495}"/>
              </a:ext>
            </a:extLst>
          </p:cNvPr>
          <p:cNvSpPr/>
          <p:nvPr/>
        </p:nvSpPr>
        <p:spPr bwMode="auto">
          <a:xfrm>
            <a:off x="4872194" y="2930671"/>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cxnSp>
        <p:nvCxnSpPr>
          <p:cNvPr id="61" name="Straight Arrow Connector 60">
            <a:extLst>
              <a:ext uri="{FF2B5EF4-FFF2-40B4-BE49-F238E27FC236}">
                <a16:creationId xmlns:a16="http://schemas.microsoft.com/office/drawing/2014/main" id="{0E140AFE-F446-854B-A05C-D9DFC27DD3C9}"/>
              </a:ext>
            </a:extLst>
          </p:cNvPr>
          <p:cNvCxnSpPr>
            <a:cxnSpLocks noChangeShapeType="1"/>
            <a:stCxn id="28" idx="1"/>
          </p:cNvCxnSpPr>
          <p:nvPr/>
        </p:nvCxnSpPr>
        <p:spPr bwMode="auto">
          <a:xfrm flipH="1" flipV="1">
            <a:off x="5161505" y="3176372"/>
            <a:ext cx="290158" cy="45297"/>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64" name="Straight Arrow Connector 63">
            <a:extLst>
              <a:ext uri="{FF2B5EF4-FFF2-40B4-BE49-F238E27FC236}">
                <a16:creationId xmlns:a16="http://schemas.microsoft.com/office/drawing/2014/main" id="{624D90F2-0F4F-C945-B05A-15E0636A855B}"/>
              </a:ext>
            </a:extLst>
          </p:cNvPr>
          <p:cNvCxnSpPr>
            <a:cxnSpLocks noChangeShapeType="1"/>
          </p:cNvCxnSpPr>
          <p:nvPr/>
        </p:nvCxnSpPr>
        <p:spPr bwMode="auto">
          <a:xfrm flipV="1">
            <a:off x="4578069" y="2833956"/>
            <a:ext cx="290158" cy="45297"/>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 name="TextBox 26">
            <a:extLst>
              <a:ext uri="{FF2B5EF4-FFF2-40B4-BE49-F238E27FC236}">
                <a16:creationId xmlns:a16="http://schemas.microsoft.com/office/drawing/2014/main" id="{36FD07B5-1743-6541-B522-C9B6B2DD8176}"/>
              </a:ext>
            </a:extLst>
          </p:cNvPr>
          <p:cNvSpPr txBox="1"/>
          <p:nvPr/>
        </p:nvSpPr>
        <p:spPr>
          <a:xfrm>
            <a:off x="3714870" y="2565254"/>
            <a:ext cx="918841" cy="646331"/>
          </a:xfrm>
          <a:prstGeom prst="rect">
            <a:avLst/>
          </a:prstGeom>
          <a:noFill/>
        </p:spPr>
        <p:txBody>
          <a:bodyPr wrap="none" rtlCol="0">
            <a:spAutoFit/>
          </a:bodyPr>
          <a:lstStyle/>
          <a:p>
            <a:pPr algn="r"/>
            <a:r>
              <a:rPr lang="en-US" sz="1200" dirty="0">
                <a:solidFill>
                  <a:srgbClr val="FF0000"/>
                </a:solidFill>
              </a:rPr>
              <a:t>M8.1 </a:t>
            </a:r>
          </a:p>
          <a:p>
            <a:pPr algn="r"/>
            <a:r>
              <a:rPr lang="en-US" sz="1200" dirty="0">
                <a:solidFill>
                  <a:srgbClr val="FF0000"/>
                </a:solidFill>
              </a:rPr>
              <a:t>August 12 </a:t>
            </a:r>
          </a:p>
          <a:p>
            <a:pPr algn="r"/>
            <a:r>
              <a:rPr lang="en-US" sz="1200" dirty="0">
                <a:solidFill>
                  <a:srgbClr val="FF0000"/>
                </a:solidFill>
              </a:rPr>
              <a:t>mainshock</a:t>
            </a:r>
          </a:p>
        </p:txBody>
      </p:sp>
      <p:sp>
        <p:nvSpPr>
          <p:cNvPr id="14348" name="TextBox 7">
            <a:extLst>
              <a:ext uri="{FF2B5EF4-FFF2-40B4-BE49-F238E27FC236}">
                <a16:creationId xmlns:a16="http://schemas.microsoft.com/office/drawing/2014/main" id="{714AC015-0E13-8347-8EDC-8A62E468B863}"/>
              </a:ext>
            </a:extLst>
          </p:cNvPr>
          <p:cNvSpPr txBox="1">
            <a:spLocks noChangeArrowheads="1"/>
          </p:cNvSpPr>
          <p:nvPr/>
        </p:nvSpPr>
        <p:spPr bwMode="auto">
          <a:xfrm>
            <a:off x="1874673" y="4995252"/>
            <a:ext cx="711692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600" dirty="0"/>
              <a:t>experiences tensional (or extensional) stress while the deeper part of the subducting plate experiences compressional stress. The August 12 M7.5 foreshock occurred at 63 km depth and the M8.1 mainshock occurred at 48 km depth. Both the foreshock and mainshock are within the zone of compressional stress and both have thrust-faulting focal mechanisms. But the M7.1 August 22 aftershock occurred at 14 km depth within the zone of tensional stress and it has a normal-faulting focal mechanism.  </a:t>
            </a:r>
          </a:p>
        </p:txBody>
      </p:sp>
      <p:sp>
        <p:nvSpPr>
          <p:cNvPr id="54" name="TextBox 53">
            <a:extLst>
              <a:ext uri="{FF2B5EF4-FFF2-40B4-BE49-F238E27FC236}">
                <a16:creationId xmlns:a16="http://schemas.microsoft.com/office/drawing/2014/main" id="{D5F72A09-6F3D-4548-B061-77EDCC14DE50}"/>
              </a:ext>
            </a:extLst>
          </p:cNvPr>
          <p:cNvSpPr txBox="1"/>
          <p:nvPr/>
        </p:nvSpPr>
        <p:spPr>
          <a:xfrm>
            <a:off x="4432866" y="3647159"/>
            <a:ext cx="4094391" cy="338554"/>
          </a:xfrm>
          <a:prstGeom prst="rect">
            <a:avLst/>
          </a:prstGeom>
          <a:noFill/>
        </p:spPr>
        <p:txBody>
          <a:bodyPr wrap="none" rtlCol="0">
            <a:spAutoFit/>
          </a:bodyPr>
          <a:lstStyle/>
          <a:p>
            <a:r>
              <a:rPr lang="en-US" altLang="en-US" sz="1600" dirty="0"/>
              <a:t>As subducting plates begin to dive beneath</a:t>
            </a:r>
            <a:endParaRPr lang="en-US" sz="1600" dirty="0"/>
          </a:p>
        </p:txBody>
      </p:sp>
      <p:sp>
        <p:nvSpPr>
          <p:cNvPr id="56" name="TextBox 55">
            <a:extLst>
              <a:ext uri="{FF2B5EF4-FFF2-40B4-BE49-F238E27FC236}">
                <a16:creationId xmlns:a16="http://schemas.microsoft.com/office/drawing/2014/main" id="{66EEE428-61B3-084E-B47B-57CA1E13968A}"/>
              </a:ext>
            </a:extLst>
          </p:cNvPr>
          <p:cNvSpPr txBox="1"/>
          <p:nvPr/>
        </p:nvSpPr>
        <p:spPr>
          <a:xfrm>
            <a:off x="3942166" y="3879165"/>
            <a:ext cx="4564070" cy="338554"/>
          </a:xfrm>
          <a:prstGeom prst="rect">
            <a:avLst/>
          </a:prstGeom>
          <a:noFill/>
        </p:spPr>
        <p:txBody>
          <a:bodyPr wrap="none" rtlCol="0">
            <a:spAutoFit/>
          </a:bodyPr>
          <a:lstStyle/>
          <a:p>
            <a:r>
              <a:rPr lang="en-US" altLang="en-US" sz="1600" dirty="0"/>
              <a:t>overriding plates in subduction zones, they must</a:t>
            </a:r>
            <a:endParaRPr lang="en-US" sz="1600" dirty="0"/>
          </a:p>
        </p:txBody>
      </p:sp>
      <p:sp>
        <p:nvSpPr>
          <p:cNvPr id="57" name="TextBox 56">
            <a:extLst>
              <a:ext uri="{FF2B5EF4-FFF2-40B4-BE49-F238E27FC236}">
                <a16:creationId xmlns:a16="http://schemas.microsoft.com/office/drawing/2014/main" id="{4AEBF60E-A4EF-0B46-847A-3D639E509B04}"/>
              </a:ext>
            </a:extLst>
          </p:cNvPr>
          <p:cNvSpPr txBox="1"/>
          <p:nvPr/>
        </p:nvSpPr>
        <p:spPr>
          <a:xfrm>
            <a:off x="3319324" y="4088151"/>
            <a:ext cx="5218095" cy="338554"/>
          </a:xfrm>
          <a:prstGeom prst="rect">
            <a:avLst/>
          </a:prstGeom>
          <a:noFill/>
        </p:spPr>
        <p:txBody>
          <a:bodyPr wrap="none" rtlCol="0">
            <a:spAutoFit/>
          </a:bodyPr>
          <a:lstStyle/>
          <a:p>
            <a:r>
              <a:rPr lang="en-US" altLang="en-US" sz="1600" dirty="0"/>
              <a:t>curve or “bend” beneath the megathrust plate boundary</a:t>
            </a:r>
            <a:endParaRPr lang="en-US" sz="1600" dirty="0"/>
          </a:p>
        </p:txBody>
      </p:sp>
      <p:sp>
        <p:nvSpPr>
          <p:cNvPr id="58" name="TextBox 57">
            <a:extLst>
              <a:ext uri="{FF2B5EF4-FFF2-40B4-BE49-F238E27FC236}">
                <a16:creationId xmlns:a16="http://schemas.microsoft.com/office/drawing/2014/main" id="{F302250A-A10A-6E4A-A2A3-30F14A1E9B9D}"/>
              </a:ext>
            </a:extLst>
          </p:cNvPr>
          <p:cNvSpPr txBox="1"/>
          <p:nvPr/>
        </p:nvSpPr>
        <p:spPr>
          <a:xfrm>
            <a:off x="3005833" y="4309813"/>
            <a:ext cx="5785558" cy="338554"/>
          </a:xfrm>
          <a:prstGeom prst="rect">
            <a:avLst/>
          </a:prstGeom>
          <a:noFill/>
        </p:spPr>
        <p:txBody>
          <a:bodyPr wrap="none" rtlCol="0">
            <a:spAutoFit/>
          </a:bodyPr>
          <a:lstStyle/>
          <a:p>
            <a:r>
              <a:rPr lang="en-US" altLang="en-US" sz="1600" dirty="0"/>
              <a:t>that is gently dipping near the trench but more steeply dipping</a:t>
            </a:r>
            <a:endParaRPr lang="en-US" sz="1600" dirty="0"/>
          </a:p>
        </p:txBody>
      </p:sp>
      <p:sp>
        <p:nvSpPr>
          <p:cNvPr id="59" name="TextBox 58">
            <a:extLst>
              <a:ext uri="{FF2B5EF4-FFF2-40B4-BE49-F238E27FC236}">
                <a16:creationId xmlns:a16="http://schemas.microsoft.com/office/drawing/2014/main" id="{763AFEDF-E7BE-B64D-8941-A80AE29305E0}"/>
              </a:ext>
            </a:extLst>
          </p:cNvPr>
          <p:cNvSpPr txBox="1"/>
          <p:nvPr/>
        </p:nvSpPr>
        <p:spPr>
          <a:xfrm>
            <a:off x="2648990" y="4541276"/>
            <a:ext cx="6169766" cy="338554"/>
          </a:xfrm>
          <a:prstGeom prst="rect">
            <a:avLst/>
          </a:prstGeom>
          <a:noFill/>
        </p:spPr>
        <p:txBody>
          <a:bodyPr wrap="none" rtlCol="0">
            <a:spAutoFit/>
          </a:bodyPr>
          <a:lstStyle/>
          <a:p>
            <a:r>
              <a:rPr lang="en-US" altLang="en-US" sz="1600" dirty="0"/>
              <a:t>at deeper levels. This change in curvature of the subducting plate</a:t>
            </a:r>
            <a:endParaRPr lang="en-US" sz="1600" dirty="0"/>
          </a:p>
        </p:txBody>
      </p:sp>
      <p:sp>
        <p:nvSpPr>
          <p:cNvPr id="60" name="TextBox 59">
            <a:extLst>
              <a:ext uri="{FF2B5EF4-FFF2-40B4-BE49-F238E27FC236}">
                <a16:creationId xmlns:a16="http://schemas.microsoft.com/office/drawing/2014/main" id="{75D70EF9-3FA3-5144-9466-3EA761045E6E}"/>
              </a:ext>
            </a:extLst>
          </p:cNvPr>
          <p:cNvSpPr txBox="1"/>
          <p:nvPr/>
        </p:nvSpPr>
        <p:spPr>
          <a:xfrm>
            <a:off x="2429219" y="4761045"/>
            <a:ext cx="6047938" cy="338554"/>
          </a:xfrm>
          <a:prstGeom prst="rect">
            <a:avLst/>
          </a:prstGeom>
          <a:noFill/>
        </p:spPr>
        <p:txBody>
          <a:bodyPr wrap="none" rtlCol="0">
            <a:spAutoFit/>
          </a:bodyPr>
          <a:lstStyle/>
          <a:p>
            <a:r>
              <a:rPr lang="en-US" altLang="en-US" sz="1600" dirty="0"/>
              <a:t>leads to “bending stresses”. The top part of the subducting plate</a:t>
            </a:r>
            <a:endParaRPr lang="en-US" sz="1600" dirty="0"/>
          </a:p>
        </p:txBody>
      </p:sp>
      <p:sp>
        <p:nvSpPr>
          <p:cNvPr id="42" name="Title 1">
            <a:extLst>
              <a:ext uri="{FF2B5EF4-FFF2-40B4-BE49-F238E27FC236}">
                <a16:creationId xmlns:a16="http://schemas.microsoft.com/office/drawing/2014/main" id="{C35B5061-596D-4EF2-B31D-E197E7C170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DB6438-E106-4374-B113-AC6634D181D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3555" name="Picture 18" descr="IRIS_TMlogo.png">
            <a:extLst>
              <a:ext uri="{FF2B5EF4-FFF2-40B4-BE49-F238E27FC236}">
                <a16:creationId xmlns:a16="http://schemas.microsoft.com/office/drawing/2014/main" id="{6AC06F03-B941-47A9-976F-CDA894F8D4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7">
            <a:extLst>
              <a:ext uri="{FF2B5EF4-FFF2-40B4-BE49-F238E27FC236}">
                <a16:creationId xmlns:a16="http://schemas.microsoft.com/office/drawing/2014/main" id="{B963CA87-7AE2-4195-85D2-1BF1019D9499}"/>
              </a:ext>
            </a:extLst>
          </p:cNvPr>
          <p:cNvSpPr txBox="1">
            <a:spLocks noChangeArrowheads="1"/>
          </p:cNvSpPr>
          <p:nvPr/>
        </p:nvSpPr>
        <p:spPr bwMode="auto">
          <a:xfrm>
            <a:off x="317500" y="1098550"/>
            <a:ext cx="84343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23557" name="TextBox 11">
            <a:extLst>
              <a:ext uri="{FF2B5EF4-FFF2-40B4-BE49-F238E27FC236}">
                <a16:creationId xmlns:a16="http://schemas.microsoft.com/office/drawing/2014/main" id="{98AD7087-D875-4F37-8A56-861B92FC2891}"/>
              </a:ext>
            </a:extLst>
          </p:cNvPr>
          <p:cNvSpPr txBox="1">
            <a:spLocks noChangeArrowheads="1"/>
          </p:cNvSpPr>
          <p:nvPr/>
        </p:nvSpPr>
        <p:spPr bwMode="auto">
          <a:xfrm>
            <a:off x="3570288" y="2576513"/>
            <a:ext cx="495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600" dirty="0">
                <a:latin typeface="Arial" panose="020B0604020202020204" pitchFamily="34" charset="0"/>
              </a:rPr>
              <a:t>This earthquake occurred as the result of normal faulting within the subducting South American Plate.</a:t>
            </a:r>
          </a:p>
        </p:txBody>
      </p:sp>
      <p:sp>
        <p:nvSpPr>
          <p:cNvPr id="23558" name="TextBox 8">
            <a:extLst>
              <a:ext uri="{FF2B5EF4-FFF2-40B4-BE49-F238E27FC236}">
                <a16:creationId xmlns:a16="http://schemas.microsoft.com/office/drawing/2014/main" id="{045C44F7-1644-4670-8F00-1C8BC91BE3B8}"/>
              </a:ext>
            </a:extLst>
          </p:cNvPr>
          <p:cNvSpPr txBox="1">
            <a:spLocks noChangeArrowheads="1"/>
          </p:cNvSpPr>
          <p:nvPr/>
        </p:nvSpPr>
        <p:spPr bwMode="auto">
          <a:xfrm>
            <a:off x="495300" y="5383213"/>
            <a:ext cx="269398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3559" name="TextBox 11">
            <a:extLst>
              <a:ext uri="{FF2B5EF4-FFF2-40B4-BE49-F238E27FC236}">
                <a16:creationId xmlns:a16="http://schemas.microsoft.com/office/drawing/2014/main" id="{CC6D9670-312F-492A-ADE6-B7FBB7385AF1}"/>
              </a:ext>
            </a:extLst>
          </p:cNvPr>
          <p:cNvSpPr txBox="1">
            <a:spLocks noChangeArrowheads="1"/>
          </p:cNvSpPr>
          <p:nvPr/>
        </p:nvSpPr>
        <p:spPr bwMode="auto">
          <a:xfrm>
            <a:off x="304800" y="5013325"/>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23561" name="Picture 2">
            <a:extLst>
              <a:ext uri="{FF2B5EF4-FFF2-40B4-BE49-F238E27FC236}">
                <a16:creationId xmlns:a16="http://schemas.microsoft.com/office/drawing/2014/main" id="{DAE7FE05-4F56-444E-9FCD-CCD85A1774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0313" y="3657600"/>
            <a:ext cx="4551362"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Venn diagram&#10;&#10;Description automatically generated">
            <a:extLst>
              <a:ext uri="{FF2B5EF4-FFF2-40B4-BE49-F238E27FC236}">
                <a16:creationId xmlns:a16="http://schemas.microsoft.com/office/drawing/2014/main" id="{CAB8A89C-2752-47D3-B4F2-AD741144BC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82" y="2606083"/>
            <a:ext cx="2247900" cy="2168093"/>
          </a:xfrm>
          <a:prstGeom prst="rect">
            <a:avLst/>
          </a:prstGeom>
        </p:spPr>
      </p:pic>
      <p:sp>
        <p:nvSpPr>
          <p:cNvPr id="12" name="Title 1">
            <a:extLst>
              <a:ext uri="{FF2B5EF4-FFF2-40B4-BE49-F238E27FC236}">
                <a16:creationId xmlns:a16="http://schemas.microsoft.com/office/drawing/2014/main" id="{3B70C86E-915D-4890-9ACB-11E1EB97716C}"/>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0CA008-9C0D-4244-B6C2-CCD87BB8FF6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5603" name="Picture 18" descr="IRIS_TMlogo.png">
            <a:extLst>
              <a:ext uri="{FF2B5EF4-FFF2-40B4-BE49-F238E27FC236}">
                <a16:creationId xmlns:a16="http://schemas.microsoft.com/office/drawing/2014/main" id="{40E54BDA-F142-478D-ABE8-ACEE589383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7">
            <a:extLst>
              <a:ext uri="{FF2B5EF4-FFF2-40B4-BE49-F238E27FC236}">
                <a16:creationId xmlns:a16="http://schemas.microsoft.com/office/drawing/2014/main" id="{3E7C2B39-016E-4397-960E-3F17FEB23A25}"/>
              </a:ext>
            </a:extLst>
          </p:cNvPr>
          <p:cNvSpPr txBox="1">
            <a:spLocks noChangeArrowheads="1"/>
          </p:cNvSpPr>
          <p:nvPr/>
        </p:nvSpPr>
        <p:spPr bwMode="auto">
          <a:xfrm>
            <a:off x="252413" y="1066800"/>
            <a:ext cx="401478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how normal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break up or down.</a:t>
            </a:r>
          </a:p>
        </p:txBody>
      </p:sp>
      <p:pic>
        <p:nvPicPr>
          <p:cNvPr id="5" name="FocalMechanism_Normal_SHORT.mp4.mp4">
            <a:hlinkClick r:id="" action="ppaction://media"/>
            <a:extLst>
              <a:ext uri="{FF2B5EF4-FFF2-40B4-BE49-F238E27FC236}">
                <a16:creationId xmlns:a16="http://schemas.microsoft.com/office/drawing/2014/main" id="{FAE1F623-9073-4758-BB6A-FF1B0CB9BE85}"/>
              </a:ext>
            </a:extLst>
          </p:cNvPr>
          <p:cNvPicPr>
            <a:picLocks noRot="1" noChangeAspect="1" noChangeArrowheads="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4538799" y="1460999"/>
            <a:ext cx="4148001" cy="311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TextBox 11">
            <a:extLst>
              <a:ext uri="{FF2B5EF4-FFF2-40B4-BE49-F238E27FC236}">
                <a16:creationId xmlns:a16="http://schemas.microsoft.com/office/drawing/2014/main" id="{6CBB7809-ECE2-412A-AF2A-D4A6E97CA742}"/>
              </a:ext>
            </a:extLst>
          </p:cNvPr>
          <p:cNvSpPr txBox="1">
            <a:spLocks noChangeArrowheads="1"/>
          </p:cNvSpPr>
          <p:nvPr/>
        </p:nvSpPr>
        <p:spPr bwMode="auto">
          <a:xfrm>
            <a:off x="669925" y="6165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0" name="Picture 9" descr="Venn diagram&#10;&#10;Description automatically generated">
            <a:extLst>
              <a:ext uri="{FF2B5EF4-FFF2-40B4-BE49-F238E27FC236}">
                <a16:creationId xmlns:a16="http://schemas.microsoft.com/office/drawing/2014/main" id="{9F493863-503D-4900-A57C-68A3DAFCF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2448" y="3744724"/>
            <a:ext cx="2247900" cy="2168093"/>
          </a:xfrm>
          <a:prstGeom prst="rect">
            <a:avLst/>
          </a:prstGeom>
        </p:spPr>
      </p:pic>
      <p:sp>
        <p:nvSpPr>
          <p:cNvPr id="11" name="Title 1">
            <a:extLst>
              <a:ext uri="{FF2B5EF4-FFF2-40B4-BE49-F238E27FC236}">
                <a16:creationId xmlns:a16="http://schemas.microsoft.com/office/drawing/2014/main" id="{71A96893-7BC4-4950-BA8A-F6D1A02F910B}"/>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751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1122983"/>
            <a:ext cx="8512189" cy="58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Animating the earthquakes including the M7.5 foreshock, M8.1 mainshock and aftershocks including this M7.1 aftershock. </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613428" y="6550223"/>
            <a:ext cx="436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Animation created with the IRIS Earthquake Browser</a:t>
            </a:r>
          </a:p>
        </p:txBody>
      </p:sp>
      <p:sp>
        <p:nvSpPr>
          <p:cNvPr id="8" name="Title 1">
            <a:extLst>
              <a:ext uri="{FF2B5EF4-FFF2-40B4-BE49-F238E27FC236}">
                <a16:creationId xmlns:a16="http://schemas.microsoft.com/office/drawing/2014/main" id="{5832C595-9C0E-4B79-853C-54219B65740E}"/>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August 22, 2021 at 21:33:20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animation">
            <a:hlinkClick r:id="" action="ppaction://media"/>
            <a:extLst>
              <a:ext uri="{FF2B5EF4-FFF2-40B4-BE49-F238E27FC236}">
                <a16:creationId xmlns:a16="http://schemas.microsoft.com/office/drawing/2014/main" id="{FDD880E7-849D-4673-AAEB-8F696A82E42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9914" y="1709871"/>
            <a:ext cx="8737886" cy="4247584"/>
          </a:xfrm>
          <a:prstGeom prst="rect">
            <a:avLst/>
          </a:prstGeom>
        </p:spPr>
      </p:pic>
      <p:sp>
        <p:nvSpPr>
          <p:cNvPr id="3" name="TextBox 2">
            <a:extLst>
              <a:ext uri="{FF2B5EF4-FFF2-40B4-BE49-F238E27FC236}">
                <a16:creationId xmlns:a16="http://schemas.microsoft.com/office/drawing/2014/main" id="{957DF9F7-252D-4CF9-A7B8-9D888AE1A044}"/>
              </a:ext>
            </a:extLst>
          </p:cNvPr>
          <p:cNvSpPr txBox="1"/>
          <p:nvPr/>
        </p:nvSpPr>
        <p:spPr>
          <a:xfrm>
            <a:off x="5431404" y="3164203"/>
            <a:ext cx="1371600" cy="307777"/>
          </a:xfrm>
          <a:prstGeom prst="rect">
            <a:avLst/>
          </a:prstGeom>
          <a:noFill/>
        </p:spPr>
        <p:txBody>
          <a:bodyPr wrap="square" rtlCol="0">
            <a:spAutoFit/>
          </a:bodyPr>
          <a:lstStyle/>
          <a:p>
            <a:r>
              <a:rPr lang="en-US" sz="1400" dirty="0">
                <a:solidFill>
                  <a:schemeClr val="bg1"/>
                </a:solidFill>
              </a:rPr>
              <a:t>M7.5</a:t>
            </a:r>
          </a:p>
        </p:txBody>
      </p:sp>
      <p:sp>
        <p:nvSpPr>
          <p:cNvPr id="9" name="TextBox 8">
            <a:extLst>
              <a:ext uri="{FF2B5EF4-FFF2-40B4-BE49-F238E27FC236}">
                <a16:creationId xmlns:a16="http://schemas.microsoft.com/office/drawing/2014/main" id="{C54B7C4C-5F5F-41D9-8C43-F0AAC3E02D43}"/>
              </a:ext>
            </a:extLst>
          </p:cNvPr>
          <p:cNvSpPr txBox="1"/>
          <p:nvPr/>
        </p:nvSpPr>
        <p:spPr>
          <a:xfrm>
            <a:off x="5382912" y="3642256"/>
            <a:ext cx="1371600" cy="307777"/>
          </a:xfrm>
          <a:prstGeom prst="rect">
            <a:avLst/>
          </a:prstGeom>
          <a:noFill/>
        </p:spPr>
        <p:txBody>
          <a:bodyPr wrap="square" rtlCol="0">
            <a:spAutoFit/>
          </a:bodyPr>
          <a:lstStyle/>
          <a:p>
            <a:r>
              <a:rPr lang="en-US" sz="1400" dirty="0">
                <a:solidFill>
                  <a:schemeClr val="bg1"/>
                </a:solidFill>
              </a:rPr>
              <a:t>M8.1</a:t>
            </a:r>
          </a:p>
        </p:txBody>
      </p:sp>
      <p:sp>
        <p:nvSpPr>
          <p:cNvPr id="10" name="TextBox 9">
            <a:extLst>
              <a:ext uri="{FF2B5EF4-FFF2-40B4-BE49-F238E27FC236}">
                <a16:creationId xmlns:a16="http://schemas.microsoft.com/office/drawing/2014/main" id="{5BB9CDE3-E7D0-4EFE-94B9-1A9524309F5E}"/>
              </a:ext>
            </a:extLst>
          </p:cNvPr>
          <p:cNvSpPr txBox="1"/>
          <p:nvPr/>
        </p:nvSpPr>
        <p:spPr>
          <a:xfrm>
            <a:off x="5347855" y="5257800"/>
            <a:ext cx="1371600" cy="307777"/>
          </a:xfrm>
          <a:prstGeom prst="rect">
            <a:avLst/>
          </a:prstGeom>
          <a:noFill/>
        </p:spPr>
        <p:txBody>
          <a:bodyPr wrap="square" rtlCol="0">
            <a:spAutoFit/>
          </a:bodyPr>
          <a:lstStyle/>
          <a:p>
            <a:r>
              <a:rPr lang="en-US" sz="1400" dirty="0">
                <a:solidFill>
                  <a:schemeClr val="bg1"/>
                </a:solidFill>
              </a:rPr>
              <a:t>M7.1</a:t>
            </a:r>
          </a:p>
        </p:txBody>
      </p:sp>
      <p:cxnSp>
        <p:nvCxnSpPr>
          <p:cNvPr id="6" name="Straight Arrow Connector 5">
            <a:extLst>
              <a:ext uri="{FF2B5EF4-FFF2-40B4-BE49-F238E27FC236}">
                <a16:creationId xmlns:a16="http://schemas.microsoft.com/office/drawing/2014/main" id="{F852FBE9-357B-476D-8ECF-091BD9963317}"/>
              </a:ext>
            </a:extLst>
          </p:cNvPr>
          <p:cNvCxnSpPr/>
          <p:nvPr/>
        </p:nvCxnSpPr>
        <p:spPr>
          <a:xfrm flipH="1">
            <a:off x="4865534" y="3390041"/>
            <a:ext cx="558943" cy="2194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CB5FBBC-5A52-43BD-8E95-25D82A72FA43}"/>
              </a:ext>
            </a:extLst>
          </p:cNvPr>
          <p:cNvCxnSpPr/>
          <p:nvPr/>
        </p:nvCxnSpPr>
        <p:spPr>
          <a:xfrm flipH="1">
            <a:off x="4825982" y="3812603"/>
            <a:ext cx="558943" cy="2194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EE00F90-9CBF-4C69-91EA-7CC8F95E5A18}"/>
              </a:ext>
            </a:extLst>
          </p:cNvPr>
          <p:cNvCxnSpPr>
            <a:cxnSpLocks/>
          </p:cNvCxnSpPr>
          <p:nvPr/>
        </p:nvCxnSpPr>
        <p:spPr>
          <a:xfrm flipH="1" flipV="1">
            <a:off x="4948661" y="5029200"/>
            <a:ext cx="399194" cy="32232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6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8106</TotalTime>
  <Words>1792</Words>
  <Application>Microsoft Office PowerPoint</Application>
  <PresentationFormat>On-screen Show (4:3)</PresentationFormat>
  <Paragraphs>160</Paragraphs>
  <Slides>13</Slides>
  <Notes>13</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784</cp:revision>
  <dcterms:created xsi:type="dcterms:W3CDTF">2009-05-31T20:07:40Z</dcterms:created>
  <dcterms:modified xsi:type="dcterms:W3CDTF">2021-08-23T22:30:30Z</dcterms:modified>
</cp:coreProperties>
</file>