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58" r:id="rId2"/>
    <p:sldId id="387" r:id="rId3"/>
    <p:sldId id="388" r:id="rId4"/>
    <p:sldId id="389" r:id="rId5"/>
    <p:sldId id="430" r:id="rId6"/>
    <p:sldId id="279" r:id="rId7"/>
    <p:sldId id="412" r:id="rId8"/>
    <p:sldId id="424" r:id="rId9"/>
    <p:sldId id="429" r:id="rId10"/>
    <p:sldId id="382" r:id="rId11"/>
    <p:sldId id="376" r:id="rId12"/>
    <p:sldId id="371" r:id="rId13"/>
    <p:sldId id="368"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4" autoAdjust="0"/>
    <p:restoredTop sz="44151" autoAdjust="0"/>
  </p:normalViewPr>
  <p:slideViewPr>
    <p:cSldViewPr>
      <p:cViewPr>
        <p:scale>
          <a:sx n="118" d="100"/>
          <a:sy n="118" d="100"/>
        </p:scale>
        <p:origin x="1440" y="-9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81" d="100"/>
        <a:sy n="181"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64A3674-B5E0-BE45-A5D1-6C219AF22230}"/>
              </a:ext>
            </a:extLst>
          </p:cNvPr>
          <p:cNvSpPr>
            <a:spLocks noGrp="1"/>
          </p:cNvSpPr>
          <p:nvPr>
            <p:ph type="hdr" sz="quarter"/>
          </p:nvPr>
        </p:nvSpPr>
        <p:spPr>
          <a:xfrm>
            <a:off x="0" y="0"/>
            <a:ext cx="3170238" cy="479425"/>
          </a:xfrm>
          <a:prstGeom prst="rect">
            <a:avLst/>
          </a:prstGeom>
        </p:spPr>
        <p:txBody>
          <a:bodyPr vert="horz" lIns="96661" tIns="48331" rIns="96661" bIns="48331"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71D61C27-9630-E94D-98E5-1EF8EB5DADF1}"/>
              </a:ext>
            </a:extLst>
          </p:cNvPr>
          <p:cNvSpPr>
            <a:spLocks noGrp="1"/>
          </p:cNvSpPr>
          <p:nvPr>
            <p:ph type="dt" idx="1"/>
          </p:nvPr>
        </p:nvSpPr>
        <p:spPr>
          <a:xfrm>
            <a:off x="4143375" y="0"/>
            <a:ext cx="3170238" cy="479425"/>
          </a:xfrm>
          <a:prstGeom prst="rect">
            <a:avLst/>
          </a:prstGeom>
        </p:spPr>
        <p:txBody>
          <a:bodyPr vert="horz" wrap="square" lIns="96661" tIns="48331" rIns="96661" bIns="48331"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4CFD296B-389A-2A4E-9EFC-35A820AFBB8E}" type="datetimeFigureOut">
              <a:rPr lang="en-US" altLang="en-US"/>
              <a:pPr>
                <a:defRPr/>
              </a:pPr>
              <a:t>8/23/21</a:t>
            </a:fld>
            <a:endParaRPr lang="en-US" altLang="en-US"/>
          </a:p>
        </p:txBody>
      </p:sp>
      <p:sp>
        <p:nvSpPr>
          <p:cNvPr id="4" name="Slide Image Placeholder 3">
            <a:extLst>
              <a:ext uri="{FF2B5EF4-FFF2-40B4-BE49-F238E27FC236}">
                <a16:creationId xmlns:a16="http://schemas.microsoft.com/office/drawing/2014/main" id="{EA8B9CC9-E578-604F-9A43-C93BD9E93A3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61" tIns="48331" rIns="96661" bIns="48331" rtlCol="0" anchor="ctr"/>
          <a:lstStyle/>
          <a:p>
            <a:pPr lvl="0"/>
            <a:endParaRPr lang="en-US" noProof="0"/>
          </a:p>
        </p:txBody>
      </p:sp>
      <p:sp>
        <p:nvSpPr>
          <p:cNvPr id="5" name="Notes Placeholder 4">
            <a:extLst>
              <a:ext uri="{FF2B5EF4-FFF2-40B4-BE49-F238E27FC236}">
                <a16:creationId xmlns:a16="http://schemas.microsoft.com/office/drawing/2014/main" id="{58F01168-E91D-904C-810A-8E8BC5D91EEE}"/>
              </a:ext>
            </a:extLst>
          </p:cNvPr>
          <p:cNvSpPr>
            <a:spLocks noGrp="1"/>
          </p:cNvSpPr>
          <p:nvPr>
            <p:ph type="body" sz="quarter" idx="3"/>
          </p:nvPr>
        </p:nvSpPr>
        <p:spPr>
          <a:xfrm>
            <a:off x="731838" y="4560888"/>
            <a:ext cx="5851525" cy="4319587"/>
          </a:xfrm>
          <a:prstGeom prst="rect">
            <a:avLst/>
          </a:prstGeom>
        </p:spPr>
        <p:txBody>
          <a:bodyPr vert="horz" lIns="96661" tIns="48331" rIns="96661" bIns="48331"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F930C994-7971-0744-96F6-69243028614A}"/>
              </a:ext>
            </a:extLst>
          </p:cNvPr>
          <p:cNvSpPr>
            <a:spLocks noGrp="1"/>
          </p:cNvSpPr>
          <p:nvPr>
            <p:ph type="ftr" sz="quarter" idx="4"/>
          </p:nvPr>
        </p:nvSpPr>
        <p:spPr>
          <a:xfrm>
            <a:off x="0" y="9120188"/>
            <a:ext cx="3170238" cy="479425"/>
          </a:xfrm>
          <a:prstGeom prst="rect">
            <a:avLst/>
          </a:prstGeom>
        </p:spPr>
        <p:txBody>
          <a:bodyPr vert="horz" lIns="96661" tIns="48331" rIns="96661" bIns="48331"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23655ACF-A3CC-B84B-A89F-6210A7B36E03}"/>
              </a:ext>
            </a:extLst>
          </p:cNvPr>
          <p:cNvSpPr>
            <a:spLocks noGrp="1"/>
          </p:cNvSpPr>
          <p:nvPr>
            <p:ph type="sldNum" sz="quarter" idx="5"/>
          </p:nvPr>
        </p:nvSpPr>
        <p:spPr>
          <a:xfrm>
            <a:off x="4143375" y="9120188"/>
            <a:ext cx="3170238" cy="479425"/>
          </a:xfrm>
          <a:prstGeom prst="rect">
            <a:avLst/>
          </a:prstGeom>
        </p:spPr>
        <p:txBody>
          <a:bodyPr vert="horz" wrap="square" lIns="96661" tIns="48331" rIns="96661" bIns="48331"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03049590-22B4-9744-82CD-F9311505FB45}" type="slidenum">
              <a:rPr lang="en-US" altLang="en-US"/>
              <a:pPr>
                <a:defRPr/>
              </a:pPr>
              <a:t>‹#›</a:t>
            </a:fld>
            <a:endParaRPr lang="en-US" altLang="en-US"/>
          </a:p>
        </p:txBody>
      </p:sp>
    </p:spTree>
    <p:extLst>
      <p:ext uri="{BB962C8B-B14F-4D97-AF65-F5344CB8AC3E}">
        <p14:creationId xmlns:p14="http://schemas.microsoft.com/office/powerpoint/2010/main" val="17462344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charset="0"/>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earthquake.usgs.gov/earthquakes/eventpage/us6000f4ly"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ris.edu/hq/inclass/animation/traveltime_curves_how_they_are_created"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iris.edu/hq/inclass/animation/seismic_shadow_zone_basic_introduction"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204"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iris.edu/hq/inclass/animation/204"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ieb"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id="{5F54B3BA-EF84-4B24-9CDD-849498ED459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id="{F18AB12A-50AB-44DC-8AA6-2F66DA8F0F8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sz="1200" kern="1200" dirty="0">
                <a:solidFill>
                  <a:schemeClr val="tx1"/>
                </a:solidFill>
                <a:effectLst/>
                <a:latin typeface="+mn-lt"/>
                <a:ea typeface="ＭＳ Ｐゴシック" panose="020B0600070205080204" pitchFamily="34" charset="-128"/>
                <a:cs typeface="ＭＳ Ｐゴシック" charset="0"/>
              </a:rPr>
              <a:t>Para obtener más detalles, visite USGS: </a:t>
            </a:r>
            <a:r>
              <a:rPr lang="es-ES" sz="1200" u="sng" kern="1200" dirty="0">
                <a:solidFill>
                  <a:schemeClr val="tx1"/>
                </a:solidFill>
                <a:effectLst/>
                <a:latin typeface="+mn-lt"/>
                <a:ea typeface="ＭＳ Ｐゴシック" panose="020B0600070205080204" pitchFamily="34" charset="-128"/>
                <a:cs typeface="ＭＳ Ｐゴシック" charset="0"/>
                <a:hlinkClick r:id="rId3"/>
              </a:rPr>
              <a:t>https://earthquake.usgs.gov/earthquakes/eventpage/us6000f4ly</a:t>
            </a:r>
            <a:r>
              <a:rPr lang="en-US" dirty="0">
                <a:effectLst/>
              </a:rPr>
              <a:t> </a:t>
            </a:r>
            <a:endParaRPr lang="en-US" altLang="en-US" dirty="0"/>
          </a:p>
        </p:txBody>
      </p:sp>
      <p:sp>
        <p:nvSpPr>
          <p:cNvPr id="4100" name="Slide Number Placeholder 3">
            <a:extLst>
              <a:ext uri="{FF2B5EF4-FFF2-40B4-BE49-F238E27FC236}">
                <a16:creationId xmlns:a16="http://schemas.microsoft.com/office/drawing/2014/main" id="{DD74C3E9-962E-4FB5-B527-3758981961C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21EB3ED7-C261-4454-90EA-30A9B6C2D23E}" type="slidenum">
              <a:rPr lang="en-US" altLang="en-US" sz="1300" smtClean="0">
                <a:cs typeface="Arial" panose="020B0604020202020204" pitchFamily="34" charset="0"/>
              </a:rPr>
              <a:pPr>
                <a:spcBef>
                  <a:spcPct val="0"/>
                </a:spcBef>
              </a:pPr>
              <a:t>1</a:t>
            </a:fld>
            <a:endParaRPr lang="en-US" altLang="en-US" sz="1300">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i="0" noProof="0" dirty="0"/>
              <a:t>Sismo Inicial – Principal – Réplica : </a:t>
            </a:r>
            <a:r>
              <a:rPr lang="es-ES_tradnl" noProof="0" dirty="0">
                <a:hlinkClick r:id="rId3"/>
              </a:rPr>
              <a:t>https://www.iris.edu/hq/inclass/animation/earthquake_foreshockmainshockaftershock</a:t>
            </a:r>
            <a:r>
              <a:rPr lang="es-ES_tradnl" noProof="0" dirty="0"/>
              <a:t> </a:t>
            </a:r>
            <a:endParaRPr lang="es-ES_tradnl" altLang="en-US" noProof="0"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90C9C291-6877-9C45-B16C-36DED750EAB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577FBBD2-DB37-384F-B7FA-75EFF59CF09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ＭＳ Ｐゴシック" charset="0"/>
              </a:rPr>
              <a:t>Animaciones Relevantes:</a:t>
            </a:r>
            <a:endParaRPr lang="en-US" sz="1200" kern="1200" dirty="0">
              <a:solidFill>
                <a:schemeClr val="tx1"/>
              </a:solidFill>
              <a:effectLst/>
              <a:latin typeface="+mn-lt"/>
              <a:ea typeface="ＭＳ Ｐゴシック" charset="0"/>
              <a:cs typeface="ＭＳ Ｐゴシック" charset="0"/>
            </a:endParaRPr>
          </a:p>
          <a:p>
            <a:r>
              <a:rPr lang="es-ES" sz="1200" kern="1200" dirty="0">
                <a:solidFill>
                  <a:schemeClr val="tx1"/>
                </a:solidFill>
                <a:effectLst/>
                <a:latin typeface="+mn-lt"/>
                <a:ea typeface="ＭＳ Ｐゴシック" charset="0"/>
                <a:cs typeface="ＭＳ Ｐゴシック" charset="0"/>
              </a:rPr>
              <a:t>Curvas de tiempo de viaje: cómo se crean</a:t>
            </a:r>
            <a:endParaRPr lang="en-US" sz="1200" kern="1200" dirty="0">
              <a:solidFill>
                <a:schemeClr val="tx1"/>
              </a:solidFill>
              <a:effectLst/>
              <a:latin typeface="+mn-lt"/>
              <a:ea typeface="ＭＳ Ｐゴシック" charset="0"/>
              <a:cs typeface="ＭＳ Ｐゴシック" charset="0"/>
            </a:endParaRPr>
          </a:p>
          <a:p>
            <a:r>
              <a:rPr lang="es-ES" sz="1200" u="sng" kern="1200" dirty="0">
                <a:solidFill>
                  <a:schemeClr val="tx1"/>
                </a:solidFill>
                <a:effectLst/>
                <a:latin typeface="+mn-lt"/>
                <a:ea typeface="ＭＳ Ｐゴシック" charset="0"/>
                <a:cs typeface="ＭＳ Ｐゴシック" charset="0"/>
                <a:hlinkClick r:id="rId3"/>
              </a:rPr>
              <a:t>https://www.iris.edu/hq/inclass/animation/traveltime_curves_how_they_are_created</a:t>
            </a:r>
            <a:endParaRPr lang="en-US" altLang="en-US" dirty="0"/>
          </a:p>
          <a:p>
            <a:endParaRPr lang="en-US" altLang="en-US" dirty="0"/>
          </a:p>
        </p:txBody>
      </p:sp>
      <p:sp>
        <p:nvSpPr>
          <p:cNvPr id="18436" name="Slide Number Placeholder 3">
            <a:extLst>
              <a:ext uri="{FF2B5EF4-FFF2-40B4-BE49-F238E27FC236}">
                <a16:creationId xmlns:a16="http://schemas.microsoft.com/office/drawing/2014/main" id="{B24D86DC-A5EB-B34C-AB89-1F0BDBF9724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2A72CCDA-9595-3740-9766-87DB53DB1828}" type="slidenum">
              <a:rPr lang="en-US" altLang="en-US" smtClean="0">
                <a:solidFill>
                  <a:srgbClr val="000000"/>
                </a:solidFill>
                <a:latin typeface="Calibri" panose="020F0502020204030204" pitchFamily="34" charset="0"/>
                <a:cs typeface="Arial" panose="020B0604020202020204" pitchFamily="34" charset="0"/>
              </a:rPr>
              <a:pPr/>
              <a:t>11</a:t>
            </a:fld>
            <a:endParaRPr lang="en-US" altLang="en-US">
              <a:solidFill>
                <a:srgbClr val="000000"/>
              </a:solidFill>
              <a:latin typeface="Calibri" panose="020F0502020204030204" pitchFamily="34" charset="0"/>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A342F32-0FE1-AE4F-B112-1A18E8FCAFB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CF48EB25-B6C3-3845-80A8-B607FA948B39}"/>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sz="1200" b="1" kern="1200" dirty="0">
                <a:solidFill>
                  <a:schemeClr val="tx1"/>
                </a:solidFill>
                <a:effectLst/>
                <a:latin typeface="+mn-lt"/>
                <a:ea typeface="ＭＳ Ｐゴシック" charset="0"/>
                <a:cs typeface="ＭＳ Ｐゴシック" charset="0"/>
              </a:rPr>
              <a:t>Animación Relevante:</a:t>
            </a:r>
            <a:endParaRPr lang="en-US" sz="1200" kern="1200" dirty="0">
              <a:solidFill>
                <a:schemeClr val="tx1"/>
              </a:solidFill>
              <a:effectLst/>
              <a:latin typeface="+mn-lt"/>
              <a:ea typeface="ＭＳ Ｐゴシック" charset="0"/>
              <a:cs typeface="ＭＳ Ｐゴシック" charset="0"/>
            </a:endParaRPr>
          </a:p>
          <a:p>
            <a:r>
              <a:rPr lang="es-ES" sz="1200" kern="1200" dirty="0">
                <a:solidFill>
                  <a:schemeClr val="tx1"/>
                </a:solidFill>
                <a:effectLst/>
                <a:latin typeface="+mn-lt"/>
                <a:ea typeface="ＭＳ Ｐゴシック" charset="0"/>
                <a:cs typeface="ＭＳ Ｐゴシック" charset="0"/>
              </a:rPr>
              <a:t>Zona de sombra sísmica: Introducción básica, ¿Cómo las ondas P y S dan evidencia de un núcleo externo líquido?</a:t>
            </a:r>
            <a:endParaRPr lang="en-US" sz="1200" kern="1200" dirty="0">
              <a:solidFill>
                <a:schemeClr val="tx1"/>
              </a:solidFill>
              <a:effectLst/>
              <a:latin typeface="+mn-lt"/>
              <a:ea typeface="ＭＳ Ｐゴシック" charset="0"/>
              <a:cs typeface="ＭＳ Ｐゴシック" charset="0"/>
            </a:endParaRPr>
          </a:p>
          <a:p>
            <a:r>
              <a:rPr lang="es-ES" sz="1200" u="sng" kern="1200" dirty="0">
                <a:solidFill>
                  <a:schemeClr val="tx1"/>
                </a:solidFill>
                <a:effectLst/>
                <a:latin typeface="+mn-lt"/>
                <a:ea typeface="ＭＳ Ｐゴシック" charset="0"/>
                <a:cs typeface="ＭＳ Ｐゴシック" charset="0"/>
                <a:hlinkClick r:id="rId3"/>
              </a:rPr>
              <a:t>https://www.iris.edu/hq/inclass/animation/seismic_shadow_zone_basic_introduction</a:t>
            </a:r>
            <a:endParaRPr lang="en-US" sz="1200" kern="1200" dirty="0">
              <a:solidFill>
                <a:schemeClr val="tx1"/>
              </a:solidFill>
              <a:effectLst/>
              <a:latin typeface="+mn-lt"/>
              <a:ea typeface="ＭＳ Ｐゴシック" charset="0"/>
              <a:cs typeface="ＭＳ Ｐゴシック" charset="0"/>
            </a:endParaRPr>
          </a:p>
        </p:txBody>
      </p:sp>
      <p:sp>
        <p:nvSpPr>
          <p:cNvPr id="20484" name="Slide Number Placeholder 3">
            <a:extLst>
              <a:ext uri="{FF2B5EF4-FFF2-40B4-BE49-F238E27FC236}">
                <a16:creationId xmlns:a16="http://schemas.microsoft.com/office/drawing/2014/main" id="{FF49B949-60CD-3346-BBCE-3C88AFA2694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163987A-512C-B14F-8A0B-34DEEEA990B8}" type="slidenum">
              <a:rPr lang="en-US" altLang="en-US" smtClean="0">
                <a:latin typeface="Calibri" panose="020F0502020204030204" pitchFamily="34" charset="0"/>
              </a:rPr>
              <a:pPr/>
              <a:t>12</a:t>
            </a:fld>
            <a:endParaRPr lang="en-US"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DA418EA5-16E8-DE41-B391-AF589CF2722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8" name="Notes Placeholder 2">
            <a:extLst>
              <a:ext uri="{FF2B5EF4-FFF2-40B4-BE49-F238E27FC236}">
                <a16:creationId xmlns:a16="http://schemas.microsoft.com/office/drawing/2014/main" id="{37557FE5-18EE-8C44-B017-85E3C274147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9699" name="Slide Number Placeholder 3">
            <a:extLst>
              <a:ext uri="{FF2B5EF4-FFF2-40B4-BE49-F238E27FC236}">
                <a16:creationId xmlns:a16="http://schemas.microsoft.com/office/drawing/2014/main" id="{8A0F146D-29EF-094C-87C0-996CCE65CDE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EC7EFF1D-17F4-184F-81E6-64151A851E7A}" type="slidenum">
              <a:rPr lang="en-US" altLang="en-US" sz="1300" smtClean="0"/>
              <a:pPr>
                <a:spcBef>
                  <a:spcPct val="0"/>
                </a:spcBef>
              </a:pPr>
              <a:t>13</a:t>
            </a:fld>
            <a:endParaRPr lang="en-US" altLang="en-US" sz="1300"/>
          </a:p>
        </p:txBody>
      </p:sp>
    </p:spTree>
    <p:extLst>
      <p:ext uri="{BB962C8B-B14F-4D97-AF65-F5344CB8AC3E}">
        <p14:creationId xmlns:p14="http://schemas.microsoft.com/office/powerpoint/2010/main" val="6330348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872D40AC-E0A8-43C5-BD06-00BEEB01CB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4E29640D-93DD-421F-9C5B-3695CC525CD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ea typeface="ＭＳ Ｐゴシック" panose="020B0600070205080204" pitchFamily="34" charset="-128"/>
              </a:rPr>
              <a:t>Escalas de intensidad de movimiento fueron desarrolladas para estandarizar las mediciones y facilitar la comparación de diferentes terremotos. La escala de intensidad de Mercalli Modificada es una escala de diez niveles, numeradas del  I al X. Los números más bajos representan temblores imperceptibles, mientras que X representa la destrucción total.</a:t>
            </a:r>
          </a:p>
          <a:p>
            <a:pPr marL="0" marR="0" lvl="0" indent="0" algn="l" defTabSz="914400" rtl="0" eaLnBrk="1" fontAlgn="base" latinLnBrk="0" hangingPunct="1">
              <a:lnSpc>
                <a:spcPct val="100000"/>
              </a:lnSpc>
              <a:spcBef>
                <a:spcPct val="0"/>
              </a:spcBef>
              <a:spcAft>
                <a:spcPct val="0"/>
              </a:spcAft>
              <a:buClrTx/>
              <a:buSzTx/>
              <a:buFontTx/>
              <a:buNone/>
              <a:tabLst/>
              <a:defRPr/>
            </a:pPr>
            <a:endParaRPr lang="es-ES" altLang="en-US" dirty="0">
              <a:ea typeface="ＭＳ Ｐゴシック" panose="020B0600070205080204" pitchFamily="34" charset="-128"/>
            </a:endParaRPr>
          </a:p>
          <a:p>
            <a:pPr eaLnBrk="1" hangingPunct="1">
              <a:spcBef>
                <a:spcPct val="0"/>
              </a:spcBef>
            </a:pPr>
            <a:r>
              <a:rPr lang="es-ES" altLang="en-US" b="1" dirty="0">
                <a:ea typeface="ＭＳ Ｐゴシック" panose="020B0600070205080204" pitchFamily="34" charset="-128"/>
              </a:rPr>
              <a:t>Animación relevante: </a:t>
            </a:r>
            <a:r>
              <a:rPr lang="es-ES" altLang="en-US" dirty="0">
                <a:ea typeface="ＭＳ Ｐゴシック" panose="020B0600070205080204" pitchFamily="34" charset="-128"/>
              </a:rPr>
              <a:t>Intensidad del terremoto </a:t>
            </a:r>
            <a:r>
              <a:rPr lang="en-US" altLang="en-US" dirty="0">
                <a:ea typeface="ＭＳ Ｐゴシック" panose="020B0600070205080204" pitchFamily="34" charset="-128"/>
                <a:hlinkClick r:id="rId3"/>
              </a:rPr>
              <a:t>https://www.iris.edu/hq/inclass/animation/earthquake_intensity</a:t>
            </a:r>
            <a:r>
              <a:rPr lang="en-US" altLang="en-US" dirty="0">
                <a:ea typeface="ＭＳ Ｐゴシック" panose="020B0600070205080204" pitchFamily="34" charset="-128"/>
              </a:rPr>
              <a:t> </a:t>
            </a:r>
          </a:p>
        </p:txBody>
      </p:sp>
      <p:sp>
        <p:nvSpPr>
          <p:cNvPr id="8196" name="Slide Number Placeholder 3">
            <a:extLst>
              <a:ext uri="{FF2B5EF4-FFF2-40B4-BE49-F238E27FC236}">
                <a16:creationId xmlns:a16="http://schemas.microsoft.com/office/drawing/2014/main" id="{5D74C439-E838-4806-8AC8-3BAB6F9CF01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EFC25D4-2A55-4B21-A9B2-31033FC54867}"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CB00B360-D337-4EC2-8D71-73E74755511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6ADD45C5-BA11-4211-9EC4-19A8594E745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dirty="0">
                <a:latin typeface="Arial" panose="020B0604020202020204" pitchFamily="34" charset="0"/>
                <a:ea typeface="ＭＳ Ｐゴシック" panose="020B0600070205080204" pitchFamily="34" charset="-128"/>
                <a:cs typeface="Arial" panose="020B0604020202020204" pitchFamily="34" charset="0"/>
              </a:rPr>
              <a:t>El  mapa USGS PAGER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ea typeface="ＭＳ Ｐゴシック" panose="020B0600070205080204" pitchFamily="34" charset="-128"/>
            </a:endParaRPr>
          </a:p>
          <a:p>
            <a:pPr eaLnBrk="1" hangingPunct="1">
              <a:spcBef>
                <a:spcPct val="0"/>
              </a:spcBef>
            </a:pPr>
            <a:endParaRPr lang="en-US" altLang="en-US" dirty="0">
              <a:ea typeface="ＭＳ Ｐゴシック" panose="020B0600070205080204" pitchFamily="34" charset="-128"/>
            </a:endParaRPr>
          </a:p>
        </p:txBody>
      </p:sp>
      <p:sp>
        <p:nvSpPr>
          <p:cNvPr id="10244" name="Slide Number Placeholder 3">
            <a:extLst>
              <a:ext uri="{FF2B5EF4-FFF2-40B4-BE49-F238E27FC236}">
                <a16:creationId xmlns:a16="http://schemas.microsoft.com/office/drawing/2014/main" id="{778D6351-96D5-44A6-8CFA-F9E51BC2332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56136C01-F468-42A0-9291-EEFFF117CA86}"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26BDA3CD-3F76-45F9-BCA4-073BA1EDBB3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80D88469-5717-4657-9335-6286E98C6BC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http://www.iris.edu/ieb</a:t>
            </a:r>
            <a:endParaRPr lang="es-ES_tradnl" altLang="en-US" sz="1400" dirty="0">
              <a:latin typeface="Arial" panose="020B0604020202020204" pitchFamily="34" charset="0"/>
              <a:cs typeface="Arial" panose="020B0604020202020204" pitchFamily="34" charset="0"/>
            </a:endParaRPr>
          </a:p>
          <a:p>
            <a:pPr>
              <a:defRPr/>
            </a:pPr>
            <a:endParaRPr lang="en-US" sz="1200" dirty="0">
              <a:latin typeface="Arial" charset="0"/>
            </a:endParaRPr>
          </a:p>
          <a:p>
            <a:pPr eaLnBrk="1" hangingPunct="1">
              <a:spcBef>
                <a:spcPct val="0"/>
              </a:spcBef>
            </a:pPr>
            <a:endParaRPr lang="en-US" altLang="en-US" dirty="0"/>
          </a:p>
        </p:txBody>
      </p:sp>
      <p:sp>
        <p:nvSpPr>
          <p:cNvPr id="10244" name="Slide Number Placeholder 3">
            <a:extLst>
              <a:ext uri="{FF2B5EF4-FFF2-40B4-BE49-F238E27FC236}">
                <a16:creationId xmlns:a16="http://schemas.microsoft.com/office/drawing/2014/main" id="{410E3E10-ACCF-40AE-BD6C-6CDCB5590E5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9DA105F0-AB36-43AB-9571-0C189985CA3B}" type="slidenum">
              <a:rPr lang="en-US" altLang="en-US" smtClean="0">
                <a:latin typeface="Calibri" panose="020F0502020204030204" pitchFamily="34" charset="0"/>
              </a:rPr>
              <a:pPr/>
              <a:t>4</a:t>
            </a:fld>
            <a:endParaRPr lang="en-US" altLang="en-US">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0E5DED16-A143-A44C-9CA5-F2D6B4283ED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id="{CC454FE7-52F5-DA4F-9640-27719B32337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5" name="Slide Number Placeholder 3">
            <a:extLst>
              <a:ext uri="{FF2B5EF4-FFF2-40B4-BE49-F238E27FC236}">
                <a16:creationId xmlns:a16="http://schemas.microsoft.com/office/drawing/2014/main" id="{C6E8BFD5-F93D-794A-80A6-BC0BE415D4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AF66300-900C-3B42-A869-71BA2AB50D85}" type="slidenum">
              <a:rPr lang="en-US" altLang="en-US" sz="1300" smtClean="0"/>
              <a:pPr>
                <a:spcBef>
                  <a:spcPct val="0"/>
                </a:spcBef>
              </a:pPr>
              <a:t>5</a:t>
            </a:fld>
            <a:endParaRPr lang="en-US" altLang="en-US" sz="13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EA088924-4625-CE4F-B6F3-1482B1A5D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BB83D46-7D3F-6D42-90F5-28E01EB18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ea typeface="ＭＳ Ｐゴシック" panose="020B0600070205080204" pitchFamily="34" charset="-128"/>
            </a:endParaRPr>
          </a:p>
        </p:txBody>
      </p:sp>
      <p:sp>
        <p:nvSpPr>
          <p:cNvPr id="15363" name="Slide Number Placeholder 3">
            <a:extLst>
              <a:ext uri="{FF2B5EF4-FFF2-40B4-BE49-F238E27FC236}">
                <a16:creationId xmlns:a16="http://schemas.microsoft.com/office/drawing/2014/main" id="{0764201F-56C7-B14F-8A77-F6958AB5DDD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48F52A71-498E-1F47-B743-7A4FD00F6219}" type="slidenum">
              <a:rPr lang="en-US" altLang="en-US" sz="1200">
                <a:latin typeface="Calibri" panose="020F0502020204030204" pitchFamily="34" charset="0"/>
              </a:rPr>
              <a:pPr eaLnBrk="1" hangingPunct="1"/>
              <a:t>6</a:t>
            </a:fld>
            <a:endParaRPr lang="en-US" altLang="en-US" sz="1200">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4D3F2319-D986-4EB5-AD9A-F71184B1D69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9FA7DD2-0594-4F51-9E76-CF731CA77F7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000" b="1" noProof="0" dirty="0">
                <a:solidFill>
                  <a:srgbClr val="393996"/>
                </a:solidFill>
                <a:latin typeface="Arial" panose="020B0604020202020204" pitchFamily="34" charset="0"/>
              </a:rPr>
              <a:t>Animación Relevante:</a:t>
            </a:r>
          </a:p>
          <a:p>
            <a:r>
              <a:rPr lang="es-ES_tradnl" altLang="en-US" sz="1000" b="0" noProof="0" dirty="0">
                <a:solidFill>
                  <a:srgbClr val="393996"/>
                </a:solidFill>
                <a:latin typeface="Arial" panose="020B0604020202020204" pitchFamily="34" charset="0"/>
              </a:rPr>
              <a:t>Comprendiendo los mecanismos focales </a:t>
            </a:r>
            <a:r>
              <a:rPr lang="es-ES" sz="10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https://www.iris.edu/hq/inclass/animation/204</a:t>
            </a:r>
            <a:endParaRPr lang="en-US" sz="1000" u="sng" kern="1200" dirty="0">
              <a:solidFill>
                <a:schemeClr val="tx1"/>
              </a:solidFill>
              <a:effectLst/>
              <a:latin typeface="+mn-lt"/>
              <a:ea typeface="ＭＳ Ｐゴシック" panose="020B0600070205080204" pitchFamily="34" charset="-128"/>
              <a:cs typeface="ＭＳ Ｐゴシック" charset="0"/>
            </a:endParaRPr>
          </a:p>
          <a:p>
            <a:endParaRPr lang="es-ES_tradnl" altLang="en-US" sz="1000" b="0" noProof="0" dirty="0">
              <a:solidFill>
                <a:srgbClr val="393996"/>
              </a:solidFill>
              <a:latin typeface="Arial" panose="020B0604020202020204" pitchFamily="34" charset="0"/>
            </a:endParaRPr>
          </a:p>
        </p:txBody>
      </p:sp>
      <p:sp>
        <p:nvSpPr>
          <p:cNvPr id="24580" name="Slide Number Placeholder 3">
            <a:extLst>
              <a:ext uri="{FF2B5EF4-FFF2-40B4-BE49-F238E27FC236}">
                <a16:creationId xmlns:a16="http://schemas.microsoft.com/office/drawing/2014/main" id="{7D719908-3D1A-43C2-99DA-C3ADC4F038F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A000F072-1100-4261-8071-26B5526FA922}" type="slidenum">
              <a:rPr lang="en-US" altLang="en-US" smtClean="0"/>
              <a:pPr>
                <a:spcBef>
                  <a:spcPct val="0"/>
                </a:spcBef>
              </a:pPr>
              <a:t>7</a:t>
            </a:fld>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C2E74A11-BD6B-46F2-B9B0-EAF1DF9281F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672140F2-719B-44C8-AE3B-FCD439D0740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sz="1000" b="1" noProof="0" dirty="0">
                <a:solidFill>
                  <a:srgbClr val="393996"/>
                </a:solidFill>
                <a:latin typeface="Arial" panose="020B0604020202020204" pitchFamily="34" charset="0"/>
              </a:rPr>
              <a:t>Animación Relevante:</a:t>
            </a:r>
          </a:p>
          <a:p>
            <a:r>
              <a:rPr lang="es-ES_tradnl" altLang="en-US" sz="1000" b="0" noProof="0" dirty="0">
                <a:solidFill>
                  <a:srgbClr val="393996"/>
                </a:solidFill>
                <a:latin typeface="Arial" panose="020B0604020202020204" pitchFamily="34" charset="0"/>
              </a:rPr>
              <a:t>Comprendiendo los mecanismos focales </a:t>
            </a:r>
            <a:r>
              <a:rPr lang="es-ES" sz="1000" u="sng" kern="1200" dirty="0">
                <a:solidFill>
                  <a:schemeClr val="tx1"/>
                </a:solidFill>
                <a:effectLst/>
                <a:latin typeface="+mn-lt"/>
                <a:ea typeface="ＭＳ Ｐゴシック" panose="020B0600070205080204" pitchFamily="34" charset="-128"/>
                <a:cs typeface="ＭＳ Ｐゴシック" charset="0"/>
                <a:hlinkClick r:id="rId3"/>
              </a:rPr>
              <a:t>https://www.iris.edu/hq/inclass/animation/204</a:t>
            </a:r>
            <a:endParaRPr lang="en-US" sz="1000" u="sng" kern="1200" dirty="0">
              <a:solidFill>
                <a:schemeClr val="tx1"/>
              </a:solidFill>
              <a:effectLst/>
              <a:latin typeface="+mn-lt"/>
              <a:ea typeface="ＭＳ Ｐゴシック" panose="020B0600070205080204" pitchFamily="34" charset="-128"/>
              <a:cs typeface="ＭＳ Ｐゴシック" charset="0"/>
            </a:endParaRPr>
          </a:p>
          <a:p>
            <a:endParaRPr lang="es-ES_tradnl" altLang="en-US" sz="1000" b="0" noProof="0" dirty="0">
              <a:solidFill>
                <a:srgbClr val="393996"/>
              </a:solidFill>
              <a:latin typeface="Arial" panose="020B0604020202020204" pitchFamily="34" charset="0"/>
            </a:endParaRPr>
          </a:p>
        </p:txBody>
      </p:sp>
      <p:sp>
        <p:nvSpPr>
          <p:cNvPr id="26628" name="Slide Number Placeholder 3">
            <a:extLst>
              <a:ext uri="{FF2B5EF4-FFF2-40B4-BE49-F238E27FC236}">
                <a16:creationId xmlns:a16="http://schemas.microsoft.com/office/drawing/2014/main" id="{729EFFA7-EFE9-4DCE-A697-8D80FE82E31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01675" indent="-269875">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081088" indent="-2159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512888" indent="-2159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1944688" indent="-2159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922E326E-7F65-46EE-AF94-1F1D39787BB5}" type="slidenum">
              <a:rPr lang="en-US" altLang="en-US" smtClean="0"/>
              <a:pPr>
                <a:spcBef>
                  <a:spcPct val="0"/>
                </a:spcBef>
              </a:pPr>
              <a:t>8</a:t>
            </a:fld>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a:extLst>
              <a:ext uri="{FF2B5EF4-FFF2-40B4-BE49-F238E27FC236}">
                <a16:creationId xmlns:a16="http://schemas.microsoft.com/office/drawing/2014/main" id="{31E5F8C0-E14E-4146-B505-0C5986ACA9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Notes Placeholder 2">
            <a:extLst>
              <a:ext uri="{FF2B5EF4-FFF2-40B4-BE49-F238E27FC236}">
                <a16:creationId xmlns:a16="http://schemas.microsoft.com/office/drawing/2014/main" id="{F5D5C645-E753-D145-8807-9E5E5B76937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defRPr/>
            </a:pPr>
            <a:r>
              <a:rPr lang="es-ES_tradnl" altLang="en-US" sz="1200" b="1" dirty="0">
                <a:solidFill>
                  <a:srgbClr val="393996"/>
                </a:solidFill>
                <a:latin typeface="Arial" panose="020B0604020202020204" pitchFamily="34" charset="0"/>
                <a:cs typeface="Arial" panose="020B0604020202020204" pitchFamily="34" charset="0"/>
              </a:rPr>
              <a:t>Explorando la Sismología:</a:t>
            </a:r>
          </a:p>
          <a:p>
            <a:pPr>
              <a:defRPr/>
            </a:pPr>
            <a:r>
              <a:rPr lang="es-ES_tradnl" altLang="en-US" sz="1200" dirty="0">
                <a:latin typeface="Arial" panose="020B0604020202020204" pitchFamily="34" charset="0"/>
                <a:cs typeface="Arial" panose="020B0604020202020204" pitchFamily="34" charset="0"/>
              </a:rPr>
              <a:t>Navegador Interactivo de Terremotos – Mapa mundial o visualizador 3D  </a:t>
            </a:r>
            <a:r>
              <a:rPr lang="es-ES_tradnl" altLang="en-US" sz="1100" dirty="0">
                <a:latin typeface="Arial" panose="020B0604020202020204" pitchFamily="34" charset="0"/>
                <a:cs typeface="Arial" panose="020B0604020202020204" pitchFamily="34" charset="0"/>
                <a:hlinkClick r:id="rId3"/>
              </a:rPr>
              <a:t>http://www.iris.edu</a:t>
            </a:r>
            <a:r>
              <a:rPr lang="es-ES_tradnl" altLang="en-US" sz="1100">
                <a:latin typeface="Arial" panose="020B0604020202020204" pitchFamily="34" charset="0"/>
                <a:cs typeface="Arial" panose="020B0604020202020204" pitchFamily="34" charset="0"/>
                <a:hlinkClick r:id="rId3"/>
              </a:rPr>
              <a:t>/ieb</a:t>
            </a:r>
            <a:endParaRPr lang="es-ES_tradnl" altLang="en-US" sz="1100">
              <a:latin typeface="Arial" panose="020B0604020202020204" pitchFamily="34" charset="0"/>
              <a:cs typeface="Arial" panose="020B0604020202020204" pitchFamily="34" charset="0"/>
            </a:endParaRPr>
          </a:p>
          <a:p>
            <a:pPr>
              <a:defRPr/>
            </a:pPr>
            <a:endParaRPr lang="en-US" sz="1200">
              <a:latin typeface="Arial" charset="0"/>
            </a:endParaRPr>
          </a:p>
          <a:p>
            <a:pPr eaLnBrk="1" hangingPunct="1">
              <a:spcBef>
                <a:spcPct val="0"/>
              </a:spcBef>
            </a:pPr>
            <a:endParaRPr lang="en-US" altLang="en-US" dirty="0"/>
          </a:p>
        </p:txBody>
      </p:sp>
      <p:sp>
        <p:nvSpPr>
          <p:cNvPr id="32772" name="Slide Number Placeholder 3">
            <a:extLst>
              <a:ext uri="{FF2B5EF4-FFF2-40B4-BE49-F238E27FC236}">
                <a16:creationId xmlns:a16="http://schemas.microsoft.com/office/drawing/2014/main" id="{DFA40252-AD45-D64C-A864-39C6D285ED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92AC46AC-672D-9641-A952-2E0DA084ABDE}" type="slidenum">
              <a:rPr lang="en-US" altLang="en-US">
                <a:solidFill>
                  <a:srgbClr val="000000"/>
                </a:solidFill>
                <a:latin typeface="Calibri" panose="020F0502020204030204" pitchFamily="34" charset="0"/>
                <a:cs typeface="Arial" panose="020B0604020202020204" pitchFamily="34" charset="0"/>
              </a:rPr>
              <a:pPr/>
              <a:t>9</a:t>
            </a:fld>
            <a:endParaRPr lang="en-US" altLang="en-US">
              <a:solidFill>
                <a:srgbClr val="000000"/>
              </a:solidFill>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0654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480D6639-5476-F446-909D-0888E1F9D004}"/>
              </a:ext>
            </a:extLst>
          </p:cNvPr>
          <p:cNvSpPr>
            <a:spLocks noGrp="1"/>
          </p:cNvSpPr>
          <p:nvPr>
            <p:ph type="dt" sz="half" idx="10"/>
          </p:nvPr>
        </p:nvSpPr>
        <p:spPr/>
        <p:txBody>
          <a:bodyPr/>
          <a:lstStyle>
            <a:lvl1pPr>
              <a:defRPr/>
            </a:lvl1pPr>
          </a:lstStyle>
          <a:p>
            <a:pPr>
              <a:defRPr/>
            </a:pPr>
            <a:fld id="{83B22ABD-EBC2-514B-8B9E-0D8B2337B41C}"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2D2903E2-C9FC-8E4E-B3F6-619AFC7406E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B7E7083-7D52-E343-909B-ACF912CF708D}"/>
              </a:ext>
            </a:extLst>
          </p:cNvPr>
          <p:cNvSpPr>
            <a:spLocks noGrp="1"/>
          </p:cNvSpPr>
          <p:nvPr>
            <p:ph type="sldNum" sz="quarter" idx="12"/>
          </p:nvPr>
        </p:nvSpPr>
        <p:spPr/>
        <p:txBody>
          <a:bodyPr/>
          <a:lstStyle>
            <a:lvl1pPr>
              <a:defRPr/>
            </a:lvl1pPr>
          </a:lstStyle>
          <a:p>
            <a:pPr>
              <a:defRPr/>
            </a:pPr>
            <a:fld id="{FB29C30E-6E2F-644E-BB9D-4CE4CFDF38E3}" type="slidenum">
              <a:rPr lang="en-US" altLang="en-US"/>
              <a:pPr>
                <a:defRPr/>
              </a:pPr>
              <a:t>‹#›</a:t>
            </a:fld>
            <a:endParaRPr lang="en-US" altLang="en-US"/>
          </a:p>
        </p:txBody>
      </p:sp>
    </p:spTree>
    <p:extLst>
      <p:ext uri="{BB962C8B-B14F-4D97-AF65-F5344CB8AC3E}">
        <p14:creationId xmlns:p14="http://schemas.microsoft.com/office/powerpoint/2010/main" val="15184107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F279E0-5A4F-BB44-8817-B162F1B970AC}"/>
              </a:ext>
            </a:extLst>
          </p:cNvPr>
          <p:cNvSpPr>
            <a:spLocks noGrp="1"/>
          </p:cNvSpPr>
          <p:nvPr>
            <p:ph type="dt" sz="half" idx="10"/>
          </p:nvPr>
        </p:nvSpPr>
        <p:spPr/>
        <p:txBody>
          <a:bodyPr/>
          <a:lstStyle>
            <a:lvl1pPr>
              <a:defRPr/>
            </a:lvl1pPr>
          </a:lstStyle>
          <a:p>
            <a:pPr>
              <a:defRPr/>
            </a:pPr>
            <a:fld id="{A1204707-61DA-C44A-9182-C0FB5E20CA01}"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0827F652-DD06-A548-9FA7-395DE63836D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5AEB970-AC09-BC45-88CC-E08A0A81586B}"/>
              </a:ext>
            </a:extLst>
          </p:cNvPr>
          <p:cNvSpPr>
            <a:spLocks noGrp="1"/>
          </p:cNvSpPr>
          <p:nvPr>
            <p:ph type="sldNum" sz="quarter" idx="12"/>
          </p:nvPr>
        </p:nvSpPr>
        <p:spPr/>
        <p:txBody>
          <a:bodyPr/>
          <a:lstStyle>
            <a:lvl1pPr>
              <a:defRPr/>
            </a:lvl1pPr>
          </a:lstStyle>
          <a:p>
            <a:pPr>
              <a:defRPr/>
            </a:pPr>
            <a:fld id="{E5F2137D-7C80-0C43-82B4-05676273985F}" type="slidenum">
              <a:rPr lang="en-US" altLang="en-US"/>
              <a:pPr>
                <a:defRPr/>
              </a:pPr>
              <a:t>‹#›</a:t>
            </a:fld>
            <a:endParaRPr lang="en-US" altLang="en-US"/>
          </a:p>
        </p:txBody>
      </p:sp>
    </p:spTree>
    <p:extLst>
      <p:ext uri="{BB962C8B-B14F-4D97-AF65-F5344CB8AC3E}">
        <p14:creationId xmlns:p14="http://schemas.microsoft.com/office/powerpoint/2010/main" val="25133490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B8D5BA-0519-CE41-A59E-1696B1124AA3}"/>
              </a:ext>
            </a:extLst>
          </p:cNvPr>
          <p:cNvSpPr>
            <a:spLocks noGrp="1"/>
          </p:cNvSpPr>
          <p:nvPr>
            <p:ph type="dt" sz="half" idx="10"/>
          </p:nvPr>
        </p:nvSpPr>
        <p:spPr/>
        <p:txBody>
          <a:bodyPr/>
          <a:lstStyle>
            <a:lvl1pPr>
              <a:defRPr/>
            </a:lvl1pPr>
          </a:lstStyle>
          <a:p>
            <a:pPr>
              <a:defRPr/>
            </a:pPr>
            <a:fld id="{D2A05244-A33A-5442-8B0C-0FD07D2F95F6}"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3E999260-C536-B14B-A4E3-8EE4E7209CBF}"/>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92011E26-FD98-7745-BC79-BB6431029EB6}"/>
              </a:ext>
            </a:extLst>
          </p:cNvPr>
          <p:cNvSpPr>
            <a:spLocks noGrp="1"/>
          </p:cNvSpPr>
          <p:nvPr>
            <p:ph type="sldNum" sz="quarter" idx="12"/>
          </p:nvPr>
        </p:nvSpPr>
        <p:spPr/>
        <p:txBody>
          <a:bodyPr/>
          <a:lstStyle>
            <a:lvl1pPr>
              <a:defRPr/>
            </a:lvl1pPr>
          </a:lstStyle>
          <a:p>
            <a:pPr>
              <a:defRPr/>
            </a:pPr>
            <a:fld id="{A65D5AAD-018C-A34D-9942-B956D3B48862}" type="slidenum">
              <a:rPr lang="en-US" altLang="en-US"/>
              <a:pPr>
                <a:defRPr/>
              </a:pPr>
              <a:t>‹#›</a:t>
            </a:fld>
            <a:endParaRPr lang="en-US" altLang="en-US"/>
          </a:p>
        </p:txBody>
      </p:sp>
    </p:spTree>
    <p:extLst>
      <p:ext uri="{BB962C8B-B14F-4D97-AF65-F5344CB8AC3E}">
        <p14:creationId xmlns:p14="http://schemas.microsoft.com/office/powerpoint/2010/main" val="25635385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5A87F7-D5C2-FA47-BCAD-454F0E6A95D7}"/>
              </a:ext>
            </a:extLst>
          </p:cNvPr>
          <p:cNvSpPr>
            <a:spLocks noGrp="1"/>
          </p:cNvSpPr>
          <p:nvPr>
            <p:ph type="dt" sz="half" idx="10"/>
          </p:nvPr>
        </p:nvSpPr>
        <p:spPr/>
        <p:txBody>
          <a:bodyPr/>
          <a:lstStyle>
            <a:lvl1pPr>
              <a:defRPr/>
            </a:lvl1pPr>
          </a:lstStyle>
          <a:p>
            <a:pPr>
              <a:defRPr/>
            </a:pPr>
            <a:fld id="{9022CD47-2DC8-0C4F-BA8E-98D0F01E4BCD}"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C1694A71-54A7-1449-AE95-9970B30D4D3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F7833C18-71DF-9343-8EA0-4D8AFD07631F}"/>
              </a:ext>
            </a:extLst>
          </p:cNvPr>
          <p:cNvSpPr>
            <a:spLocks noGrp="1"/>
          </p:cNvSpPr>
          <p:nvPr>
            <p:ph type="sldNum" sz="quarter" idx="12"/>
          </p:nvPr>
        </p:nvSpPr>
        <p:spPr/>
        <p:txBody>
          <a:bodyPr/>
          <a:lstStyle>
            <a:lvl1pPr>
              <a:defRPr/>
            </a:lvl1pPr>
          </a:lstStyle>
          <a:p>
            <a:pPr>
              <a:defRPr/>
            </a:pPr>
            <a:fld id="{E1815A52-618E-1347-BA72-3E01D39ED2B6}" type="slidenum">
              <a:rPr lang="en-US" altLang="en-US"/>
              <a:pPr>
                <a:defRPr/>
              </a:pPr>
              <a:t>‹#›</a:t>
            </a:fld>
            <a:endParaRPr lang="en-US" altLang="en-US"/>
          </a:p>
        </p:txBody>
      </p:sp>
    </p:spTree>
    <p:extLst>
      <p:ext uri="{BB962C8B-B14F-4D97-AF65-F5344CB8AC3E}">
        <p14:creationId xmlns:p14="http://schemas.microsoft.com/office/powerpoint/2010/main" val="22057424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C4FD8CA-B65C-F54B-98EF-D70FB5799A38}"/>
              </a:ext>
            </a:extLst>
          </p:cNvPr>
          <p:cNvSpPr>
            <a:spLocks noGrp="1"/>
          </p:cNvSpPr>
          <p:nvPr>
            <p:ph type="dt" sz="half" idx="10"/>
          </p:nvPr>
        </p:nvSpPr>
        <p:spPr/>
        <p:txBody>
          <a:bodyPr/>
          <a:lstStyle>
            <a:lvl1pPr>
              <a:defRPr/>
            </a:lvl1pPr>
          </a:lstStyle>
          <a:p>
            <a:pPr>
              <a:defRPr/>
            </a:pPr>
            <a:fld id="{49E9BCF1-B994-1646-896F-0D7C00C209F4}"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5BAB1CCF-1C5B-D044-B372-371AB02AD01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666B6C87-5BCF-034A-BC0D-BE61FA3050D3}"/>
              </a:ext>
            </a:extLst>
          </p:cNvPr>
          <p:cNvSpPr>
            <a:spLocks noGrp="1"/>
          </p:cNvSpPr>
          <p:nvPr>
            <p:ph type="sldNum" sz="quarter" idx="12"/>
          </p:nvPr>
        </p:nvSpPr>
        <p:spPr/>
        <p:txBody>
          <a:bodyPr/>
          <a:lstStyle>
            <a:lvl1pPr>
              <a:defRPr/>
            </a:lvl1pPr>
          </a:lstStyle>
          <a:p>
            <a:pPr>
              <a:defRPr/>
            </a:pPr>
            <a:fld id="{E2BF09CD-26F4-4143-9A06-65263F531ACA}" type="slidenum">
              <a:rPr lang="en-US" altLang="en-US"/>
              <a:pPr>
                <a:defRPr/>
              </a:pPr>
              <a:t>‹#›</a:t>
            </a:fld>
            <a:endParaRPr lang="en-US" altLang="en-US"/>
          </a:p>
        </p:txBody>
      </p:sp>
    </p:spTree>
    <p:extLst>
      <p:ext uri="{BB962C8B-B14F-4D97-AF65-F5344CB8AC3E}">
        <p14:creationId xmlns:p14="http://schemas.microsoft.com/office/powerpoint/2010/main" val="2372509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3C4AC48C-717B-774A-80CC-4F9BBEA95116}"/>
              </a:ext>
            </a:extLst>
          </p:cNvPr>
          <p:cNvSpPr>
            <a:spLocks noGrp="1"/>
          </p:cNvSpPr>
          <p:nvPr>
            <p:ph type="dt" sz="half" idx="10"/>
          </p:nvPr>
        </p:nvSpPr>
        <p:spPr/>
        <p:txBody>
          <a:bodyPr/>
          <a:lstStyle>
            <a:lvl1pPr>
              <a:defRPr/>
            </a:lvl1pPr>
          </a:lstStyle>
          <a:p>
            <a:pPr>
              <a:defRPr/>
            </a:pPr>
            <a:fld id="{F5FE65E3-BC4D-8848-99E9-8D357509B173}" type="datetimeFigureOut">
              <a:rPr lang="en-US" altLang="en-US"/>
              <a:pPr>
                <a:defRPr/>
              </a:pPr>
              <a:t>8/23/21</a:t>
            </a:fld>
            <a:endParaRPr lang="en-US" altLang="en-US"/>
          </a:p>
        </p:txBody>
      </p:sp>
      <p:sp>
        <p:nvSpPr>
          <p:cNvPr id="6" name="Footer Placeholder 4">
            <a:extLst>
              <a:ext uri="{FF2B5EF4-FFF2-40B4-BE49-F238E27FC236}">
                <a16:creationId xmlns:a16="http://schemas.microsoft.com/office/drawing/2014/main" id="{63E2B84F-D4AD-7B4D-8E16-18616B51813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31A69361-1E19-2B42-934E-9F33F04F4CBA}"/>
              </a:ext>
            </a:extLst>
          </p:cNvPr>
          <p:cNvSpPr>
            <a:spLocks noGrp="1"/>
          </p:cNvSpPr>
          <p:nvPr>
            <p:ph type="sldNum" sz="quarter" idx="12"/>
          </p:nvPr>
        </p:nvSpPr>
        <p:spPr/>
        <p:txBody>
          <a:bodyPr/>
          <a:lstStyle>
            <a:lvl1pPr>
              <a:defRPr/>
            </a:lvl1pPr>
          </a:lstStyle>
          <a:p>
            <a:pPr>
              <a:defRPr/>
            </a:pPr>
            <a:fld id="{C6F07D16-C4A4-9546-B6B3-7307D5B8761C}" type="slidenum">
              <a:rPr lang="en-US" altLang="en-US"/>
              <a:pPr>
                <a:defRPr/>
              </a:pPr>
              <a:t>‹#›</a:t>
            </a:fld>
            <a:endParaRPr lang="en-US" altLang="en-US"/>
          </a:p>
        </p:txBody>
      </p:sp>
    </p:spTree>
    <p:extLst>
      <p:ext uri="{BB962C8B-B14F-4D97-AF65-F5344CB8AC3E}">
        <p14:creationId xmlns:p14="http://schemas.microsoft.com/office/powerpoint/2010/main" val="860720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2F4A6890-FA0B-C240-94EF-155C9FDF6EF2}"/>
              </a:ext>
            </a:extLst>
          </p:cNvPr>
          <p:cNvSpPr>
            <a:spLocks noGrp="1"/>
          </p:cNvSpPr>
          <p:nvPr>
            <p:ph type="dt" sz="half" idx="10"/>
          </p:nvPr>
        </p:nvSpPr>
        <p:spPr/>
        <p:txBody>
          <a:bodyPr/>
          <a:lstStyle>
            <a:lvl1pPr>
              <a:defRPr/>
            </a:lvl1pPr>
          </a:lstStyle>
          <a:p>
            <a:pPr>
              <a:defRPr/>
            </a:pPr>
            <a:fld id="{83D3329A-124D-6047-8721-8723551C48E8}" type="datetimeFigureOut">
              <a:rPr lang="en-US" altLang="en-US"/>
              <a:pPr>
                <a:defRPr/>
              </a:pPr>
              <a:t>8/23/21</a:t>
            </a:fld>
            <a:endParaRPr lang="en-US" altLang="en-US"/>
          </a:p>
        </p:txBody>
      </p:sp>
      <p:sp>
        <p:nvSpPr>
          <p:cNvPr id="8" name="Footer Placeholder 4">
            <a:extLst>
              <a:ext uri="{FF2B5EF4-FFF2-40B4-BE49-F238E27FC236}">
                <a16:creationId xmlns:a16="http://schemas.microsoft.com/office/drawing/2014/main" id="{5B8CFD69-D1C5-154E-82B2-BCD48F4B2F0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99D2C3FA-35D9-B747-95CF-0A0B7CFDED34}"/>
              </a:ext>
            </a:extLst>
          </p:cNvPr>
          <p:cNvSpPr>
            <a:spLocks noGrp="1"/>
          </p:cNvSpPr>
          <p:nvPr>
            <p:ph type="sldNum" sz="quarter" idx="12"/>
          </p:nvPr>
        </p:nvSpPr>
        <p:spPr/>
        <p:txBody>
          <a:bodyPr/>
          <a:lstStyle>
            <a:lvl1pPr>
              <a:defRPr/>
            </a:lvl1pPr>
          </a:lstStyle>
          <a:p>
            <a:pPr>
              <a:defRPr/>
            </a:pPr>
            <a:fld id="{C7BE0A46-D52F-D548-B1F0-BD488A7CAAF4}" type="slidenum">
              <a:rPr lang="en-US" altLang="en-US"/>
              <a:pPr>
                <a:defRPr/>
              </a:pPr>
              <a:t>‹#›</a:t>
            </a:fld>
            <a:endParaRPr lang="en-US" altLang="en-US"/>
          </a:p>
        </p:txBody>
      </p:sp>
    </p:spTree>
    <p:extLst>
      <p:ext uri="{BB962C8B-B14F-4D97-AF65-F5344CB8AC3E}">
        <p14:creationId xmlns:p14="http://schemas.microsoft.com/office/powerpoint/2010/main" val="30913001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63903881-4571-7746-8CAC-D9D337E08C11}"/>
              </a:ext>
            </a:extLst>
          </p:cNvPr>
          <p:cNvSpPr>
            <a:spLocks noGrp="1"/>
          </p:cNvSpPr>
          <p:nvPr>
            <p:ph type="dt" sz="half" idx="10"/>
          </p:nvPr>
        </p:nvSpPr>
        <p:spPr/>
        <p:txBody>
          <a:bodyPr/>
          <a:lstStyle>
            <a:lvl1pPr>
              <a:defRPr/>
            </a:lvl1pPr>
          </a:lstStyle>
          <a:p>
            <a:pPr>
              <a:defRPr/>
            </a:pPr>
            <a:fld id="{06CC70D5-920D-2747-A925-7CD67F656489}" type="datetimeFigureOut">
              <a:rPr lang="en-US" altLang="en-US"/>
              <a:pPr>
                <a:defRPr/>
              </a:pPr>
              <a:t>8/23/21</a:t>
            </a:fld>
            <a:endParaRPr lang="en-US" altLang="en-US"/>
          </a:p>
        </p:txBody>
      </p:sp>
      <p:sp>
        <p:nvSpPr>
          <p:cNvPr id="4" name="Footer Placeholder 4">
            <a:extLst>
              <a:ext uri="{FF2B5EF4-FFF2-40B4-BE49-F238E27FC236}">
                <a16:creationId xmlns:a16="http://schemas.microsoft.com/office/drawing/2014/main" id="{AFC5BFA1-A442-F048-A423-94472176A98D}"/>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95243814-946E-9946-82CA-8E5E46748307}"/>
              </a:ext>
            </a:extLst>
          </p:cNvPr>
          <p:cNvSpPr>
            <a:spLocks noGrp="1"/>
          </p:cNvSpPr>
          <p:nvPr>
            <p:ph type="sldNum" sz="quarter" idx="12"/>
          </p:nvPr>
        </p:nvSpPr>
        <p:spPr/>
        <p:txBody>
          <a:bodyPr/>
          <a:lstStyle>
            <a:lvl1pPr>
              <a:defRPr/>
            </a:lvl1pPr>
          </a:lstStyle>
          <a:p>
            <a:pPr>
              <a:defRPr/>
            </a:pPr>
            <a:fld id="{DC7DFCCE-8978-9E49-B9C8-8DA50A0D019C}" type="slidenum">
              <a:rPr lang="en-US" altLang="en-US"/>
              <a:pPr>
                <a:defRPr/>
              </a:pPr>
              <a:t>‹#›</a:t>
            </a:fld>
            <a:endParaRPr lang="en-US" altLang="en-US"/>
          </a:p>
        </p:txBody>
      </p:sp>
    </p:spTree>
    <p:extLst>
      <p:ext uri="{BB962C8B-B14F-4D97-AF65-F5344CB8AC3E}">
        <p14:creationId xmlns:p14="http://schemas.microsoft.com/office/powerpoint/2010/main" val="3677103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6CB4A7ED-2F84-1B40-97A7-218CC969018F}"/>
              </a:ext>
            </a:extLst>
          </p:cNvPr>
          <p:cNvSpPr>
            <a:spLocks noGrp="1"/>
          </p:cNvSpPr>
          <p:nvPr>
            <p:ph type="dt" sz="half" idx="10"/>
          </p:nvPr>
        </p:nvSpPr>
        <p:spPr/>
        <p:txBody>
          <a:bodyPr/>
          <a:lstStyle>
            <a:lvl1pPr>
              <a:defRPr/>
            </a:lvl1pPr>
          </a:lstStyle>
          <a:p>
            <a:pPr>
              <a:defRPr/>
            </a:pPr>
            <a:fld id="{EDE38228-2848-D04F-9513-A6EFE864BBFB}" type="datetimeFigureOut">
              <a:rPr lang="en-US" altLang="en-US"/>
              <a:pPr>
                <a:defRPr/>
              </a:pPr>
              <a:t>8/23/21</a:t>
            </a:fld>
            <a:endParaRPr lang="en-US" altLang="en-US"/>
          </a:p>
        </p:txBody>
      </p:sp>
      <p:sp>
        <p:nvSpPr>
          <p:cNvPr id="3" name="Footer Placeholder 4">
            <a:extLst>
              <a:ext uri="{FF2B5EF4-FFF2-40B4-BE49-F238E27FC236}">
                <a16:creationId xmlns:a16="http://schemas.microsoft.com/office/drawing/2014/main" id="{41A94365-283E-8540-A33E-1EC39EDBD6C7}"/>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3257086-92C4-B246-A89F-EC09397017DE}"/>
              </a:ext>
            </a:extLst>
          </p:cNvPr>
          <p:cNvSpPr>
            <a:spLocks noGrp="1"/>
          </p:cNvSpPr>
          <p:nvPr>
            <p:ph type="sldNum" sz="quarter" idx="12"/>
          </p:nvPr>
        </p:nvSpPr>
        <p:spPr/>
        <p:txBody>
          <a:bodyPr/>
          <a:lstStyle>
            <a:lvl1pPr>
              <a:defRPr/>
            </a:lvl1pPr>
          </a:lstStyle>
          <a:p>
            <a:pPr>
              <a:defRPr/>
            </a:pPr>
            <a:fld id="{9E0803CC-09A4-FF42-8875-C9A05223A124}" type="slidenum">
              <a:rPr lang="en-US" altLang="en-US"/>
              <a:pPr>
                <a:defRPr/>
              </a:pPr>
              <a:t>‹#›</a:t>
            </a:fld>
            <a:endParaRPr lang="en-US" altLang="en-US"/>
          </a:p>
        </p:txBody>
      </p:sp>
    </p:spTree>
    <p:extLst>
      <p:ext uri="{BB962C8B-B14F-4D97-AF65-F5344CB8AC3E}">
        <p14:creationId xmlns:p14="http://schemas.microsoft.com/office/powerpoint/2010/main" val="1745544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F4482B3F-8547-0545-9EF8-D8015D8FA4CA}"/>
              </a:ext>
            </a:extLst>
          </p:cNvPr>
          <p:cNvSpPr>
            <a:spLocks noGrp="1"/>
          </p:cNvSpPr>
          <p:nvPr>
            <p:ph type="dt" sz="half" idx="10"/>
          </p:nvPr>
        </p:nvSpPr>
        <p:spPr/>
        <p:txBody>
          <a:bodyPr/>
          <a:lstStyle>
            <a:lvl1pPr>
              <a:defRPr/>
            </a:lvl1pPr>
          </a:lstStyle>
          <a:p>
            <a:pPr>
              <a:defRPr/>
            </a:pPr>
            <a:fld id="{23805F36-4EDE-A44C-8163-37B7FAE6F777}" type="datetimeFigureOut">
              <a:rPr lang="en-US" altLang="en-US"/>
              <a:pPr>
                <a:defRPr/>
              </a:pPr>
              <a:t>8/23/21</a:t>
            </a:fld>
            <a:endParaRPr lang="en-US" altLang="en-US"/>
          </a:p>
        </p:txBody>
      </p:sp>
      <p:sp>
        <p:nvSpPr>
          <p:cNvPr id="6" name="Footer Placeholder 4">
            <a:extLst>
              <a:ext uri="{FF2B5EF4-FFF2-40B4-BE49-F238E27FC236}">
                <a16:creationId xmlns:a16="http://schemas.microsoft.com/office/drawing/2014/main" id="{7DCBB477-F4F3-9449-B9CF-3DDE99DC0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A1A7CA83-F3B6-354D-A85A-95D55461CA9B}"/>
              </a:ext>
            </a:extLst>
          </p:cNvPr>
          <p:cNvSpPr>
            <a:spLocks noGrp="1"/>
          </p:cNvSpPr>
          <p:nvPr>
            <p:ph type="sldNum" sz="quarter" idx="12"/>
          </p:nvPr>
        </p:nvSpPr>
        <p:spPr/>
        <p:txBody>
          <a:bodyPr/>
          <a:lstStyle>
            <a:lvl1pPr>
              <a:defRPr/>
            </a:lvl1pPr>
          </a:lstStyle>
          <a:p>
            <a:pPr>
              <a:defRPr/>
            </a:pPr>
            <a:fld id="{9E0EB73C-FFA3-B544-BD16-9E6888B1CEE3}" type="slidenum">
              <a:rPr lang="en-US" altLang="en-US"/>
              <a:pPr>
                <a:defRPr/>
              </a:pPr>
              <a:t>‹#›</a:t>
            </a:fld>
            <a:endParaRPr lang="en-US" altLang="en-US"/>
          </a:p>
        </p:txBody>
      </p:sp>
    </p:spTree>
    <p:extLst>
      <p:ext uri="{BB962C8B-B14F-4D97-AF65-F5344CB8AC3E}">
        <p14:creationId xmlns:p14="http://schemas.microsoft.com/office/powerpoint/2010/main" val="18233972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2A96E955-320E-0641-A4DF-FDF6AD5179E1}"/>
              </a:ext>
            </a:extLst>
          </p:cNvPr>
          <p:cNvSpPr>
            <a:spLocks noGrp="1"/>
          </p:cNvSpPr>
          <p:nvPr>
            <p:ph type="dt" sz="half" idx="10"/>
          </p:nvPr>
        </p:nvSpPr>
        <p:spPr/>
        <p:txBody>
          <a:bodyPr/>
          <a:lstStyle>
            <a:lvl1pPr>
              <a:defRPr/>
            </a:lvl1pPr>
          </a:lstStyle>
          <a:p>
            <a:pPr>
              <a:defRPr/>
            </a:pPr>
            <a:fld id="{E5BF1287-D3A1-0640-999E-AA38068C82C3}" type="datetimeFigureOut">
              <a:rPr lang="en-US" altLang="en-US"/>
              <a:pPr>
                <a:defRPr/>
              </a:pPr>
              <a:t>8/23/21</a:t>
            </a:fld>
            <a:endParaRPr lang="en-US" altLang="en-US"/>
          </a:p>
        </p:txBody>
      </p:sp>
      <p:sp>
        <p:nvSpPr>
          <p:cNvPr id="6" name="Footer Placeholder 4">
            <a:extLst>
              <a:ext uri="{FF2B5EF4-FFF2-40B4-BE49-F238E27FC236}">
                <a16:creationId xmlns:a16="http://schemas.microsoft.com/office/drawing/2014/main" id="{6B66A901-62BE-314B-BA11-5FD85914A88D}"/>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85AFB752-F34F-1B46-A058-DAB42B8192AC}"/>
              </a:ext>
            </a:extLst>
          </p:cNvPr>
          <p:cNvSpPr>
            <a:spLocks noGrp="1"/>
          </p:cNvSpPr>
          <p:nvPr>
            <p:ph type="sldNum" sz="quarter" idx="12"/>
          </p:nvPr>
        </p:nvSpPr>
        <p:spPr/>
        <p:txBody>
          <a:bodyPr/>
          <a:lstStyle>
            <a:lvl1pPr>
              <a:defRPr/>
            </a:lvl1pPr>
          </a:lstStyle>
          <a:p>
            <a:pPr>
              <a:defRPr/>
            </a:pPr>
            <a:fld id="{93F729CE-1D88-2240-AC49-43A3449216EF}" type="slidenum">
              <a:rPr lang="en-US" altLang="en-US"/>
              <a:pPr>
                <a:defRPr/>
              </a:pPr>
              <a:t>‹#›</a:t>
            </a:fld>
            <a:endParaRPr lang="en-US" altLang="en-US"/>
          </a:p>
        </p:txBody>
      </p:sp>
    </p:spTree>
    <p:extLst>
      <p:ext uri="{BB962C8B-B14F-4D97-AF65-F5344CB8AC3E}">
        <p14:creationId xmlns:p14="http://schemas.microsoft.com/office/powerpoint/2010/main" val="17115910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632CE74-C6AE-9848-97B0-69C34BAC9CD6}"/>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8EA43FE2-1888-1B4C-87E1-E4E1E69F8A95}"/>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E06C972-C885-2346-83D3-D3C315146097}"/>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9F70BF3-2631-FB43-9836-D6E4F0D5C463}" type="datetimeFigureOut">
              <a:rPr lang="en-US" altLang="en-US"/>
              <a:pPr>
                <a:defRPr/>
              </a:pPr>
              <a:t>8/23/21</a:t>
            </a:fld>
            <a:endParaRPr lang="en-US" altLang="en-US"/>
          </a:p>
        </p:txBody>
      </p:sp>
      <p:sp>
        <p:nvSpPr>
          <p:cNvPr id="5" name="Footer Placeholder 4">
            <a:extLst>
              <a:ext uri="{FF2B5EF4-FFF2-40B4-BE49-F238E27FC236}">
                <a16:creationId xmlns:a16="http://schemas.microsoft.com/office/drawing/2014/main" id="{5D9FF6E4-1352-534B-B744-8C55DD494AE4}"/>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A50ABE58-A805-064E-93D0-DB7736C24EFE}"/>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AD6B02AB-3513-0A4C-A4EC-69EB9B14C0EE}"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charset="0"/>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1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6.jpe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hyperlink" Target="about:blank"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http://www.iris.edu/hq/retm"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hyperlink" Target="mailto:tkb@iris.edu" TargetMode="Externa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ideo" Target="file:///C:/Users/tkb/Desktop/turkey/FocalMechanism_Normal_SHORT.mp4.mp4" TargetMode="External"/><Relationship Id="rId6" Type="http://schemas.openxmlformats.org/officeDocument/2006/relationships/image" Target="../media/image13.PNG"/><Relationship Id="rId5" Type="http://schemas.openxmlformats.org/officeDocument/2006/relationships/image" Target="../media/image14.png"/><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FFE4C3A-CEE4-467A-A198-46B1D6D09A7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3076" name="Picture 8" descr="IRIS_TMlogo.png">
            <a:extLst>
              <a:ext uri="{FF2B5EF4-FFF2-40B4-BE49-F238E27FC236}">
                <a16:creationId xmlns:a16="http://schemas.microsoft.com/office/drawing/2014/main" id="{6A6FB108-EBF1-4DA7-B3BC-77C3FD5BD20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id="{2B1A2DF9-4204-4BC0-AD4D-5D0FC184D625}"/>
              </a:ext>
            </a:extLst>
          </p:cNvPr>
          <p:cNvSpPr txBox="1">
            <a:spLocks noChangeArrowheads="1"/>
          </p:cNvSpPr>
          <p:nvPr/>
        </p:nvSpPr>
        <p:spPr bwMode="auto">
          <a:xfrm>
            <a:off x="330926" y="1093788"/>
            <a:ext cx="630164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800" dirty="0">
                <a:latin typeface="Arial" panose="020B0604020202020204" pitchFamily="34" charset="0"/>
                <a:cs typeface="Arial" panose="020B0604020202020204" pitchFamily="34" charset="0"/>
              </a:rPr>
              <a:t>Un terremoto de magnitud 7,1 ocurrió a una profundidad de 14 km (8,7 millas) en las Islas </a:t>
            </a:r>
            <a:r>
              <a:rPr lang="es-ES_tradnl" altLang="en-US" sz="1800" dirty="0" err="1">
                <a:latin typeface="Arial" panose="020B0604020202020204" pitchFamily="34" charset="0"/>
                <a:cs typeface="Arial" panose="020B0604020202020204" pitchFamily="34" charset="0"/>
              </a:rPr>
              <a:t>Sandwich</a:t>
            </a:r>
            <a:r>
              <a:rPr lang="es-ES_tradnl" altLang="en-US" sz="1800" dirty="0">
                <a:latin typeface="Arial" panose="020B0604020202020204" pitchFamily="34" charset="0"/>
                <a:cs typeface="Arial" panose="020B0604020202020204" pitchFamily="34" charset="0"/>
              </a:rPr>
              <a:t> del Sur, un territorio británico deshabitado frente a la costa de Argentina en el Océano Atlántico sur. </a:t>
            </a:r>
          </a:p>
          <a:p>
            <a:pPr>
              <a:spcBef>
                <a:spcPct val="0"/>
              </a:spcBef>
              <a:buFontTx/>
              <a:buNone/>
            </a:pPr>
            <a:r>
              <a:rPr lang="es-ES_tradnl" altLang="en-US" sz="1800" dirty="0">
                <a:latin typeface="Arial" panose="020B0604020202020204" pitchFamily="34" charset="0"/>
                <a:cs typeface="Arial" panose="020B0604020202020204" pitchFamily="34" charset="0"/>
              </a:rPr>
              <a:t>Este terremoto es una </a:t>
            </a:r>
          </a:p>
          <a:p>
            <a:pPr>
              <a:spcBef>
                <a:spcPct val="0"/>
              </a:spcBef>
              <a:buFontTx/>
              <a:buNone/>
            </a:pPr>
            <a:r>
              <a:rPr lang="es-ES_tradnl" altLang="en-US" sz="1800" dirty="0">
                <a:latin typeface="Arial" panose="020B0604020202020204" pitchFamily="34" charset="0"/>
                <a:cs typeface="Arial" panose="020B0604020202020204" pitchFamily="34" charset="0"/>
              </a:rPr>
              <a:t>réplica de un terremoto </a:t>
            </a:r>
          </a:p>
          <a:p>
            <a:pPr>
              <a:spcBef>
                <a:spcPct val="0"/>
              </a:spcBef>
              <a:buFontTx/>
              <a:buNone/>
            </a:pPr>
            <a:r>
              <a:rPr lang="es-ES_tradnl" altLang="en-US" sz="1800" dirty="0">
                <a:latin typeface="Arial" panose="020B0604020202020204" pitchFamily="34" charset="0"/>
                <a:cs typeface="Arial" panose="020B0604020202020204" pitchFamily="34" charset="0"/>
              </a:rPr>
              <a:t>M8,1 que ocurrió el 12 de</a:t>
            </a:r>
          </a:p>
          <a:p>
            <a:pPr>
              <a:spcBef>
                <a:spcPct val="0"/>
              </a:spcBef>
              <a:buFontTx/>
              <a:buNone/>
            </a:pPr>
            <a:r>
              <a:rPr lang="es-ES_tradnl" altLang="en-US" sz="1800" dirty="0">
                <a:latin typeface="Arial" panose="020B0604020202020204" pitchFamily="34" charset="0"/>
                <a:cs typeface="Arial" panose="020B0604020202020204" pitchFamily="34" charset="0"/>
              </a:rPr>
              <a:t>agosto.</a:t>
            </a:r>
          </a:p>
        </p:txBody>
      </p:sp>
      <p:pic>
        <p:nvPicPr>
          <p:cNvPr id="3078" name="Picture 7">
            <a:extLst>
              <a:ext uri="{FF2B5EF4-FFF2-40B4-BE49-F238E27FC236}">
                <a16:creationId xmlns:a16="http://schemas.microsoft.com/office/drawing/2014/main" id="{D55A7975-3467-4AD4-9831-190F2CA5D34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625" y="3860800"/>
            <a:ext cx="2035175"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Connector 8">
            <a:extLst>
              <a:ext uri="{FF2B5EF4-FFF2-40B4-BE49-F238E27FC236}">
                <a16:creationId xmlns:a16="http://schemas.microsoft.com/office/drawing/2014/main" id="{9373EF67-F645-4443-A23F-F19AE21DE9C3}"/>
              </a:ext>
            </a:extLst>
          </p:cNvPr>
          <p:cNvCxnSpPr>
            <a:cxnSpLocks noChangeShapeType="1"/>
          </p:cNvCxnSpPr>
          <p:nvPr/>
        </p:nvCxnSpPr>
        <p:spPr bwMode="auto">
          <a:xfrm flipH="1">
            <a:off x="1893889" y="2109709"/>
            <a:ext cx="1458911" cy="3189366"/>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11" name="Straight Connector 10">
            <a:extLst>
              <a:ext uri="{FF2B5EF4-FFF2-40B4-BE49-F238E27FC236}">
                <a16:creationId xmlns:a16="http://schemas.microsoft.com/office/drawing/2014/main" id="{97B1D9AD-0E33-4F96-9E1A-D444B9927861}"/>
              </a:ext>
            </a:extLst>
          </p:cNvPr>
          <p:cNvCxnSpPr>
            <a:cxnSpLocks noChangeShapeType="1"/>
          </p:cNvCxnSpPr>
          <p:nvPr/>
        </p:nvCxnSpPr>
        <p:spPr bwMode="auto">
          <a:xfrm flipH="1">
            <a:off x="1893889" y="4563884"/>
            <a:ext cx="1458911" cy="952679"/>
          </a:xfrm>
          <a:prstGeom prst="line">
            <a:avLst/>
          </a:prstGeom>
          <a:noFill/>
          <a:ln w="25400">
            <a:solidFill>
              <a:schemeClr val="accent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15" name="Title 1">
            <a:extLst>
              <a:ext uri="{FF2B5EF4-FFF2-40B4-BE49-F238E27FC236}">
                <a16:creationId xmlns:a16="http://schemas.microsoft.com/office/drawing/2014/main" id="{544019FA-6D85-4E71-ADAC-7A9723B56A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15">
            <a:extLst>
              <a:ext uri="{FF2B5EF4-FFF2-40B4-BE49-F238E27FC236}">
                <a16:creationId xmlns:a16="http://schemas.microsoft.com/office/drawing/2014/main" id="{74C215B5-1EBB-480A-AFD6-587989AD68C4}"/>
              </a:ext>
            </a:extLst>
          </p:cNvPr>
          <p:cNvSpPr txBox="1"/>
          <p:nvPr/>
        </p:nvSpPr>
        <p:spPr>
          <a:xfrm>
            <a:off x="6632575" y="685800"/>
            <a:ext cx="2590800" cy="1107996"/>
          </a:xfrm>
          <a:prstGeom prst="rect">
            <a:avLst/>
          </a:prstGeom>
          <a:noFill/>
        </p:spPr>
        <p:txBody>
          <a:bodyPr>
            <a:spAutoFit/>
          </a:bodyPr>
          <a:lstStyle/>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Latitud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60,311</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S</a:t>
            </a:r>
            <a:r>
              <a:rPr lang="es-ES_tradnl" sz="1600" b="1" dirty="0">
                <a:effectLst>
                  <a:outerShdw blurRad="38100" dist="38100" dir="2700000" algn="tl">
                    <a:srgbClr val="C0C0C0"/>
                  </a:outerShdw>
                </a:effectLst>
                <a:latin typeface="Arial" charset="0"/>
                <a:ea typeface="ＭＳ Ｐゴシック" pitchFamily="-109" charset="-128"/>
                <a:cs typeface="Arial" pitchFamily="34" charset="0"/>
              </a:rPr>
              <a:t> </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Longitud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24,886</a:t>
            </a:r>
            <a:r>
              <a:rPr lang="es-ES_tradnl" sz="1600" dirty="0">
                <a:latin typeface="Arial" charset="0"/>
                <a:ea typeface="ＭＳ Ｐゴシック" pitchFamily="-109" charset="-128"/>
              </a:rPr>
              <a:t>°</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W</a:t>
            </a:r>
          </a:p>
          <a:p>
            <a:pPr eaLnBrk="1" hangingPunct="1">
              <a:defRPr/>
            </a:pPr>
            <a:r>
              <a:rPr lang="es-ES_tradnl" sz="1600" b="1" dirty="0">
                <a:solidFill>
                  <a:srgbClr val="11488B"/>
                </a:solidFill>
                <a:effectLst>
                  <a:outerShdw blurRad="38100" dist="38100" dir="2700000" algn="tl">
                    <a:srgbClr val="C0C0C0"/>
                  </a:outerShdw>
                </a:effectLst>
                <a:latin typeface="Arial" charset="0"/>
                <a:ea typeface="ＭＳ Ｐゴシック" pitchFamily="-109" charset="-128"/>
                <a:cs typeface="Arial" pitchFamily="34" charset="0"/>
              </a:rPr>
              <a:t>Profundidad </a:t>
            </a:r>
            <a:r>
              <a:rPr lang="es-ES_tradnl" sz="1600" dirty="0">
                <a:effectLst>
                  <a:outerShdw blurRad="38100" dist="38100" dir="2700000" algn="tl">
                    <a:srgbClr val="C0C0C0"/>
                  </a:outerShdw>
                </a:effectLst>
                <a:latin typeface="Arial" charset="0"/>
                <a:ea typeface="ＭＳ Ｐゴシック" pitchFamily="-109" charset="-128"/>
                <a:cs typeface="Arial" pitchFamily="34" charset="0"/>
              </a:rPr>
              <a:t>14 km</a:t>
            </a:r>
            <a:endParaRPr lang="es-ES_tradnl" sz="1600" dirty="0">
              <a:latin typeface="Arial" charset="0"/>
              <a:ea typeface="ＭＳ Ｐゴシック" pitchFamily="-109" charset="-128"/>
              <a:cs typeface="Arial" pitchFamily="34" charset="0"/>
            </a:endParaRPr>
          </a:p>
          <a:p>
            <a:pPr eaLnBrk="1" hangingPunct="1">
              <a:defRPr/>
            </a:pPr>
            <a:endParaRPr lang="es-ES_tradnl" dirty="0">
              <a:latin typeface="Arial" charset="0"/>
              <a:ea typeface="ＭＳ Ｐゴシック" pitchFamily="-109" charset="-128"/>
            </a:endParaRPr>
          </a:p>
        </p:txBody>
      </p:sp>
      <p:pic>
        <p:nvPicPr>
          <p:cNvPr id="3" name="Picture 2" descr="Map&#10;&#10;Description automatically generated">
            <a:extLst>
              <a:ext uri="{FF2B5EF4-FFF2-40B4-BE49-F238E27FC236}">
                <a16:creationId xmlns:a16="http://schemas.microsoft.com/office/drawing/2014/main" id="{94297C7B-935E-4B8E-8380-524C4E59C8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52800" y="2109709"/>
            <a:ext cx="5601897" cy="2471948"/>
          </a:xfrm>
          <a:prstGeom prst="rect">
            <a:avLst/>
          </a:prstGeom>
        </p:spPr>
      </p:pic>
      <p:sp>
        <p:nvSpPr>
          <p:cNvPr id="8" name="Star: 5 Points 7">
            <a:extLst>
              <a:ext uri="{FF2B5EF4-FFF2-40B4-BE49-F238E27FC236}">
                <a16:creationId xmlns:a16="http://schemas.microsoft.com/office/drawing/2014/main" id="{A3A32ECC-AB51-4AE0-A887-F2595DB42C53}"/>
              </a:ext>
            </a:extLst>
          </p:cNvPr>
          <p:cNvSpPr/>
          <p:nvPr/>
        </p:nvSpPr>
        <p:spPr>
          <a:xfrm>
            <a:off x="7445992" y="3124200"/>
            <a:ext cx="228600" cy="228600"/>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rgbClr val="FF0000"/>
                </a:solidFill>
              </a:ln>
              <a:solidFill>
                <a:srgbClr val="FF0000"/>
              </a:solidFill>
            </a:endParaRPr>
          </a:p>
        </p:txBody>
      </p:sp>
      <p:sp>
        <p:nvSpPr>
          <p:cNvPr id="10" name="TextBox 9">
            <a:extLst>
              <a:ext uri="{FF2B5EF4-FFF2-40B4-BE49-F238E27FC236}">
                <a16:creationId xmlns:a16="http://schemas.microsoft.com/office/drawing/2014/main" id="{904C03D4-7050-46F5-9089-1AC83ACD7563}"/>
              </a:ext>
            </a:extLst>
          </p:cNvPr>
          <p:cNvSpPr txBox="1"/>
          <p:nvPr/>
        </p:nvSpPr>
        <p:spPr>
          <a:xfrm>
            <a:off x="3266222" y="4829106"/>
            <a:ext cx="5601897" cy="2031325"/>
          </a:xfrm>
          <a:prstGeom prst="rect">
            <a:avLst/>
          </a:prstGeom>
          <a:noFill/>
        </p:spPr>
        <p:txBody>
          <a:bodyPr wrap="square" rtlCol="0">
            <a:spAutoFit/>
          </a:bodyPr>
          <a:lstStyle/>
          <a:p>
            <a:r>
              <a:rPr lang="es-ES_tradnl"/>
              <a:t>Las Islas Sandwich del Sur constan de 11 islas volcánicas formadas como resultado de la subducción. Debido a la ubicación remota de las islas y la naturaleza volátil de los mares y el clima, las expediciones humanas son raras. Las islas albergan una gran colonia de pingüinos (Chinstrap y Adelie).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descr="usgs.jpg">
            <a:extLst>
              <a:ext uri="{FF2B5EF4-FFF2-40B4-BE49-F238E27FC236}">
                <a16:creationId xmlns:a16="http://schemas.microsoft.com/office/drawing/2014/main" id="{969B65C8-67A6-4BD4-8B03-665B7874EE9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94078" y="3775446"/>
            <a:ext cx="4692990" cy="277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_004_ForeshockAftershock_720.mp4">
            <a:hlinkClick r:id="" action="ppaction://media"/>
            <a:extLst>
              <a:ext uri="{FF2B5EF4-FFF2-40B4-BE49-F238E27FC236}">
                <a16:creationId xmlns:a16="http://schemas.microsoft.com/office/drawing/2014/main" id="{C5E964E8-A192-4798-8AFA-D2259E29530A}"/>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477642" y="1003300"/>
            <a:ext cx="4553997" cy="2574273"/>
          </a:xfrm>
          <a:prstGeom prst="rect">
            <a:avLst/>
          </a:prstGeom>
        </p:spPr>
      </p:pic>
      <p:sp>
        <p:nvSpPr>
          <p:cNvPr id="11" name="Title 1">
            <a:extLst>
              <a:ext uri="{FF2B5EF4-FFF2-40B4-BE49-F238E27FC236}">
                <a16:creationId xmlns:a16="http://schemas.microsoft.com/office/drawing/2014/main" id="{2CC1816D-7009-EB4E-9495-02FE6C803EEE}"/>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4">
            <a:extLst>
              <a:ext uri="{FF2B5EF4-FFF2-40B4-BE49-F238E27FC236}">
                <a16:creationId xmlns:a16="http://schemas.microsoft.com/office/drawing/2014/main" id="{FFEBDF2E-0009-7E4E-84F3-CBABDE1712C8}"/>
              </a:ext>
            </a:extLst>
          </p:cNvPr>
          <p:cNvSpPr txBox="1">
            <a:spLocks noChangeArrowheads="1"/>
          </p:cNvSpPr>
          <p:nvPr/>
        </p:nvSpPr>
        <p:spPr bwMode="auto">
          <a:xfrm>
            <a:off x="304800" y="990600"/>
            <a:ext cx="3962400" cy="581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550" dirty="0"/>
              <a:t>Un terremoto principal es un terremoto de mayor magnitud durante una secuencia de terremotos.</a:t>
            </a:r>
          </a:p>
          <a:p>
            <a:endParaRPr lang="es-ES_tradnl" altLang="en-US" sz="1550" dirty="0"/>
          </a:p>
          <a:p>
            <a:r>
              <a:rPr lang="es-ES_tradnl" altLang="en-US" sz="1550" dirty="0"/>
              <a:t>Las réplicas son terremotos más pequeños que ocurren después de un gran terremoto a medida que la falla se ajusta al nuevo estado de tensión.</a:t>
            </a:r>
          </a:p>
          <a:p>
            <a:endParaRPr lang="es-ES_tradnl" altLang="en-US" sz="1550" dirty="0"/>
          </a:p>
          <a:p>
            <a:r>
              <a:rPr lang="es-ES_tradnl" altLang="en-US" sz="1550" dirty="0"/>
              <a:t>El gráfico muestra cómo el número de réplicas y la magnitud de las réplicas decaen con el aumento del tiempo desde el sismo principal. El número de réplicas también disminuye con la distancia al sismo principal.</a:t>
            </a:r>
          </a:p>
          <a:p>
            <a:endParaRPr lang="es-ES_tradnl" altLang="en-US" sz="1550" dirty="0"/>
          </a:p>
          <a:p>
            <a:r>
              <a:rPr lang="es-ES_tradnl" altLang="en-US" sz="1550" dirty="0"/>
              <a:t>Un sismo inicial es un terremoto de menor magnitud que precede al sismo principal.</a:t>
            </a:r>
          </a:p>
          <a:p>
            <a:endParaRPr lang="es-ES_tradnl" altLang="en-US" sz="1550" dirty="0"/>
          </a:p>
          <a:p>
            <a:r>
              <a:rPr lang="es-ES_tradnl" altLang="en-US" sz="1550" dirty="0"/>
              <a:t>No hay características especiales de un premonitorio que nos hagan saber que es un premonitorio hasta que se produce el principal. No hubo sismos iniciales  para este terremoto.</a:t>
            </a:r>
          </a:p>
        </p:txBody>
      </p:sp>
      <p:sp>
        <p:nvSpPr>
          <p:cNvPr id="14" name="TextBox 13">
            <a:extLst>
              <a:ext uri="{FF2B5EF4-FFF2-40B4-BE49-F238E27FC236}">
                <a16:creationId xmlns:a16="http://schemas.microsoft.com/office/drawing/2014/main" id="{926E1EC0-958B-454E-BDB3-6DF6192882B6}"/>
              </a:ext>
            </a:extLst>
          </p:cNvPr>
          <p:cNvSpPr txBox="1">
            <a:spLocks noChangeArrowheads="1"/>
          </p:cNvSpPr>
          <p:nvPr/>
        </p:nvSpPr>
        <p:spPr bwMode="auto">
          <a:xfrm>
            <a:off x="4191000" y="6602253"/>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724831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8917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25C64B3-B34F-0649-8FE5-9D77B902C870}"/>
              </a:ext>
            </a:extLst>
          </p:cNvPr>
          <p:cNvPicPr>
            <a:picLocks noChangeAspect="1"/>
          </p:cNvPicPr>
          <p:nvPr/>
        </p:nvPicPr>
        <p:blipFill>
          <a:blip r:embed="rId3"/>
          <a:stretch>
            <a:fillRect/>
          </a:stretch>
        </p:blipFill>
        <p:spPr>
          <a:xfrm>
            <a:off x="1217078" y="1401454"/>
            <a:ext cx="6858000" cy="5429250"/>
          </a:xfrm>
          <a:prstGeom prst="rect">
            <a:avLst/>
          </a:prstGeom>
        </p:spPr>
      </p:pic>
      <p:sp>
        <p:nvSpPr>
          <p:cNvPr id="4" name="Rectangle 3">
            <a:extLst>
              <a:ext uri="{FF2B5EF4-FFF2-40B4-BE49-F238E27FC236}">
                <a16:creationId xmlns:a16="http://schemas.microsoft.com/office/drawing/2014/main" id="{66F8FB3C-6EE6-2E49-9D9B-01CB3E09BE1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7412" name="Picture 18" descr="IRIS_TMlogo.png">
            <a:extLst>
              <a:ext uri="{FF2B5EF4-FFF2-40B4-BE49-F238E27FC236}">
                <a16:creationId xmlns:a16="http://schemas.microsoft.com/office/drawing/2014/main" id="{3E97D523-922A-004E-B890-E59E9D15A94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7">
            <a:extLst>
              <a:ext uri="{FF2B5EF4-FFF2-40B4-BE49-F238E27FC236}">
                <a16:creationId xmlns:a16="http://schemas.microsoft.com/office/drawing/2014/main" id="{B5EED0C9-AD29-B34B-A2F3-EC9B4E289FDB}"/>
              </a:ext>
            </a:extLst>
          </p:cNvPr>
          <p:cNvSpPr txBox="1">
            <a:spLocks noChangeArrowheads="1"/>
          </p:cNvSpPr>
          <p:nvPr/>
        </p:nvSpPr>
        <p:spPr bwMode="auto">
          <a:xfrm>
            <a:off x="1839319" y="750722"/>
            <a:ext cx="6332537" cy="767967"/>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FontTx/>
              <a:buNone/>
            </a:pPr>
            <a:r>
              <a:rPr lang="en-US" altLang="en-US" sz="1400" dirty="0">
                <a:solidFill>
                  <a:srgbClr val="000000"/>
                </a:solidFill>
                <a:latin typeface="Arial" panose="020B0604020202020204" pitchFamily="34" charset="0"/>
              </a:rPr>
              <a:t>El </a:t>
            </a:r>
            <a:r>
              <a:rPr lang="en-US" altLang="en-US" sz="1400" dirty="0" err="1">
                <a:solidFill>
                  <a:srgbClr val="000000"/>
                </a:solidFill>
                <a:latin typeface="Arial" panose="020B0604020202020204" pitchFamily="34" charset="0"/>
              </a:rPr>
              <a:t>registro</a:t>
            </a:r>
            <a:r>
              <a:rPr lang="en-US" altLang="en-US" sz="1400" dirty="0">
                <a:solidFill>
                  <a:srgbClr val="000000"/>
                </a:solidFill>
                <a:latin typeface="Arial" panose="020B0604020202020204" pitchFamily="34" charset="0"/>
              </a:rPr>
              <a:t> del </a:t>
            </a:r>
            <a:r>
              <a:rPr lang="en-US" altLang="en-US" sz="1400" dirty="0" err="1">
                <a:solidFill>
                  <a:srgbClr val="000000"/>
                </a:solidFill>
                <a:latin typeface="Arial" panose="020B0604020202020204" pitchFamily="34" charset="0"/>
              </a:rPr>
              <a:t>terremoto</a:t>
            </a:r>
            <a:r>
              <a:rPr lang="en-US" altLang="en-US" sz="1400" dirty="0">
                <a:solidFill>
                  <a:srgbClr val="000000"/>
                </a:solidFill>
                <a:latin typeface="Arial" panose="020B0604020202020204" pitchFamily="34" charset="0"/>
              </a:rPr>
              <a:t> </a:t>
            </a:r>
            <a:r>
              <a:rPr lang="en-US" altLang="en-US" sz="1400" dirty="0" err="1">
                <a:solidFill>
                  <a:srgbClr val="000000"/>
                </a:solidFill>
                <a:latin typeface="Arial" panose="020B0604020202020204" pitchFamily="34" charset="0"/>
              </a:rPr>
              <a:t>en</a:t>
            </a:r>
            <a:r>
              <a:rPr lang="en-US" altLang="en-US" sz="1400" dirty="0">
                <a:solidFill>
                  <a:srgbClr val="000000"/>
                </a:solidFill>
                <a:latin typeface="Arial" panose="020B0604020202020204" pitchFamily="34" charset="0"/>
              </a:rPr>
              <a:t> Bend, Oregon (BNOR) se </a:t>
            </a:r>
            <a:r>
              <a:rPr lang="en-US" altLang="en-US" sz="1400" dirty="0" err="1">
                <a:solidFill>
                  <a:srgbClr val="000000"/>
                </a:solidFill>
                <a:latin typeface="Arial" panose="020B0604020202020204" pitchFamily="34" charset="0"/>
              </a:rPr>
              <a:t>ilustra</a:t>
            </a:r>
            <a:r>
              <a:rPr lang="en-US" altLang="en-US" sz="1400" dirty="0">
                <a:solidFill>
                  <a:srgbClr val="000000"/>
                </a:solidFill>
                <a:latin typeface="Arial" panose="020B0604020202020204" pitchFamily="34" charset="0"/>
              </a:rPr>
              <a:t> a </a:t>
            </a:r>
            <a:r>
              <a:rPr lang="en-US" altLang="en-US" sz="1400" dirty="0" err="1">
                <a:solidFill>
                  <a:srgbClr val="000000"/>
                </a:solidFill>
                <a:latin typeface="Arial" panose="020B0604020202020204" pitchFamily="34" charset="0"/>
              </a:rPr>
              <a:t>continuación</a:t>
            </a:r>
            <a:r>
              <a:rPr lang="en-US" altLang="en-US" sz="1400" dirty="0">
                <a:solidFill>
                  <a:srgbClr val="000000"/>
                </a:solidFill>
                <a:latin typeface="Arial" panose="020B0604020202020204" pitchFamily="34" charset="0"/>
              </a:rPr>
              <a:t>. Bend </a:t>
            </a:r>
            <a:r>
              <a:rPr lang="en-US" altLang="en-US" sz="1400" dirty="0" err="1">
                <a:solidFill>
                  <a:srgbClr val="000000"/>
                </a:solidFill>
                <a:latin typeface="Arial" panose="020B0604020202020204" pitchFamily="34" charset="0"/>
              </a:rPr>
              <a:t>está</a:t>
            </a:r>
            <a:r>
              <a:rPr lang="en-US" altLang="en-US" sz="1400" dirty="0">
                <a:solidFill>
                  <a:srgbClr val="000000"/>
                </a:solidFill>
                <a:latin typeface="Arial" panose="020B0604020202020204" pitchFamily="34" charset="0"/>
              </a:rPr>
              <a:t> a 14,463 km (8,987 </a:t>
            </a:r>
            <a:r>
              <a:rPr lang="en-US" altLang="en-US" sz="1400" dirty="0" err="1">
                <a:solidFill>
                  <a:srgbClr val="000000"/>
                </a:solidFill>
                <a:latin typeface="Arial" panose="020B0604020202020204" pitchFamily="34" charset="0"/>
              </a:rPr>
              <a:t>millas</a:t>
            </a:r>
            <a:r>
              <a:rPr lang="en-US" altLang="en-US" sz="1400" dirty="0">
                <a:solidFill>
                  <a:srgbClr val="000000"/>
                </a:solidFill>
                <a:latin typeface="Arial" panose="020B0604020202020204" pitchFamily="34" charset="0"/>
              </a:rPr>
              <a:t>, 130.3 °) de la </a:t>
            </a:r>
            <a:r>
              <a:rPr lang="en-US" altLang="en-US" sz="1400" dirty="0" err="1">
                <a:solidFill>
                  <a:srgbClr val="000000"/>
                </a:solidFill>
                <a:latin typeface="Arial" panose="020B0604020202020204" pitchFamily="34" charset="0"/>
              </a:rPr>
              <a:t>ubicación</a:t>
            </a:r>
            <a:r>
              <a:rPr lang="en-US" altLang="en-US" sz="1400" dirty="0">
                <a:solidFill>
                  <a:srgbClr val="000000"/>
                </a:solidFill>
                <a:latin typeface="Arial" panose="020B0604020202020204" pitchFamily="34" charset="0"/>
              </a:rPr>
              <a:t> de </a:t>
            </a:r>
            <a:r>
              <a:rPr lang="en-US" altLang="en-US" sz="1400" dirty="0" err="1">
                <a:solidFill>
                  <a:srgbClr val="000000"/>
                </a:solidFill>
                <a:latin typeface="Arial" panose="020B0604020202020204" pitchFamily="34" charset="0"/>
              </a:rPr>
              <a:t>este</a:t>
            </a:r>
            <a:r>
              <a:rPr lang="en-US" altLang="en-US" sz="1400" dirty="0">
                <a:solidFill>
                  <a:srgbClr val="000000"/>
                </a:solidFill>
                <a:latin typeface="Arial" panose="020B0604020202020204" pitchFamily="34" charset="0"/>
              </a:rPr>
              <a:t> </a:t>
            </a:r>
            <a:r>
              <a:rPr lang="en-US" altLang="en-US" sz="1400" dirty="0" err="1">
                <a:solidFill>
                  <a:srgbClr val="000000"/>
                </a:solidFill>
                <a:latin typeface="Arial" panose="020B0604020202020204" pitchFamily="34" charset="0"/>
              </a:rPr>
              <a:t>terremoto</a:t>
            </a:r>
            <a:r>
              <a:rPr lang="en-US" altLang="en-US" sz="1400" dirty="0">
                <a:solidFill>
                  <a:srgbClr val="000000"/>
                </a:solidFill>
                <a:latin typeface="Arial" panose="020B0604020202020204" pitchFamily="34" charset="0"/>
              </a:rPr>
              <a:t>.</a:t>
            </a:r>
          </a:p>
        </p:txBody>
      </p:sp>
      <p:sp>
        <p:nvSpPr>
          <p:cNvPr id="17414" name="TextBox 4">
            <a:extLst>
              <a:ext uri="{FF2B5EF4-FFF2-40B4-BE49-F238E27FC236}">
                <a16:creationId xmlns:a16="http://schemas.microsoft.com/office/drawing/2014/main" id="{665355A7-F81B-5740-BE20-81B32097C91D}"/>
              </a:ext>
            </a:extLst>
          </p:cNvPr>
          <p:cNvSpPr txBox="1">
            <a:spLocks noChangeArrowheads="1"/>
          </p:cNvSpPr>
          <p:nvPr/>
        </p:nvSpPr>
        <p:spPr bwMode="auto">
          <a:xfrm>
            <a:off x="1580858" y="2185640"/>
            <a:ext cx="1274763" cy="647700"/>
          </a:xfrm>
          <a:prstGeom prst="rect">
            <a:avLst/>
          </a:prstGeom>
          <a:solidFill>
            <a:schemeClr val="bg1"/>
          </a:solid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Diffracted P wave</a:t>
            </a:r>
          </a:p>
        </p:txBody>
      </p:sp>
      <p:sp>
        <p:nvSpPr>
          <p:cNvPr id="12" name="TextBox 11">
            <a:extLst>
              <a:ext uri="{FF2B5EF4-FFF2-40B4-BE49-F238E27FC236}">
                <a16:creationId xmlns:a16="http://schemas.microsoft.com/office/drawing/2014/main" id="{8E4AFB19-4CE8-2945-BB82-8BE03F137F24}"/>
              </a:ext>
            </a:extLst>
          </p:cNvPr>
          <p:cNvSpPr txBox="1"/>
          <p:nvPr/>
        </p:nvSpPr>
        <p:spPr>
          <a:xfrm>
            <a:off x="5552335" y="1281813"/>
            <a:ext cx="2924915" cy="369332"/>
          </a:xfrm>
          <a:prstGeom prst="rect">
            <a:avLst/>
          </a:prstGeom>
          <a:solidFill>
            <a:schemeClr val="bg1"/>
          </a:solidFill>
        </p:spPr>
        <p:txBody>
          <a:bodyPr wrap="square">
            <a:spAutoFit/>
          </a:bodyPr>
          <a:lstStyle/>
          <a:p>
            <a:pPr eaLnBrk="1" hangingPunct="1">
              <a:defRPr/>
            </a:pPr>
            <a:r>
              <a:rPr lang="en-US" spc="200" dirty="0" err="1">
                <a:latin typeface="Arial" charset="0"/>
                <a:ea typeface="MS PGothic" charset="-128"/>
              </a:rPr>
              <a:t>Ondas</a:t>
            </a:r>
            <a:r>
              <a:rPr lang="en-US" spc="200" dirty="0">
                <a:latin typeface="Arial" charset="0"/>
                <a:ea typeface="MS PGothic" charset="-128"/>
              </a:rPr>
              <a:t> </a:t>
            </a:r>
            <a:r>
              <a:rPr lang="en-US" spc="200" dirty="0" err="1">
                <a:latin typeface="Arial" charset="0"/>
                <a:ea typeface="MS PGothic" charset="-128"/>
              </a:rPr>
              <a:t>Superficiales</a:t>
            </a:r>
            <a:endParaRPr lang="en-US" spc="200" dirty="0">
              <a:latin typeface="Arial" charset="0"/>
              <a:ea typeface="MS PGothic" charset="-128"/>
            </a:endParaRPr>
          </a:p>
        </p:txBody>
      </p:sp>
      <p:sp>
        <p:nvSpPr>
          <p:cNvPr id="17416" name="TextBox 4">
            <a:extLst>
              <a:ext uri="{FF2B5EF4-FFF2-40B4-BE49-F238E27FC236}">
                <a16:creationId xmlns:a16="http://schemas.microsoft.com/office/drawing/2014/main" id="{0C5192F5-EE60-E646-86BA-376182046BD3}"/>
              </a:ext>
            </a:extLst>
          </p:cNvPr>
          <p:cNvSpPr txBox="1">
            <a:spLocks noChangeArrowheads="1"/>
          </p:cNvSpPr>
          <p:nvPr/>
        </p:nvSpPr>
        <p:spPr bwMode="auto">
          <a:xfrm>
            <a:off x="3099542" y="1203178"/>
            <a:ext cx="492125"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800" b="1" dirty="0">
                <a:latin typeface="Arial" panose="020B0604020202020204" pitchFamily="34" charset="0"/>
              </a:rPr>
              <a:t>PP</a:t>
            </a:r>
          </a:p>
        </p:txBody>
      </p:sp>
      <p:sp>
        <p:nvSpPr>
          <p:cNvPr id="17417" name="TextBox 5">
            <a:extLst>
              <a:ext uri="{FF2B5EF4-FFF2-40B4-BE49-F238E27FC236}">
                <a16:creationId xmlns:a16="http://schemas.microsoft.com/office/drawing/2014/main" id="{74AB80FA-3CEE-0845-AA22-28307EF0E8F7}"/>
              </a:ext>
            </a:extLst>
          </p:cNvPr>
          <p:cNvSpPr txBox="1">
            <a:spLocks noChangeArrowheads="1"/>
          </p:cNvSpPr>
          <p:nvPr/>
        </p:nvSpPr>
        <p:spPr bwMode="auto">
          <a:xfrm>
            <a:off x="2550660" y="2637549"/>
            <a:ext cx="4799429"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Un </a:t>
            </a:r>
            <a:r>
              <a:rPr lang="en-US" altLang="en-US" sz="1400" dirty="0" err="1">
                <a:latin typeface="Arial" panose="020B0604020202020204" pitchFamily="34" charset="0"/>
                <a:cs typeface="Arial" panose="020B0604020202020204" pitchFamily="34" charset="0"/>
              </a:rPr>
              <a:t>arribo</a:t>
            </a:r>
            <a:r>
              <a:rPr lang="en-US" altLang="en-US" sz="1400" dirty="0">
                <a:latin typeface="Arial" panose="020B0604020202020204" pitchFamily="34" charset="0"/>
                <a:cs typeface="Arial" panose="020B0604020202020204" pitchFamily="34" charset="0"/>
              </a:rPr>
              <a:t> de </a:t>
            </a:r>
            <a:r>
              <a:rPr lang="en-US" altLang="en-US" sz="1400" dirty="0" err="1">
                <a:latin typeface="Arial" panose="020B0604020202020204" pitchFamily="34" charset="0"/>
                <a:cs typeface="Arial" panose="020B0604020202020204" pitchFamily="34" charset="0"/>
              </a:rPr>
              <a:t>onda</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prominente</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en</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este</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sismograma</a:t>
            </a:r>
            <a:r>
              <a:rPr lang="en-US" altLang="en-US" sz="1400" dirty="0">
                <a:latin typeface="Arial" panose="020B0604020202020204" pitchFamily="34" charset="0"/>
                <a:cs typeface="Arial" panose="020B0604020202020204" pitchFamily="34" charset="0"/>
              </a:rPr>
              <a:t> es PP, una </a:t>
            </a:r>
            <a:r>
              <a:rPr lang="en-US" altLang="en-US" sz="1400" dirty="0" err="1">
                <a:latin typeface="Arial" panose="020B0604020202020204" pitchFamily="34" charset="0"/>
                <a:cs typeface="Arial" panose="020B0604020202020204" pitchFamily="34" charset="0"/>
              </a:rPr>
              <a:t>onda</a:t>
            </a:r>
            <a:r>
              <a:rPr lang="en-US" altLang="en-US" sz="1400" dirty="0">
                <a:latin typeface="Arial" panose="020B0604020202020204" pitchFamily="34" charset="0"/>
                <a:cs typeface="Arial" panose="020B0604020202020204" pitchFamily="34" charset="0"/>
              </a:rPr>
              <a:t> de </a:t>
            </a:r>
            <a:r>
              <a:rPr lang="en-US" altLang="en-US" sz="1400" dirty="0" err="1">
                <a:latin typeface="Arial" panose="020B0604020202020204" pitchFamily="34" charset="0"/>
                <a:cs typeface="Arial" panose="020B0604020202020204" pitchFamily="34" charset="0"/>
              </a:rPr>
              <a:t>compresión</a:t>
            </a:r>
            <a:r>
              <a:rPr lang="en-US" altLang="en-US" sz="1400" dirty="0">
                <a:latin typeface="Arial" panose="020B0604020202020204" pitchFamily="34" charset="0"/>
                <a:cs typeface="Arial" panose="020B0604020202020204" pitchFamily="34" charset="0"/>
              </a:rPr>
              <a:t> que </a:t>
            </a:r>
            <a:r>
              <a:rPr lang="en-US" altLang="en-US" sz="1400" dirty="0" err="1">
                <a:latin typeface="Arial" panose="020B0604020202020204" pitchFamily="34" charset="0"/>
                <a:cs typeface="Arial" panose="020B0604020202020204" pitchFamily="34" charset="0"/>
              </a:rPr>
              <a:t>rebotó</a:t>
            </a:r>
            <a:r>
              <a:rPr lang="en-US" altLang="en-US" sz="1400" dirty="0">
                <a:latin typeface="Arial" panose="020B0604020202020204" pitchFamily="34" charset="0"/>
                <a:cs typeface="Arial" panose="020B0604020202020204" pitchFamily="34" charset="0"/>
              </a:rPr>
              <a:t> </a:t>
            </a:r>
            <a:r>
              <a:rPr lang="en-US" altLang="en-US" sz="1400" dirty="0" err="1">
                <a:latin typeface="Arial" panose="020B0604020202020204" pitchFamily="34" charset="0"/>
                <a:cs typeface="Arial" panose="020B0604020202020204" pitchFamily="34" charset="0"/>
              </a:rPr>
              <a:t>en</a:t>
            </a:r>
            <a:r>
              <a:rPr lang="en-US" altLang="en-US" sz="1400" dirty="0">
                <a:latin typeface="Arial" panose="020B0604020202020204" pitchFamily="34" charset="0"/>
                <a:cs typeface="Arial" panose="020B0604020202020204" pitchFamily="34" charset="0"/>
              </a:rPr>
              <a:t> la </a:t>
            </a:r>
            <a:r>
              <a:rPr lang="en-US" altLang="en-US" sz="1400" dirty="0" err="1">
                <a:latin typeface="Arial" panose="020B0604020202020204" pitchFamily="34" charset="0"/>
                <a:cs typeface="Arial" panose="020B0604020202020204" pitchFamily="34" charset="0"/>
              </a:rPr>
              <a:t>superficie</a:t>
            </a:r>
            <a:r>
              <a:rPr lang="en-US" altLang="en-US" sz="1400" dirty="0">
                <a:latin typeface="Arial" panose="020B0604020202020204" pitchFamily="34" charset="0"/>
                <a:cs typeface="Arial" panose="020B0604020202020204" pitchFamily="34" charset="0"/>
              </a:rPr>
              <a:t> de la Tierra a medio </a:t>
            </a:r>
            <a:r>
              <a:rPr lang="en-US" altLang="en-US" sz="1400" dirty="0" err="1">
                <a:latin typeface="Arial" panose="020B0604020202020204" pitchFamily="34" charset="0"/>
                <a:cs typeface="Arial" panose="020B0604020202020204" pitchFamily="34" charset="0"/>
              </a:rPr>
              <a:t>camino</a:t>
            </a:r>
            <a:r>
              <a:rPr lang="en-US" altLang="en-US" sz="1400" dirty="0">
                <a:latin typeface="Arial" panose="020B0604020202020204" pitchFamily="34" charset="0"/>
                <a:cs typeface="Arial" panose="020B0604020202020204" pitchFamily="34" charset="0"/>
              </a:rPr>
              <a:t> entre el </a:t>
            </a:r>
            <a:r>
              <a:rPr lang="en-US" altLang="en-US" sz="1400" dirty="0" err="1">
                <a:latin typeface="Arial" panose="020B0604020202020204" pitchFamily="34" charset="0"/>
                <a:cs typeface="Arial" panose="020B0604020202020204" pitchFamily="34" charset="0"/>
              </a:rPr>
              <a:t>terremoto</a:t>
            </a:r>
            <a:r>
              <a:rPr lang="en-US" altLang="en-US" sz="1400" dirty="0">
                <a:latin typeface="Arial" panose="020B0604020202020204" pitchFamily="34" charset="0"/>
                <a:cs typeface="Arial" panose="020B0604020202020204" pitchFamily="34" charset="0"/>
              </a:rPr>
              <a:t> y la </a:t>
            </a:r>
            <a:r>
              <a:rPr lang="en-US" altLang="en-US" sz="1400" dirty="0" err="1">
                <a:latin typeface="Arial" panose="020B0604020202020204" pitchFamily="34" charset="0"/>
                <a:cs typeface="Arial" panose="020B0604020202020204" pitchFamily="34" charset="0"/>
              </a:rPr>
              <a:t>estación</a:t>
            </a:r>
            <a:r>
              <a:rPr lang="en-US" altLang="en-US" sz="1400" dirty="0">
                <a:latin typeface="Arial" panose="020B0604020202020204" pitchFamily="34" charset="0"/>
                <a:cs typeface="Arial" panose="020B0604020202020204" pitchFamily="34" charset="0"/>
              </a:rPr>
              <a:t>.</a:t>
            </a:r>
          </a:p>
        </p:txBody>
      </p:sp>
      <p:cxnSp>
        <p:nvCxnSpPr>
          <p:cNvPr id="17" name="Straight Arrow Connector 16">
            <a:extLst>
              <a:ext uri="{FF2B5EF4-FFF2-40B4-BE49-F238E27FC236}">
                <a16:creationId xmlns:a16="http://schemas.microsoft.com/office/drawing/2014/main" id="{4584E419-5899-EB4F-9A91-694C7A5444FE}"/>
              </a:ext>
            </a:extLst>
          </p:cNvPr>
          <p:cNvCxnSpPr>
            <a:cxnSpLocks/>
          </p:cNvCxnSpPr>
          <p:nvPr/>
        </p:nvCxnSpPr>
        <p:spPr>
          <a:xfrm flipV="1">
            <a:off x="2541477" y="1902830"/>
            <a:ext cx="321323" cy="37509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7419" name="Picture 2">
            <a:extLst>
              <a:ext uri="{FF2B5EF4-FFF2-40B4-BE49-F238E27FC236}">
                <a16:creationId xmlns:a16="http://schemas.microsoft.com/office/drawing/2014/main" id="{185CA74E-A08E-9347-804A-85E9D78CF63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57278" y="3947724"/>
            <a:ext cx="2717800" cy="2536825"/>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16" name="Title 1">
            <a:extLst>
              <a:ext uri="{FF2B5EF4-FFF2-40B4-BE49-F238E27FC236}">
                <a16:creationId xmlns:a16="http://schemas.microsoft.com/office/drawing/2014/main" id="{3CB590AD-C5C6-C546-A2A0-DE8CED7A85FE}"/>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6">
            <a:extLst>
              <a:ext uri="{FF2B5EF4-FFF2-40B4-BE49-F238E27FC236}">
                <a16:creationId xmlns:a16="http://schemas.microsoft.com/office/drawing/2014/main" id="{2DAFD1CF-1383-394A-AE66-A684963F9A76}"/>
              </a:ext>
            </a:extLst>
          </p:cNvPr>
          <p:cNvSpPr txBox="1">
            <a:spLocks noChangeArrowheads="1"/>
          </p:cNvSpPr>
          <p:nvPr/>
        </p:nvSpPr>
        <p:spPr bwMode="auto">
          <a:xfrm>
            <a:off x="1500188" y="3733800"/>
            <a:ext cx="3529012" cy="26776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Las ondas P y S directas no pueden viajar a estaciones a más de una distancia </a:t>
            </a:r>
            <a:r>
              <a:rPr lang="es-ES_tradnl" altLang="en-US" sz="1400" dirty="0" err="1">
                <a:latin typeface="Arial" panose="020B0604020202020204" pitchFamily="34" charset="0"/>
              </a:rPr>
              <a:t>epicentral</a:t>
            </a:r>
            <a:r>
              <a:rPr lang="es-ES_tradnl" altLang="en-US" sz="1400" dirty="0">
                <a:latin typeface="Arial" panose="020B0604020202020204" pitchFamily="34" charset="0"/>
              </a:rPr>
              <a:t>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debido a la gran disminución de las velocidades de onda a través del límite entre el manto y el núcleo externo líquido. Existe una "zona de sombra" para ondas P directas en el rango de 103 ° &lt;</a:t>
            </a:r>
            <a:r>
              <a:rPr lang="es-ES_tradnl" altLang="en-US" sz="1400" dirty="0" err="1">
                <a:latin typeface="Arial" panose="020B0604020202020204" pitchFamily="34" charset="0"/>
              </a:rPr>
              <a:t>Δ</a:t>
            </a:r>
            <a:r>
              <a:rPr lang="es-ES_tradnl" altLang="en-US" sz="1400" dirty="0">
                <a:latin typeface="Arial" panose="020B0604020202020204" pitchFamily="34" charset="0"/>
              </a:rPr>
              <a:t> &lt;143 °. La zona de sombra de la onda S existe para </a:t>
            </a:r>
            <a:r>
              <a:rPr lang="es-ES_tradnl" altLang="en-US" sz="1400" dirty="0" err="1">
                <a:latin typeface="Arial" panose="020B0604020202020204" pitchFamily="34" charset="0"/>
              </a:rPr>
              <a:t>Δ</a:t>
            </a:r>
            <a:r>
              <a:rPr lang="es-ES_tradnl" altLang="en-US" sz="1400" dirty="0">
                <a:latin typeface="Arial" panose="020B0604020202020204" pitchFamily="34" charset="0"/>
              </a:rPr>
              <a:t>&gt; 103 ° porque el núcleo externo líquido bloquea las ondas S que no pueden viajar a través de líquidos.</a:t>
            </a:r>
          </a:p>
        </p:txBody>
      </p:sp>
      <p:sp>
        <p:nvSpPr>
          <p:cNvPr id="19" name="TextBox 5">
            <a:extLst>
              <a:ext uri="{FF2B5EF4-FFF2-40B4-BE49-F238E27FC236}">
                <a16:creationId xmlns:a16="http://schemas.microsoft.com/office/drawing/2014/main" id="{CC8F869E-134B-7547-89B0-EE0FD5A8E738}"/>
              </a:ext>
            </a:extLst>
          </p:cNvPr>
          <p:cNvSpPr txBox="1">
            <a:spLocks noChangeArrowheads="1"/>
          </p:cNvSpPr>
          <p:nvPr/>
        </p:nvSpPr>
        <p:spPr bwMode="auto">
          <a:xfrm>
            <a:off x="5078413" y="3352800"/>
            <a:ext cx="3529012" cy="30777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primer arribo es una onda P difractada.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C1E0CC-B631-0747-A0AC-9F117660421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9459" name="Picture 8" descr="IRIS_TMlogo.png">
            <a:extLst>
              <a:ext uri="{FF2B5EF4-FFF2-40B4-BE49-F238E27FC236}">
                <a16:creationId xmlns:a16="http://schemas.microsoft.com/office/drawing/2014/main" id="{319DF385-0A86-2748-B319-47032FCDE4B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5" descr="shadowslide.jpg">
            <a:hlinkClick r:id="rId4" action="ppaction://hlinkfile"/>
            <a:extLst>
              <a:ext uri="{FF2B5EF4-FFF2-40B4-BE49-F238E27FC236}">
                <a16:creationId xmlns:a16="http://schemas.microsoft.com/office/drawing/2014/main" id="{F7D7A07F-6079-DA4C-8B7E-C8AADE151B2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048000" y="982663"/>
            <a:ext cx="5710238" cy="526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le 1">
            <a:extLst>
              <a:ext uri="{FF2B5EF4-FFF2-40B4-BE49-F238E27FC236}">
                <a16:creationId xmlns:a16="http://schemas.microsoft.com/office/drawing/2014/main" id="{759F8DA2-8349-7943-9AF8-F2064453F6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9" name="Rectangle 10">
            <a:extLst>
              <a:ext uri="{FF2B5EF4-FFF2-40B4-BE49-F238E27FC236}">
                <a16:creationId xmlns:a16="http://schemas.microsoft.com/office/drawing/2014/main" id="{5CA671F5-8DE6-4545-92D2-C9CA108E4846}"/>
              </a:ext>
            </a:extLst>
          </p:cNvPr>
          <p:cNvSpPr>
            <a:spLocks noChangeArrowheads="1"/>
          </p:cNvSpPr>
          <p:nvPr/>
        </p:nvSpPr>
        <p:spPr bwMode="auto">
          <a:xfrm>
            <a:off x="244475" y="1103313"/>
            <a:ext cx="266700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600" dirty="0">
                <a:latin typeface="Arial" panose="020B0604020202020204" pitchFamily="34" charset="0"/>
              </a:rPr>
              <a:t>Animación que explica la zona de sombra sísmica.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 distancia </a:t>
            </a:r>
            <a:r>
              <a:rPr lang="es-ES_tradnl" altLang="en-US" sz="1600" dirty="0" err="1">
                <a:latin typeface="Arial" panose="020B0604020202020204" pitchFamily="34" charset="0"/>
              </a:rPr>
              <a:t>epicentral</a:t>
            </a:r>
            <a:r>
              <a:rPr lang="es-ES_tradnl" altLang="en-US" sz="1600" dirty="0">
                <a:latin typeface="Arial" panose="020B0604020202020204" pitchFamily="34" charset="0"/>
              </a:rPr>
              <a:t> es el ángulo formado por la intersección de la línea del terremoto al centro de la Tierra con la línea del punto de observación al centro de la Tierra.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S se observan hasta una distancia de 104 ° de un terremoto, pero las ondas S directas no se registran más allá de esta distancia.</a:t>
            </a:r>
          </a:p>
          <a:p>
            <a:pPr>
              <a:spcBef>
                <a:spcPct val="0"/>
              </a:spcBef>
              <a:buFontTx/>
              <a:buNone/>
            </a:pPr>
            <a:endParaRPr lang="es-ES_tradnl" altLang="en-US" sz="1600" dirty="0">
              <a:latin typeface="Arial" panose="020B0604020202020204" pitchFamily="34" charset="0"/>
            </a:endParaRPr>
          </a:p>
          <a:p>
            <a:pPr>
              <a:spcBef>
                <a:spcPct val="0"/>
              </a:spcBef>
              <a:buFontTx/>
              <a:buNone/>
            </a:pPr>
            <a:r>
              <a:rPr lang="es-ES_tradnl" altLang="en-US" sz="1600" dirty="0">
                <a:latin typeface="Arial" panose="020B0604020202020204" pitchFamily="34" charset="0"/>
              </a:rPr>
              <a:t>Las ondas P también tienen una zona de sombra entre 104 ° y 143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F8B390-22A7-5B4A-BB3C-8A20033214F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8675" name="Picture 1">
            <a:extLst>
              <a:ext uri="{FF2B5EF4-FFF2-40B4-BE49-F238E27FC236}">
                <a16:creationId xmlns:a16="http://schemas.microsoft.com/office/drawing/2014/main" id="{42B16672-DFAE-6449-A028-EC373688E30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1">
            <a:extLst>
              <a:ext uri="{FF2B5EF4-FFF2-40B4-BE49-F238E27FC236}">
                <a16:creationId xmlns:a16="http://schemas.microsoft.com/office/drawing/2014/main" id="{05E3E393-74AF-A84C-9158-78A602B7501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TextBox 1">
            <a:extLst>
              <a:ext uri="{FF2B5EF4-FFF2-40B4-BE49-F238E27FC236}">
                <a16:creationId xmlns:a16="http://schemas.microsoft.com/office/drawing/2014/main" id="{6E0EDF64-378D-D440-A935-B3B96B18C6E5}"/>
              </a:ext>
            </a:extLst>
          </p:cNvPr>
          <p:cNvSpPr txBox="1">
            <a:spLocks noChangeArrowheads="1"/>
          </p:cNvSpPr>
          <p:nvPr/>
        </p:nvSpPr>
        <p:spPr bwMode="auto">
          <a:xfrm>
            <a:off x="3432175"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28678" name="Picture 1">
            <a:extLst>
              <a:ext uri="{FF2B5EF4-FFF2-40B4-BE49-F238E27FC236}">
                <a16:creationId xmlns:a16="http://schemas.microsoft.com/office/drawing/2014/main" id="{EBB20316-D48A-A349-B70B-E0928ED72EF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806950"/>
            <a:ext cx="2057400" cy="159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7C74B2FB-D76F-354F-BAED-806674D89F71}"/>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1DEB51-9108-4220-9FD9-CB69CE8C1F60}"/>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7175" name="Picture 8" descr="IRIS_TMlogo.png">
            <a:extLst>
              <a:ext uri="{FF2B5EF4-FFF2-40B4-BE49-F238E27FC236}">
                <a16:creationId xmlns:a16="http://schemas.microsoft.com/office/drawing/2014/main" id="{0C28D01A-98E7-4AEE-B4A8-BBC9C670E0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Picture 9">
            <a:extLst>
              <a:ext uri="{FF2B5EF4-FFF2-40B4-BE49-F238E27FC236}">
                <a16:creationId xmlns:a16="http://schemas.microsoft.com/office/drawing/2014/main" id="{763967F5-B16A-44DD-AA1A-850CC3B630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42402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A picture containing diagram&#10;&#10;Description automatically generated">
            <a:extLst>
              <a:ext uri="{FF2B5EF4-FFF2-40B4-BE49-F238E27FC236}">
                <a16:creationId xmlns:a16="http://schemas.microsoft.com/office/drawing/2014/main" id="{BA345A06-AD5F-4E0E-85CB-DDA9891EF2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82841" y="1003300"/>
            <a:ext cx="5607971" cy="5468237"/>
          </a:xfrm>
          <a:prstGeom prst="rect">
            <a:avLst/>
          </a:prstGeom>
        </p:spPr>
      </p:pic>
      <p:sp>
        <p:nvSpPr>
          <p:cNvPr id="11" name="Title 1">
            <a:extLst>
              <a:ext uri="{FF2B5EF4-FFF2-40B4-BE49-F238E27FC236}">
                <a16:creationId xmlns:a16="http://schemas.microsoft.com/office/drawing/2014/main" id="{9A525962-D0A4-1244-94E8-3BCB7FF0B98F}"/>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5">
            <a:extLst>
              <a:ext uri="{FF2B5EF4-FFF2-40B4-BE49-F238E27FC236}">
                <a16:creationId xmlns:a16="http://schemas.microsoft.com/office/drawing/2014/main" id="{6B43CC90-C4A7-5C4B-96CE-C934FB02B349}"/>
              </a:ext>
            </a:extLst>
          </p:cNvPr>
          <p:cNvSpPr txBox="1">
            <a:spLocks noChangeArrowheads="1"/>
          </p:cNvSpPr>
          <p:nvPr/>
        </p:nvSpPr>
        <p:spPr bwMode="auto">
          <a:xfrm>
            <a:off x="228600" y="990600"/>
            <a:ext cx="31242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500" dirty="0">
                <a:latin typeface="Arial" panose="020B0604020202020204" pitchFamily="34" charset="0"/>
              </a:rPr>
              <a:t>La escala de intensidad de Mercalli modificada (MMI) es una escala de diez niveles, numeradas del  I al X, que indica la severidad de los movimientos telúricos. La intensidad depende de la magnitud, profundidad, lecho rocoso y ubicación.</a:t>
            </a:r>
          </a:p>
          <a:p>
            <a:pPr eaLnBrk="1" hangingPunct="1">
              <a:spcBef>
                <a:spcPct val="0"/>
              </a:spcBef>
              <a:buFontTx/>
              <a:buNone/>
            </a:pPr>
            <a:endParaRPr lang="es-ES_tradnl" altLang="en-US" sz="1500" dirty="0">
              <a:latin typeface="Arial" panose="020B0604020202020204" pitchFamily="34" charset="0"/>
            </a:endParaRPr>
          </a:p>
          <a:p>
            <a:pPr eaLnBrk="1" hangingPunct="1">
              <a:spcBef>
                <a:spcPct val="0"/>
              </a:spcBef>
              <a:buNone/>
            </a:pPr>
            <a:r>
              <a:rPr lang="es-ES_tradnl" altLang="en-US" sz="1500" dirty="0">
                <a:latin typeface="Arial" panose="020B0604020202020204" pitchFamily="34" charset="0"/>
              </a:rPr>
              <a:t>Las islas deshabitadas más cercanas al terremoto experimentaron ligeras sacudidas.</a:t>
            </a:r>
          </a:p>
        </p:txBody>
      </p:sp>
      <p:pic>
        <p:nvPicPr>
          <p:cNvPr id="13" name="Picture 9">
            <a:extLst>
              <a:ext uri="{FF2B5EF4-FFF2-40B4-BE49-F238E27FC236}">
                <a16:creationId xmlns:a16="http://schemas.microsoft.com/office/drawing/2014/main" id="{2FC040D1-37E9-B346-8A1F-F235B9BA58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413" y="4240212"/>
            <a:ext cx="628650" cy="232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5">
            <a:extLst>
              <a:ext uri="{FF2B5EF4-FFF2-40B4-BE49-F238E27FC236}">
                <a16:creationId xmlns:a16="http://schemas.microsoft.com/office/drawing/2014/main" id="{4614DA6D-41B6-294C-8FEE-3A8739E81410}"/>
              </a:ext>
            </a:extLst>
          </p:cNvPr>
          <p:cNvSpPr txBox="1">
            <a:spLocks noChangeArrowheads="1"/>
          </p:cNvSpPr>
          <p:nvPr/>
        </p:nvSpPr>
        <p:spPr bwMode="auto">
          <a:xfrm>
            <a:off x="4099722" y="6489700"/>
            <a:ext cx="4876800" cy="29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7,1</a:t>
            </a:r>
          </a:p>
        </p:txBody>
      </p:sp>
      <p:sp>
        <p:nvSpPr>
          <p:cNvPr id="16" name="TextBox 15">
            <a:extLst>
              <a:ext uri="{FF2B5EF4-FFF2-40B4-BE49-F238E27FC236}">
                <a16:creationId xmlns:a16="http://schemas.microsoft.com/office/drawing/2014/main" id="{9F59AB33-1EBE-8A4C-81DC-8A410827B3A0}"/>
              </a:ext>
            </a:extLst>
          </p:cNvPr>
          <p:cNvSpPr txBox="1">
            <a:spLocks noChangeArrowheads="1"/>
          </p:cNvSpPr>
          <p:nvPr/>
        </p:nvSpPr>
        <p:spPr bwMode="auto">
          <a:xfrm>
            <a:off x="1162962" y="3772694"/>
            <a:ext cx="2109787" cy="2872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dirty="0">
                <a:latin typeface="Arial" panose="020B0604020202020204" pitchFamily="34" charset="0"/>
              </a:rPr>
              <a:t>Temblor Percibido</a:t>
            </a:r>
          </a:p>
          <a:p>
            <a:pPr algn="ctr" eaLnBrk="1" hangingPunct="1">
              <a:spcBef>
                <a:spcPct val="0"/>
              </a:spcBef>
              <a:buFontTx/>
              <a:buNone/>
            </a:pPr>
            <a:endParaRPr lang="es-VE" altLang="en-US" sz="1400" b="1" dirty="0">
              <a:latin typeface="Arial" panose="020B0604020202020204" pitchFamily="34" charset="0"/>
            </a:endParaRPr>
          </a:p>
          <a:p>
            <a:pPr algn="ctr" eaLnBrk="1" hangingPunct="1">
              <a:spcBef>
                <a:spcPct val="0"/>
              </a:spcBef>
              <a:spcAft>
                <a:spcPts val="400"/>
              </a:spcAft>
              <a:buFontTx/>
              <a:buNone/>
            </a:pPr>
            <a:r>
              <a:rPr lang="es-VE" altLang="en-US" sz="1400" b="1" dirty="0">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dirty="0">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dirty="0">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dirty="0">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dirty="0">
                <a:latin typeface="Arial" panose="020B0604020202020204" pitchFamily="34" charset="0"/>
              </a:rPr>
              <a:t>Moderado</a:t>
            </a:r>
          </a:p>
          <a:p>
            <a:pPr algn="ctr" eaLnBrk="1" hangingPunct="1">
              <a:spcBef>
                <a:spcPct val="0"/>
              </a:spcBef>
              <a:spcAft>
                <a:spcPts val="400"/>
              </a:spcAft>
              <a:buFontTx/>
              <a:buNone/>
            </a:pPr>
            <a:r>
              <a:rPr lang="es-VE" altLang="en-US" sz="1400" dirty="0">
                <a:latin typeface="Arial" panose="020B0604020202020204" pitchFamily="34" charset="0"/>
              </a:rPr>
              <a:t>Ligero</a:t>
            </a:r>
          </a:p>
          <a:p>
            <a:pPr algn="ctr" eaLnBrk="1" hangingPunct="1">
              <a:spcBef>
                <a:spcPct val="0"/>
              </a:spcBef>
              <a:spcAft>
                <a:spcPts val="400"/>
              </a:spcAft>
              <a:buFontTx/>
              <a:buNone/>
            </a:pPr>
            <a:r>
              <a:rPr lang="es-VE" altLang="en-US" sz="1400" dirty="0">
                <a:latin typeface="Arial" panose="020B0604020202020204" pitchFamily="34" charset="0"/>
              </a:rPr>
              <a:t>Débil</a:t>
            </a:r>
          </a:p>
          <a:p>
            <a:pPr algn="ctr" eaLnBrk="1" hangingPunct="1">
              <a:spcBef>
                <a:spcPct val="0"/>
              </a:spcBef>
              <a:spcAft>
                <a:spcPts val="400"/>
              </a:spcAft>
              <a:buFontTx/>
              <a:buNone/>
            </a:pPr>
            <a:r>
              <a:rPr lang="es-VE" altLang="en-US" sz="1400" dirty="0">
                <a:latin typeface="Arial" panose="020B0604020202020204" pitchFamily="34" charset="0"/>
              </a:rPr>
              <a:t>Imperceptible</a:t>
            </a:r>
            <a:endParaRPr lang="es-VE" altLang="en-US" sz="1800" dirty="0">
              <a:latin typeface="Arial" panose="020B0604020202020204" pitchFamily="34" charset="0"/>
            </a:endParaRPr>
          </a:p>
        </p:txBody>
      </p:sp>
      <p:sp>
        <p:nvSpPr>
          <p:cNvPr id="17" name="TextBox 16">
            <a:extLst>
              <a:ext uri="{FF2B5EF4-FFF2-40B4-BE49-F238E27FC236}">
                <a16:creationId xmlns:a16="http://schemas.microsoft.com/office/drawing/2014/main" id="{D8CE31B2-8A6E-EF43-BDED-103AEE908338}"/>
              </a:ext>
            </a:extLst>
          </p:cNvPr>
          <p:cNvSpPr txBox="1"/>
          <p:nvPr/>
        </p:nvSpPr>
        <p:spPr>
          <a:xfrm>
            <a:off x="376238" y="3832859"/>
            <a:ext cx="610511" cy="307777"/>
          </a:xfrm>
          <a:prstGeom prst="rect">
            <a:avLst/>
          </a:prstGeom>
          <a:noFill/>
        </p:spPr>
        <p:txBody>
          <a:bodyPr wrap="square" rtlCol="0">
            <a:spAutoFit/>
          </a:bodyPr>
          <a:lstStyle/>
          <a:p>
            <a:r>
              <a:rPr lang="en-US" sz="1400" dirty="0"/>
              <a:t>MMI</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5A7EE22-D5AF-4381-84AE-99BF42E8D0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9219" name="Picture 8" descr="IRIS_TMlogo.png">
            <a:extLst>
              <a:ext uri="{FF2B5EF4-FFF2-40B4-BE49-F238E27FC236}">
                <a16:creationId xmlns:a16="http://schemas.microsoft.com/office/drawing/2014/main" id="{1817F4D8-65A5-4DF7-B6C9-2E1CEA65568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iagram&#10;&#10;Description automatically generated">
            <a:extLst>
              <a:ext uri="{FF2B5EF4-FFF2-40B4-BE49-F238E27FC236}">
                <a16:creationId xmlns:a16="http://schemas.microsoft.com/office/drawing/2014/main" id="{E95B1524-6A0D-449F-8280-EF13E4BE60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3400" y="890516"/>
            <a:ext cx="4648200" cy="4630559"/>
          </a:xfrm>
          <a:prstGeom prst="rect">
            <a:avLst/>
          </a:prstGeom>
        </p:spPr>
      </p:pic>
      <p:sp>
        <p:nvSpPr>
          <p:cNvPr id="10" name="Title 1">
            <a:extLst>
              <a:ext uri="{FF2B5EF4-FFF2-40B4-BE49-F238E27FC236}">
                <a16:creationId xmlns:a16="http://schemas.microsoft.com/office/drawing/2014/main" id="{9335E937-C417-014B-96DD-5C31E0291506}"/>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1" name="TextBox 18">
            <a:extLst>
              <a:ext uri="{FF2B5EF4-FFF2-40B4-BE49-F238E27FC236}">
                <a16:creationId xmlns:a16="http://schemas.microsoft.com/office/drawing/2014/main" id="{E8CAE6D5-70B5-4845-B71C-8E474FC41D2D}"/>
              </a:ext>
            </a:extLst>
          </p:cNvPr>
          <p:cNvSpPr txBox="1">
            <a:spLocks noChangeArrowheads="1"/>
          </p:cNvSpPr>
          <p:nvPr/>
        </p:nvSpPr>
        <p:spPr bwMode="auto">
          <a:xfrm>
            <a:off x="304800" y="1123950"/>
            <a:ext cx="342900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buNone/>
            </a:pPr>
            <a:r>
              <a:rPr lang="es-ES_tradnl" altLang="en-US" sz="160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El USGS estima que nadie sintió este terremoto.</a:t>
            </a:r>
          </a:p>
        </p:txBody>
      </p:sp>
      <p:pic>
        <p:nvPicPr>
          <p:cNvPr id="12" name="Picture 11">
            <a:extLst>
              <a:ext uri="{FF2B5EF4-FFF2-40B4-BE49-F238E27FC236}">
                <a16:creationId xmlns:a16="http://schemas.microsoft.com/office/drawing/2014/main" id="{0FD2AB9B-1A5A-DA4E-AEA7-D1EB0E7BC785}"/>
              </a:ext>
            </a:extLst>
          </p:cNvPr>
          <p:cNvPicPr>
            <a:picLocks noChangeAspect="1"/>
          </p:cNvPicPr>
          <p:nvPr/>
        </p:nvPicPr>
        <p:blipFill>
          <a:blip r:embed="rId5"/>
          <a:stretch>
            <a:fillRect/>
          </a:stretch>
        </p:blipFill>
        <p:spPr>
          <a:xfrm>
            <a:off x="533400" y="3180513"/>
            <a:ext cx="2690812" cy="3388430"/>
          </a:xfrm>
          <a:prstGeom prst="rect">
            <a:avLst/>
          </a:prstGeom>
        </p:spPr>
      </p:pic>
      <p:sp>
        <p:nvSpPr>
          <p:cNvPr id="14" name="TextBox 20">
            <a:extLst>
              <a:ext uri="{FF2B5EF4-FFF2-40B4-BE49-F238E27FC236}">
                <a16:creationId xmlns:a16="http://schemas.microsoft.com/office/drawing/2014/main" id="{75626E25-AF21-9B4F-82A9-9FA6FC0D2F66}"/>
              </a:ext>
            </a:extLst>
          </p:cNvPr>
          <p:cNvSpPr txBox="1">
            <a:spLocks noChangeArrowheads="1"/>
          </p:cNvSpPr>
          <p:nvPr/>
        </p:nvSpPr>
        <p:spPr bwMode="auto">
          <a:xfrm>
            <a:off x="3333750" y="5521325"/>
            <a:ext cx="5767388"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5" name="TextBox 15">
            <a:extLst>
              <a:ext uri="{FF2B5EF4-FFF2-40B4-BE49-F238E27FC236}">
                <a16:creationId xmlns:a16="http://schemas.microsoft.com/office/drawing/2014/main" id="{AAE8F426-147F-2746-94B2-3DD02F0AEE37}"/>
              </a:ext>
            </a:extLst>
          </p:cNvPr>
          <p:cNvSpPr txBox="1">
            <a:spLocks noChangeArrowheads="1"/>
          </p:cNvSpPr>
          <p:nvPr/>
        </p:nvSpPr>
        <p:spPr bwMode="auto">
          <a:xfrm>
            <a:off x="4495800" y="6473825"/>
            <a:ext cx="4648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a:latin typeface="Arial" panose="020B0604020202020204" pitchFamily="34" charset="0"/>
              </a:rPr>
              <a:t>Imagen Cortesía del Servicio Geológico de los EE.UU.</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83A7AEE-44B5-4B53-8E14-4BC2597CF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8497" y="2354957"/>
            <a:ext cx="7659023" cy="3942869"/>
          </a:xfrm>
          <a:prstGeom prst="rect">
            <a:avLst/>
          </a:prstGeom>
        </p:spPr>
      </p:pic>
      <p:sp>
        <p:nvSpPr>
          <p:cNvPr id="4" name="Rectangle 3">
            <a:extLst>
              <a:ext uri="{FF2B5EF4-FFF2-40B4-BE49-F238E27FC236}">
                <a16:creationId xmlns:a16="http://schemas.microsoft.com/office/drawing/2014/main" id="{82B7DA33-ADA0-4A2D-A7DD-782A067976B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9226" name="Picture 8" descr="IRIS_TMlogo.png">
            <a:extLst>
              <a:ext uri="{FF2B5EF4-FFF2-40B4-BE49-F238E27FC236}">
                <a16:creationId xmlns:a16="http://schemas.microsoft.com/office/drawing/2014/main" id="{C003A567-BF54-4C3E-AC09-E4EC228CD8F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7" name="TextBox 14">
            <a:extLst>
              <a:ext uri="{FF2B5EF4-FFF2-40B4-BE49-F238E27FC236}">
                <a16:creationId xmlns:a16="http://schemas.microsoft.com/office/drawing/2014/main" id="{F0B2BC98-C78B-4D72-8080-9796529DCABB}"/>
              </a:ext>
            </a:extLst>
          </p:cNvPr>
          <p:cNvSpPr txBox="1">
            <a:spLocks noChangeArrowheads="1"/>
          </p:cNvSpPr>
          <p:nvPr/>
        </p:nvSpPr>
        <p:spPr bwMode="auto">
          <a:xfrm>
            <a:off x="257175" y="884872"/>
            <a:ext cx="865822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800" dirty="0">
                <a:latin typeface="Arial" panose="020B0604020202020204" pitchFamily="34" charset="0"/>
              </a:rPr>
              <a:t>Este epicentro del terremoto está etiquetado en el mapa a continuación junto con los terremotos más recientes de 2000 de magnitud&gt; 5. La zona de subducción entre la </a:t>
            </a:r>
            <a:r>
              <a:rPr lang="es-ES_tradnl" altLang="en-US" sz="1800" dirty="0" err="1">
                <a:latin typeface="Arial" panose="020B0604020202020204" pitchFamily="34" charset="0"/>
              </a:rPr>
              <a:t>microplaca</a:t>
            </a:r>
            <a:r>
              <a:rPr lang="es-ES_tradnl" altLang="en-US" sz="1800" dirty="0">
                <a:latin typeface="Arial" panose="020B0604020202020204" pitchFamily="34" charset="0"/>
              </a:rPr>
              <a:t> South </a:t>
            </a:r>
            <a:r>
              <a:rPr lang="es-ES_tradnl" altLang="en-US" sz="1800" dirty="0" err="1">
                <a:latin typeface="Arial" panose="020B0604020202020204" pitchFamily="34" charset="0"/>
              </a:rPr>
              <a:t>Sandwich</a:t>
            </a:r>
            <a:r>
              <a:rPr lang="es-ES_tradnl" altLang="en-US" sz="1800" dirty="0">
                <a:latin typeface="Arial" panose="020B0604020202020204" pitchFamily="34" charset="0"/>
              </a:rPr>
              <a:t> y la Placa Sudamericana tiene terremotos frecuentes con profundidades que aumentan de este a oeste a través del límite de la placa convergente.</a:t>
            </a:r>
          </a:p>
        </p:txBody>
      </p:sp>
      <p:cxnSp>
        <p:nvCxnSpPr>
          <p:cNvPr id="6" name="Straight Arrow Connector 5">
            <a:extLst>
              <a:ext uri="{FF2B5EF4-FFF2-40B4-BE49-F238E27FC236}">
                <a16:creationId xmlns:a16="http://schemas.microsoft.com/office/drawing/2014/main" id="{DC816866-FC41-4D13-A015-039B2F4F5804}"/>
              </a:ext>
            </a:extLst>
          </p:cNvPr>
          <p:cNvCxnSpPr>
            <a:cxnSpLocks noChangeShapeType="1"/>
          </p:cNvCxnSpPr>
          <p:nvPr/>
        </p:nvCxnSpPr>
        <p:spPr bwMode="auto">
          <a:xfrm flipH="1">
            <a:off x="6783041" y="3610142"/>
            <a:ext cx="760760" cy="586106"/>
          </a:xfrm>
          <a:prstGeom prst="straightConnector1">
            <a:avLst/>
          </a:prstGeom>
          <a:noFill/>
          <a:ln w="25400">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cxnSp>
        <p:nvCxnSpPr>
          <p:cNvPr id="25" name="Straight Arrow Connector 24">
            <a:extLst>
              <a:ext uri="{FF2B5EF4-FFF2-40B4-BE49-F238E27FC236}">
                <a16:creationId xmlns:a16="http://schemas.microsoft.com/office/drawing/2014/main" id="{F7FA95F7-33D5-4B63-B265-E736614E14B5}"/>
              </a:ext>
            </a:extLst>
          </p:cNvPr>
          <p:cNvCxnSpPr>
            <a:cxnSpLocks noChangeShapeType="1"/>
          </p:cNvCxnSpPr>
          <p:nvPr/>
        </p:nvCxnSpPr>
        <p:spPr bwMode="auto">
          <a:xfrm flipH="1" flipV="1">
            <a:off x="7086600" y="4878070"/>
            <a:ext cx="381001" cy="469111"/>
          </a:xfrm>
          <a:prstGeom prst="straightConnector1">
            <a:avLst/>
          </a:prstGeom>
          <a:noFill/>
          <a:ln w="22225">
            <a:solidFill>
              <a:schemeClr val="bg1"/>
            </a:solidFill>
            <a:round/>
            <a:headEnd/>
            <a:tailEnd type="arrow" w="med" len="med"/>
          </a:ln>
          <a:effectLst>
            <a:outerShdw blurRad="40000" dist="20000" dir="5400000" rotWithShape="0">
              <a:srgbClr val="000000">
                <a:alpha val="37999"/>
              </a:srgbClr>
            </a:outerShdw>
          </a:effectLst>
          <a:extLst>
            <a:ext uri="{909E8E84-426E-40DD-AFC4-6F175D3DCCD1}">
              <a14:hiddenFill xmlns:a14="http://schemas.microsoft.com/office/drawing/2010/main">
                <a:noFill/>
              </a14:hiddenFill>
            </a:ext>
          </a:extLst>
        </p:spPr>
      </p:cxnSp>
      <p:pic>
        <p:nvPicPr>
          <p:cNvPr id="9231" name="Picture 11">
            <a:extLst>
              <a:ext uri="{FF2B5EF4-FFF2-40B4-BE49-F238E27FC236}">
                <a16:creationId xmlns:a16="http://schemas.microsoft.com/office/drawing/2014/main" id="{A35F5C1D-3A2B-4739-A496-60338BF2BA97}"/>
              </a:ext>
            </a:extLst>
          </p:cNvPr>
          <p:cNvPicPr>
            <a:picLocks noChangeAspect="1"/>
          </p:cNvPicPr>
          <p:nvPr/>
        </p:nvPicPr>
        <p:blipFill>
          <a:blip r:embed="rId5">
            <a:extLst>
              <a:ext uri="{28A0092B-C50C-407E-A947-70E740481C1C}">
                <a14:useLocalDpi xmlns:a14="http://schemas.microsoft.com/office/drawing/2010/main" val="0"/>
              </a:ext>
            </a:extLst>
          </a:blip>
          <a:srcRect l="2" t="1993" r="16861" b="2007"/>
          <a:stretch>
            <a:fillRect/>
          </a:stretch>
        </p:blipFill>
        <p:spPr bwMode="auto">
          <a:xfrm>
            <a:off x="908497" y="3849709"/>
            <a:ext cx="1109662"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
            <a:extLst>
              <a:ext uri="{FF2B5EF4-FFF2-40B4-BE49-F238E27FC236}">
                <a16:creationId xmlns:a16="http://schemas.microsoft.com/office/drawing/2014/main" id="{580C6CDB-5D79-9148-BB32-65BF2B72C859}"/>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8" name="TextBox 16">
            <a:extLst>
              <a:ext uri="{FF2B5EF4-FFF2-40B4-BE49-F238E27FC236}">
                <a16:creationId xmlns:a16="http://schemas.microsoft.com/office/drawing/2014/main" id="{658453DD-94FA-3D4D-8212-AEF1C38C4977}"/>
              </a:ext>
            </a:extLst>
          </p:cNvPr>
          <p:cNvSpPr txBox="1">
            <a:spLocks noChangeArrowheads="1"/>
          </p:cNvSpPr>
          <p:nvPr/>
        </p:nvSpPr>
        <p:spPr bwMode="auto">
          <a:xfrm>
            <a:off x="2667000" y="6345271"/>
            <a:ext cx="44502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400" i="1" dirty="0">
                <a:latin typeface="Arial" panose="020B0604020202020204" pitchFamily="34" charset="0"/>
                <a:cs typeface="Arial" panose="020B0604020202020204" pitchFamily="34" charset="0"/>
              </a:rPr>
              <a:t>Mapa creado con el navegador de terremotos de IRIS</a:t>
            </a:r>
          </a:p>
        </p:txBody>
      </p:sp>
      <p:sp>
        <p:nvSpPr>
          <p:cNvPr id="19" name="TextBox 1">
            <a:extLst>
              <a:ext uri="{FF2B5EF4-FFF2-40B4-BE49-F238E27FC236}">
                <a16:creationId xmlns:a16="http://schemas.microsoft.com/office/drawing/2014/main" id="{5E028041-C5AB-B34D-9F90-3B52D3C2E97F}"/>
              </a:ext>
            </a:extLst>
          </p:cNvPr>
          <p:cNvSpPr txBox="1">
            <a:spLocks noChangeArrowheads="1"/>
          </p:cNvSpPr>
          <p:nvPr/>
        </p:nvSpPr>
        <p:spPr bwMode="auto">
          <a:xfrm>
            <a:off x="4642644" y="4136893"/>
            <a:ext cx="13843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a:t>
            </a:r>
            <a:r>
              <a:rPr lang="es-ES_tradnl" altLang="en-US" sz="1600" dirty="0" err="1">
                <a:solidFill>
                  <a:schemeClr val="bg1"/>
                </a:solidFill>
                <a:latin typeface="Arial" panose="020B0604020202020204" pitchFamily="34" charset="0"/>
              </a:rPr>
              <a:t>Scotia</a:t>
            </a:r>
            <a:endParaRPr lang="es-ES_tradnl" altLang="en-US" sz="1600" dirty="0">
              <a:solidFill>
                <a:schemeClr val="bg1"/>
              </a:solidFill>
              <a:latin typeface="Arial" panose="020B0604020202020204" pitchFamily="34" charset="0"/>
            </a:endParaRPr>
          </a:p>
        </p:txBody>
      </p:sp>
      <p:sp>
        <p:nvSpPr>
          <p:cNvPr id="20" name="TextBox 12">
            <a:extLst>
              <a:ext uri="{FF2B5EF4-FFF2-40B4-BE49-F238E27FC236}">
                <a16:creationId xmlns:a16="http://schemas.microsoft.com/office/drawing/2014/main" id="{FD4A8C93-84F4-8F4C-BA60-09AADD8E6F14}"/>
              </a:ext>
            </a:extLst>
          </p:cNvPr>
          <p:cNvSpPr txBox="1">
            <a:spLocks noChangeArrowheads="1"/>
          </p:cNvSpPr>
          <p:nvPr/>
        </p:nvSpPr>
        <p:spPr bwMode="auto">
          <a:xfrm>
            <a:off x="5181600" y="5638800"/>
            <a:ext cx="19812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 Antárctica</a:t>
            </a:r>
          </a:p>
        </p:txBody>
      </p:sp>
      <p:sp>
        <p:nvSpPr>
          <p:cNvPr id="22" name="TextBox 13">
            <a:extLst>
              <a:ext uri="{FF2B5EF4-FFF2-40B4-BE49-F238E27FC236}">
                <a16:creationId xmlns:a16="http://schemas.microsoft.com/office/drawing/2014/main" id="{17D82F74-A42E-7B46-8B30-E24F52D33B78}"/>
              </a:ext>
            </a:extLst>
          </p:cNvPr>
          <p:cNvSpPr txBox="1">
            <a:spLocks noChangeArrowheads="1"/>
          </p:cNvSpPr>
          <p:nvPr/>
        </p:nvSpPr>
        <p:spPr bwMode="auto">
          <a:xfrm>
            <a:off x="7086600" y="5325170"/>
            <a:ext cx="16002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Micro-placa Islas </a:t>
            </a:r>
            <a:r>
              <a:rPr lang="es-ES_tradnl" altLang="en-US" sz="1600" dirty="0" err="1">
                <a:solidFill>
                  <a:schemeClr val="bg1"/>
                </a:solidFill>
                <a:latin typeface="Arial" panose="020B0604020202020204" pitchFamily="34" charset="0"/>
              </a:rPr>
              <a:t>Sandwich</a:t>
            </a:r>
            <a:r>
              <a:rPr lang="es-ES_tradnl" altLang="en-US" sz="1600" dirty="0">
                <a:solidFill>
                  <a:schemeClr val="bg1"/>
                </a:solidFill>
                <a:latin typeface="Arial" panose="020B0604020202020204" pitchFamily="34" charset="0"/>
              </a:rPr>
              <a:t> del Sur</a:t>
            </a:r>
          </a:p>
        </p:txBody>
      </p:sp>
      <p:sp>
        <p:nvSpPr>
          <p:cNvPr id="23" name="TextBox 1">
            <a:extLst>
              <a:ext uri="{FF2B5EF4-FFF2-40B4-BE49-F238E27FC236}">
                <a16:creationId xmlns:a16="http://schemas.microsoft.com/office/drawing/2014/main" id="{0B6C6788-849C-2147-A493-1086B34F8F01}"/>
              </a:ext>
            </a:extLst>
          </p:cNvPr>
          <p:cNvSpPr txBox="1">
            <a:spLocks noChangeArrowheads="1"/>
          </p:cNvSpPr>
          <p:nvPr/>
        </p:nvSpPr>
        <p:spPr bwMode="auto">
          <a:xfrm>
            <a:off x="4034578" y="2793476"/>
            <a:ext cx="27813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Sudamericana</a:t>
            </a:r>
          </a:p>
        </p:txBody>
      </p:sp>
      <p:sp>
        <p:nvSpPr>
          <p:cNvPr id="24" name="TextBox 12">
            <a:extLst>
              <a:ext uri="{FF2B5EF4-FFF2-40B4-BE49-F238E27FC236}">
                <a16:creationId xmlns:a16="http://schemas.microsoft.com/office/drawing/2014/main" id="{0A6DDA6C-C410-7942-801A-8BFF0ABCCEE8}"/>
              </a:ext>
            </a:extLst>
          </p:cNvPr>
          <p:cNvSpPr txBox="1">
            <a:spLocks noChangeArrowheads="1"/>
          </p:cNvSpPr>
          <p:nvPr/>
        </p:nvSpPr>
        <p:spPr bwMode="auto">
          <a:xfrm>
            <a:off x="6815878" y="3296284"/>
            <a:ext cx="177948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Terremoto M7,1 </a:t>
            </a:r>
          </a:p>
        </p:txBody>
      </p:sp>
      <p:sp>
        <p:nvSpPr>
          <p:cNvPr id="26" name="TextBox 16">
            <a:extLst>
              <a:ext uri="{FF2B5EF4-FFF2-40B4-BE49-F238E27FC236}">
                <a16:creationId xmlns:a16="http://schemas.microsoft.com/office/drawing/2014/main" id="{76731DFB-68A8-A746-A44E-BE959701E681}"/>
              </a:ext>
            </a:extLst>
          </p:cNvPr>
          <p:cNvSpPr txBox="1">
            <a:spLocks noChangeArrowheads="1"/>
          </p:cNvSpPr>
          <p:nvPr/>
        </p:nvSpPr>
        <p:spPr bwMode="auto">
          <a:xfrm>
            <a:off x="1765350" y="4182136"/>
            <a:ext cx="11096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_tradnl" altLang="en-US" sz="1600" dirty="0">
                <a:solidFill>
                  <a:schemeClr val="bg1"/>
                </a:solidFill>
                <a:latin typeface="Arial" panose="020B0604020202020204" pitchFamily="34" charset="0"/>
              </a:rPr>
              <a:t>Placa del Pacífico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4" name="Picture 2">
            <a:extLst>
              <a:ext uri="{FF2B5EF4-FFF2-40B4-BE49-F238E27FC236}">
                <a16:creationId xmlns:a16="http://schemas.microsoft.com/office/drawing/2014/main" id="{1D224D12-373D-4A41-BA78-95A72AAEF52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4693" y="2209800"/>
            <a:ext cx="7740014"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4FB05CD9-78A5-9446-9AAE-FBFCE09DFBC8}"/>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eaLnBrk="1" hangingPunct="1">
              <a:defRPr/>
            </a:pPr>
            <a:endParaRPr lang="en-US" altLang="en-US">
              <a:solidFill>
                <a:srgbClr val="FFFFFF"/>
              </a:solidFill>
              <a:latin typeface="Calibri" charset="0"/>
            </a:endParaRPr>
          </a:p>
        </p:txBody>
      </p:sp>
      <p:pic>
        <p:nvPicPr>
          <p:cNvPr id="22531" name="Picture 18" descr="IRIS_TMlogo.png">
            <a:extLst>
              <a:ext uri="{FF2B5EF4-FFF2-40B4-BE49-F238E27FC236}">
                <a16:creationId xmlns:a16="http://schemas.microsoft.com/office/drawing/2014/main" id="{CB600531-B5B9-F849-AC1D-385185EF311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TextBox 7">
            <a:extLst>
              <a:ext uri="{FF2B5EF4-FFF2-40B4-BE49-F238E27FC236}">
                <a16:creationId xmlns:a16="http://schemas.microsoft.com/office/drawing/2014/main" id="{56611997-4B30-5548-B6FB-F2B294BBB583}"/>
              </a:ext>
            </a:extLst>
          </p:cNvPr>
          <p:cNvSpPr txBox="1">
            <a:spLocks noChangeArrowheads="1"/>
          </p:cNvSpPr>
          <p:nvPr/>
        </p:nvSpPr>
        <p:spPr bwMode="auto">
          <a:xfrm>
            <a:off x="241291" y="921618"/>
            <a:ext cx="8902709"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s-ES_tradnl" altLang="en-US" sz="1500" dirty="0">
                <a:latin typeface="Arial" panose="020B0604020202020204" pitchFamily="34" charset="0"/>
                <a:cs typeface="Arial" panose="020B0604020202020204" pitchFamily="34" charset="0"/>
              </a:rPr>
              <a:t>Los epicentros (estrellas rojas) para el sismo previo de M7,5 del 12 de agosto y el sismo principal de M8,1 y la réplica de M7,1 del 22 de agosto se muestran en el mapa a continuación. La Placa Sudamericana se subduce hacia el oeste debajo de la micro-placa </a:t>
            </a:r>
            <a:r>
              <a:rPr lang="es-ES_tradnl" altLang="en-US" sz="1500" dirty="0" err="1">
                <a:latin typeface="Arial" panose="020B0604020202020204" pitchFamily="34" charset="0"/>
                <a:cs typeface="Arial" panose="020B0604020202020204" pitchFamily="34" charset="0"/>
              </a:rPr>
              <a:t>Sandwich</a:t>
            </a:r>
            <a:r>
              <a:rPr lang="es-ES_tradnl" altLang="en-US" sz="1500" dirty="0">
                <a:latin typeface="Arial" panose="020B0604020202020204" pitchFamily="34" charset="0"/>
                <a:cs typeface="Arial" panose="020B0604020202020204" pitchFamily="34" charset="0"/>
              </a:rPr>
              <a:t> del Sur. En la región del sismo principal, la Placa Sudamericana se subduce a una velocidad de ~ 7 cm / año. Según el Servicio Geológico de EE. UU., Las profundidades hasta la parte superior de la Placa Sudamericana en comparación con las profundidades de los </a:t>
            </a:r>
          </a:p>
          <a:p>
            <a:pPr>
              <a:spcBef>
                <a:spcPct val="0"/>
              </a:spcBef>
              <a:buNone/>
            </a:pPr>
            <a:r>
              <a:rPr lang="es-ES_tradnl" altLang="en-US" sz="1500" dirty="0">
                <a:latin typeface="Arial" panose="020B0604020202020204" pitchFamily="34" charset="0"/>
                <a:cs typeface="Arial" panose="020B0604020202020204" pitchFamily="34" charset="0"/>
              </a:rPr>
              <a:t>hipocentros de estos terremotos indican que los</a:t>
            </a:r>
          </a:p>
          <a:p>
            <a:pPr>
              <a:spcBef>
                <a:spcPct val="0"/>
              </a:spcBef>
              <a:buNone/>
            </a:pPr>
            <a:r>
              <a:rPr lang="es-ES_tradnl" altLang="en-US" sz="1500" dirty="0">
                <a:latin typeface="Arial" panose="020B0604020202020204" pitchFamily="34" charset="0"/>
                <a:cs typeface="Arial" panose="020B0604020202020204" pitchFamily="34" charset="0"/>
              </a:rPr>
              <a:t>tres terremotos ocurrieron dentro de la litósfera </a:t>
            </a:r>
          </a:p>
          <a:p>
            <a:pPr>
              <a:spcBef>
                <a:spcPct val="0"/>
              </a:spcBef>
              <a:buNone/>
            </a:pPr>
            <a:r>
              <a:rPr lang="es-ES_tradnl" altLang="en-US" sz="1500" dirty="0">
                <a:latin typeface="Arial" panose="020B0604020202020204" pitchFamily="34" charset="0"/>
                <a:cs typeface="Arial" panose="020B0604020202020204" pitchFamily="34" charset="0"/>
              </a:rPr>
              <a:t>de la Placa Sudamericana en subducción, en</a:t>
            </a:r>
          </a:p>
          <a:p>
            <a:pPr>
              <a:spcBef>
                <a:spcPct val="0"/>
              </a:spcBef>
              <a:buNone/>
            </a:pPr>
            <a:r>
              <a:rPr lang="es-ES_tradnl" altLang="en-US" sz="1500" dirty="0">
                <a:latin typeface="Arial" panose="020B0604020202020204" pitchFamily="34" charset="0"/>
                <a:cs typeface="Arial" panose="020B0604020202020204" pitchFamily="34" charset="0"/>
              </a:rPr>
              <a:t> lugar de sobre el limite de placa entre la</a:t>
            </a:r>
          </a:p>
          <a:p>
            <a:pPr>
              <a:spcBef>
                <a:spcPct val="0"/>
              </a:spcBef>
              <a:buNone/>
            </a:pPr>
            <a:r>
              <a:rPr lang="es-ES_tradnl" altLang="en-US" sz="1500" dirty="0">
                <a:latin typeface="Arial" panose="020B0604020202020204" pitchFamily="34" charset="0"/>
                <a:cs typeface="Arial" panose="020B0604020202020204" pitchFamily="34" charset="0"/>
              </a:rPr>
              <a:t>Micro-placa de </a:t>
            </a:r>
            <a:r>
              <a:rPr lang="es-ES_tradnl" altLang="en-US" sz="1500" dirty="0" err="1">
                <a:latin typeface="Arial" panose="020B0604020202020204" pitchFamily="34" charset="0"/>
                <a:cs typeface="Arial" panose="020B0604020202020204" pitchFamily="34" charset="0"/>
              </a:rPr>
              <a:t>Sandwich</a:t>
            </a:r>
            <a:r>
              <a:rPr lang="es-ES_tradnl" altLang="en-US" sz="1500" dirty="0">
                <a:latin typeface="Arial" panose="020B0604020202020204" pitchFamily="34" charset="0"/>
                <a:cs typeface="Arial" panose="020B0604020202020204" pitchFamily="34" charset="0"/>
              </a:rPr>
              <a:t> del Sur y la Placa </a:t>
            </a:r>
          </a:p>
          <a:p>
            <a:pPr>
              <a:spcBef>
                <a:spcPct val="0"/>
              </a:spcBef>
              <a:buNone/>
            </a:pPr>
            <a:r>
              <a:rPr lang="es-ES_tradnl" altLang="en-US" sz="1500" dirty="0">
                <a:latin typeface="Arial" panose="020B0604020202020204" pitchFamily="34" charset="0"/>
                <a:cs typeface="Arial" panose="020B0604020202020204" pitchFamily="34" charset="0"/>
              </a:rPr>
              <a:t>Sudamericana.</a:t>
            </a:r>
          </a:p>
        </p:txBody>
      </p:sp>
      <p:sp>
        <p:nvSpPr>
          <p:cNvPr id="9" name="5-Point Star 8">
            <a:extLst>
              <a:ext uri="{FF2B5EF4-FFF2-40B4-BE49-F238E27FC236}">
                <a16:creationId xmlns:a16="http://schemas.microsoft.com/office/drawing/2014/main" id="{9EAC2891-E7D1-AB46-98B4-14F58B23B94C}"/>
              </a:ext>
            </a:extLst>
          </p:cNvPr>
          <p:cNvSpPr/>
          <p:nvPr/>
        </p:nvSpPr>
        <p:spPr bwMode="auto">
          <a:xfrm>
            <a:off x="7086600" y="5711468"/>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5" name="TextBox 4">
            <a:extLst>
              <a:ext uri="{FF2B5EF4-FFF2-40B4-BE49-F238E27FC236}">
                <a16:creationId xmlns:a16="http://schemas.microsoft.com/office/drawing/2014/main" id="{383DEEF7-80F0-1A49-A113-E49B46A7872E}"/>
              </a:ext>
            </a:extLst>
          </p:cNvPr>
          <p:cNvSpPr txBox="1"/>
          <p:nvPr/>
        </p:nvSpPr>
        <p:spPr>
          <a:xfrm>
            <a:off x="5894741" y="5531321"/>
            <a:ext cx="1428340" cy="307777"/>
          </a:xfrm>
          <a:prstGeom prst="rect">
            <a:avLst/>
          </a:prstGeom>
          <a:noFill/>
        </p:spPr>
        <p:txBody>
          <a:bodyPr wrap="none" rtlCol="0">
            <a:spAutoFit/>
          </a:bodyPr>
          <a:lstStyle/>
          <a:p>
            <a:r>
              <a:rPr lang="en-US" sz="1400" dirty="0">
                <a:solidFill>
                  <a:srgbClr val="FF0000"/>
                </a:solidFill>
              </a:rPr>
              <a:t>M7,1 Agosto 22</a:t>
            </a:r>
          </a:p>
        </p:txBody>
      </p:sp>
      <p:sp>
        <p:nvSpPr>
          <p:cNvPr id="11" name="TextBox 10">
            <a:extLst>
              <a:ext uri="{FF2B5EF4-FFF2-40B4-BE49-F238E27FC236}">
                <a16:creationId xmlns:a16="http://schemas.microsoft.com/office/drawing/2014/main" id="{113805F7-3369-6E40-BBED-4AB71C4B47A2}"/>
              </a:ext>
            </a:extLst>
          </p:cNvPr>
          <p:cNvSpPr txBox="1"/>
          <p:nvPr/>
        </p:nvSpPr>
        <p:spPr>
          <a:xfrm>
            <a:off x="5791200" y="3871388"/>
            <a:ext cx="1428340" cy="307777"/>
          </a:xfrm>
          <a:prstGeom prst="rect">
            <a:avLst/>
          </a:prstGeom>
          <a:solidFill>
            <a:schemeClr val="bg1"/>
          </a:solidFill>
        </p:spPr>
        <p:txBody>
          <a:bodyPr wrap="none" rtlCol="0">
            <a:spAutoFit/>
          </a:bodyPr>
          <a:lstStyle/>
          <a:p>
            <a:r>
              <a:rPr lang="en-US" sz="1400" dirty="0">
                <a:solidFill>
                  <a:srgbClr val="FF0000"/>
                </a:solidFill>
              </a:rPr>
              <a:t>M7,5 Agosto 12</a:t>
            </a:r>
          </a:p>
        </p:txBody>
      </p:sp>
      <p:sp>
        <p:nvSpPr>
          <p:cNvPr id="13" name="5-Point Star 12">
            <a:extLst>
              <a:ext uri="{FF2B5EF4-FFF2-40B4-BE49-F238E27FC236}">
                <a16:creationId xmlns:a16="http://schemas.microsoft.com/office/drawing/2014/main" id="{50BA0E2F-5F8A-B54D-9AA0-6C58DB66536F}"/>
              </a:ext>
            </a:extLst>
          </p:cNvPr>
          <p:cNvSpPr/>
          <p:nvPr/>
        </p:nvSpPr>
        <p:spPr bwMode="auto">
          <a:xfrm>
            <a:off x="6961972" y="4388893"/>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14" name="TextBox 13">
            <a:extLst>
              <a:ext uri="{FF2B5EF4-FFF2-40B4-BE49-F238E27FC236}">
                <a16:creationId xmlns:a16="http://schemas.microsoft.com/office/drawing/2014/main" id="{09DDEB72-0461-174F-A7FF-B495196245D8}"/>
              </a:ext>
            </a:extLst>
          </p:cNvPr>
          <p:cNvSpPr txBox="1"/>
          <p:nvPr/>
        </p:nvSpPr>
        <p:spPr>
          <a:xfrm>
            <a:off x="6324600" y="4557286"/>
            <a:ext cx="1428340" cy="307777"/>
          </a:xfrm>
          <a:prstGeom prst="rect">
            <a:avLst/>
          </a:prstGeom>
          <a:noFill/>
        </p:spPr>
        <p:txBody>
          <a:bodyPr wrap="none" rtlCol="0">
            <a:spAutoFit/>
          </a:bodyPr>
          <a:lstStyle/>
          <a:p>
            <a:r>
              <a:rPr lang="en-US" sz="1400" dirty="0">
                <a:solidFill>
                  <a:srgbClr val="FF0000"/>
                </a:solidFill>
              </a:rPr>
              <a:t>M8,1 Agosto 12</a:t>
            </a:r>
          </a:p>
        </p:txBody>
      </p:sp>
      <p:sp>
        <p:nvSpPr>
          <p:cNvPr id="2" name="5-Point Star 1">
            <a:extLst>
              <a:ext uri="{FF2B5EF4-FFF2-40B4-BE49-F238E27FC236}">
                <a16:creationId xmlns:a16="http://schemas.microsoft.com/office/drawing/2014/main" id="{826F0D95-2B77-3049-9A00-926FE84C395A}"/>
              </a:ext>
            </a:extLst>
          </p:cNvPr>
          <p:cNvSpPr/>
          <p:nvPr/>
        </p:nvSpPr>
        <p:spPr bwMode="auto">
          <a:xfrm>
            <a:off x="7162800" y="3810000"/>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400" dirty="0"/>
          </a:p>
        </p:txBody>
      </p:sp>
      <p:sp>
        <p:nvSpPr>
          <p:cNvPr id="16" name="Title 1">
            <a:extLst>
              <a:ext uri="{FF2B5EF4-FFF2-40B4-BE49-F238E27FC236}">
                <a16:creationId xmlns:a16="http://schemas.microsoft.com/office/drawing/2014/main" id="{CDF70122-0F4A-5D42-B066-CE81B6C6C0BD}"/>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2" descr="Outer Rise Tension.gif">
            <a:extLst>
              <a:ext uri="{FF2B5EF4-FFF2-40B4-BE49-F238E27FC236}">
                <a16:creationId xmlns:a16="http://schemas.microsoft.com/office/drawing/2014/main" id="{D1357364-9A24-6542-9C11-27BF7B1ECC6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762000"/>
            <a:ext cx="6643688"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E8F42CBB-B297-774D-97AD-9D364DE10F2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dirty="0"/>
          </a:p>
        </p:txBody>
      </p:sp>
      <p:pic>
        <p:nvPicPr>
          <p:cNvPr id="14340" name="Picture 18" descr="IRIS_TMlogo.png">
            <a:extLst>
              <a:ext uri="{FF2B5EF4-FFF2-40B4-BE49-F238E27FC236}">
                <a16:creationId xmlns:a16="http://schemas.microsoft.com/office/drawing/2014/main" id="{154CE77F-A403-7640-9716-4FAC22DD57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TextBox 1">
            <a:extLst>
              <a:ext uri="{FF2B5EF4-FFF2-40B4-BE49-F238E27FC236}">
                <a16:creationId xmlns:a16="http://schemas.microsoft.com/office/drawing/2014/main" id="{53537931-71F2-4F4D-9C13-0310C0D10B8B}"/>
              </a:ext>
            </a:extLst>
          </p:cNvPr>
          <p:cNvSpPr txBox="1">
            <a:spLocks noChangeArrowheads="1"/>
          </p:cNvSpPr>
          <p:nvPr/>
        </p:nvSpPr>
        <p:spPr bwMode="auto">
          <a:xfrm>
            <a:off x="6502964" y="2372831"/>
            <a:ext cx="2313455" cy="348813"/>
          </a:xfrm>
          <a:prstGeom prst="rect">
            <a:avLst/>
          </a:prstGeom>
          <a:solidFill>
            <a:schemeClr val="bg1"/>
          </a:solidFill>
          <a:ln>
            <a:noFill/>
          </a:ln>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2000"/>
              </a:lnSpc>
            </a:pPr>
            <a:r>
              <a:rPr lang="es-ES_tradnl" altLang="en-US" sz="1800" dirty="0"/>
              <a:t>Placa Sudamericana</a:t>
            </a:r>
          </a:p>
        </p:txBody>
      </p:sp>
      <p:cxnSp>
        <p:nvCxnSpPr>
          <p:cNvPr id="5" name="Straight Arrow Connector 4">
            <a:extLst>
              <a:ext uri="{FF2B5EF4-FFF2-40B4-BE49-F238E27FC236}">
                <a16:creationId xmlns:a16="http://schemas.microsoft.com/office/drawing/2014/main" id="{1841264D-E5CC-3E46-BD09-E38438866212}"/>
              </a:ext>
            </a:extLst>
          </p:cNvPr>
          <p:cNvCxnSpPr>
            <a:cxnSpLocks noChangeShapeType="1"/>
          </p:cNvCxnSpPr>
          <p:nvPr/>
        </p:nvCxnSpPr>
        <p:spPr bwMode="auto">
          <a:xfrm>
            <a:off x="5364644" y="1274944"/>
            <a:ext cx="204906" cy="898990"/>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0" name="TextBox 19">
            <a:extLst>
              <a:ext uri="{FF2B5EF4-FFF2-40B4-BE49-F238E27FC236}">
                <a16:creationId xmlns:a16="http://schemas.microsoft.com/office/drawing/2014/main" id="{755C70ED-2B80-CB45-82CC-59863D31CE9C}"/>
              </a:ext>
            </a:extLst>
          </p:cNvPr>
          <p:cNvSpPr txBox="1"/>
          <p:nvPr/>
        </p:nvSpPr>
        <p:spPr>
          <a:xfrm>
            <a:off x="4449850" y="1060020"/>
            <a:ext cx="1804853" cy="276999"/>
          </a:xfrm>
          <a:prstGeom prst="rect">
            <a:avLst/>
          </a:prstGeom>
          <a:solidFill>
            <a:schemeClr val="bg1"/>
          </a:solidFill>
        </p:spPr>
        <p:txBody>
          <a:bodyPr wrap="none" rtlCol="0">
            <a:spAutoFit/>
          </a:bodyPr>
          <a:lstStyle/>
          <a:p>
            <a:r>
              <a:rPr lang="es-ES_tradnl" sz="1200" dirty="0">
                <a:solidFill>
                  <a:srgbClr val="FF0000"/>
                </a:solidFill>
              </a:rPr>
              <a:t>Réplica M7,1 Agosto 22</a:t>
            </a:r>
          </a:p>
        </p:txBody>
      </p:sp>
      <p:sp>
        <p:nvSpPr>
          <p:cNvPr id="21" name="5-Point Star 20">
            <a:extLst>
              <a:ext uri="{FF2B5EF4-FFF2-40B4-BE49-F238E27FC236}">
                <a16:creationId xmlns:a16="http://schemas.microsoft.com/office/drawing/2014/main" id="{8F8D5822-BA6D-7E4E-BFDA-2411AF3212A3}"/>
              </a:ext>
            </a:extLst>
          </p:cNvPr>
          <p:cNvSpPr/>
          <p:nvPr/>
        </p:nvSpPr>
        <p:spPr bwMode="auto">
          <a:xfrm>
            <a:off x="5416357" y="2186237"/>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sz="1400" dirty="0"/>
          </a:p>
        </p:txBody>
      </p:sp>
      <p:sp>
        <p:nvSpPr>
          <p:cNvPr id="23" name="TextBox 1">
            <a:extLst>
              <a:ext uri="{FF2B5EF4-FFF2-40B4-BE49-F238E27FC236}">
                <a16:creationId xmlns:a16="http://schemas.microsoft.com/office/drawing/2014/main" id="{7AB9F4EE-DFE2-5C4B-B155-BAF43004AF41}"/>
              </a:ext>
            </a:extLst>
          </p:cNvPr>
          <p:cNvSpPr txBox="1">
            <a:spLocks noChangeArrowheads="1"/>
          </p:cNvSpPr>
          <p:nvPr/>
        </p:nvSpPr>
        <p:spPr bwMode="auto">
          <a:xfrm>
            <a:off x="1375482" y="2262426"/>
            <a:ext cx="159631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lnSpc>
                <a:spcPts val="2000"/>
              </a:lnSpc>
            </a:pPr>
            <a:r>
              <a:rPr lang="es-ES_tradnl" altLang="en-US" sz="1800" dirty="0"/>
              <a:t>Micro-placa </a:t>
            </a:r>
          </a:p>
          <a:p>
            <a:pPr algn="ctr" eaLnBrk="1" hangingPunct="1">
              <a:lnSpc>
                <a:spcPts val="2000"/>
              </a:lnSpc>
            </a:pPr>
            <a:r>
              <a:rPr lang="es-ES_tradnl" altLang="en-US" sz="1800" dirty="0" err="1"/>
              <a:t>Sandwich</a:t>
            </a:r>
            <a:r>
              <a:rPr lang="es-ES_tradnl" altLang="en-US" sz="1800" dirty="0"/>
              <a:t> </a:t>
            </a:r>
          </a:p>
          <a:p>
            <a:pPr algn="ctr" eaLnBrk="1" hangingPunct="1">
              <a:lnSpc>
                <a:spcPts val="2000"/>
              </a:lnSpc>
            </a:pPr>
            <a:r>
              <a:rPr lang="es-ES_tradnl" altLang="en-US" sz="1800" dirty="0"/>
              <a:t>del Sur</a:t>
            </a:r>
          </a:p>
        </p:txBody>
      </p:sp>
      <p:sp>
        <p:nvSpPr>
          <p:cNvPr id="26" name="5-Point Star 25">
            <a:extLst>
              <a:ext uri="{FF2B5EF4-FFF2-40B4-BE49-F238E27FC236}">
                <a16:creationId xmlns:a16="http://schemas.microsoft.com/office/drawing/2014/main" id="{39900ABC-2881-7340-956D-0CB523C223C7}"/>
              </a:ext>
            </a:extLst>
          </p:cNvPr>
          <p:cNvSpPr/>
          <p:nvPr/>
        </p:nvSpPr>
        <p:spPr bwMode="auto">
          <a:xfrm>
            <a:off x="4903053" y="2693768"/>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sz="1400" dirty="0"/>
          </a:p>
        </p:txBody>
      </p:sp>
      <p:sp>
        <p:nvSpPr>
          <p:cNvPr id="39" name="Freeform 38">
            <a:extLst>
              <a:ext uri="{FF2B5EF4-FFF2-40B4-BE49-F238E27FC236}">
                <a16:creationId xmlns:a16="http://schemas.microsoft.com/office/drawing/2014/main" id="{51439850-6F16-884D-BB86-029F5C2E47C0}"/>
              </a:ext>
            </a:extLst>
          </p:cNvPr>
          <p:cNvSpPr/>
          <p:nvPr/>
        </p:nvSpPr>
        <p:spPr>
          <a:xfrm>
            <a:off x="1509054" y="3443591"/>
            <a:ext cx="6611007" cy="1935651"/>
          </a:xfrm>
          <a:custGeom>
            <a:avLst/>
            <a:gdLst>
              <a:gd name="connsiteX0" fmla="*/ 6611007 w 6611007"/>
              <a:gd name="connsiteY0" fmla="*/ 85831 h 1935651"/>
              <a:gd name="connsiteX1" fmla="*/ 5591503 w 6611007"/>
              <a:gd name="connsiteY1" fmla="*/ 33279 h 1935651"/>
              <a:gd name="connsiteX2" fmla="*/ 4834758 w 6611007"/>
              <a:gd name="connsiteY2" fmla="*/ 1748 h 1935651"/>
              <a:gd name="connsiteX3" fmla="*/ 3993931 w 6611007"/>
              <a:gd name="connsiteY3" fmla="*/ 85831 h 1935651"/>
              <a:gd name="connsiteX4" fmla="*/ 2995448 w 6611007"/>
              <a:gd name="connsiteY4" fmla="*/ 253996 h 1935651"/>
              <a:gd name="connsiteX5" fmla="*/ 2301765 w 6611007"/>
              <a:gd name="connsiteY5" fmla="*/ 464203 h 1935651"/>
              <a:gd name="connsiteX6" fmla="*/ 1723696 w 6611007"/>
              <a:gd name="connsiteY6" fmla="*/ 779513 h 1935651"/>
              <a:gd name="connsiteX7" fmla="*/ 1135117 w 6611007"/>
              <a:gd name="connsiteY7" fmla="*/ 1147375 h 1935651"/>
              <a:gd name="connsiteX8" fmla="*/ 599089 w 6611007"/>
              <a:gd name="connsiteY8" fmla="*/ 1483706 h 1935651"/>
              <a:gd name="connsiteX9" fmla="*/ 0 w 6611007"/>
              <a:gd name="connsiteY9" fmla="*/ 1935651 h 193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11007" h="1935651">
                <a:moveTo>
                  <a:pt x="6611007" y="85831"/>
                </a:moveTo>
                <a:lnTo>
                  <a:pt x="5591503" y="33279"/>
                </a:lnTo>
                <a:cubicBezTo>
                  <a:pt x="5295461" y="19265"/>
                  <a:pt x="5101020" y="-7011"/>
                  <a:pt x="4834758" y="1748"/>
                </a:cubicBezTo>
                <a:cubicBezTo>
                  <a:pt x="4568496" y="10507"/>
                  <a:pt x="4300483" y="43790"/>
                  <a:pt x="3993931" y="85831"/>
                </a:cubicBezTo>
                <a:cubicBezTo>
                  <a:pt x="3687379" y="127872"/>
                  <a:pt x="3277476" y="190934"/>
                  <a:pt x="2995448" y="253996"/>
                </a:cubicBezTo>
                <a:cubicBezTo>
                  <a:pt x="2713420" y="317058"/>
                  <a:pt x="2513724" y="376617"/>
                  <a:pt x="2301765" y="464203"/>
                </a:cubicBezTo>
                <a:cubicBezTo>
                  <a:pt x="2089806" y="551789"/>
                  <a:pt x="1918137" y="665651"/>
                  <a:pt x="1723696" y="779513"/>
                </a:cubicBezTo>
                <a:cubicBezTo>
                  <a:pt x="1529255" y="893375"/>
                  <a:pt x="1135117" y="1147375"/>
                  <a:pt x="1135117" y="1147375"/>
                </a:cubicBezTo>
                <a:cubicBezTo>
                  <a:pt x="947683" y="1264740"/>
                  <a:pt x="788275" y="1352327"/>
                  <a:pt x="599089" y="1483706"/>
                </a:cubicBezTo>
                <a:cubicBezTo>
                  <a:pt x="409903" y="1615085"/>
                  <a:pt x="204951" y="1775368"/>
                  <a:pt x="0" y="1935651"/>
                </a:cubicBez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40" name="Freeform 39">
            <a:extLst>
              <a:ext uri="{FF2B5EF4-FFF2-40B4-BE49-F238E27FC236}">
                <a16:creationId xmlns:a16="http://schemas.microsoft.com/office/drawing/2014/main" id="{7FC087A8-AA81-014B-957F-05926448DEF9}"/>
              </a:ext>
            </a:extLst>
          </p:cNvPr>
          <p:cNvSpPr/>
          <p:nvPr/>
        </p:nvSpPr>
        <p:spPr>
          <a:xfrm>
            <a:off x="1391416" y="2895600"/>
            <a:ext cx="5656565" cy="2034605"/>
          </a:xfrm>
          <a:custGeom>
            <a:avLst/>
            <a:gdLst>
              <a:gd name="connsiteX0" fmla="*/ 5580993 w 5580993"/>
              <a:gd name="connsiteY0" fmla="*/ 32442 h 1934814"/>
              <a:gd name="connsiteX1" fmla="*/ 4981904 w 5580993"/>
              <a:gd name="connsiteY1" fmla="*/ 911 h 1934814"/>
              <a:gd name="connsiteX2" fmla="*/ 4214649 w 5580993"/>
              <a:gd name="connsiteY2" fmla="*/ 63973 h 1934814"/>
              <a:gd name="connsiteX3" fmla="*/ 3510455 w 5580993"/>
              <a:gd name="connsiteY3" fmla="*/ 158566 h 1934814"/>
              <a:gd name="connsiteX4" fmla="*/ 2816773 w 5580993"/>
              <a:gd name="connsiteY4" fmla="*/ 284690 h 1934814"/>
              <a:gd name="connsiteX5" fmla="*/ 2364828 w 5580993"/>
              <a:gd name="connsiteY5" fmla="*/ 442345 h 1934814"/>
              <a:gd name="connsiteX6" fmla="*/ 1860331 w 5580993"/>
              <a:gd name="connsiteY6" fmla="*/ 673573 h 1934814"/>
              <a:gd name="connsiteX7" fmla="*/ 1439918 w 5580993"/>
              <a:gd name="connsiteY7" fmla="*/ 946842 h 1934814"/>
              <a:gd name="connsiteX8" fmla="*/ 1040524 w 5580993"/>
              <a:gd name="connsiteY8" fmla="*/ 1209601 h 1934814"/>
              <a:gd name="connsiteX9" fmla="*/ 609600 w 5580993"/>
              <a:gd name="connsiteY9" fmla="*/ 1514401 h 1934814"/>
              <a:gd name="connsiteX10" fmla="*/ 0 w 5580993"/>
              <a:gd name="connsiteY10" fmla="*/ 1934814 h 193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80993" h="1934814">
                <a:moveTo>
                  <a:pt x="5580993" y="32442"/>
                </a:moveTo>
                <a:cubicBezTo>
                  <a:pt x="5395310" y="14049"/>
                  <a:pt x="5209628" y="-4344"/>
                  <a:pt x="4981904" y="911"/>
                </a:cubicBezTo>
                <a:cubicBezTo>
                  <a:pt x="4754180" y="6166"/>
                  <a:pt x="4459890" y="37697"/>
                  <a:pt x="4214649" y="63973"/>
                </a:cubicBezTo>
                <a:cubicBezTo>
                  <a:pt x="3969407" y="90249"/>
                  <a:pt x="3743434" y="121780"/>
                  <a:pt x="3510455" y="158566"/>
                </a:cubicBezTo>
                <a:cubicBezTo>
                  <a:pt x="3277476" y="195352"/>
                  <a:pt x="3007711" y="237394"/>
                  <a:pt x="2816773" y="284690"/>
                </a:cubicBezTo>
                <a:cubicBezTo>
                  <a:pt x="2625835" y="331986"/>
                  <a:pt x="2524235" y="377531"/>
                  <a:pt x="2364828" y="442345"/>
                </a:cubicBezTo>
                <a:cubicBezTo>
                  <a:pt x="2205421" y="507159"/>
                  <a:pt x="2014483" y="589490"/>
                  <a:pt x="1860331" y="673573"/>
                </a:cubicBezTo>
                <a:cubicBezTo>
                  <a:pt x="1706179" y="757656"/>
                  <a:pt x="1439918" y="946842"/>
                  <a:pt x="1439918" y="946842"/>
                </a:cubicBezTo>
                <a:cubicBezTo>
                  <a:pt x="1303283" y="1036180"/>
                  <a:pt x="1178910" y="1115008"/>
                  <a:pt x="1040524" y="1209601"/>
                </a:cubicBezTo>
                <a:cubicBezTo>
                  <a:pt x="902138" y="1304194"/>
                  <a:pt x="609600" y="1514401"/>
                  <a:pt x="609600" y="1514401"/>
                </a:cubicBezTo>
                <a:lnTo>
                  <a:pt x="0" y="1934814"/>
                </a:lnTo>
              </a:path>
            </a:pathLst>
          </a:custGeom>
          <a:noFill/>
          <a:ln w="1047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_tradnl" dirty="0"/>
          </a:p>
        </p:txBody>
      </p:sp>
      <p:grpSp>
        <p:nvGrpSpPr>
          <p:cNvPr id="41" name="Group 40">
            <a:extLst>
              <a:ext uri="{FF2B5EF4-FFF2-40B4-BE49-F238E27FC236}">
                <a16:creationId xmlns:a16="http://schemas.microsoft.com/office/drawing/2014/main" id="{DA9948CA-4D3B-DB4A-8E8A-E5EC9DB948F7}"/>
              </a:ext>
            </a:extLst>
          </p:cNvPr>
          <p:cNvGrpSpPr/>
          <p:nvPr/>
        </p:nvGrpSpPr>
        <p:grpSpPr>
          <a:xfrm rot="21260157">
            <a:off x="5358853" y="2710275"/>
            <a:ext cx="1794658" cy="276999"/>
            <a:chOff x="6087921" y="3424417"/>
            <a:chExt cx="1794658" cy="276999"/>
          </a:xfrm>
        </p:grpSpPr>
        <p:sp>
          <p:nvSpPr>
            <p:cNvPr id="10" name="TextBox 9">
              <a:extLst>
                <a:ext uri="{FF2B5EF4-FFF2-40B4-BE49-F238E27FC236}">
                  <a16:creationId xmlns:a16="http://schemas.microsoft.com/office/drawing/2014/main" id="{C07B2666-9C26-FD4F-8A89-78C4A085B5ED}"/>
                </a:ext>
              </a:extLst>
            </p:cNvPr>
            <p:cNvSpPr txBox="1"/>
            <p:nvPr/>
          </p:nvSpPr>
          <p:spPr>
            <a:xfrm>
              <a:off x="6087921" y="3424417"/>
              <a:ext cx="1794658" cy="276999"/>
            </a:xfrm>
            <a:prstGeom prst="rect">
              <a:avLst/>
            </a:prstGeom>
            <a:noFill/>
          </p:spPr>
          <p:txBody>
            <a:bodyPr wrap="none" rtlCol="0">
              <a:spAutoFit/>
            </a:bodyPr>
            <a:lstStyle/>
            <a:p>
              <a:r>
                <a:rPr lang="es-ES_tradnl" sz="1200" dirty="0"/>
                <a:t>Tensión de Compresión</a:t>
              </a:r>
            </a:p>
          </p:txBody>
        </p:sp>
        <p:cxnSp>
          <p:nvCxnSpPr>
            <p:cNvPr id="13" name="Straight Arrow Connector 12">
              <a:extLst>
                <a:ext uri="{FF2B5EF4-FFF2-40B4-BE49-F238E27FC236}">
                  <a16:creationId xmlns:a16="http://schemas.microsoft.com/office/drawing/2014/main" id="{209377E3-6A59-3246-8E8C-A04A8B47062F}"/>
                </a:ext>
              </a:extLst>
            </p:cNvPr>
            <p:cNvCxnSpPr>
              <a:cxnSpLocks/>
            </p:cNvCxnSpPr>
            <p:nvPr/>
          </p:nvCxnSpPr>
          <p:spPr>
            <a:xfrm>
              <a:off x="6520302" y="3444785"/>
              <a:ext cx="37325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21F310E0-EAC3-254F-B25F-6BE91881FE06}"/>
                </a:ext>
              </a:extLst>
            </p:cNvPr>
            <p:cNvCxnSpPr>
              <a:cxnSpLocks/>
            </p:cNvCxnSpPr>
            <p:nvPr/>
          </p:nvCxnSpPr>
          <p:spPr>
            <a:xfrm flipH="1">
              <a:off x="6985246" y="3444785"/>
              <a:ext cx="373256" cy="0"/>
            </a:xfrm>
            <a:prstGeom prst="straightConnector1">
              <a:avLst/>
            </a:prstGeom>
            <a:ln w="28575">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8" name="Group 37">
            <a:extLst>
              <a:ext uri="{FF2B5EF4-FFF2-40B4-BE49-F238E27FC236}">
                <a16:creationId xmlns:a16="http://schemas.microsoft.com/office/drawing/2014/main" id="{DFFE5D62-E236-4244-9C5C-6066ABB282BC}"/>
              </a:ext>
            </a:extLst>
          </p:cNvPr>
          <p:cNvGrpSpPr/>
          <p:nvPr/>
        </p:nvGrpSpPr>
        <p:grpSpPr>
          <a:xfrm>
            <a:off x="5233088" y="2781935"/>
            <a:ext cx="220100" cy="295401"/>
            <a:chOff x="6611328" y="2273807"/>
            <a:chExt cx="220100" cy="295401"/>
          </a:xfrm>
        </p:grpSpPr>
        <p:cxnSp>
          <p:nvCxnSpPr>
            <p:cNvPr id="18" name="Straight Connector 17">
              <a:extLst>
                <a:ext uri="{FF2B5EF4-FFF2-40B4-BE49-F238E27FC236}">
                  <a16:creationId xmlns:a16="http://schemas.microsoft.com/office/drawing/2014/main" id="{42E1AF5B-A285-EF47-97BC-06CA727D9316}"/>
                </a:ext>
              </a:extLst>
            </p:cNvPr>
            <p:cNvCxnSpPr/>
            <p:nvPr/>
          </p:nvCxnSpPr>
          <p:spPr>
            <a:xfrm flipV="1">
              <a:off x="6628509" y="2273807"/>
              <a:ext cx="185738" cy="29540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32F6A3E3-0089-BF45-A0D3-36A4199E4FD5}"/>
                </a:ext>
              </a:extLst>
            </p:cNvPr>
            <p:cNvGrpSpPr/>
            <p:nvPr/>
          </p:nvGrpSpPr>
          <p:grpSpPr>
            <a:xfrm>
              <a:off x="6721378" y="2342506"/>
              <a:ext cx="110050" cy="175026"/>
              <a:chOff x="6419709" y="2307977"/>
              <a:chExt cx="110050" cy="175026"/>
            </a:xfrm>
          </p:grpSpPr>
          <p:cxnSp>
            <p:nvCxnSpPr>
              <p:cNvPr id="36" name="Straight Connector 35">
                <a:extLst>
                  <a:ext uri="{FF2B5EF4-FFF2-40B4-BE49-F238E27FC236}">
                    <a16:creationId xmlns:a16="http://schemas.microsoft.com/office/drawing/2014/main" id="{5A7D4B8D-AEE0-2E4A-A312-85816E6BE739}"/>
                  </a:ext>
                </a:extLst>
              </p:cNvPr>
              <p:cNvCxnSpPr>
                <a:cxnSpLocks noChangeAspect="1"/>
              </p:cNvCxnSpPr>
              <p:nvPr/>
            </p:nvCxnSpPr>
            <p:spPr>
              <a:xfrm flipV="1">
                <a:off x="6419709" y="2307977"/>
                <a:ext cx="110050" cy="1750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ADB07491-F0FA-2A49-A36F-549CA43A3B88}"/>
                  </a:ext>
                </a:extLst>
              </p:cNvPr>
              <p:cNvCxnSpPr>
                <a:cxnSpLocks/>
              </p:cNvCxnSpPr>
              <p:nvPr/>
            </p:nvCxnSpPr>
            <p:spPr>
              <a:xfrm flipV="1">
                <a:off x="6425271" y="2434485"/>
                <a:ext cx="98926" cy="366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6" name="Group 45">
              <a:extLst>
                <a:ext uri="{FF2B5EF4-FFF2-40B4-BE49-F238E27FC236}">
                  <a16:creationId xmlns:a16="http://schemas.microsoft.com/office/drawing/2014/main" id="{62AE8C07-1760-FC40-8E4D-A3329D198CCB}"/>
                </a:ext>
              </a:extLst>
            </p:cNvPr>
            <p:cNvGrpSpPr/>
            <p:nvPr/>
          </p:nvGrpSpPr>
          <p:grpSpPr>
            <a:xfrm rot="10800000">
              <a:off x="6611328" y="2321980"/>
              <a:ext cx="110050" cy="175026"/>
              <a:chOff x="6419709" y="2307977"/>
              <a:chExt cx="110050" cy="175026"/>
            </a:xfrm>
          </p:grpSpPr>
          <p:cxnSp>
            <p:nvCxnSpPr>
              <p:cNvPr id="47" name="Straight Connector 46">
                <a:extLst>
                  <a:ext uri="{FF2B5EF4-FFF2-40B4-BE49-F238E27FC236}">
                    <a16:creationId xmlns:a16="http://schemas.microsoft.com/office/drawing/2014/main" id="{F2DAC6F3-F137-6144-AF63-611A3B11F9D8}"/>
                  </a:ext>
                </a:extLst>
              </p:cNvPr>
              <p:cNvCxnSpPr>
                <a:cxnSpLocks noChangeAspect="1"/>
              </p:cNvCxnSpPr>
              <p:nvPr/>
            </p:nvCxnSpPr>
            <p:spPr>
              <a:xfrm flipV="1">
                <a:off x="6419709" y="2307977"/>
                <a:ext cx="110050" cy="17502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C524768-5E25-DF4D-867A-F879EDB1EF27}"/>
                  </a:ext>
                </a:extLst>
              </p:cNvPr>
              <p:cNvCxnSpPr>
                <a:cxnSpLocks/>
              </p:cNvCxnSpPr>
              <p:nvPr/>
            </p:nvCxnSpPr>
            <p:spPr>
              <a:xfrm flipV="1">
                <a:off x="6425271" y="2434485"/>
                <a:ext cx="98926" cy="3663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28" name="TextBox 27">
            <a:extLst>
              <a:ext uri="{FF2B5EF4-FFF2-40B4-BE49-F238E27FC236}">
                <a16:creationId xmlns:a16="http://schemas.microsoft.com/office/drawing/2014/main" id="{A4EA3360-7E0F-174A-87FB-C075821E493F}"/>
              </a:ext>
            </a:extLst>
          </p:cNvPr>
          <p:cNvSpPr txBox="1"/>
          <p:nvPr/>
        </p:nvSpPr>
        <p:spPr>
          <a:xfrm>
            <a:off x="5451663" y="3083169"/>
            <a:ext cx="2155911" cy="276999"/>
          </a:xfrm>
          <a:prstGeom prst="rect">
            <a:avLst/>
          </a:prstGeom>
          <a:solidFill>
            <a:schemeClr val="bg1"/>
          </a:solidFill>
        </p:spPr>
        <p:txBody>
          <a:bodyPr wrap="none" rtlCol="0">
            <a:spAutoFit/>
          </a:bodyPr>
          <a:lstStyle/>
          <a:p>
            <a:r>
              <a:rPr lang="es-ES_tradnl" sz="1200" dirty="0">
                <a:solidFill>
                  <a:srgbClr val="FF0000"/>
                </a:solidFill>
              </a:rPr>
              <a:t>Sismo Inicial M7,5 Agosto 12</a:t>
            </a:r>
          </a:p>
        </p:txBody>
      </p:sp>
      <p:sp>
        <p:nvSpPr>
          <p:cNvPr id="29" name="5-Point Star 28">
            <a:extLst>
              <a:ext uri="{FF2B5EF4-FFF2-40B4-BE49-F238E27FC236}">
                <a16:creationId xmlns:a16="http://schemas.microsoft.com/office/drawing/2014/main" id="{02E7FEDF-69F1-B140-962C-3B717FE78495}"/>
              </a:ext>
            </a:extLst>
          </p:cNvPr>
          <p:cNvSpPr/>
          <p:nvPr/>
        </p:nvSpPr>
        <p:spPr bwMode="auto">
          <a:xfrm>
            <a:off x="4872194" y="2930671"/>
            <a:ext cx="306387" cy="306387"/>
          </a:xfrm>
          <a:prstGeom prst="star5">
            <a:avLst>
              <a:gd name="adj" fmla="val 19098"/>
              <a:gd name="hf" fmla="val 105146"/>
              <a:gd name="vf" fmla="val 110557"/>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s-ES_tradnl" sz="1400" dirty="0"/>
          </a:p>
        </p:txBody>
      </p:sp>
      <p:cxnSp>
        <p:nvCxnSpPr>
          <p:cNvPr id="61" name="Straight Arrow Connector 60">
            <a:extLst>
              <a:ext uri="{FF2B5EF4-FFF2-40B4-BE49-F238E27FC236}">
                <a16:creationId xmlns:a16="http://schemas.microsoft.com/office/drawing/2014/main" id="{0E140AFE-F446-854B-A05C-D9DFC27DD3C9}"/>
              </a:ext>
            </a:extLst>
          </p:cNvPr>
          <p:cNvCxnSpPr>
            <a:cxnSpLocks noChangeShapeType="1"/>
            <a:stCxn id="28" idx="1"/>
          </p:cNvCxnSpPr>
          <p:nvPr/>
        </p:nvCxnSpPr>
        <p:spPr bwMode="auto">
          <a:xfrm flipH="1" flipV="1">
            <a:off x="5161505" y="3176373"/>
            <a:ext cx="290158" cy="45296"/>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64" name="Straight Arrow Connector 63">
            <a:extLst>
              <a:ext uri="{FF2B5EF4-FFF2-40B4-BE49-F238E27FC236}">
                <a16:creationId xmlns:a16="http://schemas.microsoft.com/office/drawing/2014/main" id="{624D90F2-0F4F-C945-B05A-15E0636A855B}"/>
              </a:ext>
            </a:extLst>
          </p:cNvPr>
          <p:cNvCxnSpPr>
            <a:cxnSpLocks noChangeShapeType="1"/>
          </p:cNvCxnSpPr>
          <p:nvPr/>
        </p:nvCxnSpPr>
        <p:spPr bwMode="auto">
          <a:xfrm flipV="1">
            <a:off x="4578069" y="2833956"/>
            <a:ext cx="290158" cy="45297"/>
          </a:xfrm>
          <a:prstGeom prst="straightConnector1">
            <a:avLst/>
          </a:prstGeom>
          <a:noFill/>
          <a:ln w="31750">
            <a:solidFill>
              <a:srgbClr val="FF0000"/>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27" name="TextBox 26">
            <a:extLst>
              <a:ext uri="{FF2B5EF4-FFF2-40B4-BE49-F238E27FC236}">
                <a16:creationId xmlns:a16="http://schemas.microsoft.com/office/drawing/2014/main" id="{36FD07B5-1743-6541-B522-C9B6B2DD8176}"/>
              </a:ext>
            </a:extLst>
          </p:cNvPr>
          <p:cNvSpPr txBox="1"/>
          <p:nvPr/>
        </p:nvSpPr>
        <p:spPr>
          <a:xfrm>
            <a:off x="2964664" y="2565254"/>
            <a:ext cx="1669047" cy="461665"/>
          </a:xfrm>
          <a:prstGeom prst="rect">
            <a:avLst/>
          </a:prstGeom>
          <a:noFill/>
        </p:spPr>
        <p:txBody>
          <a:bodyPr wrap="none" rtlCol="0">
            <a:spAutoFit/>
          </a:bodyPr>
          <a:lstStyle/>
          <a:p>
            <a:pPr algn="r"/>
            <a:r>
              <a:rPr lang="es-ES_tradnl" sz="1200" dirty="0">
                <a:solidFill>
                  <a:srgbClr val="FF0000"/>
                </a:solidFill>
              </a:rPr>
              <a:t>Sismo Principal M8,1 </a:t>
            </a:r>
          </a:p>
          <a:p>
            <a:pPr algn="r"/>
            <a:r>
              <a:rPr lang="es-ES_tradnl" sz="1200" dirty="0">
                <a:solidFill>
                  <a:srgbClr val="FF0000"/>
                </a:solidFill>
              </a:rPr>
              <a:t>Agosto 12</a:t>
            </a:r>
          </a:p>
        </p:txBody>
      </p:sp>
      <p:sp>
        <p:nvSpPr>
          <p:cNvPr id="14348" name="TextBox 7">
            <a:extLst>
              <a:ext uri="{FF2B5EF4-FFF2-40B4-BE49-F238E27FC236}">
                <a16:creationId xmlns:a16="http://schemas.microsoft.com/office/drawing/2014/main" id="{714AC015-0E13-8347-8EDC-8A62E468B863}"/>
              </a:ext>
            </a:extLst>
          </p:cNvPr>
          <p:cNvSpPr txBox="1">
            <a:spLocks noChangeArrowheads="1"/>
          </p:cNvSpPr>
          <p:nvPr/>
        </p:nvSpPr>
        <p:spPr bwMode="auto">
          <a:xfrm>
            <a:off x="1806180" y="5181600"/>
            <a:ext cx="7116927"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r>
              <a:rPr lang="es-ES_tradnl" altLang="en-US" sz="1400" dirty="0">
                <a:cs typeface="Arial" panose="020B0604020202020204" pitchFamily="34" charset="0"/>
              </a:rPr>
              <a:t>experimenta tensión de compresión. El sismo inicial M7,5 del 12 de agosto ocurrió a 63 km de profundidad y el sismo principal M8,1 ocurrió a 48 km de profundidad. Tanto el sismo inicial como el principal se encuentran dentro de la zona de tensión </a:t>
            </a:r>
            <a:r>
              <a:rPr lang="es-ES_tradnl" altLang="en-US" sz="1400" dirty="0" err="1">
                <a:cs typeface="Arial" panose="020B0604020202020204" pitchFamily="34" charset="0"/>
              </a:rPr>
              <a:t>compresional</a:t>
            </a:r>
            <a:r>
              <a:rPr lang="es-ES_tradnl" altLang="en-US" sz="1400" dirty="0">
                <a:cs typeface="Arial" panose="020B0604020202020204" pitchFamily="34" charset="0"/>
              </a:rPr>
              <a:t> y ambos tienen mecanismos focales de falla de empuje. Pero la réplica de M7,1 del 22 de agosto ocurrió a 14 km de profundidad dentro de la zona de tensión de estrés y tiene un mecanismo focal de falla normal.</a:t>
            </a:r>
          </a:p>
        </p:txBody>
      </p:sp>
      <p:sp>
        <p:nvSpPr>
          <p:cNvPr id="54" name="TextBox 53">
            <a:extLst>
              <a:ext uri="{FF2B5EF4-FFF2-40B4-BE49-F238E27FC236}">
                <a16:creationId xmlns:a16="http://schemas.microsoft.com/office/drawing/2014/main" id="{D5F72A09-6F3D-4548-B061-77EDCC14DE50}"/>
              </a:ext>
            </a:extLst>
          </p:cNvPr>
          <p:cNvSpPr txBox="1"/>
          <p:nvPr/>
        </p:nvSpPr>
        <p:spPr>
          <a:xfrm>
            <a:off x="4432866" y="3647159"/>
            <a:ext cx="4711134" cy="307777"/>
          </a:xfrm>
          <a:prstGeom prst="rect">
            <a:avLst/>
          </a:prstGeom>
          <a:noFill/>
        </p:spPr>
        <p:txBody>
          <a:bodyPr wrap="square" rtlCol="0">
            <a:spAutoFit/>
          </a:bodyPr>
          <a:lstStyle/>
          <a:p>
            <a:r>
              <a:rPr lang="es-ES" sz="1400" dirty="0"/>
              <a:t>A medida que las placas subductoras comienzan </a:t>
            </a:r>
            <a:endParaRPr lang="es-ES_tradnl" sz="1400" dirty="0"/>
          </a:p>
        </p:txBody>
      </p:sp>
      <p:sp>
        <p:nvSpPr>
          <p:cNvPr id="56" name="TextBox 55">
            <a:extLst>
              <a:ext uri="{FF2B5EF4-FFF2-40B4-BE49-F238E27FC236}">
                <a16:creationId xmlns:a16="http://schemas.microsoft.com/office/drawing/2014/main" id="{66EEE428-61B3-084E-B47B-57CA1E13968A}"/>
              </a:ext>
            </a:extLst>
          </p:cNvPr>
          <p:cNvSpPr txBox="1"/>
          <p:nvPr/>
        </p:nvSpPr>
        <p:spPr>
          <a:xfrm>
            <a:off x="3942165" y="3879165"/>
            <a:ext cx="5184371" cy="307777"/>
          </a:xfrm>
          <a:prstGeom prst="rect">
            <a:avLst/>
          </a:prstGeom>
          <a:noFill/>
        </p:spPr>
        <p:txBody>
          <a:bodyPr wrap="square" rtlCol="0">
            <a:spAutoFit/>
          </a:bodyPr>
          <a:lstStyle/>
          <a:p>
            <a:r>
              <a:rPr lang="es-ES" sz="1400" dirty="0">
                <a:cs typeface="Arial" panose="020B0604020202020204" pitchFamily="34" charset="0"/>
              </a:rPr>
              <a:t>a sumergirse debajo de las placas superiores en las zonas</a:t>
            </a:r>
            <a:r>
              <a:rPr lang="en-US" sz="1400" dirty="0">
                <a:cs typeface="Arial" panose="020B0604020202020204" pitchFamily="34" charset="0"/>
              </a:rPr>
              <a:t> </a:t>
            </a:r>
            <a:endParaRPr lang="es-ES_tradnl" sz="1400" dirty="0">
              <a:cs typeface="Arial" panose="020B0604020202020204" pitchFamily="34" charset="0"/>
            </a:endParaRPr>
          </a:p>
        </p:txBody>
      </p:sp>
      <p:sp>
        <p:nvSpPr>
          <p:cNvPr id="57" name="TextBox 56">
            <a:extLst>
              <a:ext uri="{FF2B5EF4-FFF2-40B4-BE49-F238E27FC236}">
                <a16:creationId xmlns:a16="http://schemas.microsoft.com/office/drawing/2014/main" id="{4AEBF60E-A4EF-0B46-847A-3D639E509B04}"/>
              </a:ext>
            </a:extLst>
          </p:cNvPr>
          <p:cNvSpPr txBox="1"/>
          <p:nvPr/>
        </p:nvSpPr>
        <p:spPr>
          <a:xfrm>
            <a:off x="3319324" y="4088151"/>
            <a:ext cx="5807213" cy="307777"/>
          </a:xfrm>
          <a:prstGeom prst="rect">
            <a:avLst/>
          </a:prstGeom>
          <a:noFill/>
        </p:spPr>
        <p:txBody>
          <a:bodyPr wrap="square" rtlCol="0">
            <a:spAutoFit/>
          </a:bodyPr>
          <a:lstStyle/>
          <a:p>
            <a:r>
              <a:rPr lang="es-ES" sz="1400" dirty="0">
                <a:cs typeface="Arial" panose="020B0604020202020204" pitchFamily="34" charset="0"/>
              </a:rPr>
              <a:t>de subducción, deben curvarse o "doblarse" debajo del límite de la </a:t>
            </a:r>
            <a:endParaRPr lang="en-US" sz="1400" dirty="0">
              <a:cs typeface="Arial" panose="020B0604020202020204" pitchFamily="34" charset="0"/>
            </a:endParaRPr>
          </a:p>
        </p:txBody>
      </p:sp>
      <p:sp>
        <p:nvSpPr>
          <p:cNvPr id="58" name="TextBox 57">
            <a:extLst>
              <a:ext uri="{FF2B5EF4-FFF2-40B4-BE49-F238E27FC236}">
                <a16:creationId xmlns:a16="http://schemas.microsoft.com/office/drawing/2014/main" id="{F302250A-A10A-6E4A-A2A3-30F14A1E9B9D}"/>
              </a:ext>
            </a:extLst>
          </p:cNvPr>
          <p:cNvSpPr txBox="1"/>
          <p:nvPr/>
        </p:nvSpPr>
        <p:spPr>
          <a:xfrm>
            <a:off x="3005832" y="4309813"/>
            <a:ext cx="6120705" cy="307777"/>
          </a:xfrm>
          <a:prstGeom prst="rect">
            <a:avLst/>
          </a:prstGeom>
          <a:noFill/>
        </p:spPr>
        <p:txBody>
          <a:bodyPr wrap="square" rtlCol="0">
            <a:spAutoFit/>
          </a:bodyPr>
          <a:lstStyle/>
          <a:p>
            <a:r>
              <a:rPr lang="es-ES" sz="1400" dirty="0">
                <a:cs typeface="Arial" panose="020B0604020202020204" pitchFamily="34" charset="0"/>
              </a:rPr>
              <a:t>placa de mega-empuje que se sumerge suavemente cerca de la fosa</a:t>
            </a:r>
            <a:r>
              <a:rPr lang="en-US" sz="1400" dirty="0">
                <a:cs typeface="Arial" panose="020B0604020202020204" pitchFamily="34" charset="0"/>
              </a:rPr>
              <a:t> </a:t>
            </a:r>
            <a:endParaRPr lang="es-ES_tradnl" sz="1400" dirty="0">
              <a:cs typeface="Arial" panose="020B0604020202020204" pitchFamily="34" charset="0"/>
            </a:endParaRPr>
          </a:p>
        </p:txBody>
      </p:sp>
      <p:sp>
        <p:nvSpPr>
          <p:cNvPr id="59" name="TextBox 58">
            <a:extLst>
              <a:ext uri="{FF2B5EF4-FFF2-40B4-BE49-F238E27FC236}">
                <a16:creationId xmlns:a16="http://schemas.microsoft.com/office/drawing/2014/main" id="{763AFEDF-E7BE-B64D-8941-A80AE29305E0}"/>
              </a:ext>
            </a:extLst>
          </p:cNvPr>
          <p:cNvSpPr txBox="1"/>
          <p:nvPr/>
        </p:nvSpPr>
        <p:spPr>
          <a:xfrm>
            <a:off x="2648990" y="4541276"/>
            <a:ext cx="6477548" cy="307777"/>
          </a:xfrm>
          <a:prstGeom prst="rect">
            <a:avLst/>
          </a:prstGeom>
          <a:noFill/>
        </p:spPr>
        <p:txBody>
          <a:bodyPr wrap="square" rtlCol="0">
            <a:spAutoFit/>
          </a:bodyPr>
          <a:lstStyle/>
          <a:p>
            <a:r>
              <a:rPr lang="es-ES" sz="1400" dirty="0">
                <a:cs typeface="Arial" panose="020B0604020202020204" pitchFamily="34" charset="0"/>
              </a:rPr>
              <a:t>pero se hunde más abruptamente en niveles más profundos. Este cambio</a:t>
            </a:r>
            <a:endParaRPr lang="en-US" sz="1400" dirty="0">
              <a:cs typeface="Arial" panose="020B0604020202020204" pitchFamily="34" charset="0"/>
            </a:endParaRPr>
          </a:p>
        </p:txBody>
      </p:sp>
      <p:sp>
        <p:nvSpPr>
          <p:cNvPr id="60" name="TextBox 59">
            <a:extLst>
              <a:ext uri="{FF2B5EF4-FFF2-40B4-BE49-F238E27FC236}">
                <a16:creationId xmlns:a16="http://schemas.microsoft.com/office/drawing/2014/main" id="{75D70EF9-3FA3-5144-9466-3EA761045E6E}"/>
              </a:ext>
            </a:extLst>
          </p:cNvPr>
          <p:cNvSpPr txBox="1"/>
          <p:nvPr/>
        </p:nvSpPr>
        <p:spPr>
          <a:xfrm>
            <a:off x="2429219" y="4761045"/>
            <a:ext cx="6697319" cy="523220"/>
          </a:xfrm>
          <a:prstGeom prst="rect">
            <a:avLst/>
          </a:prstGeom>
          <a:noFill/>
        </p:spPr>
        <p:txBody>
          <a:bodyPr wrap="square" rtlCol="0">
            <a:spAutoFit/>
          </a:bodyPr>
          <a:lstStyle/>
          <a:p>
            <a:r>
              <a:rPr lang="es-ES" sz="1400" dirty="0">
                <a:cs typeface="Arial" panose="020B0604020202020204" pitchFamily="34" charset="0"/>
              </a:rPr>
              <a:t>en la curvatura de la placa en subducción experimenta tensión de estrés </a:t>
            </a:r>
          </a:p>
          <a:p>
            <a:r>
              <a:rPr lang="es-ES" sz="1400" dirty="0">
                <a:cs typeface="Arial" panose="020B0604020202020204" pitchFamily="34" charset="0"/>
              </a:rPr>
              <a:t>(o extensional) </a:t>
            </a:r>
            <a:r>
              <a:rPr lang="es-ES_tradnl" altLang="en-US" sz="1400" dirty="0">
                <a:cs typeface="Arial" panose="020B0604020202020204" pitchFamily="34" charset="0"/>
              </a:rPr>
              <a:t>mientras que la parte más profunda de la placa en subducción </a:t>
            </a:r>
            <a:endParaRPr lang="es-ES_tradnl" sz="1400" dirty="0">
              <a:cs typeface="Arial" panose="020B0604020202020204" pitchFamily="34" charset="0"/>
            </a:endParaRPr>
          </a:p>
        </p:txBody>
      </p:sp>
      <p:sp>
        <p:nvSpPr>
          <p:cNvPr id="43" name="Title 1">
            <a:extLst>
              <a:ext uri="{FF2B5EF4-FFF2-40B4-BE49-F238E27FC236}">
                <a16:creationId xmlns:a16="http://schemas.microsoft.com/office/drawing/2014/main" id="{C2918D3F-1366-A54C-8F7B-F5A400C65900}"/>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2DB6438-E106-4374-B113-AC6634D181D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s-ES_tradnl" altLang="en-US" sz="1800" dirty="0">
              <a:solidFill>
                <a:srgbClr val="FFFFFF"/>
              </a:solidFill>
              <a:ea typeface="ＭＳ Ｐゴシック" panose="020B0600070205080204" pitchFamily="34" charset="-128"/>
            </a:endParaRPr>
          </a:p>
        </p:txBody>
      </p:sp>
      <p:pic>
        <p:nvPicPr>
          <p:cNvPr id="23555" name="Picture 18" descr="IRIS_TMlogo.png">
            <a:extLst>
              <a:ext uri="{FF2B5EF4-FFF2-40B4-BE49-F238E27FC236}">
                <a16:creationId xmlns:a16="http://schemas.microsoft.com/office/drawing/2014/main" id="{6AC06F03-B941-47A9-976F-CDA894F8D4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7">
            <a:extLst>
              <a:ext uri="{FF2B5EF4-FFF2-40B4-BE49-F238E27FC236}">
                <a16:creationId xmlns:a16="http://schemas.microsoft.com/office/drawing/2014/main" id="{B963CA87-7AE2-4195-85D2-1BF1019D9499}"/>
              </a:ext>
            </a:extLst>
          </p:cNvPr>
          <p:cNvSpPr txBox="1">
            <a:spLocks noChangeArrowheads="1"/>
          </p:cNvSpPr>
          <p:nvPr/>
        </p:nvSpPr>
        <p:spPr bwMode="auto">
          <a:xfrm>
            <a:off x="317500" y="1098550"/>
            <a:ext cx="843438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El mecanismo focal es cómo los sismólogos trazan las orientaciones de esfuerzos tridimensionales de un terremoto. Debido a que un terremoto ocurre como deslizamiento en una falla, genera ondas primarias (P) en cuadrantes donde el primer pulso es </a:t>
            </a:r>
            <a:r>
              <a:rPr lang="es-ES_tradnl" altLang="en-US" sz="1600" dirty="0" err="1">
                <a:latin typeface="Arial" panose="020B0604020202020204" pitchFamily="34" charset="0"/>
              </a:rPr>
              <a:t>compresional</a:t>
            </a:r>
            <a:r>
              <a:rPr lang="es-ES_tradnl" altLang="en-US" sz="1600" dirty="0">
                <a:latin typeface="Arial" panose="020B0604020202020204" pitchFamily="34" charset="0"/>
              </a:rPr>
              <a:t> (sombreado) y cuadrantes donde el primer pulso es extensional (blanco). La orientación de estos cuadrantes determinada a partir de ondas sísmicas registradas determina el tipo de falla que produjo el terremoto.</a:t>
            </a:r>
          </a:p>
        </p:txBody>
      </p:sp>
      <p:sp>
        <p:nvSpPr>
          <p:cNvPr id="23557" name="TextBox 11">
            <a:extLst>
              <a:ext uri="{FF2B5EF4-FFF2-40B4-BE49-F238E27FC236}">
                <a16:creationId xmlns:a16="http://schemas.microsoft.com/office/drawing/2014/main" id="{98AD7087-D875-4F37-8A56-861B92FC2891}"/>
              </a:ext>
            </a:extLst>
          </p:cNvPr>
          <p:cNvSpPr txBox="1">
            <a:spLocks noChangeArrowheads="1"/>
          </p:cNvSpPr>
          <p:nvPr/>
        </p:nvSpPr>
        <p:spPr bwMode="auto">
          <a:xfrm>
            <a:off x="3570288" y="2674203"/>
            <a:ext cx="4953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600" dirty="0">
                <a:latin typeface="Arial" panose="020B0604020202020204" pitchFamily="34" charset="0"/>
              </a:rPr>
              <a:t>Este terremoto ocurrió como resultado de fallas normales dentro de la Placa Sudamericana en subducción.</a:t>
            </a:r>
          </a:p>
        </p:txBody>
      </p:sp>
      <p:sp>
        <p:nvSpPr>
          <p:cNvPr id="23558" name="TextBox 8">
            <a:extLst>
              <a:ext uri="{FF2B5EF4-FFF2-40B4-BE49-F238E27FC236}">
                <a16:creationId xmlns:a16="http://schemas.microsoft.com/office/drawing/2014/main" id="{045C44F7-1644-4670-8F00-1C8BC91BE3B8}"/>
              </a:ext>
            </a:extLst>
          </p:cNvPr>
          <p:cNvSpPr txBox="1">
            <a:spLocks noChangeArrowheads="1"/>
          </p:cNvSpPr>
          <p:nvPr/>
        </p:nvSpPr>
        <p:spPr bwMode="auto">
          <a:xfrm>
            <a:off x="495300" y="5383213"/>
            <a:ext cx="269398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de la tensión de compresión mínima. El eje de presión (P) refleja la dirección de la tensión de compresión máxima.</a:t>
            </a:r>
          </a:p>
        </p:txBody>
      </p:sp>
      <p:pic>
        <p:nvPicPr>
          <p:cNvPr id="23561" name="Picture 2">
            <a:extLst>
              <a:ext uri="{FF2B5EF4-FFF2-40B4-BE49-F238E27FC236}">
                <a16:creationId xmlns:a16="http://schemas.microsoft.com/office/drawing/2014/main" id="{DAE7FE05-4F56-444E-9FCD-CCD85A1774D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770313" y="3657600"/>
            <a:ext cx="4551362"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Venn diagram&#10;&#10;Description automatically generated">
            <a:extLst>
              <a:ext uri="{FF2B5EF4-FFF2-40B4-BE49-F238E27FC236}">
                <a16:creationId xmlns:a16="http://schemas.microsoft.com/office/drawing/2014/main" id="{CAB8A89C-2752-47D3-B4F2-AD741144BC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3482" y="2606083"/>
            <a:ext cx="2247900" cy="2168093"/>
          </a:xfrm>
          <a:prstGeom prst="rect">
            <a:avLst/>
          </a:prstGeom>
        </p:spPr>
      </p:pic>
      <p:sp>
        <p:nvSpPr>
          <p:cNvPr id="13" name="Title 1">
            <a:extLst>
              <a:ext uri="{FF2B5EF4-FFF2-40B4-BE49-F238E27FC236}">
                <a16:creationId xmlns:a16="http://schemas.microsoft.com/office/drawing/2014/main" id="{787A4997-E95B-604C-A66C-C2CA4D739D2E}"/>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4" name="TextBox 11">
            <a:extLst>
              <a:ext uri="{FF2B5EF4-FFF2-40B4-BE49-F238E27FC236}">
                <a16:creationId xmlns:a16="http://schemas.microsoft.com/office/drawing/2014/main" id="{4911B789-9A4B-3549-B8D0-187F351A4679}"/>
              </a:ext>
            </a:extLst>
          </p:cNvPr>
          <p:cNvSpPr txBox="1">
            <a:spLocks noChangeArrowheads="1"/>
          </p:cNvSpPr>
          <p:nvPr/>
        </p:nvSpPr>
        <p:spPr bwMode="auto">
          <a:xfrm>
            <a:off x="434975" y="4876800"/>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0CA008-9C0D-4244-B6C2-CCD87BB8FF65}"/>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25603" name="Picture 18" descr="IRIS_TMlogo.png">
            <a:extLst>
              <a:ext uri="{FF2B5EF4-FFF2-40B4-BE49-F238E27FC236}">
                <a16:creationId xmlns:a16="http://schemas.microsoft.com/office/drawing/2014/main" id="{40E54BDA-F142-478D-ABE8-ACEE589383B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7">
            <a:extLst>
              <a:ext uri="{FF2B5EF4-FFF2-40B4-BE49-F238E27FC236}">
                <a16:creationId xmlns:a16="http://schemas.microsoft.com/office/drawing/2014/main" id="{3E7C2B39-016E-4397-960E-3F17FEB23A25}"/>
              </a:ext>
            </a:extLst>
          </p:cNvPr>
          <p:cNvSpPr txBox="1">
            <a:spLocks noChangeArrowheads="1"/>
          </p:cNvSpPr>
          <p:nvPr/>
        </p:nvSpPr>
        <p:spPr bwMode="auto">
          <a:xfrm>
            <a:off x="252413" y="1066800"/>
            <a:ext cx="401478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600" dirty="0">
                <a:latin typeface="Arial" panose="020B0604020202020204" pitchFamily="34" charset="0"/>
              </a:rPr>
              <a:t>Esta animación explora cómo se representan las fallas normales en un mecanismo focal.</a:t>
            </a:r>
          </a:p>
          <a:p>
            <a:pPr eaLnBrk="1" hangingPunct="1">
              <a:spcBef>
                <a:spcPct val="0"/>
              </a:spcBef>
              <a:buFontTx/>
              <a:buNone/>
            </a:pPr>
            <a:endParaRPr lang="es-ES_tradnl" altLang="en-US" sz="1600" dirty="0">
              <a:latin typeface="Arial" panose="020B0604020202020204" pitchFamily="34" charset="0"/>
            </a:endParaRPr>
          </a:p>
          <a:p>
            <a:pPr eaLnBrk="1" hangingPunct="1">
              <a:spcBef>
                <a:spcPct val="0"/>
              </a:spcBef>
              <a:buFontTx/>
              <a:buNone/>
            </a:pPr>
            <a:r>
              <a:rPr lang="es-ES_tradnl" altLang="en-US" sz="1600" dirty="0">
                <a:latin typeface="Arial" panose="020B0604020202020204" pitchFamily="34" charset="0"/>
              </a:rPr>
              <a:t>Recuerde, esta fue la solución del mecanismo focal para este terremoto. Se estimó mediante un análisis de las formas de onda sísmica observadas, registradas después del terremoto, observando el patrón de los "primeros movimientos", es decir, si las primeras ondas P que llegan se rompen o descienden.</a:t>
            </a:r>
          </a:p>
        </p:txBody>
      </p:sp>
      <p:pic>
        <p:nvPicPr>
          <p:cNvPr id="5" name="FocalMechanism_Normal_SHORT.mp4.mp4">
            <a:hlinkClick r:id="" action="ppaction://media"/>
            <a:extLst>
              <a:ext uri="{FF2B5EF4-FFF2-40B4-BE49-F238E27FC236}">
                <a16:creationId xmlns:a16="http://schemas.microsoft.com/office/drawing/2014/main" id="{FAE1F623-9073-4758-BB6A-FF1B0CB9BE85}"/>
              </a:ext>
            </a:extLst>
          </p:cNvPr>
          <p:cNvPicPr>
            <a:picLocks noRot="1" noChangeAspect="1" noChangeArrowheads="1"/>
          </p:cNvPicPr>
          <p:nvPr>
            <a:videoFile r:link="rId1"/>
          </p:nvPr>
        </p:nvPicPr>
        <p:blipFill>
          <a:blip r:embed="rId5">
            <a:extLst>
              <a:ext uri="{28A0092B-C50C-407E-A947-70E740481C1C}">
                <a14:useLocalDpi xmlns:a14="http://schemas.microsoft.com/office/drawing/2010/main" val="0"/>
              </a:ext>
            </a:extLst>
          </a:blip>
          <a:srcRect/>
          <a:stretch>
            <a:fillRect/>
          </a:stretch>
        </p:blipFill>
        <p:spPr bwMode="auto">
          <a:xfrm>
            <a:off x="4538799" y="1460999"/>
            <a:ext cx="4148001" cy="3111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descr="Venn diagram&#10;&#10;Description automatically generated">
            <a:extLst>
              <a:ext uri="{FF2B5EF4-FFF2-40B4-BE49-F238E27FC236}">
                <a16:creationId xmlns:a16="http://schemas.microsoft.com/office/drawing/2014/main" id="{9F493863-503D-4900-A57C-68A3DAFCF77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2448" y="3744724"/>
            <a:ext cx="2247900" cy="2168093"/>
          </a:xfrm>
          <a:prstGeom prst="rect">
            <a:avLst/>
          </a:prstGeom>
        </p:spPr>
      </p:pic>
      <p:sp>
        <p:nvSpPr>
          <p:cNvPr id="9" name="Title 1">
            <a:extLst>
              <a:ext uri="{FF2B5EF4-FFF2-40B4-BE49-F238E27FC236}">
                <a16:creationId xmlns:a16="http://schemas.microsoft.com/office/drawing/2014/main" id="{F8E31E74-C62E-E946-BBE6-5DB03217AC35}"/>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11">
            <a:extLst>
              <a:ext uri="{FF2B5EF4-FFF2-40B4-BE49-F238E27FC236}">
                <a16:creationId xmlns:a16="http://schemas.microsoft.com/office/drawing/2014/main" id="{D5011B03-0AFE-7046-AA6D-D18ACD1197FE}"/>
              </a:ext>
            </a:extLst>
          </p:cNvPr>
          <p:cNvSpPr txBox="1">
            <a:spLocks noChangeArrowheads="1"/>
          </p:cNvSpPr>
          <p:nvPr/>
        </p:nvSpPr>
        <p:spPr bwMode="auto">
          <a:xfrm>
            <a:off x="434975" y="5939135"/>
            <a:ext cx="33750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Solución Tensor  Momento Sísmico </a:t>
            </a:r>
            <a:r>
              <a:rPr lang="es-ES_tradnl" altLang="es-MX" sz="1200" dirty="0" err="1">
                <a:latin typeface="Arial" panose="020B0604020202020204" pitchFamily="34" charset="0"/>
                <a:cs typeface="Arial" panose="020B0604020202020204" pitchFamily="34" charset="0"/>
              </a:rPr>
              <a:t>Centroide</a:t>
            </a:r>
            <a:r>
              <a:rPr lang="es-ES_tradnl" altLang="es-MX" sz="1200" dirty="0">
                <a:latin typeface="Arial" panose="020B0604020202020204" pitchFamily="34" charset="0"/>
                <a:cs typeface="Arial" panose="020B0604020202020204" pitchFamily="34" charset="0"/>
              </a:rPr>
              <a:t>  </a:t>
            </a:r>
          </a:p>
          <a:p>
            <a:pPr eaLnBrk="1" hangingPunct="1">
              <a:spcBef>
                <a:spcPct val="0"/>
              </a:spcBef>
              <a:buFontTx/>
              <a:buNone/>
            </a:pPr>
            <a:r>
              <a:rPr lang="es-ES_tradnl" altLang="es-MX" sz="1200" dirty="0">
                <a:latin typeface="Arial" panose="020B0604020202020204" pitchFamily="34" charset="0"/>
                <a:cs typeface="Arial" panose="020B0604020202020204" pitchFamily="34" charset="0"/>
              </a:rPr>
              <a:t>Fase W , USGS​</a:t>
            </a:r>
            <a:endParaRPr lang="es-ES_tradnl" altLang="en-US" sz="12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mediacall" presetSubtype="0" fill="hold" nodeType="clickEffect">
                                  <p:stCondLst>
                                    <p:cond delay="0"/>
                                  </p:stCondLst>
                                  <p:childTnLst>
                                    <p:cmd type="call" cmd="playFrom(0.0)">
                                      <p:cBhvr>
                                        <p:cTn id="6" dur="7511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17DF41F-FBF6-4441-8107-68AE225491C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31748" name="Picture 18" descr="IRIS_TMlogo.png">
            <a:extLst>
              <a:ext uri="{FF2B5EF4-FFF2-40B4-BE49-F238E27FC236}">
                <a16:creationId xmlns:a16="http://schemas.microsoft.com/office/drawing/2014/main" id="{1CDE4EA6-699F-4E44-82F5-E49F6B3062E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4">
            <a:extLst>
              <a:ext uri="{FF2B5EF4-FFF2-40B4-BE49-F238E27FC236}">
                <a16:creationId xmlns:a16="http://schemas.microsoft.com/office/drawing/2014/main" id="{011B1CC7-B757-B843-9EBB-9C760C3A82AA}"/>
              </a:ext>
            </a:extLst>
          </p:cNvPr>
          <p:cNvSpPr txBox="1">
            <a:spLocks noChangeArrowheads="1"/>
          </p:cNvSpPr>
          <p:nvPr/>
        </p:nvSpPr>
        <p:spPr bwMode="auto">
          <a:xfrm>
            <a:off x="250811" y="1122983"/>
            <a:ext cx="8512189" cy="584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nSpc>
                <a:spcPts val="2000"/>
              </a:lnSpc>
              <a:spcBef>
                <a:spcPct val="0"/>
              </a:spcBef>
              <a:buNone/>
            </a:pPr>
            <a:r>
              <a:rPr lang="es-ES_tradnl" altLang="en-US" sz="1500" dirty="0">
                <a:solidFill>
                  <a:srgbClr val="000000"/>
                </a:solidFill>
                <a:latin typeface="Arial" panose="020B0604020202020204" pitchFamily="34" charset="0"/>
                <a:cs typeface="Arial" panose="020B0604020202020204" pitchFamily="34" charset="0"/>
              </a:rPr>
              <a:t>Animando los terremotos, incluido el sismo M7,5, el sismo principal M8,1 y las réplicas, incluida esta réplica del M7,1.</a:t>
            </a:r>
          </a:p>
        </p:txBody>
      </p:sp>
      <p:pic>
        <p:nvPicPr>
          <p:cNvPr id="2" name="animation">
            <a:hlinkClick r:id="" action="ppaction://media"/>
            <a:extLst>
              <a:ext uri="{FF2B5EF4-FFF2-40B4-BE49-F238E27FC236}">
                <a16:creationId xmlns:a16="http://schemas.microsoft.com/office/drawing/2014/main" id="{FDD880E7-849D-4673-AAEB-8F696A82E42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9914" y="1709871"/>
            <a:ext cx="8737886" cy="4247584"/>
          </a:xfrm>
          <a:prstGeom prst="rect">
            <a:avLst/>
          </a:prstGeom>
        </p:spPr>
      </p:pic>
      <p:sp>
        <p:nvSpPr>
          <p:cNvPr id="3" name="TextBox 2">
            <a:extLst>
              <a:ext uri="{FF2B5EF4-FFF2-40B4-BE49-F238E27FC236}">
                <a16:creationId xmlns:a16="http://schemas.microsoft.com/office/drawing/2014/main" id="{957DF9F7-252D-4CF9-A7B8-9D888AE1A044}"/>
              </a:ext>
            </a:extLst>
          </p:cNvPr>
          <p:cNvSpPr txBox="1"/>
          <p:nvPr/>
        </p:nvSpPr>
        <p:spPr>
          <a:xfrm>
            <a:off x="5431404" y="3164203"/>
            <a:ext cx="1371600" cy="307777"/>
          </a:xfrm>
          <a:prstGeom prst="rect">
            <a:avLst/>
          </a:prstGeom>
          <a:noFill/>
        </p:spPr>
        <p:txBody>
          <a:bodyPr wrap="square" rtlCol="0">
            <a:spAutoFit/>
          </a:bodyPr>
          <a:lstStyle/>
          <a:p>
            <a:r>
              <a:rPr lang="en-US" sz="1400" dirty="0">
                <a:solidFill>
                  <a:schemeClr val="bg1"/>
                </a:solidFill>
              </a:rPr>
              <a:t>M7,5</a:t>
            </a:r>
          </a:p>
        </p:txBody>
      </p:sp>
      <p:sp>
        <p:nvSpPr>
          <p:cNvPr id="9" name="TextBox 8">
            <a:extLst>
              <a:ext uri="{FF2B5EF4-FFF2-40B4-BE49-F238E27FC236}">
                <a16:creationId xmlns:a16="http://schemas.microsoft.com/office/drawing/2014/main" id="{C54B7C4C-5F5F-41D9-8C43-F0AAC3E02D43}"/>
              </a:ext>
            </a:extLst>
          </p:cNvPr>
          <p:cNvSpPr txBox="1"/>
          <p:nvPr/>
        </p:nvSpPr>
        <p:spPr>
          <a:xfrm>
            <a:off x="5382912" y="3642256"/>
            <a:ext cx="1371600" cy="307777"/>
          </a:xfrm>
          <a:prstGeom prst="rect">
            <a:avLst/>
          </a:prstGeom>
          <a:noFill/>
        </p:spPr>
        <p:txBody>
          <a:bodyPr wrap="square" rtlCol="0">
            <a:spAutoFit/>
          </a:bodyPr>
          <a:lstStyle/>
          <a:p>
            <a:r>
              <a:rPr lang="en-US" sz="1400" dirty="0">
                <a:solidFill>
                  <a:schemeClr val="bg1"/>
                </a:solidFill>
              </a:rPr>
              <a:t>M8,1</a:t>
            </a:r>
          </a:p>
        </p:txBody>
      </p:sp>
      <p:sp>
        <p:nvSpPr>
          <p:cNvPr id="10" name="TextBox 9">
            <a:extLst>
              <a:ext uri="{FF2B5EF4-FFF2-40B4-BE49-F238E27FC236}">
                <a16:creationId xmlns:a16="http://schemas.microsoft.com/office/drawing/2014/main" id="{5BB9CDE3-E7D0-4EFE-94B9-1A9524309F5E}"/>
              </a:ext>
            </a:extLst>
          </p:cNvPr>
          <p:cNvSpPr txBox="1"/>
          <p:nvPr/>
        </p:nvSpPr>
        <p:spPr>
          <a:xfrm>
            <a:off x="5347855" y="5257800"/>
            <a:ext cx="1371600" cy="307777"/>
          </a:xfrm>
          <a:prstGeom prst="rect">
            <a:avLst/>
          </a:prstGeom>
          <a:noFill/>
        </p:spPr>
        <p:txBody>
          <a:bodyPr wrap="square" rtlCol="0">
            <a:spAutoFit/>
          </a:bodyPr>
          <a:lstStyle/>
          <a:p>
            <a:r>
              <a:rPr lang="en-US" sz="1400" dirty="0">
                <a:solidFill>
                  <a:schemeClr val="bg1"/>
                </a:solidFill>
              </a:rPr>
              <a:t>M7,1</a:t>
            </a:r>
          </a:p>
        </p:txBody>
      </p:sp>
      <p:cxnSp>
        <p:nvCxnSpPr>
          <p:cNvPr id="6" name="Straight Arrow Connector 5">
            <a:extLst>
              <a:ext uri="{FF2B5EF4-FFF2-40B4-BE49-F238E27FC236}">
                <a16:creationId xmlns:a16="http://schemas.microsoft.com/office/drawing/2014/main" id="{F852FBE9-357B-476D-8ECF-091BD9963317}"/>
              </a:ext>
            </a:extLst>
          </p:cNvPr>
          <p:cNvCxnSpPr/>
          <p:nvPr/>
        </p:nvCxnSpPr>
        <p:spPr>
          <a:xfrm flipH="1">
            <a:off x="4865534" y="3390041"/>
            <a:ext cx="558943" cy="2194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CB5FBBC-5A52-43BD-8E95-25D82A72FA43}"/>
              </a:ext>
            </a:extLst>
          </p:cNvPr>
          <p:cNvCxnSpPr/>
          <p:nvPr/>
        </p:nvCxnSpPr>
        <p:spPr>
          <a:xfrm flipH="1">
            <a:off x="4825982" y="3812603"/>
            <a:ext cx="558943" cy="219440"/>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EE00F90-9CBF-4C69-91EA-7CC8F95E5A18}"/>
              </a:ext>
            </a:extLst>
          </p:cNvPr>
          <p:cNvCxnSpPr>
            <a:cxnSpLocks/>
          </p:cNvCxnSpPr>
          <p:nvPr/>
        </p:nvCxnSpPr>
        <p:spPr>
          <a:xfrm flipH="1" flipV="1">
            <a:off x="4948661" y="5029200"/>
            <a:ext cx="399194" cy="32232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Title 1">
            <a:extLst>
              <a:ext uri="{FF2B5EF4-FFF2-40B4-BE49-F238E27FC236}">
                <a16:creationId xmlns:a16="http://schemas.microsoft.com/office/drawing/2014/main" id="{D6F089CD-C18F-3048-90FA-24B6E584159A}"/>
              </a:ext>
            </a:extLst>
          </p:cNvPr>
          <p:cNvSpPr txBox="1">
            <a:spLocks/>
          </p:cNvSpPr>
          <p:nvPr/>
        </p:nvSpPr>
        <p:spPr>
          <a:xfrm>
            <a:off x="1227138" y="15875"/>
            <a:ext cx="7899400" cy="762000"/>
          </a:xfrm>
          <a:prstGeom prst="rect">
            <a:avLst/>
          </a:prstGeom>
        </p:spPr>
        <p:txBody>
          <a:bodyPr anchor="ctr">
            <a:normAutofit fontScale="82500" lnSpcReduction="20000"/>
          </a:bodyPr>
          <a:lstStyle/>
          <a:p>
            <a:pPr fontAlgn="auto">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7,1 ISLAS SANDWICH DEL SUR</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Domingo, 22 de Agosto, 2021 a las 21:33:20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7" name="TextBox 16">
            <a:extLst>
              <a:ext uri="{FF2B5EF4-FFF2-40B4-BE49-F238E27FC236}">
                <a16:creationId xmlns:a16="http://schemas.microsoft.com/office/drawing/2014/main" id="{994C8F3D-81D2-3E4D-A166-E4233A224766}"/>
              </a:ext>
            </a:extLst>
          </p:cNvPr>
          <p:cNvSpPr txBox="1">
            <a:spLocks noChangeArrowheads="1"/>
          </p:cNvSpPr>
          <p:nvPr/>
        </p:nvSpPr>
        <p:spPr bwMode="auto">
          <a:xfrm>
            <a:off x="4267200" y="6550223"/>
            <a:ext cx="483978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r>
              <a:rPr lang="es-ES_tradnl" altLang="en-US" sz="1400" i="1" dirty="0">
                <a:solidFill>
                  <a:srgbClr val="000000"/>
                </a:solidFill>
                <a:latin typeface="Arial" panose="020B0604020202020204" pitchFamily="34" charset="0"/>
                <a:cs typeface="Arial" panose="020B0604020202020204" pitchFamily="34" charset="0"/>
              </a:rPr>
              <a:t>Animación creada con el navegador de terremotos de IRIS</a:t>
            </a:r>
          </a:p>
        </p:txBody>
      </p:sp>
    </p:spTree>
    <p:extLst>
      <p:ext uri="{BB962C8B-B14F-4D97-AF65-F5344CB8AC3E}">
        <p14:creationId xmlns:p14="http://schemas.microsoft.com/office/powerpoint/2010/main" val="2613006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6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13629</TotalTime>
  <Words>2037</Words>
  <Application>Microsoft Macintosh PowerPoint</Application>
  <PresentationFormat>On-screen Show (4:3)</PresentationFormat>
  <Paragraphs>163</Paragraphs>
  <Slides>13</Slides>
  <Notes>13</Notes>
  <HiddenSlides>0</HiddenSlides>
  <MMClips>3</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Douglas Alfredo Bravo</cp:lastModifiedBy>
  <cp:revision>796</cp:revision>
  <dcterms:created xsi:type="dcterms:W3CDTF">2009-05-31T20:07:40Z</dcterms:created>
  <dcterms:modified xsi:type="dcterms:W3CDTF">2021-08-28T01:23:44Z</dcterms:modified>
</cp:coreProperties>
</file>