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2"/>
  </p:notesMasterIdLst>
  <p:sldIdLst>
    <p:sldId id="347" r:id="rId2"/>
    <p:sldId id="387" r:id="rId3"/>
    <p:sldId id="388" r:id="rId4"/>
    <p:sldId id="357" r:id="rId5"/>
    <p:sldId id="428" r:id="rId6"/>
    <p:sldId id="332" r:id="rId7"/>
    <p:sldId id="425" r:id="rId8"/>
    <p:sldId id="359" r:id="rId9"/>
    <p:sldId id="427" r:id="rId10"/>
    <p:sldId id="368" r:id="rId11"/>
  </p:sldIdLst>
  <p:sldSz cx="9144000" cy="6858000" type="screen4x3"/>
  <p:notesSz cx="7315200" cy="9601200"/>
  <p:defaultTextStyle>
    <a:defPPr>
      <a:defRPr lang="en-US"/>
    </a:defPPr>
    <a:lvl1pPr algn="l" rtl="0" eaLnBrk="0" fontAlgn="base" hangingPunct="0">
      <a:spcBef>
        <a:spcPct val="0"/>
      </a:spcBef>
      <a:spcAft>
        <a:spcPct val="0"/>
      </a:spcAft>
      <a:defRPr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kern="1200">
        <a:solidFill>
          <a:schemeClr val="tx1"/>
        </a:solidFill>
        <a:latin typeface="Arial" panose="020B0604020202020204" pitchFamily="34" charset="0"/>
        <a:ea typeface="MS PGothic" panose="020B0600070205080204" pitchFamily="34"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71F442"/>
    <a:srgbClr val="39399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5121" autoAdjust="0"/>
  </p:normalViewPr>
  <p:slideViewPr>
    <p:cSldViewPr>
      <p:cViewPr varScale="1">
        <p:scale>
          <a:sx n="62" d="100"/>
          <a:sy n="62" d="100"/>
        </p:scale>
        <p:origin x="1542" y="6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F42F7DB3-CF33-4CDF-89DC-3EFF9141401E}"/>
              </a:ext>
            </a:extLst>
          </p:cNvPr>
          <p:cNvSpPr>
            <a:spLocks noGrp="1"/>
          </p:cNvSpPr>
          <p:nvPr>
            <p:ph type="hdr" sz="quarter"/>
          </p:nvPr>
        </p:nvSpPr>
        <p:spPr>
          <a:xfrm>
            <a:off x="0" y="0"/>
            <a:ext cx="3170238" cy="479425"/>
          </a:xfrm>
          <a:prstGeom prst="rect">
            <a:avLst/>
          </a:prstGeom>
        </p:spPr>
        <p:txBody>
          <a:bodyPr vert="horz" lIns="96661" tIns="48331" rIns="96661" bIns="48331" rtlCol="0"/>
          <a:lstStyle>
            <a:lvl1pPr algn="l" eaLnBrk="1" fontAlgn="auto" hangingPunct="1">
              <a:spcBef>
                <a:spcPts val="0"/>
              </a:spcBef>
              <a:spcAft>
                <a:spcPts val="0"/>
              </a:spcAft>
              <a:defRPr sz="1300">
                <a:latin typeface="+mn-lt"/>
                <a:ea typeface="+mn-ea"/>
                <a:cs typeface="+mn-cs"/>
              </a:defRPr>
            </a:lvl1pPr>
          </a:lstStyle>
          <a:p>
            <a:pPr>
              <a:defRPr/>
            </a:pPr>
            <a:endParaRPr lang="en-US"/>
          </a:p>
        </p:txBody>
      </p:sp>
      <p:sp>
        <p:nvSpPr>
          <p:cNvPr id="3" name="Date Placeholder 2">
            <a:extLst>
              <a:ext uri="{FF2B5EF4-FFF2-40B4-BE49-F238E27FC236}">
                <a16:creationId xmlns:a16="http://schemas.microsoft.com/office/drawing/2014/main" id="{3125C243-326F-480C-84BE-30D656658CBB}"/>
              </a:ext>
            </a:extLst>
          </p:cNvPr>
          <p:cNvSpPr>
            <a:spLocks noGrp="1"/>
          </p:cNvSpPr>
          <p:nvPr>
            <p:ph type="dt" idx="1"/>
          </p:nvPr>
        </p:nvSpPr>
        <p:spPr>
          <a:xfrm>
            <a:off x="4143375" y="0"/>
            <a:ext cx="3170238" cy="479425"/>
          </a:xfrm>
          <a:prstGeom prst="rect">
            <a:avLst/>
          </a:prstGeom>
        </p:spPr>
        <p:txBody>
          <a:bodyPr vert="horz" wrap="square" lIns="96661" tIns="48331" rIns="96661" bIns="48331" numCol="1" anchor="t" anchorCtr="0" compatLnSpc="1">
            <a:prstTxWarp prst="textNoShape">
              <a:avLst/>
            </a:prstTxWarp>
          </a:bodyPr>
          <a:lstStyle>
            <a:lvl1pPr algn="r" eaLnBrk="1" hangingPunct="1">
              <a:defRPr sz="1300">
                <a:latin typeface="Calibri" panose="020F0502020204030204" pitchFamily="34" charset="0"/>
              </a:defRPr>
            </a:lvl1pPr>
          </a:lstStyle>
          <a:p>
            <a:pPr>
              <a:defRPr/>
            </a:pPr>
            <a:fld id="{BBE90739-3E6D-4BA2-A5C0-E4A0244F1DCA}" type="datetimeFigureOut">
              <a:rPr lang="en-US" altLang="en-US"/>
              <a:pPr>
                <a:defRPr/>
              </a:pPr>
              <a:t>10/2/2021</a:t>
            </a:fld>
            <a:endParaRPr lang="en-US" altLang="en-US"/>
          </a:p>
        </p:txBody>
      </p:sp>
      <p:sp>
        <p:nvSpPr>
          <p:cNvPr id="4" name="Slide Image Placeholder 3">
            <a:extLst>
              <a:ext uri="{FF2B5EF4-FFF2-40B4-BE49-F238E27FC236}">
                <a16:creationId xmlns:a16="http://schemas.microsoft.com/office/drawing/2014/main" id="{D3ADD5F8-11E2-4B90-8A50-497541376DEE}"/>
              </a:ext>
            </a:extLst>
          </p:cNvPr>
          <p:cNvSpPr>
            <a:spLocks noGrp="1" noRot="1" noChangeAspect="1"/>
          </p:cNvSpPr>
          <p:nvPr>
            <p:ph type="sldImg" idx="2"/>
          </p:nvPr>
        </p:nvSpPr>
        <p:spPr>
          <a:xfrm>
            <a:off x="1257300" y="720725"/>
            <a:ext cx="4800600" cy="3600450"/>
          </a:xfrm>
          <a:prstGeom prst="rect">
            <a:avLst/>
          </a:prstGeom>
          <a:noFill/>
          <a:ln w="12700">
            <a:solidFill>
              <a:prstClr val="black"/>
            </a:solidFill>
          </a:ln>
        </p:spPr>
        <p:txBody>
          <a:bodyPr vert="horz" lIns="96661" tIns="48331" rIns="96661" bIns="48331" rtlCol="0" anchor="ctr"/>
          <a:lstStyle/>
          <a:p>
            <a:pPr lvl="0"/>
            <a:endParaRPr lang="en-US" noProof="0"/>
          </a:p>
        </p:txBody>
      </p:sp>
      <p:sp>
        <p:nvSpPr>
          <p:cNvPr id="5" name="Notes Placeholder 4">
            <a:extLst>
              <a:ext uri="{FF2B5EF4-FFF2-40B4-BE49-F238E27FC236}">
                <a16:creationId xmlns:a16="http://schemas.microsoft.com/office/drawing/2014/main" id="{EBF2B5FC-1BA1-4C2F-95BA-ED9A23E212AA}"/>
              </a:ext>
            </a:extLst>
          </p:cNvPr>
          <p:cNvSpPr>
            <a:spLocks noGrp="1"/>
          </p:cNvSpPr>
          <p:nvPr>
            <p:ph type="body" sz="quarter" idx="3"/>
          </p:nvPr>
        </p:nvSpPr>
        <p:spPr>
          <a:xfrm>
            <a:off x="731838" y="4560888"/>
            <a:ext cx="5851525" cy="4319587"/>
          </a:xfrm>
          <a:prstGeom prst="rect">
            <a:avLst/>
          </a:prstGeom>
        </p:spPr>
        <p:txBody>
          <a:bodyPr vert="horz" lIns="96661" tIns="48331" rIns="96661" bIns="48331" rtlCol="0">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a:extLst>
              <a:ext uri="{FF2B5EF4-FFF2-40B4-BE49-F238E27FC236}">
                <a16:creationId xmlns:a16="http://schemas.microsoft.com/office/drawing/2014/main" id="{AE311DD8-9BD3-408A-9842-D53D3440F4DB}"/>
              </a:ext>
            </a:extLst>
          </p:cNvPr>
          <p:cNvSpPr>
            <a:spLocks noGrp="1"/>
          </p:cNvSpPr>
          <p:nvPr>
            <p:ph type="ftr" sz="quarter" idx="4"/>
          </p:nvPr>
        </p:nvSpPr>
        <p:spPr>
          <a:xfrm>
            <a:off x="0" y="9120188"/>
            <a:ext cx="3170238" cy="479425"/>
          </a:xfrm>
          <a:prstGeom prst="rect">
            <a:avLst/>
          </a:prstGeom>
        </p:spPr>
        <p:txBody>
          <a:bodyPr vert="horz" lIns="96661" tIns="48331" rIns="96661" bIns="48331" rtlCol="0" anchor="b"/>
          <a:lstStyle>
            <a:lvl1pPr algn="l" eaLnBrk="1" fontAlgn="auto" hangingPunct="1">
              <a:spcBef>
                <a:spcPts val="0"/>
              </a:spcBef>
              <a:spcAft>
                <a:spcPts val="0"/>
              </a:spcAft>
              <a:defRPr sz="1300">
                <a:latin typeface="+mn-lt"/>
                <a:ea typeface="+mn-ea"/>
                <a:cs typeface="+mn-cs"/>
              </a:defRPr>
            </a:lvl1pPr>
          </a:lstStyle>
          <a:p>
            <a:pPr>
              <a:defRPr/>
            </a:pPr>
            <a:endParaRPr lang="en-US"/>
          </a:p>
        </p:txBody>
      </p:sp>
      <p:sp>
        <p:nvSpPr>
          <p:cNvPr id="7" name="Slide Number Placeholder 6">
            <a:extLst>
              <a:ext uri="{FF2B5EF4-FFF2-40B4-BE49-F238E27FC236}">
                <a16:creationId xmlns:a16="http://schemas.microsoft.com/office/drawing/2014/main" id="{38959F94-CB36-41B4-A97B-137352F8C0A5}"/>
              </a:ext>
            </a:extLst>
          </p:cNvPr>
          <p:cNvSpPr>
            <a:spLocks noGrp="1"/>
          </p:cNvSpPr>
          <p:nvPr>
            <p:ph type="sldNum" sz="quarter" idx="5"/>
          </p:nvPr>
        </p:nvSpPr>
        <p:spPr>
          <a:xfrm>
            <a:off x="4143375" y="9120188"/>
            <a:ext cx="3170238" cy="479425"/>
          </a:xfrm>
          <a:prstGeom prst="rect">
            <a:avLst/>
          </a:prstGeom>
        </p:spPr>
        <p:txBody>
          <a:bodyPr vert="horz" wrap="square" lIns="96661" tIns="48331" rIns="96661" bIns="48331" numCol="1" anchor="b" anchorCtr="0" compatLnSpc="1">
            <a:prstTxWarp prst="textNoShape">
              <a:avLst/>
            </a:prstTxWarp>
          </a:bodyPr>
          <a:lstStyle>
            <a:lvl1pPr algn="r" eaLnBrk="1" hangingPunct="1">
              <a:defRPr sz="1300" smtClean="0">
                <a:latin typeface="Calibri" panose="020F0502020204030204" pitchFamily="34" charset="0"/>
              </a:defRPr>
            </a:lvl1pPr>
          </a:lstStyle>
          <a:p>
            <a:pPr>
              <a:defRPr/>
            </a:pPr>
            <a:fld id="{0650CB09-14FE-4BF6-877E-58F899291906}"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S PGothic" panose="020B0600070205080204" pitchFamily="34" charset="-128"/>
        <a:cs typeface="ＭＳ Ｐゴシック" charset="0"/>
      </a:defRPr>
    </a:lvl1pPr>
    <a:lvl2pPr marL="457200" algn="l" rtl="0" eaLnBrk="0" fontAlgn="base" hangingPunct="0">
      <a:spcBef>
        <a:spcPct val="30000"/>
      </a:spcBef>
      <a:spcAft>
        <a:spcPct val="0"/>
      </a:spcAft>
      <a:defRPr sz="1200" kern="1200">
        <a:solidFill>
          <a:schemeClr val="tx1"/>
        </a:solidFill>
        <a:latin typeface="+mn-lt"/>
        <a:ea typeface="MS PGothic" panose="020B0600070205080204" pitchFamily="34" charset="-128"/>
        <a:cs typeface="+mn-cs"/>
      </a:defRPr>
    </a:lvl2pPr>
    <a:lvl3pPr marL="914400" algn="l" rtl="0" eaLnBrk="0" fontAlgn="base" hangingPunct="0">
      <a:spcBef>
        <a:spcPct val="30000"/>
      </a:spcBef>
      <a:spcAft>
        <a:spcPct val="0"/>
      </a:spcAft>
      <a:defRPr sz="1200" kern="1200">
        <a:solidFill>
          <a:schemeClr val="tx1"/>
        </a:solidFill>
        <a:latin typeface="+mn-lt"/>
        <a:ea typeface="MS PGothic" panose="020B0600070205080204" pitchFamily="34" charset="-128"/>
        <a:cs typeface="+mn-cs"/>
      </a:defRPr>
    </a:lvl3pPr>
    <a:lvl4pPr marL="1371600" algn="l" rtl="0" eaLnBrk="0" fontAlgn="base" hangingPunct="0">
      <a:spcBef>
        <a:spcPct val="30000"/>
      </a:spcBef>
      <a:spcAft>
        <a:spcPct val="0"/>
      </a:spcAft>
      <a:defRPr sz="1200" kern="1200">
        <a:solidFill>
          <a:schemeClr val="tx1"/>
        </a:solidFill>
        <a:latin typeface="+mn-lt"/>
        <a:ea typeface="MS PGothic" panose="020B0600070205080204" pitchFamily="34" charset="-128"/>
        <a:cs typeface="+mn-cs"/>
      </a:defRPr>
    </a:lvl4pPr>
    <a:lvl5pPr marL="1828800" algn="l" rtl="0" eaLnBrk="0" fontAlgn="base" hangingPunct="0">
      <a:spcBef>
        <a:spcPct val="30000"/>
      </a:spcBef>
      <a:spcAft>
        <a:spcPct val="0"/>
      </a:spcAft>
      <a:defRPr sz="1200" kern="1200">
        <a:solidFill>
          <a:schemeClr val="tx1"/>
        </a:solidFill>
        <a:latin typeface="+mn-lt"/>
        <a:ea typeface="MS PGothic" panose="020B0600070205080204" pitchFamily="34"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3" Type="http://schemas.openxmlformats.org/officeDocument/2006/relationships/hyperlink" Target="about:blank" TargetMode="External"/><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3" Type="http://schemas.openxmlformats.org/officeDocument/2006/relationships/hyperlink" Target="https://www.iris.edu/hq/inclass/animation/focal_mechanisms_explained" TargetMode="External"/><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Slide Image Placeholder 1">
            <a:extLst>
              <a:ext uri="{FF2B5EF4-FFF2-40B4-BE49-F238E27FC236}">
                <a16:creationId xmlns:a16="http://schemas.microsoft.com/office/drawing/2014/main" id="{2FF270F0-3A2C-4E83-B6D7-22ABD2CD73FE}"/>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9" name="Notes Placeholder 2">
            <a:extLst>
              <a:ext uri="{FF2B5EF4-FFF2-40B4-BE49-F238E27FC236}">
                <a16:creationId xmlns:a16="http://schemas.microsoft.com/office/drawing/2014/main" id="{A68C6B91-F8DD-49E7-8B94-BA5EA2F418B3}"/>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tLang="en-US" b="1" dirty="0"/>
              <a:t>More info:  </a:t>
            </a:r>
            <a:r>
              <a:rPr lang="en-US" altLang="en-US" dirty="0"/>
              <a:t>https://earthquake.usgs.gov/earthquakes/eventpage/us6000fr0b</a:t>
            </a:r>
          </a:p>
        </p:txBody>
      </p:sp>
      <p:sp>
        <p:nvSpPr>
          <p:cNvPr id="4100" name="Slide Number Placeholder 3">
            <a:extLst>
              <a:ext uri="{FF2B5EF4-FFF2-40B4-BE49-F238E27FC236}">
                <a16:creationId xmlns:a16="http://schemas.microsoft.com/office/drawing/2014/main" id="{FE17F360-7684-4B2E-A263-8441EDECBF13}"/>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0D1F078B-22E1-4FD7-A36A-061E68D2FBBC}" type="slidenum">
              <a:rPr lang="en-US" altLang="en-US" sz="1300"/>
              <a:pPr>
                <a:spcBef>
                  <a:spcPct val="0"/>
                </a:spcBef>
              </a:pPr>
              <a:t>1</a:t>
            </a:fld>
            <a:endParaRPr lang="en-US" altLang="en-US" sz="130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Slide Image Placeholder 1">
            <a:extLst>
              <a:ext uri="{FF2B5EF4-FFF2-40B4-BE49-F238E27FC236}">
                <a16:creationId xmlns:a16="http://schemas.microsoft.com/office/drawing/2014/main" id="{13531103-E0F9-42A8-A9C3-7C1B484DA1FE}"/>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2531" name="Notes Placeholder 2">
            <a:extLst>
              <a:ext uri="{FF2B5EF4-FFF2-40B4-BE49-F238E27FC236}">
                <a16:creationId xmlns:a16="http://schemas.microsoft.com/office/drawing/2014/main" id="{77E1363E-417A-4B2C-BC08-4288BD5C946D}"/>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a:p>
        </p:txBody>
      </p:sp>
      <p:sp>
        <p:nvSpPr>
          <p:cNvPr id="22532" name="Slide Number Placeholder 3">
            <a:extLst>
              <a:ext uri="{FF2B5EF4-FFF2-40B4-BE49-F238E27FC236}">
                <a16:creationId xmlns:a16="http://schemas.microsoft.com/office/drawing/2014/main" id="{66AB090A-7311-402F-8D32-AE19250B33D9}"/>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D065AC4A-F330-4735-93A4-53E9FF97212B}" type="slidenum">
              <a:rPr lang="en-US" altLang="en-US" sz="1300"/>
              <a:pPr>
                <a:spcBef>
                  <a:spcPct val="0"/>
                </a:spcBef>
              </a:pPr>
              <a:t>10</a:t>
            </a:fld>
            <a:endParaRPr lang="en-US" altLang="en-US" sz="130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Slide Image Placeholder 1">
            <a:extLst>
              <a:ext uri="{FF2B5EF4-FFF2-40B4-BE49-F238E27FC236}">
                <a16:creationId xmlns:a16="http://schemas.microsoft.com/office/drawing/2014/main" id="{28EBA7C2-F6C6-42A1-9EC8-A41AC32ADC72}"/>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Notes Placeholder 2">
            <a:extLst>
              <a:ext uri="{FF2B5EF4-FFF2-40B4-BE49-F238E27FC236}">
                <a16:creationId xmlns:a16="http://schemas.microsoft.com/office/drawing/2014/main" id="{A917AAA4-395B-442F-9D3F-D7331CF8CA63}"/>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tLang="en-US" dirty="0"/>
              <a:t>Shaking intensity scales were developed to standardize the measurements and ease comparison of different earthquakes. The Modified-Mercalli Intensity scale is a ten-stage scale, from I to X.  Lower numbers represent imperceptible shaking while X represents total destruction.</a:t>
            </a:r>
          </a:p>
          <a:p>
            <a:pPr eaLnBrk="1" hangingPunct="1">
              <a:spcBef>
                <a:spcPct val="0"/>
              </a:spcBef>
            </a:pPr>
            <a:endParaRPr lang="en-US" altLang="en-US" dirty="0"/>
          </a:p>
          <a:p>
            <a:pPr eaLnBrk="1" hangingPunct="1">
              <a:spcBef>
                <a:spcPct val="0"/>
              </a:spcBef>
            </a:pPr>
            <a:r>
              <a:rPr lang="en-US" altLang="en-US" b="1" dirty="0"/>
              <a:t>Relevant animation:  </a:t>
            </a:r>
            <a:r>
              <a:rPr lang="en-US" altLang="en-US" dirty="0"/>
              <a:t>Earthquake Intensity </a:t>
            </a:r>
            <a:r>
              <a:rPr lang="en-US" altLang="en-US" dirty="0">
                <a:hlinkClick r:id="rId3"/>
              </a:rPr>
              <a:t>https://www.iris.edu/hq/inclass/animation/earthquake_intensity</a:t>
            </a:r>
            <a:r>
              <a:rPr lang="en-US" altLang="en-US" dirty="0"/>
              <a:t> </a:t>
            </a:r>
          </a:p>
          <a:p>
            <a:pPr eaLnBrk="1" hangingPunct="1">
              <a:spcBef>
                <a:spcPct val="0"/>
              </a:spcBef>
            </a:pPr>
            <a:endParaRPr lang="en-US" altLang="en-US" dirty="0"/>
          </a:p>
          <a:p>
            <a:pPr eaLnBrk="1" hangingPunct="1">
              <a:spcBef>
                <a:spcPct val="0"/>
              </a:spcBef>
            </a:pPr>
            <a:endParaRPr lang="en-US" altLang="en-US" dirty="0"/>
          </a:p>
        </p:txBody>
      </p:sp>
      <p:sp>
        <p:nvSpPr>
          <p:cNvPr id="6148" name="Slide Number Placeholder 3">
            <a:extLst>
              <a:ext uri="{FF2B5EF4-FFF2-40B4-BE49-F238E27FC236}">
                <a16:creationId xmlns:a16="http://schemas.microsoft.com/office/drawing/2014/main" id="{6CFFC03B-6BAA-4701-819D-06238730314F}"/>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fld id="{75D2637D-CDF5-435A-AF7A-2165C6C071A2}" type="slidenum">
              <a:rPr lang="en-US" altLang="en-US">
                <a:latin typeface="Calibri" panose="020F0502020204030204" pitchFamily="34" charset="0"/>
              </a:rPr>
              <a:pPr/>
              <a:t>2</a:t>
            </a:fld>
            <a:endParaRPr lang="en-US" altLang="en-US">
              <a:latin typeface="Calibri" panose="020F0502020204030204" pitchFamily="34"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Slide Image Placeholder 1">
            <a:extLst>
              <a:ext uri="{FF2B5EF4-FFF2-40B4-BE49-F238E27FC236}">
                <a16:creationId xmlns:a16="http://schemas.microsoft.com/office/drawing/2014/main" id="{CA44CD62-0439-4BF7-A19B-A9117556E995}"/>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195" name="Notes Placeholder 2">
            <a:extLst>
              <a:ext uri="{FF2B5EF4-FFF2-40B4-BE49-F238E27FC236}">
                <a16:creationId xmlns:a16="http://schemas.microsoft.com/office/drawing/2014/main" id="{524EA8F5-B5FD-405D-B892-3261B9A78D2C}"/>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tLang="en-US"/>
              <a:t>The USGS PAGER map shows the population exposed to different Modified Mercalli Intensity (MMI) levels.  MMI describes the severity of an earthquake in terms of its effect on humans and structures and is a rough measure of the amount of shaking at a given location.  </a:t>
            </a:r>
          </a:p>
          <a:p>
            <a:pPr eaLnBrk="1" hangingPunct="1">
              <a:spcBef>
                <a:spcPct val="0"/>
              </a:spcBef>
            </a:pPr>
            <a:endParaRPr lang="en-US" altLang="en-US"/>
          </a:p>
        </p:txBody>
      </p:sp>
      <p:sp>
        <p:nvSpPr>
          <p:cNvPr id="8196" name="Slide Number Placeholder 3">
            <a:extLst>
              <a:ext uri="{FF2B5EF4-FFF2-40B4-BE49-F238E27FC236}">
                <a16:creationId xmlns:a16="http://schemas.microsoft.com/office/drawing/2014/main" id="{BD38AE49-AAE9-4BD5-AF26-80649167A3D2}"/>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2AD0C3DD-6CEB-466D-A45F-0B523FD0A887}" type="slidenum">
              <a:rPr lang="en-US" altLang="en-US" sz="1300"/>
              <a:pPr>
                <a:spcBef>
                  <a:spcPct val="0"/>
                </a:spcBef>
              </a:pPr>
              <a:t>3</a:t>
            </a:fld>
            <a:endParaRPr lang="en-US" altLang="en-US" sz="130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Slide Image Placeholder 1">
            <a:extLst>
              <a:ext uri="{FF2B5EF4-FFF2-40B4-BE49-F238E27FC236}">
                <a16:creationId xmlns:a16="http://schemas.microsoft.com/office/drawing/2014/main" id="{A3890116-EA6B-4FD7-8093-BD83684ECEF9}"/>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243" name="Notes Placeholder 2">
            <a:extLst>
              <a:ext uri="{FF2B5EF4-FFF2-40B4-BE49-F238E27FC236}">
                <a16:creationId xmlns:a16="http://schemas.microsoft.com/office/drawing/2014/main" id="{D1C80560-3C88-4987-83C9-553B940DE040}"/>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tLang="en-US" b="1" dirty="0"/>
              <a:t>Explore the seismicity:</a:t>
            </a:r>
            <a:r>
              <a:rPr lang="en-US" altLang="en-US" dirty="0"/>
              <a:t>  https://ds.iris.edu/ieb</a:t>
            </a:r>
          </a:p>
        </p:txBody>
      </p:sp>
      <p:sp>
        <p:nvSpPr>
          <p:cNvPr id="10244" name="Slide Number Placeholder 3">
            <a:extLst>
              <a:ext uri="{FF2B5EF4-FFF2-40B4-BE49-F238E27FC236}">
                <a16:creationId xmlns:a16="http://schemas.microsoft.com/office/drawing/2014/main" id="{4ED906E2-FC14-4C21-9B89-368557AC64A1}"/>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801E3E83-EB3B-4D5A-AEFE-7090A819FFC5}" type="slidenum">
              <a:rPr lang="en-US" altLang="en-US" sz="1300"/>
              <a:pPr>
                <a:spcBef>
                  <a:spcPct val="0"/>
                </a:spcBef>
              </a:pPr>
              <a:t>4</a:t>
            </a:fld>
            <a:endParaRPr lang="en-US" altLang="en-US" sz="130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Slide Image Placeholder 1">
            <a:extLst>
              <a:ext uri="{FF2B5EF4-FFF2-40B4-BE49-F238E27FC236}">
                <a16:creationId xmlns:a16="http://schemas.microsoft.com/office/drawing/2014/main" id="{817158F5-FA3E-4B7B-BB47-F0B91D2E12AC}"/>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291" name="Notes Placeholder 2">
            <a:extLst>
              <a:ext uri="{FF2B5EF4-FFF2-40B4-BE49-F238E27FC236}">
                <a16:creationId xmlns:a16="http://schemas.microsoft.com/office/drawing/2014/main" id="{14710A13-2EB9-4E92-93E6-0A3073F9B2CE}"/>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lang="en-US" altLang="en-US" b="1" dirty="0"/>
              <a:t>Explore the seismicity:</a:t>
            </a:r>
            <a:r>
              <a:rPr lang="en-US" altLang="en-US" dirty="0"/>
              <a:t>  https://ds.iris.edu/ieb</a:t>
            </a:r>
          </a:p>
          <a:p>
            <a:pPr eaLnBrk="1" hangingPunct="1">
              <a:spcBef>
                <a:spcPct val="0"/>
              </a:spcBef>
            </a:pPr>
            <a:endParaRPr lang="en-US" altLang="en-US" dirty="0"/>
          </a:p>
        </p:txBody>
      </p:sp>
      <p:sp>
        <p:nvSpPr>
          <p:cNvPr id="12292" name="Slide Number Placeholder 3">
            <a:extLst>
              <a:ext uri="{FF2B5EF4-FFF2-40B4-BE49-F238E27FC236}">
                <a16:creationId xmlns:a16="http://schemas.microsoft.com/office/drawing/2014/main" id="{7650D827-EC5C-47D8-B08E-9D372E21D416}"/>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8B33179B-DAF0-4BAC-8E42-DCF96221C5BF}" type="slidenum">
              <a:rPr lang="en-US" altLang="en-US" sz="1300"/>
              <a:pPr>
                <a:spcBef>
                  <a:spcPct val="0"/>
                </a:spcBef>
              </a:pPr>
              <a:t>5</a:t>
            </a:fld>
            <a:endParaRPr lang="en-US" altLang="en-US" sz="130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a:extLst>
              <a:ext uri="{FF2B5EF4-FFF2-40B4-BE49-F238E27FC236}">
                <a16:creationId xmlns:a16="http://schemas.microsoft.com/office/drawing/2014/main" id="{CBC4F705-39BE-485C-A37D-F73430A57021}"/>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4339" name="Notes Placeholder 2">
            <a:extLst>
              <a:ext uri="{FF2B5EF4-FFF2-40B4-BE49-F238E27FC236}">
                <a16:creationId xmlns:a16="http://schemas.microsoft.com/office/drawing/2014/main" id="{1039C60C-BE45-4AC0-AA41-4912EE9370E6}"/>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lang="en-US" altLang="en-US" b="1" dirty="0"/>
              <a:t>Explore the seismicity:  </a:t>
            </a:r>
            <a:r>
              <a:rPr lang="en-US" altLang="en-US" dirty="0"/>
              <a:t>https://ds.iris.edu/ieb</a:t>
            </a:r>
          </a:p>
          <a:p>
            <a:pPr eaLnBrk="1" hangingPunct="1">
              <a:spcBef>
                <a:spcPct val="0"/>
              </a:spcBef>
            </a:pPr>
            <a:endParaRPr lang="en-US" altLang="en-US" dirty="0"/>
          </a:p>
        </p:txBody>
      </p:sp>
      <p:sp>
        <p:nvSpPr>
          <p:cNvPr id="14340" name="Slide Number Placeholder 3">
            <a:extLst>
              <a:ext uri="{FF2B5EF4-FFF2-40B4-BE49-F238E27FC236}">
                <a16:creationId xmlns:a16="http://schemas.microsoft.com/office/drawing/2014/main" id="{8B52CFC1-C582-44A9-8A41-E21BC238CCB5}"/>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42B8FE16-DDAD-4E3F-A338-81E14D30E0F0}" type="slidenum">
              <a:rPr lang="en-US" altLang="en-US" sz="1300"/>
              <a:pPr>
                <a:spcBef>
                  <a:spcPct val="0"/>
                </a:spcBef>
              </a:pPr>
              <a:t>6</a:t>
            </a:fld>
            <a:endParaRPr lang="en-US" altLang="en-US" sz="130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Slide Image Placeholder 1">
            <a:extLst>
              <a:ext uri="{FF2B5EF4-FFF2-40B4-BE49-F238E27FC236}">
                <a16:creationId xmlns:a16="http://schemas.microsoft.com/office/drawing/2014/main" id="{1DA8E83C-218E-4FF3-8FE9-4C25C8BB6234}"/>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6387" name="Notes Placeholder 2">
            <a:extLst>
              <a:ext uri="{FF2B5EF4-FFF2-40B4-BE49-F238E27FC236}">
                <a16:creationId xmlns:a16="http://schemas.microsoft.com/office/drawing/2014/main" id="{5F989984-21CA-4985-B321-4FC4F0DE94EA}"/>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sz="1600" b="1">
                <a:solidFill>
                  <a:srgbClr val="393996"/>
                </a:solidFill>
                <a:latin typeface="Arial" panose="020B0604020202020204" pitchFamily="34" charset="0"/>
                <a:cs typeface="Arial" panose="020B0604020202020204" pitchFamily="34" charset="0"/>
              </a:rPr>
              <a:t>Relevant Animation:</a:t>
            </a:r>
          </a:p>
          <a:p>
            <a:r>
              <a:rPr lang="en-US" altLang="en-US" sz="1600">
                <a:latin typeface="Arial" panose="020B0604020202020204" pitchFamily="34" charset="0"/>
                <a:cs typeface="Arial" panose="020B0604020202020204" pitchFamily="34" charset="0"/>
              </a:rPr>
              <a:t>Earthquake focal mechanisms </a:t>
            </a:r>
            <a:r>
              <a:rPr lang="en-US" altLang="en-US">
                <a:hlinkClick r:id="rId3"/>
              </a:rPr>
              <a:t>https://www.iris.edu/hq/inclass/animation/focal_mechanisms_explained</a:t>
            </a:r>
            <a:endParaRPr lang="en-US" altLang="en-US" sz="1600">
              <a:latin typeface="Arial" panose="020B0604020202020204" pitchFamily="34" charset="0"/>
              <a:cs typeface="Arial" panose="020B0604020202020204" pitchFamily="34" charset="0"/>
            </a:endParaRPr>
          </a:p>
          <a:p>
            <a:endParaRPr lang="en-US" altLang="en-US" sz="1600">
              <a:latin typeface="Arial" panose="020B0604020202020204" pitchFamily="34" charset="0"/>
              <a:cs typeface="Arial" panose="020B0604020202020204" pitchFamily="34" charset="0"/>
            </a:endParaRPr>
          </a:p>
          <a:p>
            <a:r>
              <a:rPr lang="en-US" altLang="en-US" sz="1600">
                <a:latin typeface="Arial" panose="020B0604020202020204" pitchFamily="34" charset="0"/>
                <a:cs typeface="Arial" panose="020B0604020202020204" pitchFamily="34" charset="0"/>
              </a:rPr>
              <a:t>Shaded areas show quadrants of the focal sphere in which the P-wave first-motions are away from the source, and unshaded areas show quadrants in which the P-wave first-motions are toward the source. The letters represent the axis of maximum compressional strain (P) and the axis of maximum extensional strain (T) resulting from the earthquake.</a:t>
            </a:r>
          </a:p>
          <a:p>
            <a:endParaRPr lang="en-US" altLang="en-US" baseline="-25000"/>
          </a:p>
        </p:txBody>
      </p:sp>
      <p:sp>
        <p:nvSpPr>
          <p:cNvPr id="16388" name="Slide Number Placeholder 3">
            <a:extLst>
              <a:ext uri="{FF2B5EF4-FFF2-40B4-BE49-F238E27FC236}">
                <a16:creationId xmlns:a16="http://schemas.microsoft.com/office/drawing/2014/main" id="{56E83837-FAC2-4358-B42A-05B0B9F671E2}"/>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19D177EA-AE72-4A25-ABFE-68C7CD1BB30F}" type="slidenum">
              <a:rPr lang="en-US" altLang="en-US" sz="1300"/>
              <a:pPr>
                <a:spcBef>
                  <a:spcPct val="0"/>
                </a:spcBef>
              </a:pPr>
              <a:t>7</a:t>
            </a:fld>
            <a:endParaRPr lang="en-US" altLang="en-US" sz="130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Slide Image Placeholder 1">
            <a:extLst>
              <a:ext uri="{FF2B5EF4-FFF2-40B4-BE49-F238E27FC236}">
                <a16:creationId xmlns:a16="http://schemas.microsoft.com/office/drawing/2014/main" id="{93EABF74-5985-4D11-82DC-D130DE8387F8}"/>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8435" name="Notes Placeholder 2">
            <a:extLst>
              <a:ext uri="{FF2B5EF4-FFF2-40B4-BE49-F238E27FC236}">
                <a16:creationId xmlns:a16="http://schemas.microsoft.com/office/drawing/2014/main" id="{2B0B7F06-D968-48D3-9EB6-373932AE9C00}"/>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tLang="en-US" b="1"/>
              <a:t>Explore the seismicity further:  </a:t>
            </a:r>
            <a:r>
              <a:rPr lang="en-US" altLang="en-US"/>
              <a:t>Image from IRIS Earthquake Browser (www.iris.edu/ieb)</a:t>
            </a:r>
          </a:p>
          <a:p>
            <a:pPr eaLnBrk="1" hangingPunct="1">
              <a:spcBef>
                <a:spcPct val="0"/>
              </a:spcBef>
            </a:pPr>
            <a:endParaRPr lang="en-US" altLang="en-US"/>
          </a:p>
        </p:txBody>
      </p:sp>
      <p:sp>
        <p:nvSpPr>
          <p:cNvPr id="18436" name="Slide Number Placeholder 3">
            <a:extLst>
              <a:ext uri="{FF2B5EF4-FFF2-40B4-BE49-F238E27FC236}">
                <a16:creationId xmlns:a16="http://schemas.microsoft.com/office/drawing/2014/main" id="{8A688B39-C7C8-47E5-9AD5-D33EC7E5F462}"/>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01675" indent="-269875">
              <a:spcBef>
                <a:spcPct val="30000"/>
              </a:spcBef>
              <a:defRPr sz="1200">
                <a:solidFill>
                  <a:schemeClr val="tx1"/>
                </a:solidFill>
                <a:latin typeface="Calibri" panose="020F0502020204030204" pitchFamily="34" charset="0"/>
                <a:ea typeface="MS PGothic" panose="020B0600070205080204" pitchFamily="34" charset="-128"/>
              </a:defRPr>
            </a:lvl2pPr>
            <a:lvl3pPr marL="1081088" indent="-215900">
              <a:spcBef>
                <a:spcPct val="30000"/>
              </a:spcBef>
              <a:defRPr sz="1200">
                <a:solidFill>
                  <a:schemeClr val="tx1"/>
                </a:solidFill>
                <a:latin typeface="Calibri" panose="020F0502020204030204" pitchFamily="34" charset="0"/>
                <a:ea typeface="MS PGothic" panose="020B0600070205080204" pitchFamily="34" charset="-128"/>
              </a:defRPr>
            </a:lvl3pPr>
            <a:lvl4pPr marL="1512888" indent="-215900">
              <a:spcBef>
                <a:spcPct val="30000"/>
              </a:spcBef>
              <a:defRPr sz="1200">
                <a:solidFill>
                  <a:schemeClr val="tx1"/>
                </a:solidFill>
                <a:latin typeface="Calibri" panose="020F0502020204030204" pitchFamily="34" charset="0"/>
                <a:ea typeface="MS PGothic" panose="020B0600070205080204" pitchFamily="34" charset="-128"/>
              </a:defRPr>
            </a:lvl4pPr>
            <a:lvl5pPr marL="1944688" indent="-215900">
              <a:spcBef>
                <a:spcPct val="30000"/>
              </a:spcBef>
              <a:defRPr sz="1200">
                <a:solidFill>
                  <a:schemeClr val="tx1"/>
                </a:solidFill>
                <a:latin typeface="Calibri" panose="020F0502020204030204" pitchFamily="34" charset="0"/>
                <a:ea typeface="MS PGothic" panose="020B0600070205080204" pitchFamily="34" charset="-128"/>
              </a:defRPr>
            </a:lvl5pPr>
            <a:lvl6pPr marL="2401888" indent="-2159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859088" indent="-2159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316288" indent="-2159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773488" indent="-2159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4C986D1E-FC80-44CA-AC67-AA05A829C070}" type="slidenum">
              <a:rPr lang="en-US" altLang="en-US" sz="1300"/>
              <a:pPr>
                <a:spcBef>
                  <a:spcPct val="0"/>
                </a:spcBef>
              </a:pPr>
              <a:t>8</a:t>
            </a:fld>
            <a:endParaRPr lang="en-US" altLang="en-US" sz="130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Slide Image Placeholder 1">
            <a:extLst>
              <a:ext uri="{FF2B5EF4-FFF2-40B4-BE49-F238E27FC236}">
                <a16:creationId xmlns:a16="http://schemas.microsoft.com/office/drawing/2014/main" id="{9E2586C2-69DB-4E20-A8E5-D9D112D0F654}"/>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0483" name="Notes Placeholder 2">
            <a:extLst>
              <a:ext uri="{FF2B5EF4-FFF2-40B4-BE49-F238E27FC236}">
                <a16:creationId xmlns:a16="http://schemas.microsoft.com/office/drawing/2014/main" id="{A4BA6CCD-7E18-4C57-9A1A-E5D11B3BA87D}"/>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b="1" dirty="0">
                <a:solidFill>
                  <a:srgbClr val="393996"/>
                </a:solidFill>
              </a:rPr>
              <a:t>Relevant Animation:  </a:t>
            </a:r>
            <a:r>
              <a:rPr lang="en-US" altLang="en-US" sz="1400" dirty="0"/>
              <a:t>Where do travel-time curves come from? </a:t>
            </a:r>
            <a:r>
              <a:rPr lang="en-US" altLang="en-US" dirty="0"/>
              <a:t>https://www.iris.edu/hq/inclass/animation/traveltime_curves_how_they_are_created </a:t>
            </a:r>
          </a:p>
          <a:p>
            <a:endParaRPr lang="en-US" altLang="en-US" dirty="0"/>
          </a:p>
        </p:txBody>
      </p:sp>
      <p:sp>
        <p:nvSpPr>
          <p:cNvPr id="20484" name="Slide Number Placeholder 3">
            <a:extLst>
              <a:ext uri="{FF2B5EF4-FFF2-40B4-BE49-F238E27FC236}">
                <a16:creationId xmlns:a16="http://schemas.microsoft.com/office/drawing/2014/main" id="{73537E89-41F5-41B6-9180-7AA39FC09769}"/>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fld id="{A7133DE1-C864-4979-AB48-7F30F4A4E22D}" type="slidenum">
              <a:rPr lang="en-US" altLang="en-US">
                <a:solidFill>
                  <a:srgbClr val="000000"/>
                </a:solidFill>
                <a:latin typeface="Calibri" panose="020F0502020204030204" pitchFamily="34" charset="0"/>
              </a:rPr>
              <a:pPr/>
              <a:t>9</a:t>
            </a:fld>
            <a:endParaRPr lang="en-US" altLang="en-US">
              <a:solidFill>
                <a:srgbClr val="000000"/>
              </a:solidFill>
              <a:latin typeface="Calibri" panose="020F0502020204030204" pitchFamily="34"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a:extLst>
              <a:ext uri="{FF2B5EF4-FFF2-40B4-BE49-F238E27FC236}">
                <a16:creationId xmlns:a16="http://schemas.microsoft.com/office/drawing/2014/main" id="{72ABE0B5-9A53-49B8-96A4-952EAB4C3FCA}"/>
              </a:ext>
            </a:extLst>
          </p:cNvPr>
          <p:cNvSpPr>
            <a:spLocks noGrp="1"/>
          </p:cNvSpPr>
          <p:nvPr>
            <p:ph type="dt" sz="half" idx="10"/>
          </p:nvPr>
        </p:nvSpPr>
        <p:spPr/>
        <p:txBody>
          <a:bodyPr/>
          <a:lstStyle>
            <a:lvl1pPr>
              <a:defRPr/>
            </a:lvl1pPr>
          </a:lstStyle>
          <a:p>
            <a:pPr>
              <a:defRPr/>
            </a:pPr>
            <a:fld id="{C2638524-40A3-4DEC-868E-5EAB11F597F6}" type="datetimeFigureOut">
              <a:rPr lang="en-US" altLang="en-US"/>
              <a:pPr>
                <a:defRPr/>
              </a:pPr>
              <a:t>10/2/2021</a:t>
            </a:fld>
            <a:endParaRPr lang="en-US" altLang="en-US"/>
          </a:p>
        </p:txBody>
      </p:sp>
      <p:sp>
        <p:nvSpPr>
          <p:cNvPr id="5" name="Footer Placeholder 4">
            <a:extLst>
              <a:ext uri="{FF2B5EF4-FFF2-40B4-BE49-F238E27FC236}">
                <a16:creationId xmlns:a16="http://schemas.microsoft.com/office/drawing/2014/main" id="{EBC2BA76-D5FF-45BC-8E38-4B82092F2540}"/>
              </a:ext>
            </a:extLst>
          </p:cNvPr>
          <p:cNvSpPr>
            <a:spLocks noGrp="1"/>
          </p:cNvSpPr>
          <p:nvPr>
            <p:ph type="ftr" sz="quarter" idx="11"/>
          </p:nvPr>
        </p:nvSpPr>
        <p:spPr/>
        <p:txBody>
          <a:bodyPr/>
          <a:lstStyle>
            <a:lvl1pPr>
              <a:defRPr/>
            </a:lvl1pPr>
          </a:lstStyle>
          <a:p>
            <a:pPr>
              <a:defRPr/>
            </a:pPr>
            <a:endParaRPr lang="en-US"/>
          </a:p>
        </p:txBody>
      </p:sp>
      <p:sp>
        <p:nvSpPr>
          <p:cNvPr id="6" name="Slide Number Placeholder 5">
            <a:extLst>
              <a:ext uri="{FF2B5EF4-FFF2-40B4-BE49-F238E27FC236}">
                <a16:creationId xmlns:a16="http://schemas.microsoft.com/office/drawing/2014/main" id="{C71AD2EA-1939-4D4C-818B-70CE0B12681A}"/>
              </a:ext>
            </a:extLst>
          </p:cNvPr>
          <p:cNvSpPr>
            <a:spLocks noGrp="1"/>
          </p:cNvSpPr>
          <p:nvPr>
            <p:ph type="sldNum" sz="quarter" idx="12"/>
          </p:nvPr>
        </p:nvSpPr>
        <p:spPr/>
        <p:txBody>
          <a:bodyPr/>
          <a:lstStyle>
            <a:lvl1pPr>
              <a:defRPr/>
            </a:lvl1pPr>
          </a:lstStyle>
          <a:p>
            <a:pPr>
              <a:defRPr/>
            </a:pPr>
            <a:fld id="{619134BE-4F53-4E42-8B01-8E45990CE8EA}" type="slidenum">
              <a:rPr lang="en-US" altLang="en-US"/>
              <a:pPr>
                <a:defRPr/>
              </a:pPr>
              <a:t>‹#›</a:t>
            </a:fld>
            <a:endParaRPr lang="en-US" altLang="en-US"/>
          </a:p>
        </p:txBody>
      </p:sp>
    </p:spTree>
    <p:extLst>
      <p:ext uri="{BB962C8B-B14F-4D97-AF65-F5344CB8AC3E}">
        <p14:creationId xmlns:p14="http://schemas.microsoft.com/office/powerpoint/2010/main" val="243488665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052804A-8F7B-4CFF-A550-A706893F9395}"/>
              </a:ext>
            </a:extLst>
          </p:cNvPr>
          <p:cNvSpPr>
            <a:spLocks noGrp="1"/>
          </p:cNvSpPr>
          <p:nvPr>
            <p:ph type="dt" sz="half" idx="10"/>
          </p:nvPr>
        </p:nvSpPr>
        <p:spPr/>
        <p:txBody>
          <a:bodyPr/>
          <a:lstStyle>
            <a:lvl1pPr>
              <a:defRPr/>
            </a:lvl1pPr>
          </a:lstStyle>
          <a:p>
            <a:pPr>
              <a:defRPr/>
            </a:pPr>
            <a:fld id="{2BC0E2E0-ACAE-4508-AED9-7D986CD75F40}" type="datetimeFigureOut">
              <a:rPr lang="en-US" altLang="en-US"/>
              <a:pPr>
                <a:defRPr/>
              </a:pPr>
              <a:t>10/2/2021</a:t>
            </a:fld>
            <a:endParaRPr lang="en-US" altLang="en-US"/>
          </a:p>
        </p:txBody>
      </p:sp>
      <p:sp>
        <p:nvSpPr>
          <p:cNvPr id="5" name="Footer Placeholder 4">
            <a:extLst>
              <a:ext uri="{FF2B5EF4-FFF2-40B4-BE49-F238E27FC236}">
                <a16:creationId xmlns:a16="http://schemas.microsoft.com/office/drawing/2014/main" id="{85CD897D-995E-4955-B98E-D2EF44F1F21B}"/>
              </a:ext>
            </a:extLst>
          </p:cNvPr>
          <p:cNvSpPr>
            <a:spLocks noGrp="1"/>
          </p:cNvSpPr>
          <p:nvPr>
            <p:ph type="ftr" sz="quarter" idx="11"/>
          </p:nvPr>
        </p:nvSpPr>
        <p:spPr/>
        <p:txBody>
          <a:bodyPr/>
          <a:lstStyle>
            <a:lvl1pPr>
              <a:defRPr/>
            </a:lvl1pPr>
          </a:lstStyle>
          <a:p>
            <a:pPr>
              <a:defRPr/>
            </a:pPr>
            <a:endParaRPr lang="en-US"/>
          </a:p>
        </p:txBody>
      </p:sp>
      <p:sp>
        <p:nvSpPr>
          <p:cNvPr id="6" name="Slide Number Placeholder 5">
            <a:extLst>
              <a:ext uri="{FF2B5EF4-FFF2-40B4-BE49-F238E27FC236}">
                <a16:creationId xmlns:a16="http://schemas.microsoft.com/office/drawing/2014/main" id="{5F78B582-800A-47A6-AC61-8133085DA0FB}"/>
              </a:ext>
            </a:extLst>
          </p:cNvPr>
          <p:cNvSpPr>
            <a:spLocks noGrp="1"/>
          </p:cNvSpPr>
          <p:nvPr>
            <p:ph type="sldNum" sz="quarter" idx="12"/>
          </p:nvPr>
        </p:nvSpPr>
        <p:spPr/>
        <p:txBody>
          <a:bodyPr/>
          <a:lstStyle>
            <a:lvl1pPr>
              <a:defRPr/>
            </a:lvl1pPr>
          </a:lstStyle>
          <a:p>
            <a:pPr>
              <a:defRPr/>
            </a:pPr>
            <a:fld id="{71E1D9D8-F92E-4EC7-9370-5E40DDA5036D}" type="slidenum">
              <a:rPr lang="en-US" altLang="en-US"/>
              <a:pPr>
                <a:defRPr/>
              </a:pPr>
              <a:t>‹#›</a:t>
            </a:fld>
            <a:endParaRPr lang="en-US" altLang="en-US"/>
          </a:p>
        </p:txBody>
      </p:sp>
    </p:spTree>
    <p:extLst>
      <p:ext uri="{BB962C8B-B14F-4D97-AF65-F5344CB8AC3E}">
        <p14:creationId xmlns:p14="http://schemas.microsoft.com/office/powerpoint/2010/main" val="328410011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6E0E9F2-9B82-4CF6-8CB8-851A905994E6}"/>
              </a:ext>
            </a:extLst>
          </p:cNvPr>
          <p:cNvSpPr>
            <a:spLocks noGrp="1"/>
          </p:cNvSpPr>
          <p:nvPr>
            <p:ph type="dt" sz="half" idx="10"/>
          </p:nvPr>
        </p:nvSpPr>
        <p:spPr/>
        <p:txBody>
          <a:bodyPr/>
          <a:lstStyle>
            <a:lvl1pPr>
              <a:defRPr/>
            </a:lvl1pPr>
          </a:lstStyle>
          <a:p>
            <a:pPr>
              <a:defRPr/>
            </a:pPr>
            <a:fld id="{FB35A126-F015-456F-81B5-EBC57D60056E}" type="datetimeFigureOut">
              <a:rPr lang="en-US" altLang="en-US"/>
              <a:pPr>
                <a:defRPr/>
              </a:pPr>
              <a:t>10/2/2021</a:t>
            </a:fld>
            <a:endParaRPr lang="en-US" altLang="en-US"/>
          </a:p>
        </p:txBody>
      </p:sp>
      <p:sp>
        <p:nvSpPr>
          <p:cNvPr id="5" name="Footer Placeholder 4">
            <a:extLst>
              <a:ext uri="{FF2B5EF4-FFF2-40B4-BE49-F238E27FC236}">
                <a16:creationId xmlns:a16="http://schemas.microsoft.com/office/drawing/2014/main" id="{25283E13-0228-41B6-8585-46CF7BB75081}"/>
              </a:ext>
            </a:extLst>
          </p:cNvPr>
          <p:cNvSpPr>
            <a:spLocks noGrp="1"/>
          </p:cNvSpPr>
          <p:nvPr>
            <p:ph type="ftr" sz="quarter" idx="11"/>
          </p:nvPr>
        </p:nvSpPr>
        <p:spPr/>
        <p:txBody>
          <a:bodyPr/>
          <a:lstStyle>
            <a:lvl1pPr>
              <a:defRPr/>
            </a:lvl1pPr>
          </a:lstStyle>
          <a:p>
            <a:pPr>
              <a:defRPr/>
            </a:pPr>
            <a:endParaRPr lang="en-US"/>
          </a:p>
        </p:txBody>
      </p:sp>
      <p:sp>
        <p:nvSpPr>
          <p:cNvPr id="6" name="Slide Number Placeholder 5">
            <a:extLst>
              <a:ext uri="{FF2B5EF4-FFF2-40B4-BE49-F238E27FC236}">
                <a16:creationId xmlns:a16="http://schemas.microsoft.com/office/drawing/2014/main" id="{FFFC280D-FD69-4D8C-9957-0A33CF41D8D9}"/>
              </a:ext>
            </a:extLst>
          </p:cNvPr>
          <p:cNvSpPr>
            <a:spLocks noGrp="1"/>
          </p:cNvSpPr>
          <p:nvPr>
            <p:ph type="sldNum" sz="quarter" idx="12"/>
          </p:nvPr>
        </p:nvSpPr>
        <p:spPr/>
        <p:txBody>
          <a:bodyPr/>
          <a:lstStyle>
            <a:lvl1pPr>
              <a:defRPr/>
            </a:lvl1pPr>
          </a:lstStyle>
          <a:p>
            <a:pPr>
              <a:defRPr/>
            </a:pPr>
            <a:fld id="{80B71C5A-1662-4B0D-899A-2A49E8EB1706}" type="slidenum">
              <a:rPr lang="en-US" altLang="en-US"/>
              <a:pPr>
                <a:defRPr/>
              </a:pPr>
              <a:t>‹#›</a:t>
            </a:fld>
            <a:endParaRPr lang="en-US" altLang="en-US"/>
          </a:p>
        </p:txBody>
      </p:sp>
    </p:spTree>
    <p:extLst>
      <p:ext uri="{BB962C8B-B14F-4D97-AF65-F5344CB8AC3E}">
        <p14:creationId xmlns:p14="http://schemas.microsoft.com/office/powerpoint/2010/main" val="72061958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13F6591-8866-4D15-BB45-6DC97076AB61}"/>
              </a:ext>
            </a:extLst>
          </p:cNvPr>
          <p:cNvSpPr>
            <a:spLocks noGrp="1"/>
          </p:cNvSpPr>
          <p:nvPr>
            <p:ph type="dt" sz="half" idx="10"/>
          </p:nvPr>
        </p:nvSpPr>
        <p:spPr/>
        <p:txBody>
          <a:bodyPr/>
          <a:lstStyle>
            <a:lvl1pPr>
              <a:defRPr/>
            </a:lvl1pPr>
          </a:lstStyle>
          <a:p>
            <a:pPr>
              <a:defRPr/>
            </a:pPr>
            <a:fld id="{42D38CF5-519B-4474-B2D5-8F93B76BC299}" type="datetimeFigureOut">
              <a:rPr lang="en-US" altLang="en-US"/>
              <a:pPr>
                <a:defRPr/>
              </a:pPr>
              <a:t>10/2/2021</a:t>
            </a:fld>
            <a:endParaRPr lang="en-US" altLang="en-US"/>
          </a:p>
        </p:txBody>
      </p:sp>
      <p:sp>
        <p:nvSpPr>
          <p:cNvPr id="5" name="Footer Placeholder 4">
            <a:extLst>
              <a:ext uri="{FF2B5EF4-FFF2-40B4-BE49-F238E27FC236}">
                <a16:creationId xmlns:a16="http://schemas.microsoft.com/office/drawing/2014/main" id="{8D29E936-6E78-400B-B111-DEEF8FBCA18D}"/>
              </a:ext>
            </a:extLst>
          </p:cNvPr>
          <p:cNvSpPr>
            <a:spLocks noGrp="1"/>
          </p:cNvSpPr>
          <p:nvPr>
            <p:ph type="ftr" sz="quarter" idx="11"/>
          </p:nvPr>
        </p:nvSpPr>
        <p:spPr/>
        <p:txBody>
          <a:bodyPr/>
          <a:lstStyle>
            <a:lvl1pPr>
              <a:defRPr/>
            </a:lvl1pPr>
          </a:lstStyle>
          <a:p>
            <a:pPr>
              <a:defRPr/>
            </a:pPr>
            <a:endParaRPr lang="en-US"/>
          </a:p>
        </p:txBody>
      </p:sp>
      <p:sp>
        <p:nvSpPr>
          <p:cNvPr id="6" name="Slide Number Placeholder 5">
            <a:extLst>
              <a:ext uri="{FF2B5EF4-FFF2-40B4-BE49-F238E27FC236}">
                <a16:creationId xmlns:a16="http://schemas.microsoft.com/office/drawing/2014/main" id="{3A490482-50B0-4271-8C74-6581AFEBE031}"/>
              </a:ext>
            </a:extLst>
          </p:cNvPr>
          <p:cNvSpPr>
            <a:spLocks noGrp="1"/>
          </p:cNvSpPr>
          <p:nvPr>
            <p:ph type="sldNum" sz="quarter" idx="12"/>
          </p:nvPr>
        </p:nvSpPr>
        <p:spPr/>
        <p:txBody>
          <a:bodyPr/>
          <a:lstStyle>
            <a:lvl1pPr>
              <a:defRPr/>
            </a:lvl1pPr>
          </a:lstStyle>
          <a:p>
            <a:pPr>
              <a:defRPr/>
            </a:pPr>
            <a:fld id="{BC98A63D-0C06-48D4-A8AC-49D11E4C0D50}" type="slidenum">
              <a:rPr lang="en-US" altLang="en-US"/>
              <a:pPr>
                <a:defRPr/>
              </a:pPr>
              <a:t>‹#›</a:t>
            </a:fld>
            <a:endParaRPr lang="en-US" altLang="en-US"/>
          </a:p>
        </p:txBody>
      </p:sp>
    </p:spTree>
    <p:extLst>
      <p:ext uri="{BB962C8B-B14F-4D97-AF65-F5344CB8AC3E}">
        <p14:creationId xmlns:p14="http://schemas.microsoft.com/office/powerpoint/2010/main" val="217203457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09DB2455-435C-4A27-9611-4B4F40913A35}"/>
              </a:ext>
            </a:extLst>
          </p:cNvPr>
          <p:cNvSpPr>
            <a:spLocks noGrp="1"/>
          </p:cNvSpPr>
          <p:nvPr>
            <p:ph type="dt" sz="half" idx="10"/>
          </p:nvPr>
        </p:nvSpPr>
        <p:spPr/>
        <p:txBody>
          <a:bodyPr/>
          <a:lstStyle>
            <a:lvl1pPr>
              <a:defRPr/>
            </a:lvl1pPr>
          </a:lstStyle>
          <a:p>
            <a:pPr>
              <a:defRPr/>
            </a:pPr>
            <a:fld id="{E9EF47B0-CF58-4A7C-B469-255E9EE2749D}" type="datetimeFigureOut">
              <a:rPr lang="en-US" altLang="en-US"/>
              <a:pPr>
                <a:defRPr/>
              </a:pPr>
              <a:t>10/2/2021</a:t>
            </a:fld>
            <a:endParaRPr lang="en-US" altLang="en-US"/>
          </a:p>
        </p:txBody>
      </p:sp>
      <p:sp>
        <p:nvSpPr>
          <p:cNvPr id="5" name="Footer Placeholder 4">
            <a:extLst>
              <a:ext uri="{FF2B5EF4-FFF2-40B4-BE49-F238E27FC236}">
                <a16:creationId xmlns:a16="http://schemas.microsoft.com/office/drawing/2014/main" id="{765927D5-BA99-43F7-81E8-844430B710C1}"/>
              </a:ext>
            </a:extLst>
          </p:cNvPr>
          <p:cNvSpPr>
            <a:spLocks noGrp="1"/>
          </p:cNvSpPr>
          <p:nvPr>
            <p:ph type="ftr" sz="quarter" idx="11"/>
          </p:nvPr>
        </p:nvSpPr>
        <p:spPr/>
        <p:txBody>
          <a:bodyPr/>
          <a:lstStyle>
            <a:lvl1pPr>
              <a:defRPr/>
            </a:lvl1pPr>
          </a:lstStyle>
          <a:p>
            <a:pPr>
              <a:defRPr/>
            </a:pPr>
            <a:endParaRPr lang="en-US"/>
          </a:p>
        </p:txBody>
      </p:sp>
      <p:sp>
        <p:nvSpPr>
          <p:cNvPr id="6" name="Slide Number Placeholder 5">
            <a:extLst>
              <a:ext uri="{FF2B5EF4-FFF2-40B4-BE49-F238E27FC236}">
                <a16:creationId xmlns:a16="http://schemas.microsoft.com/office/drawing/2014/main" id="{CFF92CB9-38F5-4992-845A-27FE00A2C903}"/>
              </a:ext>
            </a:extLst>
          </p:cNvPr>
          <p:cNvSpPr>
            <a:spLocks noGrp="1"/>
          </p:cNvSpPr>
          <p:nvPr>
            <p:ph type="sldNum" sz="quarter" idx="12"/>
          </p:nvPr>
        </p:nvSpPr>
        <p:spPr/>
        <p:txBody>
          <a:bodyPr/>
          <a:lstStyle>
            <a:lvl1pPr>
              <a:defRPr/>
            </a:lvl1pPr>
          </a:lstStyle>
          <a:p>
            <a:pPr>
              <a:defRPr/>
            </a:pPr>
            <a:fld id="{8C4CA4BA-FA51-49A6-9FB7-1D7A90710981}" type="slidenum">
              <a:rPr lang="en-US" altLang="en-US"/>
              <a:pPr>
                <a:defRPr/>
              </a:pPr>
              <a:t>‹#›</a:t>
            </a:fld>
            <a:endParaRPr lang="en-US" altLang="en-US"/>
          </a:p>
        </p:txBody>
      </p:sp>
    </p:spTree>
    <p:extLst>
      <p:ext uri="{BB962C8B-B14F-4D97-AF65-F5344CB8AC3E}">
        <p14:creationId xmlns:p14="http://schemas.microsoft.com/office/powerpoint/2010/main" val="58775251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3">
            <a:extLst>
              <a:ext uri="{FF2B5EF4-FFF2-40B4-BE49-F238E27FC236}">
                <a16:creationId xmlns:a16="http://schemas.microsoft.com/office/drawing/2014/main" id="{439953A7-5EDC-4C42-BD18-0081696D0D12}"/>
              </a:ext>
            </a:extLst>
          </p:cNvPr>
          <p:cNvSpPr>
            <a:spLocks noGrp="1"/>
          </p:cNvSpPr>
          <p:nvPr>
            <p:ph type="dt" sz="half" idx="10"/>
          </p:nvPr>
        </p:nvSpPr>
        <p:spPr/>
        <p:txBody>
          <a:bodyPr/>
          <a:lstStyle>
            <a:lvl1pPr>
              <a:defRPr/>
            </a:lvl1pPr>
          </a:lstStyle>
          <a:p>
            <a:pPr>
              <a:defRPr/>
            </a:pPr>
            <a:fld id="{E9424766-EA79-4BE0-8CEA-88A966FFA5AF}" type="datetimeFigureOut">
              <a:rPr lang="en-US" altLang="en-US"/>
              <a:pPr>
                <a:defRPr/>
              </a:pPr>
              <a:t>10/2/2021</a:t>
            </a:fld>
            <a:endParaRPr lang="en-US" altLang="en-US"/>
          </a:p>
        </p:txBody>
      </p:sp>
      <p:sp>
        <p:nvSpPr>
          <p:cNvPr id="6" name="Footer Placeholder 4">
            <a:extLst>
              <a:ext uri="{FF2B5EF4-FFF2-40B4-BE49-F238E27FC236}">
                <a16:creationId xmlns:a16="http://schemas.microsoft.com/office/drawing/2014/main" id="{C9A6D1DE-A149-487A-A437-335653A06876}"/>
              </a:ext>
            </a:extLst>
          </p:cNvPr>
          <p:cNvSpPr>
            <a:spLocks noGrp="1"/>
          </p:cNvSpPr>
          <p:nvPr>
            <p:ph type="ftr" sz="quarter" idx="11"/>
          </p:nvPr>
        </p:nvSpPr>
        <p:spPr/>
        <p:txBody>
          <a:bodyPr/>
          <a:lstStyle>
            <a:lvl1pPr>
              <a:defRPr/>
            </a:lvl1pPr>
          </a:lstStyle>
          <a:p>
            <a:pPr>
              <a:defRPr/>
            </a:pPr>
            <a:endParaRPr lang="en-US"/>
          </a:p>
        </p:txBody>
      </p:sp>
      <p:sp>
        <p:nvSpPr>
          <p:cNvPr id="7" name="Slide Number Placeholder 5">
            <a:extLst>
              <a:ext uri="{FF2B5EF4-FFF2-40B4-BE49-F238E27FC236}">
                <a16:creationId xmlns:a16="http://schemas.microsoft.com/office/drawing/2014/main" id="{C040D50A-FBDD-45C8-BD7A-3A94AFE320CB}"/>
              </a:ext>
            </a:extLst>
          </p:cNvPr>
          <p:cNvSpPr>
            <a:spLocks noGrp="1"/>
          </p:cNvSpPr>
          <p:nvPr>
            <p:ph type="sldNum" sz="quarter" idx="12"/>
          </p:nvPr>
        </p:nvSpPr>
        <p:spPr/>
        <p:txBody>
          <a:bodyPr/>
          <a:lstStyle>
            <a:lvl1pPr>
              <a:defRPr/>
            </a:lvl1pPr>
          </a:lstStyle>
          <a:p>
            <a:pPr>
              <a:defRPr/>
            </a:pPr>
            <a:fld id="{C5CF2AAD-4777-4871-B7DA-2DF509058630}" type="slidenum">
              <a:rPr lang="en-US" altLang="en-US"/>
              <a:pPr>
                <a:defRPr/>
              </a:pPr>
              <a:t>‹#›</a:t>
            </a:fld>
            <a:endParaRPr lang="en-US" altLang="en-US"/>
          </a:p>
        </p:txBody>
      </p:sp>
    </p:spTree>
    <p:extLst>
      <p:ext uri="{BB962C8B-B14F-4D97-AF65-F5344CB8AC3E}">
        <p14:creationId xmlns:p14="http://schemas.microsoft.com/office/powerpoint/2010/main" val="346839285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3">
            <a:extLst>
              <a:ext uri="{FF2B5EF4-FFF2-40B4-BE49-F238E27FC236}">
                <a16:creationId xmlns:a16="http://schemas.microsoft.com/office/drawing/2014/main" id="{0A7966BF-5F45-47D5-8E4B-48836808ADA7}"/>
              </a:ext>
            </a:extLst>
          </p:cNvPr>
          <p:cNvSpPr>
            <a:spLocks noGrp="1"/>
          </p:cNvSpPr>
          <p:nvPr>
            <p:ph type="dt" sz="half" idx="10"/>
          </p:nvPr>
        </p:nvSpPr>
        <p:spPr/>
        <p:txBody>
          <a:bodyPr/>
          <a:lstStyle>
            <a:lvl1pPr>
              <a:defRPr/>
            </a:lvl1pPr>
          </a:lstStyle>
          <a:p>
            <a:pPr>
              <a:defRPr/>
            </a:pPr>
            <a:fld id="{7CD1C5C8-97C3-440D-A23E-C2B21FFC6C5A}" type="datetimeFigureOut">
              <a:rPr lang="en-US" altLang="en-US"/>
              <a:pPr>
                <a:defRPr/>
              </a:pPr>
              <a:t>10/2/2021</a:t>
            </a:fld>
            <a:endParaRPr lang="en-US" altLang="en-US"/>
          </a:p>
        </p:txBody>
      </p:sp>
      <p:sp>
        <p:nvSpPr>
          <p:cNvPr id="8" name="Footer Placeholder 4">
            <a:extLst>
              <a:ext uri="{FF2B5EF4-FFF2-40B4-BE49-F238E27FC236}">
                <a16:creationId xmlns:a16="http://schemas.microsoft.com/office/drawing/2014/main" id="{733E7558-BFC9-46EC-BB81-D6E6DD3CC592}"/>
              </a:ext>
            </a:extLst>
          </p:cNvPr>
          <p:cNvSpPr>
            <a:spLocks noGrp="1"/>
          </p:cNvSpPr>
          <p:nvPr>
            <p:ph type="ftr" sz="quarter" idx="11"/>
          </p:nvPr>
        </p:nvSpPr>
        <p:spPr/>
        <p:txBody>
          <a:bodyPr/>
          <a:lstStyle>
            <a:lvl1pPr>
              <a:defRPr/>
            </a:lvl1pPr>
          </a:lstStyle>
          <a:p>
            <a:pPr>
              <a:defRPr/>
            </a:pPr>
            <a:endParaRPr lang="en-US"/>
          </a:p>
        </p:txBody>
      </p:sp>
      <p:sp>
        <p:nvSpPr>
          <p:cNvPr id="9" name="Slide Number Placeholder 5">
            <a:extLst>
              <a:ext uri="{FF2B5EF4-FFF2-40B4-BE49-F238E27FC236}">
                <a16:creationId xmlns:a16="http://schemas.microsoft.com/office/drawing/2014/main" id="{17CC6A20-E4F2-4955-834A-230432B431D3}"/>
              </a:ext>
            </a:extLst>
          </p:cNvPr>
          <p:cNvSpPr>
            <a:spLocks noGrp="1"/>
          </p:cNvSpPr>
          <p:nvPr>
            <p:ph type="sldNum" sz="quarter" idx="12"/>
          </p:nvPr>
        </p:nvSpPr>
        <p:spPr/>
        <p:txBody>
          <a:bodyPr/>
          <a:lstStyle>
            <a:lvl1pPr>
              <a:defRPr/>
            </a:lvl1pPr>
          </a:lstStyle>
          <a:p>
            <a:pPr>
              <a:defRPr/>
            </a:pPr>
            <a:fld id="{23B30A14-E388-49F6-8CED-47B4760A4E6B}" type="slidenum">
              <a:rPr lang="en-US" altLang="en-US"/>
              <a:pPr>
                <a:defRPr/>
              </a:pPr>
              <a:t>‹#›</a:t>
            </a:fld>
            <a:endParaRPr lang="en-US" altLang="en-US"/>
          </a:p>
        </p:txBody>
      </p:sp>
    </p:spTree>
    <p:extLst>
      <p:ext uri="{BB962C8B-B14F-4D97-AF65-F5344CB8AC3E}">
        <p14:creationId xmlns:p14="http://schemas.microsoft.com/office/powerpoint/2010/main" val="88004155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3">
            <a:extLst>
              <a:ext uri="{FF2B5EF4-FFF2-40B4-BE49-F238E27FC236}">
                <a16:creationId xmlns:a16="http://schemas.microsoft.com/office/drawing/2014/main" id="{CDCA12FF-5609-4D7A-98A2-305D1D019AC2}"/>
              </a:ext>
            </a:extLst>
          </p:cNvPr>
          <p:cNvSpPr>
            <a:spLocks noGrp="1"/>
          </p:cNvSpPr>
          <p:nvPr>
            <p:ph type="dt" sz="half" idx="10"/>
          </p:nvPr>
        </p:nvSpPr>
        <p:spPr/>
        <p:txBody>
          <a:bodyPr/>
          <a:lstStyle>
            <a:lvl1pPr>
              <a:defRPr/>
            </a:lvl1pPr>
          </a:lstStyle>
          <a:p>
            <a:pPr>
              <a:defRPr/>
            </a:pPr>
            <a:fld id="{B7AD1E0C-D7FF-44B2-B8E9-A47C3278D23D}" type="datetimeFigureOut">
              <a:rPr lang="en-US" altLang="en-US"/>
              <a:pPr>
                <a:defRPr/>
              </a:pPr>
              <a:t>10/2/2021</a:t>
            </a:fld>
            <a:endParaRPr lang="en-US" altLang="en-US"/>
          </a:p>
        </p:txBody>
      </p:sp>
      <p:sp>
        <p:nvSpPr>
          <p:cNvPr id="4" name="Footer Placeholder 4">
            <a:extLst>
              <a:ext uri="{FF2B5EF4-FFF2-40B4-BE49-F238E27FC236}">
                <a16:creationId xmlns:a16="http://schemas.microsoft.com/office/drawing/2014/main" id="{79D81B5B-9F7A-4947-8F6A-EBF41382C45F}"/>
              </a:ext>
            </a:extLst>
          </p:cNvPr>
          <p:cNvSpPr>
            <a:spLocks noGrp="1"/>
          </p:cNvSpPr>
          <p:nvPr>
            <p:ph type="ftr" sz="quarter" idx="11"/>
          </p:nvPr>
        </p:nvSpPr>
        <p:spPr/>
        <p:txBody>
          <a:bodyPr/>
          <a:lstStyle>
            <a:lvl1pPr>
              <a:defRPr/>
            </a:lvl1pPr>
          </a:lstStyle>
          <a:p>
            <a:pPr>
              <a:defRPr/>
            </a:pPr>
            <a:endParaRPr lang="en-US"/>
          </a:p>
        </p:txBody>
      </p:sp>
      <p:sp>
        <p:nvSpPr>
          <p:cNvPr id="5" name="Slide Number Placeholder 5">
            <a:extLst>
              <a:ext uri="{FF2B5EF4-FFF2-40B4-BE49-F238E27FC236}">
                <a16:creationId xmlns:a16="http://schemas.microsoft.com/office/drawing/2014/main" id="{944798C5-1C98-4E11-B1C2-99D53A039B89}"/>
              </a:ext>
            </a:extLst>
          </p:cNvPr>
          <p:cNvSpPr>
            <a:spLocks noGrp="1"/>
          </p:cNvSpPr>
          <p:nvPr>
            <p:ph type="sldNum" sz="quarter" idx="12"/>
          </p:nvPr>
        </p:nvSpPr>
        <p:spPr/>
        <p:txBody>
          <a:bodyPr/>
          <a:lstStyle>
            <a:lvl1pPr>
              <a:defRPr/>
            </a:lvl1pPr>
          </a:lstStyle>
          <a:p>
            <a:pPr>
              <a:defRPr/>
            </a:pPr>
            <a:fld id="{C2BDD1B8-69AD-4E09-8F42-644F4C3F186C}" type="slidenum">
              <a:rPr lang="en-US" altLang="en-US"/>
              <a:pPr>
                <a:defRPr/>
              </a:pPr>
              <a:t>‹#›</a:t>
            </a:fld>
            <a:endParaRPr lang="en-US" altLang="en-US"/>
          </a:p>
        </p:txBody>
      </p:sp>
    </p:spTree>
    <p:extLst>
      <p:ext uri="{BB962C8B-B14F-4D97-AF65-F5344CB8AC3E}">
        <p14:creationId xmlns:p14="http://schemas.microsoft.com/office/powerpoint/2010/main" val="427024354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a:extLst>
              <a:ext uri="{FF2B5EF4-FFF2-40B4-BE49-F238E27FC236}">
                <a16:creationId xmlns:a16="http://schemas.microsoft.com/office/drawing/2014/main" id="{3A3D705A-1C63-4EE7-99F2-43C9796FB2BC}"/>
              </a:ext>
            </a:extLst>
          </p:cNvPr>
          <p:cNvSpPr>
            <a:spLocks noGrp="1"/>
          </p:cNvSpPr>
          <p:nvPr>
            <p:ph type="dt" sz="half" idx="10"/>
          </p:nvPr>
        </p:nvSpPr>
        <p:spPr/>
        <p:txBody>
          <a:bodyPr/>
          <a:lstStyle>
            <a:lvl1pPr>
              <a:defRPr/>
            </a:lvl1pPr>
          </a:lstStyle>
          <a:p>
            <a:pPr>
              <a:defRPr/>
            </a:pPr>
            <a:fld id="{1631B368-AB54-4CDB-B88F-376044E4672C}" type="datetimeFigureOut">
              <a:rPr lang="en-US" altLang="en-US"/>
              <a:pPr>
                <a:defRPr/>
              </a:pPr>
              <a:t>10/2/2021</a:t>
            </a:fld>
            <a:endParaRPr lang="en-US" altLang="en-US"/>
          </a:p>
        </p:txBody>
      </p:sp>
      <p:sp>
        <p:nvSpPr>
          <p:cNvPr id="3" name="Footer Placeholder 4">
            <a:extLst>
              <a:ext uri="{FF2B5EF4-FFF2-40B4-BE49-F238E27FC236}">
                <a16:creationId xmlns:a16="http://schemas.microsoft.com/office/drawing/2014/main" id="{A17E20F1-9060-4172-85AC-14D22F03FC87}"/>
              </a:ext>
            </a:extLst>
          </p:cNvPr>
          <p:cNvSpPr>
            <a:spLocks noGrp="1"/>
          </p:cNvSpPr>
          <p:nvPr>
            <p:ph type="ftr" sz="quarter" idx="11"/>
          </p:nvPr>
        </p:nvSpPr>
        <p:spPr/>
        <p:txBody>
          <a:bodyPr/>
          <a:lstStyle>
            <a:lvl1pPr>
              <a:defRPr/>
            </a:lvl1pPr>
          </a:lstStyle>
          <a:p>
            <a:pPr>
              <a:defRPr/>
            </a:pPr>
            <a:endParaRPr lang="en-US"/>
          </a:p>
        </p:txBody>
      </p:sp>
      <p:sp>
        <p:nvSpPr>
          <p:cNvPr id="4" name="Slide Number Placeholder 5">
            <a:extLst>
              <a:ext uri="{FF2B5EF4-FFF2-40B4-BE49-F238E27FC236}">
                <a16:creationId xmlns:a16="http://schemas.microsoft.com/office/drawing/2014/main" id="{145D8ADE-F068-4E26-8986-A06AA76AEFC9}"/>
              </a:ext>
            </a:extLst>
          </p:cNvPr>
          <p:cNvSpPr>
            <a:spLocks noGrp="1"/>
          </p:cNvSpPr>
          <p:nvPr>
            <p:ph type="sldNum" sz="quarter" idx="12"/>
          </p:nvPr>
        </p:nvSpPr>
        <p:spPr/>
        <p:txBody>
          <a:bodyPr/>
          <a:lstStyle>
            <a:lvl1pPr>
              <a:defRPr/>
            </a:lvl1pPr>
          </a:lstStyle>
          <a:p>
            <a:pPr>
              <a:defRPr/>
            </a:pPr>
            <a:fld id="{9F343443-BA3F-40D2-86B6-22C72AFF22AE}" type="slidenum">
              <a:rPr lang="en-US" altLang="en-US"/>
              <a:pPr>
                <a:defRPr/>
              </a:pPr>
              <a:t>‹#›</a:t>
            </a:fld>
            <a:endParaRPr lang="en-US" altLang="en-US"/>
          </a:p>
        </p:txBody>
      </p:sp>
    </p:spTree>
    <p:extLst>
      <p:ext uri="{BB962C8B-B14F-4D97-AF65-F5344CB8AC3E}">
        <p14:creationId xmlns:p14="http://schemas.microsoft.com/office/powerpoint/2010/main" val="343265253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a:extLst>
              <a:ext uri="{FF2B5EF4-FFF2-40B4-BE49-F238E27FC236}">
                <a16:creationId xmlns:a16="http://schemas.microsoft.com/office/drawing/2014/main" id="{D01E77DA-BFC3-45AB-8D74-D9394F6B501B}"/>
              </a:ext>
            </a:extLst>
          </p:cNvPr>
          <p:cNvSpPr>
            <a:spLocks noGrp="1"/>
          </p:cNvSpPr>
          <p:nvPr>
            <p:ph type="dt" sz="half" idx="10"/>
          </p:nvPr>
        </p:nvSpPr>
        <p:spPr/>
        <p:txBody>
          <a:bodyPr/>
          <a:lstStyle>
            <a:lvl1pPr>
              <a:defRPr/>
            </a:lvl1pPr>
          </a:lstStyle>
          <a:p>
            <a:pPr>
              <a:defRPr/>
            </a:pPr>
            <a:fld id="{57AB2411-C140-441C-8742-4C6037279EE3}" type="datetimeFigureOut">
              <a:rPr lang="en-US" altLang="en-US"/>
              <a:pPr>
                <a:defRPr/>
              </a:pPr>
              <a:t>10/2/2021</a:t>
            </a:fld>
            <a:endParaRPr lang="en-US" altLang="en-US"/>
          </a:p>
        </p:txBody>
      </p:sp>
      <p:sp>
        <p:nvSpPr>
          <p:cNvPr id="6" name="Footer Placeholder 4">
            <a:extLst>
              <a:ext uri="{FF2B5EF4-FFF2-40B4-BE49-F238E27FC236}">
                <a16:creationId xmlns:a16="http://schemas.microsoft.com/office/drawing/2014/main" id="{9C1D7918-0569-4DC0-BDB7-E9DB6B0F35BA}"/>
              </a:ext>
            </a:extLst>
          </p:cNvPr>
          <p:cNvSpPr>
            <a:spLocks noGrp="1"/>
          </p:cNvSpPr>
          <p:nvPr>
            <p:ph type="ftr" sz="quarter" idx="11"/>
          </p:nvPr>
        </p:nvSpPr>
        <p:spPr/>
        <p:txBody>
          <a:bodyPr/>
          <a:lstStyle>
            <a:lvl1pPr>
              <a:defRPr/>
            </a:lvl1pPr>
          </a:lstStyle>
          <a:p>
            <a:pPr>
              <a:defRPr/>
            </a:pPr>
            <a:endParaRPr lang="en-US"/>
          </a:p>
        </p:txBody>
      </p:sp>
      <p:sp>
        <p:nvSpPr>
          <p:cNvPr id="7" name="Slide Number Placeholder 5">
            <a:extLst>
              <a:ext uri="{FF2B5EF4-FFF2-40B4-BE49-F238E27FC236}">
                <a16:creationId xmlns:a16="http://schemas.microsoft.com/office/drawing/2014/main" id="{F5EB8257-E252-4170-BDF0-11D0A1C3E1D2}"/>
              </a:ext>
            </a:extLst>
          </p:cNvPr>
          <p:cNvSpPr>
            <a:spLocks noGrp="1"/>
          </p:cNvSpPr>
          <p:nvPr>
            <p:ph type="sldNum" sz="quarter" idx="12"/>
          </p:nvPr>
        </p:nvSpPr>
        <p:spPr/>
        <p:txBody>
          <a:bodyPr/>
          <a:lstStyle>
            <a:lvl1pPr>
              <a:defRPr/>
            </a:lvl1pPr>
          </a:lstStyle>
          <a:p>
            <a:pPr>
              <a:defRPr/>
            </a:pPr>
            <a:fld id="{25B05186-B0C7-46E8-AA2A-1E4A83155B3D}" type="slidenum">
              <a:rPr lang="en-US" altLang="en-US"/>
              <a:pPr>
                <a:defRPr/>
              </a:pPr>
              <a:t>‹#›</a:t>
            </a:fld>
            <a:endParaRPr lang="en-US" altLang="en-US"/>
          </a:p>
        </p:txBody>
      </p:sp>
    </p:spTree>
    <p:extLst>
      <p:ext uri="{BB962C8B-B14F-4D97-AF65-F5344CB8AC3E}">
        <p14:creationId xmlns:p14="http://schemas.microsoft.com/office/powerpoint/2010/main" val="100048841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a:extLst>
              <a:ext uri="{FF2B5EF4-FFF2-40B4-BE49-F238E27FC236}">
                <a16:creationId xmlns:a16="http://schemas.microsoft.com/office/drawing/2014/main" id="{2DE8DD33-100B-403F-ACF5-D71C91F184CB}"/>
              </a:ext>
            </a:extLst>
          </p:cNvPr>
          <p:cNvSpPr>
            <a:spLocks noGrp="1"/>
          </p:cNvSpPr>
          <p:nvPr>
            <p:ph type="dt" sz="half" idx="10"/>
          </p:nvPr>
        </p:nvSpPr>
        <p:spPr/>
        <p:txBody>
          <a:bodyPr/>
          <a:lstStyle>
            <a:lvl1pPr>
              <a:defRPr/>
            </a:lvl1pPr>
          </a:lstStyle>
          <a:p>
            <a:pPr>
              <a:defRPr/>
            </a:pPr>
            <a:fld id="{00C12819-DB20-4F96-886C-1BF4B233B0CC}" type="datetimeFigureOut">
              <a:rPr lang="en-US" altLang="en-US"/>
              <a:pPr>
                <a:defRPr/>
              </a:pPr>
              <a:t>10/2/2021</a:t>
            </a:fld>
            <a:endParaRPr lang="en-US" altLang="en-US"/>
          </a:p>
        </p:txBody>
      </p:sp>
      <p:sp>
        <p:nvSpPr>
          <p:cNvPr id="6" name="Footer Placeholder 4">
            <a:extLst>
              <a:ext uri="{FF2B5EF4-FFF2-40B4-BE49-F238E27FC236}">
                <a16:creationId xmlns:a16="http://schemas.microsoft.com/office/drawing/2014/main" id="{4E60B926-AB28-4977-8B82-6CF9CD9A20C7}"/>
              </a:ext>
            </a:extLst>
          </p:cNvPr>
          <p:cNvSpPr>
            <a:spLocks noGrp="1"/>
          </p:cNvSpPr>
          <p:nvPr>
            <p:ph type="ftr" sz="quarter" idx="11"/>
          </p:nvPr>
        </p:nvSpPr>
        <p:spPr/>
        <p:txBody>
          <a:bodyPr/>
          <a:lstStyle>
            <a:lvl1pPr>
              <a:defRPr/>
            </a:lvl1pPr>
          </a:lstStyle>
          <a:p>
            <a:pPr>
              <a:defRPr/>
            </a:pPr>
            <a:endParaRPr lang="en-US"/>
          </a:p>
        </p:txBody>
      </p:sp>
      <p:sp>
        <p:nvSpPr>
          <p:cNvPr id="7" name="Slide Number Placeholder 5">
            <a:extLst>
              <a:ext uri="{FF2B5EF4-FFF2-40B4-BE49-F238E27FC236}">
                <a16:creationId xmlns:a16="http://schemas.microsoft.com/office/drawing/2014/main" id="{FFFA4168-FADE-4D18-904F-1348227ED5E4}"/>
              </a:ext>
            </a:extLst>
          </p:cNvPr>
          <p:cNvSpPr>
            <a:spLocks noGrp="1"/>
          </p:cNvSpPr>
          <p:nvPr>
            <p:ph type="sldNum" sz="quarter" idx="12"/>
          </p:nvPr>
        </p:nvSpPr>
        <p:spPr/>
        <p:txBody>
          <a:bodyPr/>
          <a:lstStyle>
            <a:lvl1pPr>
              <a:defRPr/>
            </a:lvl1pPr>
          </a:lstStyle>
          <a:p>
            <a:pPr>
              <a:defRPr/>
            </a:pPr>
            <a:fld id="{A15787E2-983B-4919-99AC-7E6DED2FAEEF}" type="slidenum">
              <a:rPr lang="en-US" altLang="en-US"/>
              <a:pPr>
                <a:defRPr/>
              </a:pPr>
              <a:t>‹#›</a:t>
            </a:fld>
            <a:endParaRPr lang="en-US" altLang="en-US"/>
          </a:p>
        </p:txBody>
      </p:sp>
    </p:spTree>
    <p:extLst>
      <p:ext uri="{BB962C8B-B14F-4D97-AF65-F5344CB8AC3E}">
        <p14:creationId xmlns:p14="http://schemas.microsoft.com/office/powerpoint/2010/main" val="55742381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Title Placeholder 1">
            <a:extLst>
              <a:ext uri="{FF2B5EF4-FFF2-40B4-BE49-F238E27FC236}">
                <a16:creationId xmlns:a16="http://schemas.microsoft.com/office/drawing/2014/main" id="{0E36F021-5628-4C3B-8778-AAAD46B2CA30}"/>
              </a:ext>
            </a:extLst>
          </p:cNvPr>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1027" name="Text Placeholder 2">
            <a:extLst>
              <a:ext uri="{FF2B5EF4-FFF2-40B4-BE49-F238E27FC236}">
                <a16:creationId xmlns:a16="http://schemas.microsoft.com/office/drawing/2014/main" id="{6AAB6093-C5E9-4E2C-863C-91DF2DF975F5}"/>
              </a:ext>
            </a:extLst>
          </p:cNvPr>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4" name="Date Placeholder 3">
            <a:extLst>
              <a:ext uri="{FF2B5EF4-FFF2-40B4-BE49-F238E27FC236}">
                <a16:creationId xmlns:a16="http://schemas.microsoft.com/office/drawing/2014/main" id="{E0D2F1C1-5ECC-44B7-8151-031424E19E4D}"/>
              </a:ext>
            </a:extLst>
          </p:cNvPr>
          <p:cNvSpPr>
            <a:spLocks noGrp="1"/>
          </p:cNvSpPr>
          <p:nvPr>
            <p:ph type="dt" sz="half" idx="2"/>
          </p:nvPr>
        </p:nvSpPr>
        <p:spPr>
          <a:xfrm>
            <a:off x="457200" y="6356350"/>
            <a:ext cx="2133600" cy="365125"/>
          </a:xfrm>
          <a:prstGeom prst="rect">
            <a:avLst/>
          </a:prstGeom>
        </p:spPr>
        <p:txBody>
          <a:bodyPr vert="horz" wrap="square" lIns="91440" tIns="45720" rIns="91440" bIns="45720" numCol="1" anchor="ctr" anchorCtr="0" compatLnSpc="1">
            <a:prstTxWarp prst="textNoShape">
              <a:avLst/>
            </a:prstTxWarp>
          </a:bodyPr>
          <a:lstStyle>
            <a:lvl1pPr eaLnBrk="1" hangingPunct="1">
              <a:defRPr sz="1200">
                <a:solidFill>
                  <a:srgbClr val="898989"/>
                </a:solidFill>
                <a:latin typeface="Calibri" panose="020F0502020204030204" pitchFamily="34" charset="0"/>
              </a:defRPr>
            </a:lvl1pPr>
          </a:lstStyle>
          <a:p>
            <a:pPr>
              <a:defRPr/>
            </a:pPr>
            <a:fld id="{A2488F00-80B1-4E50-B72B-A59516EC8AB6}" type="datetimeFigureOut">
              <a:rPr lang="en-US" altLang="en-US"/>
              <a:pPr>
                <a:defRPr/>
              </a:pPr>
              <a:t>10/2/2021</a:t>
            </a:fld>
            <a:endParaRPr lang="en-US" altLang="en-US"/>
          </a:p>
        </p:txBody>
      </p:sp>
      <p:sp>
        <p:nvSpPr>
          <p:cNvPr id="5" name="Footer Placeholder 4">
            <a:extLst>
              <a:ext uri="{FF2B5EF4-FFF2-40B4-BE49-F238E27FC236}">
                <a16:creationId xmlns:a16="http://schemas.microsoft.com/office/drawing/2014/main" id="{6FBC8328-C219-4CDA-86BF-078AFF870A34}"/>
              </a:ext>
            </a:extLst>
          </p:cNvPr>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eaLnBrk="1" fontAlgn="auto" hangingPunct="1">
              <a:spcBef>
                <a:spcPts val="0"/>
              </a:spcBef>
              <a:spcAft>
                <a:spcPts val="0"/>
              </a:spcAft>
              <a:defRPr sz="1200">
                <a:solidFill>
                  <a:schemeClr val="tx1">
                    <a:tint val="75000"/>
                  </a:schemeClr>
                </a:solidFill>
                <a:latin typeface="+mn-lt"/>
                <a:ea typeface="+mn-ea"/>
                <a:cs typeface="+mn-cs"/>
              </a:defRPr>
            </a:lvl1pPr>
          </a:lstStyle>
          <a:p>
            <a:pPr>
              <a:defRPr/>
            </a:pPr>
            <a:endParaRPr lang="en-US"/>
          </a:p>
        </p:txBody>
      </p:sp>
      <p:sp>
        <p:nvSpPr>
          <p:cNvPr id="6" name="Slide Number Placeholder 5">
            <a:extLst>
              <a:ext uri="{FF2B5EF4-FFF2-40B4-BE49-F238E27FC236}">
                <a16:creationId xmlns:a16="http://schemas.microsoft.com/office/drawing/2014/main" id="{386F9363-FAA6-475F-A4ED-F010315EB0C4}"/>
              </a:ext>
            </a:extLst>
          </p:cNvPr>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200" smtClean="0">
                <a:solidFill>
                  <a:srgbClr val="898989"/>
                </a:solidFill>
                <a:latin typeface="Calibri" panose="020F0502020204030204" pitchFamily="34" charset="0"/>
              </a:defRPr>
            </a:lvl1pPr>
          </a:lstStyle>
          <a:p>
            <a:pPr>
              <a:defRPr/>
            </a:pPr>
            <a:fld id="{88B3F56E-10DE-4EDB-AA8C-19529253572C}"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kern="1200">
          <a:solidFill>
            <a:schemeClr val="tx1"/>
          </a:solidFill>
          <a:latin typeface="+mj-lt"/>
          <a:ea typeface="MS PGothic" panose="020B0600070205080204" pitchFamily="34" charset="-128"/>
          <a:cs typeface="ＭＳ Ｐゴシック" charset="0"/>
        </a:defRPr>
      </a:lvl1pPr>
      <a:lvl2pPr algn="ctr" rtl="0" eaLnBrk="0" fontAlgn="base" hangingPunct="0">
        <a:spcBef>
          <a:spcPct val="0"/>
        </a:spcBef>
        <a:spcAft>
          <a:spcPct val="0"/>
        </a:spcAft>
        <a:defRPr sz="4400">
          <a:solidFill>
            <a:schemeClr val="tx1"/>
          </a:solidFill>
          <a:latin typeface="Calibri" pitchFamily="34" charset="0"/>
          <a:ea typeface="MS PGothic" panose="020B0600070205080204" pitchFamily="34" charset="-128"/>
          <a:cs typeface="ＭＳ Ｐゴシック" charset="0"/>
        </a:defRPr>
      </a:lvl2pPr>
      <a:lvl3pPr algn="ctr" rtl="0" eaLnBrk="0" fontAlgn="base" hangingPunct="0">
        <a:spcBef>
          <a:spcPct val="0"/>
        </a:spcBef>
        <a:spcAft>
          <a:spcPct val="0"/>
        </a:spcAft>
        <a:defRPr sz="4400">
          <a:solidFill>
            <a:schemeClr val="tx1"/>
          </a:solidFill>
          <a:latin typeface="Calibri" pitchFamily="34" charset="0"/>
          <a:ea typeface="MS PGothic" panose="020B0600070205080204" pitchFamily="34" charset="-128"/>
          <a:cs typeface="ＭＳ Ｐゴシック" charset="0"/>
        </a:defRPr>
      </a:lvl3pPr>
      <a:lvl4pPr algn="ctr" rtl="0" eaLnBrk="0" fontAlgn="base" hangingPunct="0">
        <a:spcBef>
          <a:spcPct val="0"/>
        </a:spcBef>
        <a:spcAft>
          <a:spcPct val="0"/>
        </a:spcAft>
        <a:defRPr sz="4400">
          <a:solidFill>
            <a:schemeClr val="tx1"/>
          </a:solidFill>
          <a:latin typeface="Calibri" pitchFamily="34" charset="0"/>
          <a:ea typeface="MS PGothic" panose="020B0600070205080204" pitchFamily="34" charset="-128"/>
          <a:cs typeface="ＭＳ Ｐゴシック" charset="0"/>
        </a:defRPr>
      </a:lvl4pPr>
      <a:lvl5pPr algn="ctr" rtl="0" eaLnBrk="0" fontAlgn="base" hangingPunct="0">
        <a:spcBef>
          <a:spcPct val="0"/>
        </a:spcBef>
        <a:spcAft>
          <a:spcPct val="0"/>
        </a:spcAft>
        <a:defRPr sz="4400">
          <a:solidFill>
            <a:schemeClr val="tx1"/>
          </a:solidFill>
          <a:latin typeface="Calibri" pitchFamily="34" charset="0"/>
          <a:ea typeface="MS PGothic" panose="020B0600070205080204" pitchFamily="34" charset="-128"/>
          <a:cs typeface="ＭＳ Ｐゴシック"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S PGothic" panose="020B0600070205080204" pitchFamily="34" charset="-128"/>
          <a:cs typeface="ＭＳ Ｐゴシック" charset="0"/>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S PGothic" panose="020B0600070205080204" pitchFamily="34" charset="-128"/>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S PGothic" panose="020B0600070205080204" pitchFamily="34" charset="-128"/>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S PGothic" panose="020B0600070205080204" pitchFamily="34" charset="-128"/>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S PGothic" panose="020B0600070205080204" pitchFamily="34" charset="-128"/>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3.png"/><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3" Type="http://schemas.openxmlformats.org/officeDocument/2006/relationships/hyperlink" Target="mailto:tkb@iris.edu" TargetMode="External"/><Relationship Id="rId7" Type="http://schemas.openxmlformats.org/officeDocument/2006/relationships/image" Target="../media/image21.png"/><Relationship Id="rId2" Type="http://schemas.openxmlformats.org/officeDocument/2006/relationships/notesSlide" Target="../notesSlides/notesSlide10.xml"/><Relationship Id="rId1" Type="http://schemas.openxmlformats.org/officeDocument/2006/relationships/slideLayout" Target="../slideLayouts/slideLayout1.xml"/><Relationship Id="rId6" Type="http://schemas.openxmlformats.org/officeDocument/2006/relationships/image" Target="../media/image20.jpeg"/><Relationship Id="rId5" Type="http://schemas.openxmlformats.org/officeDocument/2006/relationships/image" Target="../media/image19.jpeg"/><Relationship Id="rId4" Type="http://schemas.openxmlformats.org/officeDocument/2006/relationships/hyperlink" Target="http://www.iris.edu/hq/retm"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1.xml"/><Relationship Id="rId5" Type="http://schemas.openxmlformats.org/officeDocument/2006/relationships/image" Target="../media/image5.png"/><Relationship Id="rId4" Type="http://schemas.openxmlformats.org/officeDocument/2006/relationships/image" Target="../media/image4.jpeg"/></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1.xml"/><Relationship Id="rId5" Type="http://schemas.openxmlformats.org/officeDocument/2006/relationships/image" Target="../media/image7.png"/><Relationship Id="rId4" Type="http://schemas.openxmlformats.org/officeDocument/2006/relationships/image" Target="../media/image6.png"/></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4.xml"/><Relationship Id="rId1" Type="http://schemas.openxmlformats.org/officeDocument/2006/relationships/slideLayout" Target="../slideLayouts/slideLayout1.xml"/><Relationship Id="rId6" Type="http://schemas.openxmlformats.org/officeDocument/2006/relationships/image" Target="../media/image10.png"/><Relationship Id="rId5" Type="http://schemas.openxmlformats.org/officeDocument/2006/relationships/image" Target="../media/image1.png"/><Relationship Id="rId4" Type="http://schemas.openxmlformats.org/officeDocument/2006/relationships/image" Target="../media/image9.png"/></Relationships>
</file>

<file path=ppt/slides/_rels/slide5.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5.xml"/><Relationship Id="rId1" Type="http://schemas.openxmlformats.org/officeDocument/2006/relationships/slideLayout" Target="../slideLayouts/slideLayout1.xml"/><Relationship Id="rId5" Type="http://schemas.openxmlformats.org/officeDocument/2006/relationships/image" Target="../media/image10.png"/><Relationship Id="rId4" Type="http://schemas.openxmlformats.org/officeDocument/2006/relationships/image" Target="../media/image1.png"/></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xml"/><Relationship Id="rId1" Type="http://schemas.openxmlformats.org/officeDocument/2006/relationships/slideLayout" Target="../slideLayouts/slideLayout1.xml"/><Relationship Id="rId4" Type="http://schemas.openxmlformats.org/officeDocument/2006/relationships/image" Target="../media/image12.jpeg"/></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7.xml"/><Relationship Id="rId1" Type="http://schemas.openxmlformats.org/officeDocument/2006/relationships/slideLayout" Target="../slideLayouts/slideLayout1.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png"/></Relationships>
</file>

<file path=ppt/slides/_rels/slide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8.xml"/><Relationship Id="rId1" Type="http://schemas.openxmlformats.org/officeDocument/2006/relationships/slideLayout" Target="../slideLayouts/slideLayout1.xml"/><Relationship Id="rId6" Type="http://schemas.openxmlformats.org/officeDocument/2006/relationships/image" Target="../media/image17.png"/><Relationship Id="rId5" Type="http://schemas.openxmlformats.org/officeDocument/2006/relationships/image" Target="../media/image15.png"/><Relationship Id="rId4" Type="http://schemas.openxmlformats.org/officeDocument/2006/relationships/image" Target="../media/image1.png"/></Relationships>
</file>

<file path=ppt/slides/_rels/slide9.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9.xml"/><Relationship Id="rId1" Type="http://schemas.openxmlformats.org/officeDocument/2006/relationships/slideLayout" Target="../slideLayouts/slideLayout1.xml"/><Relationship Id="rId4"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4DC147B2-4B0D-47BE-85E5-855FAC5AF38B}"/>
              </a:ext>
            </a:extLst>
          </p:cNvPr>
          <p:cNvSpPr/>
          <p:nvPr/>
        </p:nvSpPr>
        <p:spPr>
          <a:xfrm>
            <a:off x="0" y="0"/>
            <a:ext cx="152400" cy="6858000"/>
          </a:xfrm>
          <a:prstGeom prst="rect">
            <a:avLst/>
          </a:prstGeom>
          <a:solidFill>
            <a:srgbClr val="393996"/>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pic>
        <p:nvPicPr>
          <p:cNvPr id="3075" name="Picture 8" descr="IRIS_TMlogo.png">
            <a:extLst>
              <a:ext uri="{FF2B5EF4-FFF2-40B4-BE49-F238E27FC236}">
                <a16:creationId xmlns:a16="http://schemas.microsoft.com/office/drawing/2014/main" id="{2FF65E1F-EA4D-4181-8FEF-D4A9164C773B}"/>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39713" y="76200"/>
            <a:ext cx="903287" cy="927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Title 1">
            <a:extLst>
              <a:ext uri="{FF2B5EF4-FFF2-40B4-BE49-F238E27FC236}">
                <a16:creationId xmlns:a16="http://schemas.microsoft.com/office/drawing/2014/main" id="{57354371-2A13-4139-8D89-8BD6FAFFAFE7}"/>
              </a:ext>
            </a:extLst>
          </p:cNvPr>
          <p:cNvSpPr txBox="1">
            <a:spLocks/>
          </p:cNvSpPr>
          <p:nvPr/>
        </p:nvSpPr>
        <p:spPr>
          <a:xfrm>
            <a:off x="1233488" y="0"/>
            <a:ext cx="7899400" cy="762000"/>
          </a:xfrm>
          <a:prstGeom prst="rect">
            <a:avLst/>
          </a:prstGeom>
        </p:spPr>
        <p:txBody>
          <a:bodyPr anchor="ctr">
            <a:normAutofit fontScale="82500" lnSpcReduction="20000"/>
          </a:bodyPr>
          <a:lstStyle/>
          <a:p>
            <a:pPr eaLnBrk="1" fontAlgn="auto" hangingPunct="1">
              <a:spcAft>
                <a:spcPts val="0"/>
              </a:spcAft>
              <a:defRPr/>
            </a:pPr>
            <a:br>
              <a:rPr lang="en-US" sz="2000" b="1" dirty="0">
                <a:solidFill>
                  <a:schemeClr val="tx2">
                    <a:satMod val="130000"/>
                  </a:schemeClr>
                </a:solidFill>
                <a:effectLst>
                  <a:outerShdw blurRad="50000" dist="30000" dir="5400000" algn="tl" rotWithShape="0">
                    <a:srgbClr val="000000">
                      <a:alpha val="30000"/>
                    </a:srgbClr>
                  </a:outerShdw>
                </a:effectLst>
                <a:latin typeface="+mj-lt"/>
                <a:ea typeface="+mj-ea"/>
                <a:cs typeface="+mj-cs"/>
              </a:rPr>
            </a:br>
            <a:r>
              <a:rPr lang="en-US" sz="2400" b="1" dirty="0">
                <a:solidFill>
                  <a:schemeClr val="tx2">
                    <a:satMod val="130000"/>
                  </a:schemeClr>
                </a:solidFill>
                <a:effectLst>
                  <a:outerShdw blurRad="50000" dist="30000" dir="5400000" algn="tl" rotWithShape="0">
                    <a:srgbClr val="000000">
                      <a:alpha val="30000"/>
                    </a:srgbClr>
                  </a:outerShdw>
                </a:effectLst>
                <a:ea typeface="+mj-ea"/>
                <a:cs typeface="Arial" pitchFamily="34" charset="0"/>
              </a:rPr>
              <a:t>Magnitude 7.3 VANUATU</a:t>
            </a:r>
          </a:p>
          <a:p>
            <a:pPr eaLnBrk="1" fontAlgn="auto" hangingPunct="1">
              <a:spcAft>
                <a:spcPts val="0"/>
              </a:spcAft>
              <a:defRPr/>
            </a:pPr>
            <a:r>
              <a:rPr lang="en-US" b="1" dirty="0">
                <a:solidFill>
                  <a:schemeClr val="tx2">
                    <a:satMod val="130000"/>
                  </a:schemeClr>
                </a:solidFill>
                <a:effectLst>
                  <a:outerShdw blurRad="50000" dist="30000" dir="5400000" algn="tl" rotWithShape="0">
                    <a:srgbClr val="000000">
                      <a:alpha val="30000"/>
                    </a:srgbClr>
                  </a:outerShdw>
                </a:effectLst>
                <a:ea typeface="+mj-ea"/>
                <a:cs typeface="Arial" pitchFamily="34" charset="0"/>
              </a:rPr>
              <a:t>Saturday,  October 2, 2021, 06:29:18 UTC </a:t>
            </a:r>
            <a:endParaRPr lang="en-US" dirty="0">
              <a:solidFill>
                <a:schemeClr val="tx2">
                  <a:satMod val="130000"/>
                </a:schemeClr>
              </a:solidFill>
              <a:effectLst>
                <a:outerShdw blurRad="50000" dist="30000" dir="5400000" algn="tl" rotWithShape="0">
                  <a:srgbClr val="000000">
                    <a:alpha val="30000"/>
                  </a:srgbClr>
                </a:outerShdw>
              </a:effectLst>
              <a:ea typeface="+mj-ea"/>
              <a:cs typeface="Arial" pitchFamily="34" charset="0"/>
            </a:endParaRPr>
          </a:p>
        </p:txBody>
      </p:sp>
      <p:sp>
        <p:nvSpPr>
          <p:cNvPr id="3077" name="TextBox 9">
            <a:extLst>
              <a:ext uri="{FF2B5EF4-FFF2-40B4-BE49-F238E27FC236}">
                <a16:creationId xmlns:a16="http://schemas.microsoft.com/office/drawing/2014/main" id="{06E81089-1257-455E-9B48-E778EC42E7D5}"/>
              </a:ext>
            </a:extLst>
          </p:cNvPr>
          <p:cNvSpPr txBox="1">
            <a:spLocks noChangeArrowheads="1"/>
          </p:cNvSpPr>
          <p:nvPr/>
        </p:nvSpPr>
        <p:spPr bwMode="auto">
          <a:xfrm>
            <a:off x="687388" y="5257800"/>
            <a:ext cx="7477125"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eaLnBrk="1" hangingPunct="1">
              <a:spcBef>
                <a:spcPct val="0"/>
              </a:spcBef>
              <a:buFontTx/>
              <a:buNone/>
            </a:pPr>
            <a:r>
              <a:rPr lang="en-US" altLang="en-US" sz="1800" dirty="0">
                <a:latin typeface="Arial" panose="020B0604020202020204" pitchFamily="34" charset="0"/>
                <a:cs typeface="Arial" panose="020B0604020202020204" pitchFamily="34" charset="0"/>
              </a:rPr>
              <a:t>A major earthquake struck in the southwest Pacific Ocean at a depth of 535.8 km in the Vanuatu Island Region.</a:t>
            </a:r>
          </a:p>
          <a:p>
            <a:pPr eaLnBrk="1" hangingPunct="1">
              <a:spcBef>
                <a:spcPct val="0"/>
              </a:spcBef>
              <a:buFontTx/>
              <a:buNone/>
            </a:pPr>
            <a:endParaRPr lang="en-US" altLang="en-US" sz="1800" dirty="0">
              <a:latin typeface="Arial" panose="020B0604020202020204" pitchFamily="34" charset="0"/>
              <a:cs typeface="Arial" panose="020B0604020202020204" pitchFamily="34" charset="0"/>
            </a:endParaRPr>
          </a:p>
          <a:p>
            <a:pPr eaLnBrk="1" hangingPunct="1">
              <a:spcBef>
                <a:spcPct val="0"/>
              </a:spcBef>
              <a:buFontTx/>
              <a:buNone/>
            </a:pPr>
            <a:r>
              <a:rPr lang="en-US" altLang="en-US" sz="1800" dirty="0">
                <a:latin typeface="Arial" panose="020B0604020202020204" pitchFamily="34" charset="0"/>
                <a:cs typeface="Arial" panose="020B0604020202020204" pitchFamily="34" charset="0"/>
              </a:rPr>
              <a:t>There are no reports of damage or injuries.</a:t>
            </a:r>
          </a:p>
        </p:txBody>
      </p:sp>
      <p:pic>
        <p:nvPicPr>
          <p:cNvPr id="3078" name="Picture 9" descr="globe.jpg">
            <a:extLst>
              <a:ext uri="{FF2B5EF4-FFF2-40B4-BE49-F238E27FC236}">
                <a16:creationId xmlns:a16="http://schemas.microsoft.com/office/drawing/2014/main" id="{223B550B-D3C8-452B-92CE-B4C97ED51434}"/>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7389813" y="1225550"/>
            <a:ext cx="1590675" cy="1590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Box 7">
            <a:extLst>
              <a:ext uri="{FF2B5EF4-FFF2-40B4-BE49-F238E27FC236}">
                <a16:creationId xmlns:a16="http://schemas.microsoft.com/office/drawing/2014/main" id="{F9FFA098-C39E-4755-B004-02402B57450C}"/>
              </a:ext>
            </a:extLst>
          </p:cNvPr>
          <p:cNvSpPr txBox="1"/>
          <p:nvPr/>
        </p:nvSpPr>
        <p:spPr>
          <a:xfrm>
            <a:off x="6632575" y="228600"/>
            <a:ext cx="2590800" cy="1108075"/>
          </a:xfrm>
          <a:prstGeom prst="rect">
            <a:avLst/>
          </a:prstGeom>
          <a:noFill/>
        </p:spPr>
        <p:txBody>
          <a:bodyPr>
            <a:spAutoFit/>
          </a:bodyPr>
          <a:lstStyle/>
          <a:p>
            <a:pPr eaLnBrk="1" hangingPunct="1">
              <a:defRPr/>
            </a:pPr>
            <a:r>
              <a:rPr lang="en-US" sz="1600" b="1" dirty="0">
                <a:solidFill>
                  <a:srgbClr val="11488B"/>
                </a:solidFill>
                <a:effectLst>
                  <a:outerShdw blurRad="38100" dist="38100" dir="2700000" algn="tl">
                    <a:srgbClr val="C0C0C0"/>
                  </a:outerShdw>
                </a:effectLst>
                <a:latin typeface="Arial" charset="0"/>
                <a:ea typeface="ＭＳ Ｐゴシック" pitchFamily="-109" charset="-128"/>
                <a:cs typeface="Arial" pitchFamily="34" charset="0"/>
              </a:rPr>
              <a:t>Latitude </a:t>
            </a:r>
            <a:r>
              <a:rPr lang="en-US" sz="1600" dirty="0">
                <a:effectLst>
                  <a:outerShdw blurRad="38100" dist="38100" dir="2700000" algn="tl">
                    <a:srgbClr val="C0C0C0"/>
                  </a:outerShdw>
                </a:effectLst>
                <a:latin typeface="Arial" charset="0"/>
                <a:ea typeface="ＭＳ Ｐゴシック" pitchFamily="-109" charset="-128"/>
                <a:cs typeface="Arial" pitchFamily="34" charset="0"/>
              </a:rPr>
              <a:t>21.104</a:t>
            </a:r>
            <a:r>
              <a:rPr lang="en-US" sz="1600" dirty="0">
                <a:latin typeface="Arial" charset="0"/>
                <a:ea typeface="ＭＳ Ｐゴシック" pitchFamily="-109" charset="-128"/>
              </a:rPr>
              <a:t>°</a:t>
            </a:r>
            <a:r>
              <a:rPr lang="en-US" sz="1600" dirty="0">
                <a:effectLst>
                  <a:outerShdw blurRad="38100" dist="38100" dir="2700000" algn="tl">
                    <a:srgbClr val="C0C0C0"/>
                  </a:outerShdw>
                </a:effectLst>
                <a:latin typeface="Arial" charset="0"/>
                <a:ea typeface="ＭＳ Ｐゴシック" pitchFamily="-109" charset="-128"/>
                <a:cs typeface="Arial" pitchFamily="34" charset="0"/>
              </a:rPr>
              <a:t>S</a:t>
            </a:r>
            <a:r>
              <a:rPr lang="en-US" sz="1600" b="1" dirty="0">
                <a:effectLst>
                  <a:outerShdw blurRad="38100" dist="38100" dir="2700000" algn="tl">
                    <a:srgbClr val="C0C0C0"/>
                  </a:outerShdw>
                </a:effectLst>
                <a:latin typeface="Arial" charset="0"/>
                <a:ea typeface="ＭＳ Ｐゴシック" pitchFamily="-109" charset="-128"/>
                <a:cs typeface="Arial" pitchFamily="34" charset="0"/>
              </a:rPr>
              <a:t> </a:t>
            </a:r>
          </a:p>
          <a:p>
            <a:pPr eaLnBrk="1" hangingPunct="1">
              <a:defRPr/>
            </a:pPr>
            <a:r>
              <a:rPr lang="en-US" sz="1600" b="1" dirty="0">
                <a:solidFill>
                  <a:srgbClr val="11488B"/>
                </a:solidFill>
                <a:effectLst>
                  <a:outerShdw blurRad="38100" dist="38100" dir="2700000" algn="tl">
                    <a:srgbClr val="C0C0C0"/>
                  </a:outerShdw>
                </a:effectLst>
                <a:latin typeface="Arial" charset="0"/>
                <a:ea typeface="ＭＳ Ｐゴシック" pitchFamily="-109" charset="-128"/>
                <a:cs typeface="Arial" pitchFamily="34" charset="0"/>
              </a:rPr>
              <a:t>Longitude </a:t>
            </a:r>
            <a:r>
              <a:rPr lang="en-US" sz="1600" dirty="0">
                <a:effectLst>
                  <a:outerShdw blurRad="38100" dist="38100" dir="2700000" algn="tl">
                    <a:srgbClr val="C0C0C0"/>
                  </a:outerShdw>
                </a:effectLst>
                <a:latin typeface="Arial" charset="0"/>
                <a:ea typeface="ＭＳ Ｐゴシック" pitchFamily="-109" charset="-128"/>
                <a:cs typeface="Arial" pitchFamily="34" charset="0"/>
              </a:rPr>
              <a:t>174.895</a:t>
            </a:r>
            <a:r>
              <a:rPr lang="en-US" sz="1600" dirty="0">
                <a:latin typeface="Arial" charset="0"/>
                <a:ea typeface="ＭＳ Ｐゴシック" pitchFamily="-109" charset="-128"/>
              </a:rPr>
              <a:t>°</a:t>
            </a:r>
            <a:r>
              <a:rPr lang="en-US" sz="1600" dirty="0">
                <a:effectLst>
                  <a:outerShdw blurRad="38100" dist="38100" dir="2700000" algn="tl">
                    <a:srgbClr val="C0C0C0"/>
                  </a:outerShdw>
                </a:effectLst>
                <a:latin typeface="Arial" charset="0"/>
                <a:ea typeface="ＭＳ Ｐゴシック" pitchFamily="-109" charset="-128"/>
                <a:cs typeface="Arial" pitchFamily="34" charset="0"/>
              </a:rPr>
              <a:t>E</a:t>
            </a:r>
          </a:p>
          <a:p>
            <a:pPr eaLnBrk="1" hangingPunct="1">
              <a:defRPr/>
            </a:pPr>
            <a:r>
              <a:rPr lang="en-US" sz="1600" b="1" dirty="0">
                <a:solidFill>
                  <a:srgbClr val="11488B"/>
                </a:solidFill>
                <a:effectLst>
                  <a:outerShdw blurRad="38100" dist="38100" dir="2700000" algn="tl">
                    <a:srgbClr val="C0C0C0"/>
                  </a:outerShdw>
                </a:effectLst>
                <a:latin typeface="Arial" charset="0"/>
                <a:ea typeface="ＭＳ Ｐゴシック" pitchFamily="-109" charset="-128"/>
                <a:cs typeface="Arial" pitchFamily="34" charset="0"/>
              </a:rPr>
              <a:t>Depth </a:t>
            </a:r>
            <a:r>
              <a:rPr lang="en-US" sz="1600" dirty="0">
                <a:effectLst>
                  <a:outerShdw blurRad="38100" dist="38100" dir="2700000" algn="tl">
                    <a:srgbClr val="C0C0C0"/>
                  </a:outerShdw>
                </a:effectLst>
                <a:latin typeface="Arial" charset="0"/>
                <a:ea typeface="ＭＳ Ｐゴシック" pitchFamily="-109" charset="-128"/>
                <a:cs typeface="Arial" pitchFamily="34" charset="0"/>
              </a:rPr>
              <a:t>535.8 km</a:t>
            </a:r>
            <a:endParaRPr lang="en-US" sz="1600" dirty="0">
              <a:latin typeface="Arial" charset="0"/>
              <a:ea typeface="ＭＳ Ｐゴシック" pitchFamily="-109" charset="-128"/>
              <a:cs typeface="Arial" pitchFamily="34" charset="0"/>
            </a:endParaRPr>
          </a:p>
          <a:p>
            <a:pPr eaLnBrk="1" hangingPunct="1">
              <a:defRPr/>
            </a:pPr>
            <a:endParaRPr lang="en-US" dirty="0">
              <a:latin typeface="Arial" charset="0"/>
              <a:ea typeface="ＭＳ Ｐゴシック" pitchFamily="-109" charset="-128"/>
            </a:endParaRPr>
          </a:p>
        </p:txBody>
      </p:sp>
      <p:pic>
        <p:nvPicPr>
          <p:cNvPr id="3080" name="Picture 2" descr="A picture containing map&#10;&#10;Description automatically generated">
            <a:extLst>
              <a:ext uri="{FF2B5EF4-FFF2-40B4-BE49-F238E27FC236}">
                <a16:creationId xmlns:a16="http://schemas.microsoft.com/office/drawing/2014/main" id="{ECFCCFD8-7B77-407F-BE7F-D7CB29F6F7C4}"/>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42900" y="1225550"/>
            <a:ext cx="6819900" cy="3879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20326836-4D4D-4FB0-91DC-E754B6E79162}"/>
              </a:ext>
            </a:extLst>
          </p:cNvPr>
          <p:cNvSpPr/>
          <p:nvPr/>
        </p:nvSpPr>
        <p:spPr>
          <a:xfrm>
            <a:off x="0" y="0"/>
            <a:ext cx="152400" cy="6858000"/>
          </a:xfrm>
          <a:prstGeom prst="rect">
            <a:avLst/>
          </a:prstGeom>
          <a:solidFill>
            <a:srgbClr val="393996"/>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21507" name="TextBox 9">
            <a:extLst>
              <a:ext uri="{FF2B5EF4-FFF2-40B4-BE49-F238E27FC236}">
                <a16:creationId xmlns:a16="http://schemas.microsoft.com/office/drawing/2014/main" id="{C3D44C84-173A-4E18-96B4-86A952BE94E3}"/>
              </a:ext>
            </a:extLst>
          </p:cNvPr>
          <p:cNvSpPr txBox="1">
            <a:spLocks noChangeArrowheads="1"/>
          </p:cNvSpPr>
          <p:nvPr/>
        </p:nvSpPr>
        <p:spPr bwMode="auto">
          <a:xfrm>
            <a:off x="709613" y="773113"/>
            <a:ext cx="7859712" cy="3970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ctr" eaLnBrk="1" hangingPunct="1">
              <a:spcBef>
                <a:spcPct val="0"/>
              </a:spcBef>
              <a:buFontTx/>
              <a:buNone/>
            </a:pPr>
            <a:r>
              <a:rPr lang="en-US" altLang="en-US" sz="1800" b="1">
                <a:solidFill>
                  <a:srgbClr val="393996"/>
                </a:solidFill>
                <a:latin typeface="Arial" panose="020B0604020202020204" pitchFamily="34" charset="0"/>
              </a:rPr>
              <a:t>Teachable Moments are a service of</a:t>
            </a:r>
            <a:endParaRPr lang="en-US" altLang="en-US" sz="1800">
              <a:latin typeface="Arial" panose="020B0604020202020204" pitchFamily="34" charset="0"/>
            </a:endParaRPr>
          </a:p>
          <a:p>
            <a:pPr algn="ctr" eaLnBrk="1" hangingPunct="1">
              <a:spcBef>
                <a:spcPct val="0"/>
              </a:spcBef>
              <a:buFontTx/>
              <a:buNone/>
            </a:pPr>
            <a:endParaRPr lang="en-US" altLang="en-US" sz="1800">
              <a:latin typeface="Arial" panose="020B0604020202020204" pitchFamily="34" charset="0"/>
            </a:endParaRPr>
          </a:p>
          <a:p>
            <a:pPr algn="ctr" eaLnBrk="1" hangingPunct="1">
              <a:spcBef>
                <a:spcPct val="0"/>
              </a:spcBef>
              <a:buFontTx/>
              <a:buNone/>
            </a:pPr>
            <a:r>
              <a:rPr lang="en-US" altLang="en-US" sz="1800">
                <a:latin typeface="Arial" panose="020B0604020202020204" pitchFamily="34" charset="0"/>
              </a:rPr>
              <a:t>The Incorporated Research Institutions for Seismology</a:t>
            </a:r>
          </a:p>
          <a:p>
            <a:pPr algn="ctr" eaLnBrk="1" hangingPunct="1">
              <a:spcBef>
                <a:spcPct val="0"/>
              </a:spcBef>
              <a:buFontTx/>
              <a:buNone/>
            </a:pPr>
            <a:r>
              <a:rPr lang="en-US" altLang="en-US" sz="1800">
                <a:latin typeface="Arial" panose="020B0604020202020204" pitchFamily="34" charset="0"/>
              </a:rPr>
              <a:t> Education &amp; Public Outreach </a:t>
            </a:r>
          </a:p>
          <a:p>
            <a:pPr algn="ctr" eaLnBrk="1" hangingPunct="1">
              <a:spcBef>
                <a:spcPct val="0"/>
              </a:spcBef>
              <a:buFontTx/>
              <a:buNone/>
            </a:pPr>
            <a:r>
              <a:rPr lang="en-US" altLang="en-US" sz="1800">
                <a:latin typeface="Arial" panose="020B0604020202020204" pitchFamily="34" charset="0"/>
              </a:rPr>
              <a:t>and </a:t>
            </a:r>
          </a:p>
          <a:p>
            <a:pPr algn="ctr" eaLnBrk="1" hangingPunct="1">
              <a:spcBef>
                <a:spcPct val="0"/>
              </a:spcBef>
              <a:buFontTx/>
              <a:buNone/>
            </a:pPr>
            <a:r>
              <a:rPr lang="en-US" altLang="en-US" sz="1800">
                <a:latin typeface="Arial" panose="020B0604020202020204" pitchFamily="34" charset="0"/>
              </a:rPr>
              <a:t>The University of Portland </a:t>
            </a:r>
          </a:p>
          <a:p>
            <a:pPr algn="ctr" eaLnBrk="1" hangingPunct="1">
              <a:spcBef>
                <a:spcPct val="0"/>
              </a:spcBef>
              <a:buFontTx/>
              <a:buNone/>
            </a:pPr>
            <a:endParaRPr lang="en-US" altLang="en-US" sz="1800">
              <a:latin typeface="Arial" panose="020B0604020202020204" pitchFamily="34" charset="0"/>
            </a:endParaRPr>
          </a:p>
          <a:p>
            <a:pPr algn="ctr" eaLnBrk="1" hangingPunct="1">
              <a:spcBef>
                <a:spcPct val="0"/>
              </a:spcBef>
              <a:buFontTx/>
              <a:buNone/>
            </a:pPr>
            <a:endParaRPr lang="en-US" altLang="en-US" sz="1800">
              <a:latin typeface="Arial" panose="020B0604020202020204" pitchFamily="34" charset="0"/>
            </a:endParaRPr>
          </a:p>
          <a:p>
            <a:pPr algn="ctr" eaLnBrk="1" hangingPunct="1">
              <a:spcBef>
                <a:spcPct val="0"/>
              </a:spcBef>
              <a:buFontTx/>
              <a:buNone/>
            </a:pPr>
            <a:endParaRPr lang="en-US" altLang="en-US" sz="1800">
              <a:latin typeface="Arial" panose="020B0604020202020204" pitchFamily="34" charset="0"/>
            </a:endParaRPr>
          </a:p>
          <a:p>
            <a:pPr algn="ctr" eaLnBrk="1" hangingPunct="1">
              <a:spcBef>
                <a:spcPct val="0"/>
              </a:spcBef>
              <a:buFontTx/>
              <a:buNone/>
            </a:pPr>
            <a:r>
              <a:rPr lang="en-US" altLang="en-US" sz="1800">
                <a:latin typeface="Arial" panose="020B0604020202020204" pitchFamily="34" charset="0"/>
              </a:rPr>
              <a:t>Please send feedback to </a:t>
            </a:r>
            <a:r>
              <a:rPr lang="en-US" altLang="en-US" sz="1800">
                <a:latin typeface="Arial" panose="020B0604020202020204" pitchFamily="34" charset="0"/>
                <a:hlinkClick r:id="rId3"/>
              </a:rPr>
              <a:t>tkb@iris.edu</a:t>
            </a:r>
            <a:endParaRPr lang="en-US" altLang="en-US" sz="1800">
              <a:latin typeface="Arial" panose="020B0604020202020204" pitchFamily="34" charset="0"/>
            </a:endParaRPr>
          </a:p>
          <a:p>
            <a:pPr algn="ctr" eaLnBrk="1" hangingPunct="1">
              <a:spcBef>
                <a:spcPct val="0"/>
              </a:spcBef>
              <a:buFontTx/>
              <a:buNone/>
            </a:pPr>
            <a:endParaRPr lang="en-US" altLang="en-US" sz="1800">
              <a:latin typeface="Arial" panose="020B0604020202020204" pitchFamily="34" charset="0"/>
            </a:endParaRPr>
          </a:p>
          <a:p>
            <a:pPr algn="ctr" eaLnBrk="1" hangingPunct="1">
              <a:spcBef>
                <a:spcPct val="0"/>
              </a:spcBef>
              <a:buFont typeface="Arial" panose="020B0604020202020204" pitchFamily="34" charset="0"/>
              <a:buNone/>
            </a:pPr>
            <a:r>
              <a:rPr lang="en-US" altLang="en-US" sz="1800">
                <a:latin typeface="Arial" panose="020B0604020202020204" pitchFamily="34" charset="0"/>
              </a:rPr>
              <a:t>To receive automatic notifications of new Teachable Moments</a:t>
            </a:r>
          </a:p>
          <a:p>
            <a:pPr algn="ctr" eaLnBrk="1" hangingPunct="1">
              <a:spcBef>
                <a:spcPct val="0"/>
              </a:spcBef>
              <a:buFont typeface="Arial" panose="020B0604020202020204" pitchFamily="34" charset="0"/>
              <a:buNone/>
            </a:pPr>
            <a:r>
              <a:rPr lang="en-US" altLang="en-US" sz="1800">
                <a:latin typeface="Arial" panose="020B0604020202020204" pitchFamily="34" charset="0"/>
              </a:rPr>
              <a:t> subscribe at </a:t>
            </a:r>
            <a:r>
              <a:rPr lang="en-US" altLang="en-US" sz="1800">
                <a:latin typeface="Arial" panose="020B0604020202020204" pitchFamily="34" charset="0"/>
                <a:hlinkClick r:id="rId4"/>
              </a:rPr>
              <a:t>www.iris.edu/hq/retm</a:t>
            </a:r>
            <a:endParaRPr lang="en-US" altLang="en-US" sz="1800">
              <a:latin typeface="Arial" panose="020B0604020202020204" pitchFamily="34" charset="0"/>
            </a:endParaRPr>
          </a:p>
          <a:p>
            <a:pPr algn="ctr" eaLnBrk="1" hangingPunct="1">
              <a:spcBef>
                <a:spcPct val="0"/>
              </a:spcBef>
              <a:buFont typeface="Arial" panose="020B0604020202020204" pitchFamily="34" charset="0"/>
              <a:buNone/>
            </a:pPr>
            <a:endParaRPr lang="en-US" altLang="en-US" sz="1800">
              <a:latin typeface="Arial" panose="020B0604020202020204" pitchFamily="34" charset="0"/>
            </a:endParaRPr>
          </a:p>
        </p:txBody>
      </p:sp>
      <p:pic>
        <p:nvPicPr>
          <p:cNvPr id="21508" name="Picture 1">
            <a:extLst>
              <a:ext uri="{FF2B5EF4-FFF2-40B4-BE49-F238E27FC236}">
                <a16:creationId xmlns:a16="http://schemas.microsoft.com/office/drawing/2014/main" id="{F74B2936-9749-436F-A95D-EBA3E8C6ECAB}"/>
              </a:ext>
            </a:extLst>
          </p:cNvPr>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6400800" y="5262563"/>
            <a:ext cx="2413000" cy="1281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1509" name="Picture 1">
            <a:extLst>
              <a:ext uri="{FF2B5EF4-FFF2-40B4-BE49-F238E27FC236}">
                <a16:creationId xmlns:a16="http://schemas.microsoft.com/office/drawing/2014/main" id="{C0A12E30-D980-4675-A882-AF89E9921835}"/>
              </a:ext>
            </a:extLst>
          </p:cNvPr>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709613" y="5337175"/>
            <a:ext cx="1200150" cy="1206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1510" name="TextBox 1">
            <a:extLst>
              <a:ext uri="{FF2B5EF4-FFF2-40B4-BE49-F238E27FC236}">
                <a16:creationId xmlns:a16="http://schemas.microsoft.com/office/drawing/2014/main" id="{D5A00BD1-8CF1-4508-AD67-7A91E69F072C}"/>
              </a:ext>
            </a:extLst>
          </p:cNvPr>
          <p:cNvSpPr txBox="1">
            <a:spLocks noChangeArrowheads="1"/>
          </p:cNvSpPr>
          <p:nvPr/>
        </p:nvSpPr>
        <p:spPr bwMode="auto">
          <a:xfrm>
            <a:off x="3432175" y="6462713"/>
            <a:ext cx="251142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ctr" eaLnBrk="1" hangingPunct="1">
              <a:spcBef>
                <a:spcPct val="0"/>
              </a:spcBef>
              <a:buFontTx/>
              <a:buNone/>
            </a:pPr>
            <a:r>
              <a:rPr lang="en-US" altLang="en-US" sz="1400">
                <a:solidFill>
                  <a:srgbClr val="2144AB"/>
                </a:solidFill>
                <a:latin typeface="Arial" panose="020B0604020202020204" pitchFamily="34" charset="0"/>
              </a:rPr>
              <a:t>www.iris.edu/earthquake</a:t>
            </a:r>
          </a:p>
        </p:txBody>
      </p:sp>
      <p:pic>
        <p:nvPicPr>
          <p:cNvPr id="21511" name="Picture 1">
            <a:extLst>
              <a:ext uri="{FF2B5EF4-FFF2-40B4-BE49-F238E27FC236}">
                <a16:creationId xmlns:a16="http://schemas.microsoft.com/office/drawing/2014/main" id="{A99C4F52-8566-4233-A192-4278439A3C6C}"/>
              </a:ext>
            </a:extLst>
          </p:cNvPr>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3671888" y="4806950"/>
            <a:ext cx="2057400" cy="1595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1926A009-E2A9-4154-BC5D-60CBB3A4E2D9}"/>
              </a:ext>
            </a:extLst>
          </p:cNvPr>
          <p:cNvSpPr/>
          <p:nvPr/>
        </p:nvSpPr>
        <p:spPr>
          <a:xfrm>
            <a:off x="0" y="0"/>
            <a:ext cx="152400" cy="6858000"/>
          </a:xfrm>
          <a:prstGeom prst="rect">
            <a:avLst/>
          </a:prstGeom>
          <a:solidFill>
            <a:srgbClr val="393996"/>
          </a:solidFill>
        </p:spPr>
        <p:style>
          <a:lnRef idx="2">
            <a:schemeClr val="accent1">
              <a:shade val="50000"/>
            </a:schemeClr>
          </a:lnRef>
          <a:fillRef idx="1">
            <a:schemeClr val="accent1"/>
          </a:fillRef>
          <a:effectRef idx="0">
            <a:schemeClr val="accent1"/>
          </a:effectRef>
          <a:fontRef idx="minor">
            <a:schemeClr val="lt1"/>
          </a:fontRef>
        </p:style>
        <p:txBody>
          <a:bodyPr anchor="ct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defRPr/>
            </a:pPr>
            <a:endParaRPr lang="en-US" altLang="en-US" sz="1800">
              <a:solidFill>
                <a:srgbClr val="FFFFFF"/>
              </a:solidFill>
              <a:ea typeface="ＭＳ Ｐゴシック" panose="020B0600070205080204" pitchFamily="34" charset="-128"/>
            </a:endParaRPr>
          </a:p>
        </p:txBody>
      </p:sp>
      <p:sp>
        <p:nvSpPr>
          <p:cNvPr id="5123" name="TextBox 14">
            <a:extLst>
              <a:ext uri="{FF2B5EF4-FFF2-40B4-BE49-F238E27FC236}">
                <a16:creationId xmlns:a16="http://schemas.microsoft.com/office/drawing/2014/main" id="{E007AEAF-8F41-4DDE-9ACE-F94605F626D2}"/>
              </a:ext>
            </a:extLst>
          </p:cNvPr>
          <p:cNvSpPr txBox="1">
            <a:spLocks noChangeArrowheads="1"/>
          </p:cNvSpPr>
          <p:nvPr/>
        </p:nvSpPr>
        <p:spPr bwMode="auto">
          <a:xfrm>
            <a:off x="587375" y="4278313"/>
            <a:ext cx="2752725" cy="2441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ctr" eaLnBrk="1" hangingPunct="1">
              <a:spcBef>
                <a:spcPct val="0"/>
              </a:spcBef>
              <a:spcAft>
                <a:spcPts val="400"/>
              </a:spcAft>
              <a:buFontTx/>
              <a:buNone/>
            </a:pPr>
            <a:r>
              <a:rPr lang="en-US" altLang="en-US" sz="1400" b="1">
                <a:solidFill>
                  <a:srgbClr val="C00000"/>
                </a:solidFill>
                <a:latin typeface="Arial" panose="020B0604020202020204" pitchFamily="34" charset="0"/>
              </a:rPr>
              <a:t>Extreme </a:t>
            </a:r>
          </a:p>
          <a:p>
            <a:pPr algn="ctr" eaLnBrk="1" hangingPunct="1">
              <a:spcBef>
                <a:spcPct val="0"/>
              </a:spcBef>
              <a:spcAft>
                <a:spcPts val="400"/>
              </a:spcAft>
              <a:buFontTx/>
              <a:buNone/>
            </a:pPr>
            <a:r>
              <a:rPr lang="en-US" altLang="en-US" sz="1400" b="1">
                <a:solidFill>
                  <a:srgbClr val="FF0000"/>
                </a:solidFill>
                <a:latin typeface="Arial" panose="020B0604020202020204" pitchFamily="34" charset="0"/>
              </a:rPr>
              <a:t>Violent</a:t>
            </a:r>
          </a:p>
          <a:p>
            <a:pPr algn="ctr" eaLnBrk="1" hangingPunct="1">
              <a:spcBef>
                <a:spcPct val="0"/>
              </a:spcBef>
              <a:spcAft>
                <a:spcPts val="400"/>
              </a:spcAft>
              <a:buFontTx/>
              <a:buNone/>
            </a:pPr>
            <a:r>
              <a:rPr lang="en-US" altLang="en-US" sz="1400" b="1">
                <a:solidFill>
                  <a:srgbClr val="FFC000"/>
                </a:solidFill>
                <a:latin typeface="Arial" panose="020B0604020202020204" pitchFamily="34" charset="0"/>
              </a:rPr>
              <a:t>Severe</a:t>
            </a:r>
          </a:p>
          <a:p>
            <a:pPr algn="ctr" eaLnBrk="1" hangingPunct="1">
              <a:spcBef>
                <a:spcPct val="0"/>
              </a:spcBef>
              <a:spcAft>
                <a:spcPts val="400"/>
              </a:spcAft>
              <a:buFontTx/>
              <a:buNone/>
            </a:pPr>
            <a:r>
              <a:rPr lang="en-US" altLang="en-US" sz="1400" b="1">
                <a:solidFill>
                  <a:srgbClr val="FFC000"/>
                </a:solidFill>
                <a:latin typeface="Arial" panose="020B0604020202020204" pitchFamily="34" charset="0"/>
              </a:rPr>
              <a:t>Very Strong</a:t>
            </a:r>
          </a:p>
          <a:p>
            <a:pPr algn="ctr" eaLnBrk="1" hangingPunct="1">
              <a:spcBef>
                <a:spcPct val="0"/>
              </a:spcBef>
              <a:spcAft>
                <a:spcPts val="400"/>
              </a:spcAft>
              <a:buFontTx/>
              <a:buNone/>
            </a:pPr>
            <a:r>
              <a:rPr lang="en-US" altLang="en-US" sz="1400" b="1">
                <a:solidFill>
                  <a:srgbClr val="FFFF00"/>
                </a:solidFill>
                <a:latin typeface="Arial" panose="020B0604020202020204" pitchFamily="34" charset="0"/>
              </a:rPr>
              <a:t>Strong</a:t>
            </a:r>
          </a:p>
          <a:p>
            <a:pPr algn="ctr" eaLnBrk="1" hangingPunct="1">
              <a:spcBef>
                <a:spcPct val="0"/>
              </a:spcBef>
              <a:spcAft>
                <a:spcPts val="400"/>
              </a:spcAft>
              <a:buFontTx/>
              <a:buNone/>
            </a:pPr>
            <a:r>
              <a:rPr lang="en-US" altLang="en-US" sz="1400">
                <a:latin typeface="Arial" panose="020B0604020202020204" pitchFamily="34" charset="0"/>
              </a:rPr>
              <a:t>Moderate</a:t>
            </a:r>
          </a:p>
          <a:p>
            <a:pPr algn="ctr" eaLnBrk="1" hangingPunct="1">
              <a:spcBef>
                <a:spcPct val="0"/>
              </a:spcBef>
              <a:spcAft>
                <a:spcPts val="400"/>
              </a:spcAft>
              <a:buFontTx/>
              <a:buNone/>
            </a:pPr>
            <a:r>
              <a:rPr lang="en-US" altLang="en-US" sz="1400">
                <a:latin typeface="Arial" panose="020B0604020202020204" pitchFamily="34" charset="0"/>
              </a:rPr>
              <a:t>Light</a:t>
            </a:r>
          </a:p>
          <a:p>
            <a:pPr algn="ctr" eaLnBrk="1" hangingPunct="1">
              <a:spcBef>
                <a:spcPct val="0"/>
              </a:spcBef>
              <a:spcAft>
                <a:spcPts val="400"/>
              </a:spcAft>
              <a:buFontTx/>
              <a:buNone/>
            </a:pPr>
            <a:r>
              <a:rPr lang="en-US" altLang="en-US" sz="1400">
                <a:latin typeface="Arial" panose="020B0604020202020204" pitchFamily="34" charset="0"/>
              </a:rPr>
              <a:t>Weak</a:t>
            </a:r>
          </a:p>
          <a:p>
            <a:pPr algn="ctr" eaLnBrk="1" hangingPunct="1">
              <a:spcBef>
                <a:spcPct val="0"/>
              </a:spcBef>
              <a:spcAft>
                <a:spcPts val="400"/>
              </a:spcAft>
              <a:buFontTx/>
              <a:buNone/>
            </a:pPr>
            <a:r>
              <a:rPr lang="en-US" altLang="en-US" sz="1400">
                <a:latin typeface="Arial" panose="020B0604020202020204" pitchFamily="34" charset="0"/>
              </a:rPr>
              <a:t>Not Felt</a:t>
            </a:r>
            <a:endParaRPr lang="en-US" altLang="en-US" sz="1800">
              <a:latin typeface="Arial" panose="020B0604020202020204" pitchFamily="34" charset="0"/>
            </a:endParaRPr>
          </a:p>
        </p:txBody>
      </p:sp>
      <p:sp>
        <p:nvSpPr>
          <p:cNvPr id="5124" name="TextBox 15">
            <a:extLst>
              <a:ext uri="{FF2B5EF4-FFF2-40B4-BE49-F238E27FC236}">
                <a16:creationId xmlns:a16="http://schemas.microsoft.com/office/drawing/2014/main" id="{D83805E1-D94F-44BD-ABA9-8A3BD9FC8CDD}"/>
              </a:ext>
            </a:extLst>
          </p:cNvPr>
          <p:cNvSpPr txBox="1">
            <a:spLocks noChangeArrowheads="1"/>
          </p:cNvSpPr>
          <p:nvPr/>
        </p:nvSpPr>
        <p:spPr bwMode="auto">
          <a:xfrm>
            <a:off x="4314825" y="6486525"/>
            <a:ext cx="4964113"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eaLnBrk="1" hangingPunct="1">
              <a:spcBef>
                <a:spcPct val="0"/>
              </a:spcBef>
              <a:buFontTx/>
              <a:buNone/>
            </a:pPr>
            <a:r>
              <a:rPr lang="en-US" altLang="en-US" sz="1400" i="1">
                <a:latin typeface="Arial" panose="020B0604020202020204" pitchFamily="34" charset="0"/>
              </a:rPr>
              <a:t>USGS estimated shaking intensity from M 7.3 Earthquake</a:t>
            </a:r>
          </a:p>
        </p:txBody>
      </p:sp>
      <p:sp>
        <p:nvSpPr>
          <p:cNvPr id="5125" name="TextBox 15">
            <a:extLst>
              <a:ext uri="{FF2B5EF4-FFF2-40B4-BE49-F238E27FC236}">
                <a16:creationId xmlns:a16="http://schemas.microsoft.com/office/drawing/2014/main" id="{8C905E46-CD4C-4784-9BF9-018CFAE9D875}"/>
              </a:ext>
            </a:extLst>
          </p:cNvPr>
          <p:cNvSpPr txBox="1">
            <a:spLocks noChangeArrowheads="1"/>
          </p:cNvSpPr>
          <p:nvPr/>
        </p:nvSpPr>
        <p:spPr bwMode="auto">
          <a:xfrm>
            <a:off x="273050" y="1143000"/>
            <a:ext cx="3232150" cy="2800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eaLnBrk="1" hangingPunct="1">
              <a:spcBef>
                <a:spcPct val="0"/>
              </a:spcBef>
              <a:buFontTx/>
              <a:buNone/>
            </a:pPr>
            <a:r>
              <a:rPr lang="en-US" altLang="en-US" sz="1600">
                <a:latin typeface="Arial" panose="020B0604020202020204" pitchFamily="34" charset="0"/>
              </a:rPr>
              <a:t>The Modified-Mercalli Intensity (MMI) scale is a ten-stage scale that indicates the severity of ground shaking. Intensity is dependent on the magnitude, depth, bedrock, and location.</a:t>
            </a:r>
          </a:p>
          <a:p>
            <a:pPr eaLnBrk="1" hangingPunct="1">
              <a:spcBef>
                <a:spcPct val="0"/>
              </a:spcBef>
              <a:buFontTx/>
              <a:buNone/>
            </a:pPr>
            <a:endParaRPr lang="en-US" altLang="en-US" sz="1600">
              <a:latin typeface="Arial" panose="020B0604020202020204" pitchFamily="34" charset="0"/>
            </a:endParaRPr>
          </a:p>
          <a:p>
            <a:pPr eaLnBrk="1" hangingPunct="1">
              <a:spcBef>
                <a:spcPct val="0"/>
              </a:spcBef>
              <a:buFontTx/>
              <a:buNone/>
            </a:pPr>
            <a:r>
              <a:rPr lang="en-US" altLang="en-US" sz="1600">
                <a:latin typeface="Arial" panose="020B0604020202020204" pitchFamily="34" charset="0"/>
              </a:rPr>
              <a:t>Due to the earthquake depth, the region only experienced weak shaking from this earthquake.</a:t>
            </a:r>
          </a:p>
          <a:p>
            <a:pPr eaLnBrk="1" hangingPunct="1">
              <a:spcBef>
                <a:spcPct val="0"/>
              </a:spcBef>
              <a:buFontTx/>
              <a:buNone/>
            </a:pPr>
            <a:endParaRPr lang="en-US" altLang="en-US" sz="1600">
              <a:latin typeface="Arial" panose="020B0604020202020204" pitchFamily="34" charset="0"/>
            </a:endParaRPr>
          </a:p>
        </p:txBody>
      </p:sp>
      <p:pic>
        <p:nvPicPr>
          <p:cNvPr id="5126" name="Picture 8" descr="IRIS_TMlogo.png">
            <a:extLst>
              <a:ext uri="{FF2B5EF4-FFF2-40B4-BE49-F238E27FC236}">
                <a16:creationId xmlns:a16="http://schemas.microsoft.com/office/drawing/2014/main" id="{4A4525BE-0E2B-4785-8B5A-D7BF71CC469D}"/>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39713" y="76200"/>
            <a:ext cx="903287" cy="927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27" name="Picture 9">
            <a:extLst>
              <a:ext uri="{FF2B5EF4-FFF2-40B4-BE49-F238E27FC236}">
                <a16:creationId xmlns:a16="http://schemas.microsoft.com/office/drawing/2014/main" id="{3237F1AF-6FD7-433F-8F03-86815AE1E488}"/>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58813" y="4325938"/>
            <a:ext cx="647700" cy="2393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128" name="TextBox 10">
            <a:extLst>
              <a:ext uri="{FF2B5EF4-FFF2-40B4-BE49-F238E27FC236}">
                <a16:creationId xmlns:a16="http://schemas.microsoft.com/office/drawing/2014/main" id="{8CADD31B-002F-4F56-BF8D-200FC6877EB3}"/>
              </a:ext>
            </a:extLst>
          </p:cNvPr>
          <p:cNvSpPr txBox="1">
            <a:spLocks noChangeArrowheads="1"/>
          </p:cNvSpPr>
          <p:nvPr/>
        </p:nvSpPr>
        <p:spPr bwMode="auto">
          <a:xfrm>
            <a:off x="481013" y="3810000"/>
            <a:ext cx="2262187" cy="522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eaLnBrk="1" hangingPunct="1">
              <a:spcBef>
                <a:spcPct val="0"/>
              </a:spcBef>
              <a:buFont typeface="Arial" panose="020B0604020202020204" pitchFamily="34" charset="0"/>
              <a:buNone/>
            </a:pPr>
            <a:r>
              <a:rPr lang="en-US" altLang="en-US" sz="1400" b="1">
                <a:latin typeface="Arial" panose="020B0604020202020204" pitchFamily="34" charset="0"/>
              </a:rPr>
              <a:t>MMI   Perceived Shaking</a:t>
            </a:r>
          </a:p>
          <a:p>
            <a:pPr eaLnBrk="1" hangingPunct="1">
              <a:spcBef>
                <a:spcPct val="0"/>
              </a:spcBef>
              <a:buFontTx/>
              <a:buNone/>
            </a:pPr>
            <a:endParaRPr lang="en-US" altLang="en-US" sz="1400">
              <a:latin typeface="Arial" panose="020B0604020202020204" pitchFamily="34" charset="0"/>
            </a:endParaRPr>
          </a:p>
        </p:txBody>
      </p:sp>
      <p:pic>
        <p:nvPicPr>
          <p:cNvPr id="5129" name="Picture 2" descr="Map&#10;&#10;Description automatically generated">
            <a:extLst>
              <a:ext uri="{FF2B5EF4-FFF2-40B4-BE49-F238E27FC236}">
                <a16:creationId xmlns:a16="http://schemas.microsoft.com/office/drawing/2014/main" id="{2A77A6DE-64F5-40CC-BC06-7E36264CCC9C}"/>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625850" y="1033463"/>
            <a:ext cx="5337175" cy="535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Title 1">
            <a:extLst>
              <a:ext uri="{FF2B5EF4-FFF2-40B4-BE49-F238E27FC236}">
                <a16:creationId xmlns:a16="http://schemas.microsoft.com/office/drawing/2014/main" id="{A09D9DD8-3C69-4342-BDB0-5033AA9D0C28}"/>
              </a:ext>
            </a:extLst>
          </p:cNvPr>
          <p:cNvSpPr txBox="1">
            <a:spLocks/>
          </p:cNvSpPr>
          <p:nvPr/>
        </p:nvSpPr>
        <p:spPr>
          <a:xfrm>
            <a:off x="1233488" y="0"/>
            <a:ext cx="7899400" cy="762000"/>
          </a:xfrm>
          <a:prstGeom prst="rect">
            <a:avLst/>
          </a:prstGeom>
        </p:spPr>
        <p:txBody>
          <a:bodyPr anchor="ctr">
            <a:normAutofit fontScale="82500" lnSpcReduction="20000"/>
          </a:bodyPr>
          <a:lstStyle/>
          <a:p>
            <a:pPr eaLnBrk="1" fontAlgn="auto" hangingPunct="1">
              <a:spcAft>
                <a:spcPts val="0"/>
              </a:spcAft>
              <a:defRPr/>
            </a:pPr>
            <a:br>
              <a:rPr lang="en-US" sz="2000" b="1" dirty="0">
                <a:solidFill>
                  <a:schemeClr val="tx2">
                    <a:satMod val="130000"/>
                  </a:schemeClr>
                </a:solidFill>
                <a:effectLst>
                  <a:outerShdw blurRad="50000" dist="30000" dir="5400000" algn="tl" rotWithShape="0">
                    <a:srgbClr val="000000">
                      <a:alpha val="30000"/>
                    </a:srgbClr>
                  </a:outerShdw>
                </a:effectLst>
                <a:latin typeface="+mj-lt"/>
                <a:ea typeface="+mj-ea"/>
                <a:cs typeface="+mj-cs"/>
              </a:rPr>
            </a:br>
            <a:r>
              <a:rPr lang="en-US" sz="2400" b="1" dirty="0">
                <a:solidFill>
                  <a:schemeClr val="tx2">
                    <a:satMod val="130000"/>
                  </a:schemeClr>
                </a:solidFill>
                <a:effectLst>
                  <a:outerShdw blurRad="50000" dist="30000" dir="5400000" algn="tl" rotWithShape="0">
                    <a:srgbClr val="000000">
                      <a:alpha val="30000"/>
                    </a:srgbClr>
                  </a:outerShdw>
                </a:effectLst>
                <a:ea typeface="+mj-ea"/>
                <a:cs typeface="Arial" pitchFamily="34" charset="0"/>
              </a:rPr>
              <a:t>Magnitude 7.3 VANUATU</a:t>
            </a:r>
          </a:p>
          <a:p>
            <a:pPr eaLnBrk="1" fontAlgn="auto" hangingPunct="1">
              <a:spcAft>
                <a:spcPts val="0"/>
              </a:spcAft>
              <a:defRPr/>
            </a:pPr>
            <a:r>
              <a:rPr lang="en-US" b="1" dirty="0">
                <a:solidFill>
                  <a:schemeClr val="tx2">
                    <a:satMod val="130000"/>
                  </a:schemeClr>
                </a:solidFill>
                <a:effectLst>
                  <a:outerShdw blurRad="50000" dist="30000" dir="5400000" algn="tl" rotWithShape="0">
                    <a:srgbClr val="000000">
                      <a:alpha val="30000"/>
                    </a:srgbClr>
                  </a:outerShdw>
                </a:effectLst>
                <a:ea typeface="+mj-ea"/>
                <a:cs typeface="Arial" pitchFamily="34" charset="0"/>
              </a:rPr>
              <a:t>Saturday,  October 2, 2021, 06:29:18 UTC </a:t>
            </a:r>
            <a:endParaRPr lang="en-US" dirty="0">
              <a:solidFill>
                <a:schemeClr val="tx2">
                  <a:satMod val="130000"/>
                </a:schemeClr>
              </a:solidFill>
              <a:effectLst>
                <a:outerShdw blurRad="50000" dist="30000" dir="5400000" algn="tl" rotWithShape="0">
                  <a:srgbClr val="000000">
                    <a:alpha val="30000"/>
                  </a:srgbClr>
                </a:outerShdw>
              </a:effectLst>
              <a:ea typeface="+mj-ea"/>
              <a:cs typeface="Arial" pitchFamily="34"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D33EA323-FA0C-4BE4-B1CE-73251EDA1D60}"/>
              </a:ext>
            </a:extLst>
          </p:cNvPr>
          <p:cNvSpPr/>
          <p:nvPr/>
        </p:nvSpPr>
        <p:spPr>
          <a:xfrm>
            <a:off x="0" y="0"/>
            <a:ext cx="152400" cy="6858000"/>
          </a:xfrm>
          <a:prstGeom prst="rect">
            <a:avLst/>
          </a:prstGeom>
          <a:solidFill>
            <a:srgbClr val="393996"/>
          </a:solidFill>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defRPr/>
            </a:pPr>
            <a:endParaRPr lang="en-US" altLang="en-US">
              <a:solidFill>
                <a:srgbClr val="FFFFFF"/>
              </a:solidFill>
              <a:latin typeface="Calibri" panose="020F0502020204030204" pitchFamily="34" charset="0"/>
            </a:endParaRPr>
          </a:p>
        </p:txBody>
      </p:sp>
      <p:pic>
        <p:nvPicPr>
          <p:cNvPr id="7171" name="Picture 8" descr="IRIS_TMlogo.png">
            <a:extLst>
              <a:ext uri="{FF2B5EF4-FFF2-40B4-BE49-F238E27FC236}">
                <a16:creationId xmlns:a16="http://schemas.microsoft.com/office/drawing/2014/main" id="{CAB809E6-6C44-47A6-BD90-23B59563231A}"/>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39713" y="76200"/>
            <a:ext cx="903287" cy="927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172" name="TextBox 18">
            <a:extLst>
              <a:ext uri="{FF2B5EF4-FFF2-40B4-BE49-F238E27FC236}">
                <a16:creationId xmlns:a16="http://schemas.microsoft.com/office/drawing/2014/main" id="{F5EE5C3F-9418-429A-ACF6-8F0120AD3A6E}"/>
              </a:ext>
            </a:extLst>
          </p:cNvPr>
          <p:cNvSpPr txBox="1">
            <a:spLocks noChangeArrowheads="1"/>
          </p:cNvSpPr>
          <p:nvPr/>
        </p:nvSpPr>
        <p:spPr bwMode="auto">
          <a:xfrm>
            <a:off x="304800" y="1123950"/>
            <a:ext cx="3028950" cy="2062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eaLnBrk="1" hangingPunct="1">
              <a:spcBef>
                <a:spcPct val="0"/>
              </a:spcBef>
              <a:buFontTx/>
              <a:buNone/>
            </a:pPr>
            <a:r>
              <a:rPr lang="en-US" altLang="en-US" sz="1600" dirty="0">
                <a:latin typeface="Arial" panose="020B0604020202020204" pitchFamily="34" charset="0"/>
              </a:rPr>
              <a:t>The USGS PAGER map shows the population exposed to different Modified Mercalli Intensity (MMI) levels. </a:t>
            </a:r>
          </a:p>
          <a:p>
            <a:pPr eaLnBrk="1" hangingPunct="1">
              <a:spcBef>
                <a:spcPct val="0"/>
              </a:spcBef>
              <a:buFontTx/>
              <a:buNone/>
            </a:pPr>
            <a:endParaRPr lang="en-US" altLang="en-US" sz="1600" dirty="0">
              <a:latin typeface="Arial" panose="020B0604020202020204" pitchFamily="34" charset="0"/>
            </a:endParaRPr>
          </a:p>
          <a:p>
            <a:pPr eaLnBrk="1" hangingPunct="1">
              <a:spcBef>
                <a:spcPct val="0"/>
              </a:spcBef>
              <a:buFontTx/>
              <a:buNone/>
            </a:pPr>
            <a:r>
              <a:rPr lang="en-US" altLang="en-US" sz="1600" dirty="0">
                <a:latin typeface="Arial" panose="020B0604020202020204" pitchFamily="34" charset="0"/>
              </a:rPr>
              <a:t>The USGS estimates that over 1 million people felt weak shaking from this earthquake.</a:t>
            </a:r>
          </a:p>
        </p:txBody>
      </p:sp>
      <p:sp>
        <p:nvSpPr>
          <p:cNvPr id="7173" name="TextBox 15">
            <a:extLst>
              <a:ext uri="{FF2B5EF4-FFF2-40B4-BE49-F238E27FC236}">
                <a16:creationId xmlns:a16="http://schemas.microsoft.com/office/drawing/2014/main" id="{11553DCE-B804-42B1-939D-E632CE879AA1}"/>
              </a:ext>
            </a:extLst>
          </p:cNvPr>
          <p:cNvSpPr txBox="1">
            <a:spLocks noChangeArrowheads="1"/>
          </p:cNvSpPr>
          <p:nvPr/>
        </p:nvSpPr>
        <p:spPr bwMode="auto">
          <a:xfrm>
            <a:off x="5427663" y="6473825"/>
            <a:ext cx="3716337"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eaLnBrk="1" hangingPunct="1">
              <a:spcBef>
                <a:spcPct val="0"/>
              </a:spcBef>
              <a:buFontTx/>
              <a:buNone/>
            </a:pPr>
            <a:r>
              <a:rPr lang="en-US" altLang="en-US" sz="1400" i="1">
                <a:latin typeface="Arial" panose="020B0604020202020204" pitchFamily="34" charset="0"/>
              </a:rPr>
              <a:t>Image courtesy of the US Geological Survey</a:t>
            </a:r>
          </a:p>
        </p:txBody>
      </p:sp>
      <p:sp>
        <p:nvSpPr>
          <p:cNvPr id="7174" name="TextBox 20">
            <a:extLst>
              <a:ext uri="{FF2B5EF4-FFF2-40B4-BE49-F238E27FC236}">
                <a16:creationId xmlns:a16="http://schemas.microsoft.com/office/drawing/2014/main" id="{BE0BB8CE-ED0F-4FFF-AFA1-7E2F9905BD15}"/>
              </a:ext>
            </a:extLst>
          </p:cNvPr>
          <p:cNvSpPr txBox="1">
            <a:spLocks noChangeArrowheads="1"/>
          </p:cNvSpPr>
          <p:nvPr/>
        </p:nvSpPr>
        <p:spPr bwMode="auto">
          <a:xfrm>
            <a:off x="3333750" y="5521325"/>
            <a:ext cx="5767388" cy="954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r" eaLnBrk="1" hangingPunct="1">
              <a:spcBef>
                <a:spcPct val="0"/>
              </a:spcBef>
              <a:buFontTx/>
              <a:buNone/>
            </a:pPr>
            <a:r>
              <a:rPr lang="en-US" altLang="en-US" sz="1400">
                <a:latin typeface="Arial" panose="020B0604020202020204" pitchFamily="34" charset="0"/>
              </a:rPr>
              <a:t>The color-coded contour lines outline regions of MMI intensity.  </a:t>
            </a:r>
          </a:p>
          <a:p>
            <a:pPr algn="r" eaLnBrk="1" hangingPunct="1">
              <a:spcBef>
                <a:spcPct val="0"/>
              </a:spcBef>
              <a:buFontTx/>
              <a:buNone/>
            </a:pPr>
            <a:r>
              <a:rPr lang="en-US" altLang="en-US" sz="1400">
                <a:latin typeface="Arial" panose="020B0604020202020204" pitchFamily="34" charset="0"/>
              </a:rPr>
              <a:t>The total population exposure to a given MMI value is obtained by summing the population between the contour lines. The estimated population exposure to each MMI Intensity is shown in the table.</a:t>
            </a:r>
          </a:p>
        </p:txBody>
      </p:sp>
      <p:pic>
        <p:nvPicPr>
          <p:cNvPr id="7175" name="Picture 2" descr="A picture containing text, sky, different, day&#10;&#10;Description automatically generated">
            <a:extLst>
              <a:ext uri="{FF2B5EF4-FFF2-40B4-BE49-F238E27FC236}">
                <a16:creationId xmlns:a16="http://schemas.microsoft.com/office/drawing/2014/main" id="{CAF6FEFA-EC6B-4392-A09F-F66B2C758566}"/>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224338" y="762000"/>
            <a:ext cx="4757737" cy="4767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176" name="Picture 7" descr="Table&#10;&#10;Description automatically generated">
            <a:extLst>
              <a:ext uri="{FF2B5EF4-FFF2-40B4-BE49-F238E27FC236}">
                <a16:creationId xmlns:a16="http://schemas.microsoft.com/office/drawing/2014/main" id="{CEDC573D-A8E4-4AB3-B446-6BB3C8C30D03}"/>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92150" y="3155950"/>
            <a:ext cx="2298700" cy="3697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Title 1">
            <a:extLst>
              <a:ext uri="{FF2B5EF4-FFF2-40B4-BE49-F238E27FC236}">
                <a16:creationId xmlns:a16="http://schemas.microsoft.com/office/drawing/2014/main" id="{99AE716D-8117-49B2-AED9-89D276A55024}"/>
              </a:ext>
            </a:extLst>
          </p:cNvPr>
          <p:cNvSpPr txBox="1">
            <a:spLocks/>
          </p:cNvSpPr>
          <p:nvPr/>
        </p:nvSpPr>
        <p:spPr>
          <a:xfrm>
            <a:off x="1233488" y="0"/>
            <a:ext cx="7899400" cy="762000"/>
          </a:xfrm>
          <a:prstGeom prst="rect">
            <a:avLst/>
          </a:prstGeom>
        </p:spPr>
        <p:txBody>
          <a:bodyPr anchor="ctr">
            <a:normAutofit fontScale="82500" lnSpcReduction="20000"/>
          </a:bodyPr>
          <a:lstStyle/>
          <a:p>
            <a:pPr eaLnBrk="1" fontAlgn="auto" hangingPunct="1">
              <a:spcAft>
                <a:spcPts val="0"/>
              </a:spcAft>
              <a:defRPr/>
            </a:pPr>
            <a:br>
              <a:rPr lang="en-US" sz="2000" b="1" dirty="0">
                <a:solidFill>
                  <a:schemeClr val="tx2">
                    <a:satMod val="130000"/>
                  </a:schemeClr>
                </a:solidFill>
                <a:effectLst>
                  <a:outerShdw blurRad="50000" dist="30000" dir="5400000" algn="tl" rotWithShape="0">
                    <a:srgbClr val="000000">
                      <a:alpha val="30000"/>
                    </a:srgbClr>
                  </a:outerShdw>
                </a:effectLst>
                <a:latin typeface="+mj-lt"/>
                <a:ea typeface="+mj-ea"/>
                <a:cs typeface="+mj-cs"/>
              </a:rPr>
            </a:br>
            <a:r>
              <a:rPr lang="en-US" sz="2400" b="1" dirty="0">
                <a:solidFill>
                  <a:schemeClr val="tx2">
                    <a:satMod val="130000"/>
                  </a:schemeClr>
                </a:solidFill>
                <a:effectLst>
                  <a:outerShdw blurRad="50000" dist="30000" dir="5400000" algn="tl" rotWithShape="0">
                    <a:srgbClr val="000000">
                      <a:alpha val="30000"/>
                    </a:srgbClr>
                  </a:outerShdw>
                </a:effectLst>
                <a:ea typeface="+mj-ea"/>
                <a:cs typeface="Arial" pitchFamily="34" charset="0"/>
              </a:rPr>
              <a:t>Magnitude 7.3 VANUATU</a:t>
            </a:r>
          </a:p>
          <a:p>
            <a:pPr eaLnBrk="1" fontAlgn="auto" hangingPunct="1">
              <a:spcAft>
                <a:spcPts val="0"/>
              </a:spcAft>
              <a:defRPr/>
            </a:pPr>
            <a:r>
              <a:rPr lang="en-US" b="1" dirty="0">
                <a:solidFill>
                  <a:schemeClr val="tx2">
                    <a:satMod val="130000"/>
                  </a:schemeClr>
                </a:solidFill>
                <a:effectLst>
                  <a:outerShdw blurRad="50000" dist="30000" dir="5400000" algn="tl" rotWithShape="0">
                    <a:srgbClr val="000000">
                      <a:alpha val="30000"/>
                    </a:srgbClr>
                  </a:outerShdw>
                </a:effectLst>
                <a:ea typeface="+mj-ea"/>
                <a:cs typeface="Arial" pitchFamily="34" charset="0"/>
              </a:rPr>
              <a:t>Saturday,  October 2, 2021, 06:29:18 UTC </a:t>
            </a:r>
            <a:endParaRPr lang="en-US" dirty="0">
              <a:solidFill>
                <a:schemeClr val="tx2">
                  <a:satMod val="130000"/>
                </a:schemeClr>
              </a:solidFill>
              <a:effectLst>
                <a:outerShdw blurRad="50000" dist="30000" dir="5400000" algn="tl" rotWithShape="0">
                  <a:srgbClr val="000000">
                    <a:alpha val="30000"/>
                  </a:srgbClr>
                </a:outerShdw>
              </a:effectLst>
              <a:ea typeface="+mj-ea"/>
              <a:cs typeface="Arial" pitchFamily="34"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5" descr="Arrow, scatter chart&#10;&#10;Description automatically generated with medium confidence">
            <a:extLst>
              <a:ext uri="{FF2B5EF4-FFF2-40B4-BE49-F238E27FC236}">
                <a16:creationId xmlns:a16="http://schemas.microsoft.com/office/drawing/2014/main" id="{EA1CD091-BAE4-41F5-BBE9-F685EB9B7E0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53000" y="1314450"/>
            <a:ext cx="3810000" cy="302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219" name="Picture 2" descr="Map&#10;&#10;Description automatically generated">
            <a:extLst>
              <a:ext uri="{FF2B5EF4-FFF2-40B4-BE49-F238E27FC236}">
                <a16:creationId xmlns:a16="http://schemas.microsoft.com/office/drawing/2014/main" id="{B29EC3FC-AF3B-4943-9C1E-6001576CE143}"/>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19113" y="1314450"/>
            <a:ext cx="3810000" cy="301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Rectangle 3">
            <a:extLst>
              <a:ext uri="{FF2B5EF4-FFF2-40B4-BE49-F238E27FC236}">
                <a16:creationId xmlns:a16="http://schemas.microsoft.com/office/drawing/2014/main" id="{29FB35CB-2B32-4B32-AA45-6055496D435C}"/>
              </a:ext>
            </a:extLst>
          </p:cNvPr>
          <p:cNvSpPr/>
          <p:nvPr/>
        </p:nvSpPr>
        <p:spPr>
          <a:xfrm>
            <a:off x="0" y="0"/>
            <a:ext cx="152400" cy="6858000"/>
          </a:xfrm>
          <a:prstGeom prst="rect">
            <a:avLst/>
          </a:prstGeom>
          <a:solidFill>
            <a:srgbClr val="393996"/>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pic>
        <p:nvPicPr>
          <p:cNvPr id="9221" name="Picture 8" descr="IRIS_TMlogo.png">
            <a:extLst>
              <a:ext uri="{FF2B5EF4-FFF2-40B4-BE49-F238E27FC236}">
                <a16:creationId xmlns:a16="http://schemas.microsoft.com/office/drawing/2014/main" id="{95671342-13B2-4043-B78C-A757C37F9A56}"/>
              </a:ext>
            </a:extLst>
          </p:cNvPr>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239713" y="76200"/>
            <a:ext cx="903287" cy="927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222" name="Rectangle 7">
            <a:extLst>
              <a:ext uri="{FF2B5EF4-FFF2-40B4-BE49-F238E27FC236}">
                <a16:creationId xmlns:a16="http://schemas.microsoft.com/office/drawing/2014/main" id="{C8E68B73-F35D-4AC2-B756-8060C45A4A3B}"/>
              </a:ext>
            </a:extLst>
          </p:cNvPr>
          <p:cNvSpPr>
            <a:spLocks noChangeArrowheads="1"/>
          </p:cNvSpPr>
          <p:nvPr/>
        </p:nvSpPr>
        <p:spPr bwMode="auto">
          <a:xfrm>
            <a:off x="2286000" y="4330700"/>
            <a:ext cx="3810000"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eaLnBrk="1" hangingPunct="1">
              <a:spcBef>
                <a:spcPct val="0"/>
              </a:spcBef>
              <a:buFontTx/>
              <a:buNone/>
            </a:pPr>
            <a:r>
              <a:rPr lang="en-US" altLang="en-US" sz="1200" i="1">
                <a:latin typeface="Arial" panose="020B0604020202020204" pitchFamily="34" charset="0"/>
              </a:rPr>
              <a:t>Image courtesy of the USGS</a:t>
            </a:r>
          </a:p>
        </p:txBody>
      </p:sp>
      <p:sp>
        <p:nvSpPr>
          <p:cNvPr id="9223" name="TextBox 12">
            <a:extLst>
              <a:ext uri="{FF2B5EF4-FFF2-40B4-BE49-F238E27FC236}">
                <a16:creationId xmlns:a16="http://schemas.microsoft.com/office/drawing/2014/main" id="{70D4C977-8D01-42AD-9220-58DDAA292C50}"/>
              </a:ext>
            </a:extLst>
          </p:cNvPr>
          <p:cNvSpPr txBox="1">
            <a:spLocks noChangeArrowheads="1"/>
          </p:cNvSpPr>
          <p:nvPr/>
        </p:nvSpPr>
        <p:spPr bwMode="auto">
          <a:xfrm>
            <a:off x="517525" y="4757738"/>
            <a:ext cx="3895725"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eaLnBrk="1" hangingPunct="1">
              <a:spcBef>
                <a:spcPct val="0"/>
              </a:spcBef>
              <a:buFontTx/>
              <a:buNone/>
            </a:pPr>
            <a:r>
              <a:rPr lang="en-US" altLang="en-US" sz="1800">
                <a:latin typeface="Arial" panose="020B0604020202020204" pitchFamily="34" charset="0"/>
              </a:rPr>
              <a:t>The Vanuatu Islands sit above the subduction zone where the Australian Plate dives beneath the Pacific Plate. </a:t>
            </a:r>
          </a:p>
        </p:txBody>
      </p:sp>
      <p:sp>
        <p:nvSpPr>
          <p:cNvPr id="9224" name="Rectangle 7">
            <a:extLst>
              <a:ext uri="{FF2B5EF4-FFF2-40B4-BE49-F238E27FC236}">
                <a16:creationId xmlns:a16="http://schemas.microsoft.com/office/drawing/2014/main" id="{7285470F-ACEE-4473-AF36-B51161225087}"/>
              </a:ext>
            </a:extLst>
          </p:cNvPr>
          <p:cNvSpPr>
            <a:spLocks noChangeArrowheads="1"/>
          </p:cNvSpPr>
          <p:nvPr/>
        </p:nvSpPr>
        <p:spPr bwMode="auto">
          <a:xfrm>
            <a:off x="5219700" y="4321175"/>
            <a:ext cx="3810000"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eaLnBrk="1" hangingPunct="1">
              <a:spcBef>
                <a:spcPct val="0"/>
              </a:spcBef>
              <a:buFontTx/>
              <a:buNone/>
            </a:pPr>
            <a:r>
              <a:rPr lang="en-US" altLang="en-US" sz="1200" i="1">
                <a:latin typeface="Arial" panose="020B0604020202020204" pitchFamily="34" charset="0"/>
              </a:rPr>
              <a:t>Image from IRIS Internet Earthquake Browser (IEB)</a:t>
            </a:r>
          </a:p>
        </p:txBody>
      </p:sp>
      <p:sp>
        <p:nvSpPr>
          <p:cNvPr id="9225" name="TextBox 9">
            <a:extLst>
              <a:ext uri="{FF2B5EF4-FFF2-40B4-BE49-F238E27FC236}">
                <a16:creationId xmlns:a16="http://schemas.microsoft.com/office/drawing/2014/main" id="{DA8A3FD9-06BC-40FD-A2ED-792D0D38BCEB}"/>
              </a:ext>
            </a:extLst>
          </p:cNvPr>
          <p:cNvSpPr txBox="1">
            <a:spLocks noChangeArrowheads="1"/>
          </p:cNvSpPr>
          <p:nvPr/>
        </p:nvSpPr>
        <p:spPr bwMode="auto">
          <a:xfrm>
            <a:off x="688975" y="2570163"/>
            <a:ext cx="990600"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ctr" eaLnBrk="1" hangingPunct="1">
              <a:spcBef>
                <a:spcPct val="0"/>
              </a:spcBef>
              <a:buFontTx/>
              <a:buNone/>
            </a:pPr>
            <a:r>
              <a:rPr lang="en-US" altLang="en-US" sz="1100">
                <a:solidFill>
                  <a:schemeClr val="bg1"/>
                </a:solidFill>
                <a:latin typeface="Arial" panose="020B0604020202020204" pitchFamily="34" charset="0"/>
              </a:rPr>
              <a:t>Australian Plate</a:t>
            </a:r>
          </a:p>
        </p:txBody>
      </p:sp>
      <p:sp>
        <p:nvSpPr>
          <p:cNvPr id="9226" name="TextBox 18">
            <a:extLst>
              <a:ext uri="{FF2B5EF4-FFF2-40B4-BE49-F238E27FC236}">
                <a16:creationId xmlns:a16="http://schemas.microsoft.com/office/drawing/2014/main" id="{B715C9E2-844B-4E35-A026-5A118F4A4380}"/>
              </a:ext>
            </a:extLst>
          </p:cNvPr>
          <p:cNvSpPr txBox="1">
            <a:spLocks noChangeArrowheads="1"/>
          </p:cNvSpPr>
          <p:nvPr/>
        </p:nvSpPr>
        <p:spPr bwMode="auto">
          <a:xfrm>
            <a:off x="2806700" y="2249488"/>
            <a:ext cx="990600" cy="260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ctr" eaLnBrk="1" hangingPunct="1">
              <a:spcBef>
                <a:spcPct val="0"/>
              </a:spcBef>
              <a:buFontTx/>
              <a:buNone/>
            </a:pPr>
            <a:r>
              <a:rPr lang="en-US" altLang="en-US" sz="1100">
                <a:solidFill>
                  <a:schemeClr val="bg1"/>
                </a:solidFill>
                <a:latin typeface="Arial" panose="020B0604020202020204" pitchFamily="34" charset="0"/>
              </a:rPr>
              <a:t>Pacific Plate</a:t>
            </a:r>
          </a:p>
        </p:txBody>
      </p:sp>
      <p:sp>
        <p:nvSpPr>
          <p:cNvPr id="9227" name="TextBox 19">
            <a:extLst>
              <a:ext uri="{FF2B5EF4-FFF2-40B4-BE49-F238E27FC236}">
                <a16:creationId xmlns:a16="http://schemas.microsoft.com/office/drawing/2014/main" id="{B45A18E3-7B6B-4A7A-A8AB-61705DA83DDC}"/>
              </a:ext>
            </a:extLst>
          </p:cNvPr>
          <p:cNvSpPr txBox="1">
            <a:spLocks noChangeArrowheads="1"/>
          </p:cNvSpPr>
          <p:nvPr/>
        </p:nvSpPr>
        <p:spPr bwMode="auto">
          <a:xfrm>
            <a:off x="5286375" y="2605088"/>
            <a:ext cx="990600" cy="430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ctr" eaLnBrk="1" hangingPunct="1">
              <a:spcBef>
                <a:spcPct val="0"/>
              </a:spcBef>
              <a:buFontTx/>
              <a:buNone/>
            </a:pPr>
            <a:r>
              <a:rPr lang="en-US" altLang="en-US" sz="1100">
                <a:solidFill>
                  <a:schemeClr val="bg1"/>
                </a:solidFill>
                <a:latin typeface="Arial" panose="020B0604020202020204" pitchFamily="34" charset="0"/>
              </a:rPr>
              <a:t>Australian Plate</a:t>
            </a:r>
          </a:p>
        </p:txBody>
      </p:sp>
      <p:sp>
        <p:nvSpPr>
          <p:cNvPr id="9228" name="TextBox 20">
            <a:extLst>
              <a:ext uri="{FF2B5EF4-FFF2-40B4-BE49-F238E27FC236}">
                <a16:creationId xmlns:a16="http://schemas.microsoft.com/office/drawing/2014/main" id="{2FC461E7-7BCC-4839-A630-DB0E8067A1ED}"/>
              </a:ext>
            </a:extLst>
          </p:cNvPr>
          <p:cNvSpPr txBox="1">
            <a:spLocks noChangeArrowheads="1"/>
          </p:cNvSpPr>
          <p:nvPr/>
        </p:nvSpPr>
        <p:spPr bwMode="auto">
          <a:xfrm>
            <a:off x="7186613" y="2047875"/>
            <a:ext cx="990600"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ctr" eaLnBrk="1" hangingPunct="1">
              <a:spcBef>
                <a:spcPct val="0"/>
              </a:spcBef>
              <a:buFontTx/>
              <a:buNone/>
            </a:pPr>
            <a:r>
              <a:rPr lang="en-US" altLang="en-US" sz="1100">
                <a:solidFill>
                  <a:schemeClr val="bg1"/>
                </a:solidFill>
                <a:latin typeface="Arial" panose="020B0604020202020204" pitchFamily="34" charset="0"/>
              </a:rPr>
              <a:t>Pacific Plate</a:t>
            </a:r>
          </a:p>
        </p:txBody>
      </p:sp>
      <p:sp>
        <p:nvSpPr>
          <p:cNvPr id="12" name="Notched Right Arrow 11">
            <a:extLst>
              <a:ext uri="{FF2B5EF4-FFF2-40B4-BE49-F238E27FC236}">
                <a16:creationId xmlns:a16="http://schemas.microsoft.com/office/drawing/2014/main" id="{5DDA2A06-7005-4E25-A27D-E7E746B80C63}"/>
              </a:ext>
            </a:extLst>
          </p:cNvPr>
          <p:cNvSpPr>
            <a:spLocks noChangeArrowheads="1"/>
          </p:cNvSpPr>
          <p:nvPr/>
        </p:nvSpPr>
        <p:spPr bwMode="auto">
          <a:xfrm rot="20653910">
            <a:off x="1163638" y="2986088"/>
            <a:ext cx="533400" cy="228600"/>
          </a:xfrm>
          <a:prstGeom prst="notchedRightArrow">
            <a:avLst>
              <a:gd name="adj1" fmla="val 50000"/>
              <a:gd name="adj2" fmla="val 50005"/>
            </a:avLst>
          </a:prstGeom>
          <a:solidFill>
            <a:srgbClr val="FFFFFF"/>
          </a:solidFill>
          <a:ln w="9525">
            <a:solidFill>
              <a:srgbClr val="4A7EBB"/>
            </a:solidFill>
            <a:miter lim="800000"/>
            <a:headEnd/>
            <a:tailEnd/>
          </a:ln>
          <a:effectLst>
            <a:outerShdw blurRad="40000" dist="23000" dir="5400000" rotWithShape="0">
              <a:srgbClr val="808080">
                <a:alpha val="34999"/>
              </a:srgbClr>
            </a:outerShdw>
          </a:effectLst>
        </p:spPr>
        <p:txBody>
          <a:bodyPr anchor="ctr"/>
          <a:lstStyle/>
          <a:p>
            <a:pPr algn="ctr" eaLnBrk="1" hangingPunct="1">
              <a:defRPr/>
            </a:pPr>
            <a:endParaRPr lang="en-US">
              <a:solidFill>
                <a:schemeClr val="lt1"/>
              </a:solidFill>
              <a:latin typeface="+mn-lt"/>
              <a:ea typeface="+mn-ea"/>
            </a:endParaRPr>
          </a:p>
        </p:txBody>
      </p:sp>
      <p:sp>
        <p:nvSpPr>
          <p:cNvPr id="24" name="Notched Right Arrow 23">
            <a:extLst>
              <a:ext uri="{FF2B5EF4-FFF2-40B4-BE49-F238E27FC236}">
                <a16:creationId xmlns:a16="http://schemas.microsoft.com/office/drawing/2014/main" id="{3DFACE76-6D26-45C1-A496-36FBE25DB089}"/>
              </a:ext>
            </a:extLst>
          </p:cNvPr>
          <p:cNvSpPr>
            <a:spLocks noChangeArrowheads="1"/>
          </p:cNvSpPr>
          <p:nvPr/>
        </p:nvSpPr>
        <p:spPr bwMode="auto">
          <a:xfrm rot="20653910">
            <a:off x="5688013" y="3054350"/>
            <a:ext cx="533400" cy="228600"/>
          </a:xfrm>
          <a:prstGeom prst="notchedRightArrow">
            <a:avLst>
              <a:gd name="adj1" fmla="val 50000"/>
              <a:gd name="adj2" fmla="val 50005"/>
            </a:avLst>
          </a:prstGeom>
          <a:solidFill>
            <a:srgbClr val="FFFFFF"/>
          </a:solidFill>
          <a:ln w="9525">
            <a:solidFill>
              <a:srgbClr val="4A7EBB"/>
            </a:solidFill>
            <a:miter lim="800000"/>
            <a:headEnd/>
            <a:tailEnd/>
          </a:ln>
          <a:effectLst>
            <a:outerShdw blurRad="40000" dist="23000" dir="5400000" rotWithShape="0">
              <a:srgbClr val="808080">
                <a:alpha val="34999"/>
              </a:srgbClr>
            </a:outerShdw>
          </a:effectLst>
        </p:spPr>
        <p:txBody>
          <a:bodyPr anchor="ctr"/>
          <a:lstStyle/>
          <a:p>
            <a:pPr algn="ctr" eaLnBrk="1" hangingPunct="1">
              <a:defRPr/>
            </a:pPr>
            <a:endParaRPr lang="en-US">
              <a:solidFill>
                <a:schemeClr val="lt1"/>
              </a:solidFill>
              <a:latin typeface="+mn-lt"/>
              <a:ea typeface="+mn-ea"/>
            </a:endParaRPr>
          </a:p>
        </p:txBody>
      </p:sp>
      <p:sp>
        <p:nvSpPr>
          <p:cNvPr id="9231" name="TextBox 12">
            <a:extLst>
              <a:ext uri="{FF2B5EF4-FFF2-40B4-BE49-F238E27FC236}">
                <a16:creationId xmlns:a16="http://schemas.microsoft.com/office/drawing/2014/main" id="{7501043E-0B87-410D-B75F-9FF5CD364007}"/>
              </a:ext>
            </a:extLst>
          </p:cNvPr>
          <p:cNvSpPr txBox="1">
            <a:spLocks noChangeArrowheads="1"/>
          </p:cNvSpPr>
          <p:nvPr/>
        </p:nvSpPr>
        <p:spPr bwMode="auto">
          <a:xfrm>
            <a:off x="4876800" y="4752975"/>
            <a:ext cx="4267200" cy="1477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eaLnBrk="1" hangingPunct="1">
              <a:spcBef>
                <a:spcPct val="0"/>
              </a:spcBef>
              <a:buFontTx/>
              <a:buNone/>
            </a:pPr>
            <a:r>
              <a:rPr lang="en-US" altLang="en-US" sz="1800">
                <a:latin typeface="Arial" panose="020B0604020202020204" pitchFamily="34" charset="0"/>
              </a:rPr>
              <a:t>Earthquakes occur as the plates grind past each other. They are shallow on the west near the surface contact between the plates, and deeper to the east.</a:t>
            </a:r>
          </a:p>
        </p:txBody>
      </p:sp>
      <p:sp>
        <p:nvSpPr>
          <p:cNvPr id="17" name="Title 1">
            <a:extLst>
              <a:ext uri="{FF2B5EF4-FFF2-40B4-BE49-F238E27FC236}">
                <a16:creationId xmlns:a16="http://schemas.microsoft.com/office/drawing/2014/main" id="{A31A60C7-C9AF-45D8-847F-0EE330A3BE69}"/>
              </a:ext>
            </a:extLst>
          </p:cNvPr>
          <p:cNvSpPr txBox="1">
            <a:spLocks/>
          </p:cNvSpPr>
          <p:nvPr/>
        </p:nvSpPr>
        <p:spPr>
          <a:xfrm>
            <a:off x="1233488" y="0"/>
            <a:ext cx="7899400" cy="762000"/>
          </a:xfrm>
          <a:prstGeom prst="rect">
            <a:avLst/>
          </a:prstGeom>
        </p:spPr>
        <p:txBody>
          <a:bodyPr anchor="ctr">
            <a:normAutofit fontScale="82500" lnSpcReduction="20000"/>
          </a:bodyPr>
          <a:lstStyle/>
          <a:p>
            <a:pPr eaLnBrk="1" fontAlgn="auto" hangingPunct="1">
              <a:spcAft>
                <a:spcPts val="0"/>
              </a:spcAft>
              <a:defRPr/>
            </a:pPr>
            <a:br>
              <a:rPr lang="en-US" sz="2000" b="1" dirty="0">
                <a:solidFill>
                  <a:schemeClr val="tx2">
                    <a:satMod val="130000"/>
                  </a:schemeClr>
                </a:solidFill>
                <a:effectLst>
                  <a:outerShdw blurRad="50000" dist="30000" dir="5400000" algn="tl" rotWithShape="0">
                    <a:srgbClr val="000000">
                      <a:alpha val="30000"/>
                    </a:srgbClr>
                  </a:outerShdw>
                </a:effectLst>
                <a:latin typeface="+mj-lt"/>
                <a:ea typeface="+mj-ea"/>
                <a:cs typeface="+mj-cs"/>
              </a:rPr>
            </a:br>
            <a:r>
              <a:rPr lang="en-US" sz="2400" b="1" dirty="0">
                <a:solidFill>
                  <a:schemeClr val="tx2">
                    <a:satMod val="130000"/>
                  </a:schemeClr>
                </a:solidFill>
                <a:effectLst>
                  <a:outerShdw blurRad="50000" dist="30000" dir="5400000" algn="tl" rotWithShape="0">
                    <a:srgbClr val="000000">
                      <a:alpha val="30000"/>
                    </a:srgbClr>
                  </a:outerShdw>
                </a:effectLst>
                <a:ea typeface="+mj-ea"/>
                <a:cs typeface="Arial" pitchFamily="34" charset="0"/>
              </a:rPr>
              <a:t>Magnitude 7.3 VANUATU</a:t>
            </a:r>
          </a:p>
          <a:p>
            <a:pPr eaLnBrk="1" fontAlgn="auto" hangingPunct="1">
              <a:spcAft>
                <a:spcPts val="0"/>
              </a:spcAft>
              <a:defRPr/>
            </a:pPr>
            <a:r>
              <a:rPr lang="en-US" b="1" dirty="0">
                <a:solidFill>
                  <a:schemeClr val="tx2">
                    <a:satMod val="130000"/>
                  </a:schemeClr>
                </a:solidFill>
                <a:effectLst>
                  <a:outerShdw blurRad="50000" dist="30000" dir="5400000" algn="tl" rotWithShape="0">
                    <a:srgbClr val="000000">
                      <a:alpha val="30000"/>
                    </a:srgbClr>
                  </a:outerShdw>
                </a:effectLst>
                <a:ea typeface="+mj-ea"/>
                <a:cs typeface="Arial" pitchFamily="34" charset="0"/>
              </a:rPr>
              <a:t>Saturday,  October 2, 2021, 06:29:18 UTC </a:t>
            </a:r>
            <a:endParaRPr lang="en-US" dirty="0">
              <a:solidFill>
                <a:schemeClr val="tx2">
                  <a:satMod val="130000"/>
                </a:schemeClr>
              </a:solidFill>
              <a:effectLst>
                <a:outerShdw blurRad="50000" dist="30000" dir="5400000" algn="tl" rotWithShape="0">
                  <a:srgbClr val="000000">
                    <a:alpha val="30000"/>
                  </a:srgbClr>
                </a:outerShdw>
              </a:effectLst>
              <a:ea typeface="+mj-ea"/>
              <a:cs typeface="Arial" pitchFamily="34" charset="0"/>
            </a:endParaRPr>
          </a:p>
        </p:txBody>
      </p:sp>
      <p:pic>
        <p:nvPicPr>
          <p:cNvPr id="9233" name="Picture 7" descr="DepthLegend.tiff">
            <a:extLst>
              <a:ext uri="{FF2B5EF4-FFF2-40B4-BE49-F238E27FC236}">
                <a16:creationId xmlns:a16="http://schemas.microsoft.com/office/drawing/2014/main" id="{D876E672-F127-40C2-9932-6ADDC2CF1A19}"/>
              </a:ext>
            </a:extLst>
          </p:cNvPr>
          <p:cNvPicPr>
            <a:picLocks noChangeAspect="1"/>
          </p:cNvPicPr>
          <p:nvPr/>
        </p:nvPicPr>
        <p:blipFill>
          <a:blip r:embed="rId6">
            <a:extLst>
              <a:ext uri="{28A0092B-C50C-407E-A947-70E740481C1C}">
                <a14:useLocalDpi xmlns:a14="http://schemas.microsoft.com/office/drawing/2010/main" val="0"/>
              </a:ext>
            </a:extLst>
          </a:blip>
          <a:srcRect l="7120" r="8138"/>
          <a:stretch>
            <a:fillRect/>
          </a:stretch>
        </p:blipFill>
        <p:spPr bwMode="auto">
          <a:xfrm>
            <a:off x="8389938" y="2249488"/>
            <a:ext cx="358775" cy="2073275"/>
          </a:xfrm>
          <a:prstGeom prst="rect">
            <a:avLst/>
          </a:prstGeom>
          <a:noFill/>
          <a:ln w="12700">
            <a:solidFill>
              <a:srgbClr val="660066"/>
            </a:solidFill>
            <a:miter lim="800000"/>
            <a:headEnd/>
            <a:tailEnd/>
          </a:ln>
          <a:extLst>
            <a:ext uri="{909E8E84-426E-40DD-AFC4-6F175D3DCCD1}">
              <a14:hiddenFill xmlns:a14="http://schemas.microsoft.com/office/drawing/2010/main">
                <a:solidFill>
                  <a:srgbClr val="FFFFFF"/>
                </a:solidFill>
              </a14:hiddenFill>
            </a:ext>
          </a:extLst>
        </p:spPr>
      </p:pic>
      <p:sp>
        <p:nvSpPr>
          <p:cNvPr id="9234" name="TextBox 18">
            <a:extLst>
              <a:ext uri="{FF2B5EF4-FFF2-40B4-BE49-F238E27FC236}">
                <a16:creationId xmlns:a16="http://schemas.microsoft.com/office/drawing/2014/main" id="{A42FAB84-DCEF-488C-91A2-C3B9EE011C58}"/>
              </a:ext>
            </a:extLst>
          </p:cNvPr>
          <p:cNvSpPr txBox="1">
            <a:spLocks noChangeArrowheads="1"/>
          </p:cNvSpPr>
          <p:nvPr/>
        </p:nvSpPr>
        <p:spPr bwMode="auto">
          <a:xfrm>
            <a:off x="1676400" y="2590800"/>
            <a:ext cx="990600" cy="260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ctr" eaLnBrk="1" hangingPunct="1">
              <a:spcBef>
                <a:spcPct val="0"/>
              </a:spcBef>
              <a:buFontTx/>
              <a:buNone/>
            </a:pPr>
            <a:r>
              <a:rPr lang="en-US" altLang="en-US" sz="1100">
                <a:solidFill>
                  <a:schemeClr val="bg1"/>
                </a:solidFill>
                <a:latin typeface="Arial" panose="020B0604020202020204" pitchFamily="34" charset="0"/>
              </a:rPr>
              <a:t>Vanuatu</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22" descr="Chart, scatter chart&#10;&#10;Description automatically generated">
            <a:extLst>
              <a:ext uri="{FF2B5EF4-FFF2-40B4-BE49-F238E27FC236}">
                <a16:creationId xmlns:a16="http://schemas.microsoft.com/office/drawing/2014/main" id="{DE4B6788-065C-4792-8F8E-6221136525D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14413" y="1143000"/>
            <a:ext cx="7215187" cy="4238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Rectangle 3">
            <a:extLst>
              <a:ext uri="{FF2B5EF4-FFF2-40B4-BE49-F238E27FC236}">
                <a16:creationId xmlns:a16="http://schemas.microsoft.com/office/drawing/2014/main" id="{ADB5330B-3210-4DE7-99B1-C53A68E9DF65}"/>
              </a:ext>
            </a:extLst>
          </p:cNvPr>
          <p:cNvSpPr/>
          <p:nvPr/>
        </p:nvSpPr>
        <p:spPr>
          <a:xfrm>
            <a:off x="0" y="0"/>
            <a:ext cx="152400" cy="6858000"/>
          </a:xfrm>
          <a:prstGeom prst="rect">
            <a:avLst/>
          </a:prstGeom>
          <a:solidFill>
            <a:srgbClr val="393996"/>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pic>
        <p:nvPicPr>
          <p:cNvPr id="11268" name="Picture 18" descr="IRIS_TMlogo.png">
            <a:extLst>
              <a:ext uri="{FF2B5EF4-FFF2-40B4-BE49-F238E27FC236}">
                <a16:creationId xmlns:a16="http://schemas.microsoft.com/office/drawing/2014/main" id="{4726A0CC-FFDB-4211-8A3F-63DDCBBC946C}"/>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239713" y="76200"/>
            <a:ext cx="903287" cy="927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269" name="Picture 7" descr="DepthLegend.tiff">
            <a:extLst>
              <a:ext uri="{FF2B5EF4-FFF2-40B4-BE49-F238E27FC236}">
                <a16:creationId xmlns:a16="http://schemas.microsoft.com/office/drawing/2014/main" id="{86CF03EE-994A-463B-8092-D1B4A3EC68BE}"/>
              </a:ext>
            </a:extLst>
          </p:cNvPr>
          <p:cNvPicPr>
            <a:picLocks noChangeAspect="1"/>
          </p:cNvPicPr>
          <p:nvPr/>
        </p:nvPicPr>
        <p:blipFill>
          <a:blip r:embed="rId5">
            <a:extLst>
              <a:ext uri="{28A0092B-C50C-407E-A947-70E740481C1C}">
                <a14:useLocalDpi xmlns:a14="http://schemas.microsoft.com/office/drawing/2010/main" val="0"/>
              </a:ext>
            </a:extLst>
          </a:blip>
          <a:srcRect l="7120" r="8138"/>
          <a:stretch>
            <a:fillRect/>
          </a:stretch>
        </p:blipFill>
        <p:spPr bwMode="auto">
          <a:xfrm>
            <a:off x="8324850" y="2328863"/>
            <a:ext cx="523875" cy="3035300"/>
          </a:xfrm>
          <a:prstGeom prst="rect">
            <a:avLst/>
          </a:prstGeom>
          <a:noFill/>
          <a:ln w="12700">
            <a:solidFill>
              <a:srgbClr val="660066"/>
            </a:solidFill>
            <a:miter lim="800000"/>
            <a:headEnd/>
            <a:tailEnd/>
          </a:ln>
          <a:extLst>
            <a:ext uri="{909E8E84-426E-40DD-AFC4-6F175D3DCCD1}">
              <a14:hiddenFill xmlns:a14="http://schemas.microsoft.com/office/drawing/2010/main">
                <a:solidFill>
                  <a:srgbClr val="FFFFFF"/>
                </a:solidFill>
              </a14:hiddenFill>
            </a:ext>
          </a:extLst>
        </p:spPr>
      </p:pic>
      <p:sp>
        <p:nvSpPr>
          <p:cNvPr id="11270" name="TextBox 19">
            <a:extLst>
              <a:ext uri="{FF2B5EF4-FFF2-40B4-BE49-F238E27FC236}">
                <a16:creationId xmlns:a16="http://schemas.microsoft.com/office/drawing/2014/main" id="{812CF36E-DE22-48D4-AB07-7CE88FBE950F}"/>
              </a:ext>
            </a:extLst>
          </p:cNvPr>
          <p:cNvSpPr txBox="1">
            <a:spLocks noChangeArrowheads="1"/>
          </p:cNvSpPr>
          <p:nvPr/>
        </p:nvSpPr>
        <p:spPr bwMode="auto">
          <a:xfrm>
            <a:off x="315913" y="5505450"/>
            <a:ext cx="8751887"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r>
              <a:rPr lang="en-US" altLang="en-US"/>
              <a:t>This map shows locations of the 5000 most recent regional earthquakes &gt; M5. In the west, along the New Hebrides Trench, the Australian Plate subducts beneath the North Fiji Basin part of the Pacific Plate. To the east, the Pacific Plate subducts to the west at the Tonga Trench. The rectangle outlines the 3D view on the next slide.</a:t>
            </a:r>
          </a:p>
        </p:txBody>
      </p:sp>
      <p:sp>
        <p:nvSpPr>
          <p:cNvPr id="11271" name="Text Box 18">
            <a:extLst>
              <a:ext uri="{FF2B5EF4-FFF2-40B4-BE49-F238E27FC236}">
                <a16:creationId xmlns:a16="http://schemas.microsoft.com/office/drawing/2014/main" id="{A728FA98-68C1-4258-97FA-F9E5A7364A5A}"/>
              </a:ext>
            </a:extLst>
          </p:cNvPr>
          <p:cNvSpPr txBox="1">
            <a:spLocks noChangeArrowheads="1"/>
          </p:cNvSpPr>
          <p:nvPr/>
        </p:nvSpPr>
        <p:spPr bwMode="auto">
          <a:xfrm>
            <a:off x="3678238" y="1800225"/>
            <a:ext cx="2133600" cy="571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ctr" eaLnBrk="1" hangingPunct="1">
              <a:spcBef>
                <a:spcPct val="0"/>
              </a:spcBef>
              <a:spcAft>
                <a:spcPts val="1000"/>
              </a:spcAft>
              <a:buFontTx/>
              <a:buNone/>
            </a:pPr>
            <a:r>
              <a:rPr lang="en-US" altLang="en-US" sz="1400" b="1">
                <a:latin typeface="Arial" panose="020B0604020202020204" pitchFamily="34" charset="0"/>
              </a:rPr>
              <a:t>Pacific Plate</a:t>
            </a:r>
          </a:p>
        </p:txBody>
      </p:sp>
      <p:sp>
        <p:nvSpPr>
          <p:cNvPr id="11272" name="Text Box 18">
            <a:extLst>
              <a:ext uri="{FF2B5EF4-FFF2-40B4-BE49-F238E27FC236}">
                <a16:creationId xmlns:a16="http://schemas.microsoft.com/office/drawing/2014/main" id="{6EFCB09D-5859-4A74-BE65-950B1DF1392D}"/>
              </a:ext>
            </a:extLst>
          </p:cNvPr>
          <p:cNvSpPr txBox="1">
            <a:spLocks noChangeArrowheads="1"/>
          </p:cNvSpPr>
          <p:nvPr/>
        </p:nvSpPr>
        <p:spPr bwMode="auto">
          <a:xfrm>
            <a:off x="2806700" y="2689225"/>
            <a:ext cx="1652588" cy="571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ctr" eaLnBrk="1" hangingPunct="1">
              <a:spcBef>
                <a:spcPct val="0"/>
              </a:spcBef>
              <a:spcAft>
                <a:spcPts val="1000"/>
              </a:spcAft>
              <a:buFontTx/>
              <a:buNone/>
            </a:pPr>
            <a:r>
              <a:rPr lang="en-US" altLang="en-US" sz="1400" b="1">
                <a:latin typeface="Arial" panose="020B0604020202020204" pitchFamily="34" charset="0"/>
              </a:rPr>
              <a:t>New Hebrides Trench</a:t>
            </a:r>
          </a:p>
        </p:txBody>
      </p:sp>
      <p:cxnSp>
        <p:nvCxnSpPr>
          <p:cNvPr id="5" name="Straight Arrow Connector 4">
            <a:extLst>
              <a:ext uri="{FF2B5EF4-FFF2-40B4-BE49-F238E27FC236}">
                <a16:creationId xmlns:a16="http://schemas.microsoft.com/office/drawing/2014/main" id="{B2D2760F-A79A-424D-AA54-7EDC64D10ED0}"/>
              </a:ext>
            </a:extLst>
          </p:cNvPr>
          <p:cNvCxnSpPr/>
          <p:nvPr/>
        </p:nvCxnSpPr>
        <p:spPr>
          <a:xfrm flipH="1">
            <a:off x="3124200" y="3176588"/>
            <a:ext cx="228600" cy="14605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1274" name="Text Box 18">
            <a:extLst>
              <a:ext uri="{FF2B5EF4-FFF2-40B4-BE49-F238E27FC236}">
                <a16:creationId xmlns:a16="http://schemas.microsoft.com/office/drawing/2014/main" id="{77060F59-5839-4062-9E46-19ACEBBD22C9}"/>
              </a:ext>
            </a:extLst>
          </p:cNvPr>
          <p:cNvSpPr txBox="1">
            <a:spLocks noChangeArrowheads="1"/>
          </p:cNvSpPr>
          <p:nvPr/>
        </p:nvSpPr>
        <p:spPr bwMode="auto">
          <a:xfrm>
            <a:off x="990600" y="2676525"/>
            <a:ext cx="1155700" cy="571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ctr" eaLnBrk="1" hangingPunct="1">
              <a:spcBef>
                <a:spcPct val="0"/>
              </a:spcBef>
              <a:spcAft>
                <a:spcPts val="1000"/>
              </a:spcAft>
              <a:buFontTx/>
              <a:buNone/>
            </a:pPr>
            <a:r>
              <a:rPr lang="en-US" altLang="en-US" sz="1400" b="1">
                <a:latin typeface="Arial" panose="020B0604020202020204" pitchFamily="34" charset="0"/>
              </a:rPr>
              <a:t>Australian Plate</a:t>
            </a:r>
          </a:p>
        </p:txBody>
      </p:sp>
      <p:sp>
        <p:nvSpPr>
          <p:cNvPr id="11275" name="Text Box 18">
            <a:extLst>
              <a:ext uri="{FF2B5EF4-FFF2-40B4-BE49-F238E27FC236}">
                <a16:creationId xmlns:a16="http://schemas.microsoft.com/office/drawing/2014/main" id="{4BBE40C3-471C-4968-9B6B-5F051C62AEAD}"/>
              </a:ext>
            </a:extLst>
          </p:cNvPr>
          <p:cNvSpPr txBox="1">
            <a:spLocks noChangeArrowheads="1"/>
          </p:cNvSpPr>
          <p:nvPr/>
        </p:nvSpPr>
        <p:spPr bwMode="auto">
          <a:xfrm>
            <a:off x="7253288" y="4090988"/>
            <a:ext cx="1052512" cy="571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ctr" eaLnBrk="1" hangingPunct="1">
              <a:spcBef>
                <a:spcPct val="0"/>
              </a:spcBef>
              <a:spcAft>
                <a:spcPts val="1000"/>
              </a:spcAft>
              <a:buFontTx/>
              <a:buNone/>
            </a:pPr>
            <a:r>
              <a:rPr lang="en-US" altLang="en-US" sz="1400" b="1">
                <a:latin typeface="Arial" panose="020B0604020202020204" pitchFamily="34" charset="0"/>
              </a:rPr>
              <a:t>Tonga Trench</a:t>
            </a:r>
          </a:p>
        </p:txBody>
      </p:sp>
      <p:cxnSp>
        <p:nvCxnSpPr>
          <p:cNvPr id="17" name="Straight Arrow Connector 16">
            <a:extLst>
              <a:ext uri="{FF2B5EF4-FFF2-40B4-BE49-F238E27FC236}">
                <a16:creationId xmlns:a16="http://schemas.microsoft.com/office/drawing/2014/main" id="{F049A55E-1AD4-468D-ADF3-04BE6A9BFC23}"/>
              </a:ext>
            </a:extLst>
          </p:cNvPr>
          <p:cNvCxnSpPr>
            <a:cxnSpLocks/>
          </p:cNvCxnSpPr>
          <p:nvPr/>
        </p:nvCxnSpPr>
        <p:spPr>
          <a:xfrm flipH="1">
            <a:off x="7396163" y="4602163"/>
            <a:ext cx="303212" cy="60325"/>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1277" name="Text Box 18">
            <a:extLst>
              <a:ext uri="{FF2B5EF4-FFF2-40B4-BE49-F238E27FC236}">
                <a16:creationId xmlns:a16="http://schemas.microsoft.com/office/drawing/2014/main" id="{6637A438-36F2-4601-881C-979C731B05D6}"/>
              </a:ext>
            </a:extLst>
          </p:cNvPr>
          <p:cNvSpPr txBox="1">
            <a:spLocks noChangeArrowheads="1"/>
          </p:cNvSpPr>
          <p:nvPr/>
        </p:nvSpPr>
        <p:spPr bwMode="auto">
          <a:xfrm>
            <a:off x="3463925" y="4179888"/>
            <a:ext cx="2133600" cy="571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ctr" eaLnBrk="1" hangingPunct="1">
              <a:spcBef>
                <a:spcPct val="0"/>
              </a:spcBef>
              <a:spcAft>
                <a:spcPts val="1000"/>
              </a:spcAft>
              <a:buFontTx/>
              <a:buNone/>
            </a:pPr>
            <a:r>
              <a:rPr lang="en-US" altLang="en-US" sz="1400" b="1" dirty="0">
                <a:solidFill>
                  <a:srgbClr val="FF0000"/>
                </a:solidFill>
                <a:latin typeface="Arial" panose="020B0604020202020204" pitchFamily="34" charset="0"/>
              </a:rPr>
              <a:t>M7.3 Earthquake</a:t>
            </a:r>
          </a:p>
        </p:txBody>
      </p:sp>
      <p:cxnSp>
        <p:nvCxnSpPr>
          <p:cNvPr id="21" name="Straight Arrow Connector 20">
            <a:extLst>
              <a:ext uri="{FF2B5EF4-FFF2-40B4-BE49-F238E27FC236}">
                <a16:creationId xmlns:a16="http://schemas.microsoft.com/office/drawing/2014/main" id="{15C2EB5A-569F-4A5C-8222-47814A86CC6C}"/>
              </a:ext>
            </a:extLst>
          </p:cNvPr>
          <p:cNvCxnSpPr>
            <a:cxnSpLocks/>
          </p:cNvCxnSpPr>
          <p:nvPr/>
        </p:nvCxnSpPr>
        <p:spPr>
          <a:xfrm flipH="1" flipV="1">
            <a:off x="4362450" y="3708698"/>
            <a:ext cx="76199" cy="510877"/>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5" name="Title 1">
            <a:extLst>
              <a:ext uri="{FF2B5EF4-FFF2-40B4-BE49-F238E27FC236}">
                <a16:creationId xmlns:a16="http://schemas.microsoft.com/office/drawing/2014/main" id="{98DF3280-1797-42A5-A577-71D35E1BA541}"/>
              </a:ext>
            </a:extLst>
          </p:cNvPr>
          <p:cNvSpPr txBox="1">
            <a:spLocks/>
          </p:cNvSpPr>
          <p:nvPr/>
        </p:nvSpPr>
        <p:spPr>
          <a:xfrm>
            <a:off x="1233488" y="0"/>
            <a:ext cx="7899400" cy="762000"/>
          </a:xfrm>
          <a:prstGeom prst="rect">
            <a:avLst/>
          </a:prstGeom>
        </p:spPr>
        <p:txBody>
          <a:bodyPr anchor="ctr">
            <a:normAutofit fontScale="82500" lnSpcReduction="20000"/>
          </a:bodyPr>
          <a:lstStyle/>
          <a:p>
            <a:pPr eaLnBrk="1" fontAlgn="auto" hangingPunct="1">
              <a:spcAft>
                <a:spcPts val="0"/>
              </a:spcAft>
              <a:defRPr/>
            </a:pPr>
            <a:br>
              <a:rPr lang="en-US" sz="2000" b="1" dirty="0">
                <a:solidFill>
                  <a:schemeClr val="tx2">
                    <a:satMod val="130000"/>
                  </a:schemeClr>
                </a:solidFill>
                <a:effectLst>
                  <a:outerShdw blurRad="50000" dist="30000" dir="5400000" algn="tl" rotWithShape="0">
                    <a:srgbClr val="000000">
                      <a:alpha val="30000"/>
                    </a:srgbClr>
                  </a:outerShdw>
                </a:effectLst>
                <a:latin typeface="+mj-lt"/>
                <a:ea typeface="+mj-ea"/>
                <a:cs typeface="+mj-cs"/>
              </a:rPr>
            </a:br>
            <a:r>
              <a:rPr lang="en-US" sz="2400" b="1" dirty="0">
                <a:solidFill>
                  <a:schemeClr val="tx2">
                    <a:satMod val="130000"/>
                  </a:schemeClr>
                </a:solidFill>
                <a:effectLst>
                  <a:outerShdw blurRad="50000" dist="30000" dir="5400000" algn="tl" rotWithShape="0">
                    <a:srgbClr val="000000">
                      <a:alpha val="30000"/>
                    </a:srgbClr>
                  </a:outerShdw>
                </a:effectLst>
                <a:ea typeface="+mj-ea"/>
                <a:cs typeface="Arial" pitchFamily="34" charset="0"/>
              </a:rPr>
              <a:t>Magnitude 7.3 VANUATU</a:t>
            </a:r>
          </a:p>
          <a:p>
            <a:pPr eaLnBrk="1" fontAlgn="auto" hangingPunct="1">
              <a:spcAft>
                <a:spcPts val="0"/>
              </a:spcAft>
              <a:defRPr/>
            </a:pPr>
            <a:r>
              <a:rPr lang="en-US" b="1" dirty="0">
                <a:solidFill>
                  <a:schemeClr val="tx2">
                    <a:satMod val="130000"/>
                  </a:schemeClr>
                </a:solidFill>
                <a:effectLst>
                  <a:outerShdw blurRad="50000" dist="30000" dir="5400000" algn="tl" rotWithShape="0">
                    <a:srgbClr val="000000">
                      <a:alpha val="30000"/>
                    </a:srgbClr>
                  </a:outerShdw>
                </a:effectLst>
                <a:ea typeface="+mj-ea"/>
                <a:cs typeface="Arial" pitchFamily="34" charset="0"/>
              </a:rPr>
              <a:t>Saturday,  October 2, 2021, 06:29:18 UTC </a:t>
            </a:r>
            <a:endParaRPr lang="en-US" dirty="0">
              <a:solidFill>
                <a:schemeClr val="tx2">
                  <a:satMod val="130000"/>
                </a:schemeClr>
              </a:solidFill>
              <a:effectLst>
                <a:outerShdw blurRad="50000" dist="30000" dir="5400000" algn="tl" rotWithShape="0">
                  <a:srgbClr val="000000">
                    <a:alpha val="30000"/>
                  </a:srgbClr>
                </a:outerShdw>
              </a:effectLst>
              <a:ea typeface="+mj-ea"/>
              <a:cs typeface="Arial" pitchFamily="34"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D8146449-6A75-469C-BCEF-0A72FF8EBEB5}"/>
              </a:ext>
            </a:extLst>
          </p:cNvPr>
          <p:cNvSpPr/>
          <p:nvPr/>
        </p:nvSpPr>
        <p:spPr>
          <a:xfrm>
            <a:off x="0" y="0"/>
            <a:ext cx="152400" cy="6858000"/>
          </a:xfrm>
          <a:prstGeom prst="rect">
            <a:avLst/>
          </a:prstGeom>
          <a:solidFill>
            <a:srgbClr val="393996"/>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pic>
        <p:nvPicPr>
          <p:cNvPr id="13315" name="Picture 18" descr="IRIS_TMlogo.png">
            <a:extLst>
              <a:ext uri="{FF2B5EF4-FFF2-40B4-BE49-F238E27FC236}">
                <a16:creationId xmlns:a16="http://schemas.microsoft.com/office/drawing/2014/main" id="{D5C6F8E5-88FE-4BAD-9F56-92ED9CAC426B}"/>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39713" y="76200"/>
            <a:ext cx="903287" cy="927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316" name="TextBox 17">
            <a:extLst>
              <a:ext uri="{FF2B5EF4-FFF2-40B4-BE49-F238E27FC236}">
                <a16:creationId xmlns:a16="http://schemas.microsoft.com/office/drawing/2014/main" id="{76993BCC-6471-47A3-A618-AFC507A7D8E0}"/>
              </a:ext>
            </a:extLst>
          </p:cNvPr>
          <p:cNvSpPr txBox="1">
            <a:spLocks noChangeArrowheads="1"/>
          </p:cNvSpPr>
          <p:nvPr/>
        </p:nvSpPr>
        <p:spPr bwMode="auto">
          <a:xfrm>
            <a:off x="493713" y="5334000"/>
            <a:ext cx="8574087" cy="982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eaLnBrk="1" hangingPunct="1">
              <a:lnSpc>
                <a:spcPct val="110000"/>
              </a:lnSpc>
            </a:pPr>
            <a:r>
              <a:rPr lang="en-US" altLang="en-US"/>
              <a:t>Plotting the earthquakes in 3D, the hypocenter of this earthquake fits the general pattern of increasing depths of earthquakes from west to east across the subduction zone.</a:t>
            </a:r>
          </a:p>
        </p:txBody>
      </p:sp>
      <p:pic>
        <p:nvPicPr>
          <p:cNvPr id="13317" name="Picture 11" descr="Diagram&#10;&#10;Description automatically generated">
            <a:extLst>
              <a:ext uri="{FF2B5EF4-FFF2-40B4-BE49-F238E27FC236}">
                <a16:creationId xmlns:a16="http://schemas.microsoft.com/office/drawing/2014/main" id="{52373CCF-9260-447F-9142-868CE8B6572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43000" y="1447800"/>
            <a:ext cx="6629400" cy="3568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5" name="Title 1">
            <a:extLst>
              <a:ext uri="{FF2B5EF4-FFF2-40B4-BE49-F238E27FC236}">
                <a16:creationId xmlns:a16="http://schemas.microsoft.com/office/drawing/2014/main" id="{F31A5A0F-A75A-4268-87B3-70CD8B4B3433}"/>
              </a:ext>
            </a:extLst>
          </p:cNvPr>
          <p:cNvSpPr txBox="1">
            <a:spLocks/>
          </p:cNvSpPr>
          <p:nvPr/>
        </p:nvSpPr>
        <p:spPr>
          <a:xfrm>
            <a:off x="1233488" y="0"/>
            <a:ext cx="7899400" cy="762000"/>
          </a:xfrm>
          <a:prstGeom prst="rect">
            <a:avLst/>
          </a:prstGeom>
        </p:spPr>
        <p:txBody>
          <a:bodyPr anchor="ctr">
            <a:normAutofit fontScale="82500" lnSpcReduction="20000"/>
          </a:bodyPr>
          <a:lstStyle/>
          <a:p>
            <a:pPr eaLnBrk="1" fontAlgn="auto" hangingPunct="1">
              <a:spcAft>
                <a:spcPts val="0"/>
              </a:spcAft>
              <a:defRPr/>
            </a:pPr>
            <a:br>
              <a:rPr lang="en-US" sz="2000" b="1" dirty="0">
                <a:solidFill>
                  <a:schemeClr val="tx2">
                    <a:satMod val="130000"/>
                  </a:schemeClr>
                </a:solidFill>
                <a:effectLst>
                  <a:outerShdw blurRad="50000" dist="30000" dir="5400000" algn="tl" rotWithShape="0">
                    <a:srgbClr val="000000">
                      <a:alpha val="30000"/>
                    </a:srgbClr>
                  </a:outerShdw>
                </a:effectLst>
                <a:latin typeface="+mj-lt"/>
                <a:ea typeface="+mj-ea"/>
                <a:cs typeface="+mj-cs"/>
              </a:rPr>
            </a:br>
            <a:r>
              <a:rPr lang="en-US" sz="2400" b="1" dirty="0">
                <a:solidFill>
                  <a:schemeClr val="tx2">
                    <a:satMod val="130000"/>
                  </a:schemeClr>
                </a:solidFill>
                <a:effectLst>
                  <a:outerShdw blurRad="50000" dist="30000" dir="5400000" algn="tl" rotWithShape="0">
                    <a:srgbClr val="000000">
                      <a:alpha val="30000"/>
                    </a:srgbClr>
                  </a:outerShdw>
                </a:effectLst>
                <a:ea typeface="+mj-ea"/>
                <a:cs typeface="Arial" pitchFamily="34" charset="0"/>
              </a:rPr>
              <a:t>Magnitude 7.3 VANUATU</a:t>
            </a:r>
          </a:p>
          <a:p>
            <a:pPr eaLnBrk="1" fontAlgn="auto" hangingPunct="1">
              <a:spcAft>
                <a:spcPts val="0"/>
              </a:spcAft>
              <a:defRPr/>
            </a:pPr>
            <a:r>
              <a:rPr lang="en-US" b="1" dirty="0">
                <a:solidFill>
                  <a:schemeClr val="tx2">
                    <a:satMod val="130000"/>
                  </a:schemeClr>
                </a:solidFill>
                <a:effectLst>
                  <a:outerShdw blurRad="50000" dist="30000" dir="5400000" algn="tl" rotWithShape="0">
                    <a:srgbClr val="000000">
                      <a:alpha val="30000"/>
                    </a:srgbClr>
                  </a:outerShdw>
                </a:effectLst>
                <a:ea typeface="+mj-ea"/>
                <a:cs typeface="Arial" pitchFamily="34" charset="0"/>
              </a:rPr>
              <a:t>Saturday,  October 2, 2021, 06:29:18 UTC </a:t>
            </a:r>
            <a:endParaRPr lang="en-US" dirty="0">
              <a:solidFill>
                <a:schemeClr val="tx2">
                  <a:satMod val="130000"/>
                </a:schemeClr>
              </a:solidFill>
              <a:effectLst>
                <a:outerShdw blurRad="50000" dist="30000" dir="5400000" algn="tl" rotWithShape="0">
                  <a:srgbClr val="000000">
                    <a:alpha val="30000"/>
                  </a:srgbClr>
                </a:outerShdw>
              </a:effectLst>
              <a:ea typeface="+mj-ea"/>
              <a:cs typeface="Arial" pitchFamily="34" charset="0"/>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extBox 11">
            <a:extLst>
              <a:ext uri="{FF2B5EF4-FFF2-40B4-BE49-F238E27FC236}">
                <a16:creationId xmlns:a16="http://schemas.microsoft.com/office/drawing/2014/main" id="{A9644D9C-BE26-482E-AF11-77678A2E444B}"/>
              </a:ext>
            </a:extLst>
          </p:cNvPr>
          <p:cNvSpPr txBox="1">
            <a:spLocks noChangeArrowheads="1"/>
          </p:cNvSpPr>
          <p:nvPr/>
        </p:nvSpPr>
        <p:spPr bwMode="auto">
          <a:xfrm>
            <a:off x="574675" y="6273800"/>
            <a:ext cx="2239963" cy="522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eaLnBrk="1" hangingPunct="1">
              <a:spcBef>
                <a:spcPct val="0"/>
              </a:spcBef>
              <a:buFontTx/>
              <a:buNone/>
            </a:pPr>
            <a:r>
              <a:rPr lang="en-US" altLang="en-US" sz="1400">
                <a:latin typeface="Arial" panose="020B0604020202020204" pitchFamily="34" charset="0"/>
              </a:rPr>
              <a:t>USGS Centroid Moment Tensor Solution</a:t>
            </a:r>
            <a:endParaRPr lang="en-US" altLang="en-US" sz="1800">
              <a:latin typeface="Arial" panose="020B0604020202020204" pitchFamily="34" charset="0"/>
            </a:endParaRPr>
          </a:p>
        </p:txBody>
      </p:sp>
      <p:sp>
        <p:nvSpPr>
          <p:cNvPr id="15" name="Rectangle 14">
            <a:extLst>
              <a:ext uri="{FF2B5EF4-FFF2-40B4-BE49-F238E27FC236}">
                <a16:creationId xmlns:a16="http://schemas.microsoft.com/office/drawing/2014/main" id="{FC6EC184-DED8-4D5F-A47F-7C25D89A1E97}"/>
              </a:ext>
            </a:extLst>
          </p:cNvPr>
          <p:cNvSpPr/>
          <p:nvPr/>
        </p:nvSpPr>
        <p:spPr>
          <a:xfrm>
            <a:off x="0" y="0"/>
            <a:ext cx="152400" cy="6858000"/>
          </a:xfrm>
          <a:prstGeom prst="rect">
            <a:avLst/>
          </a:prstGeom>
          <a:solidFill>
            <a:srgbClr val="393996"/>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pic>
        <p:nvPicPr>
          <p:cNvPr id="15364" name="Picture 8" descr="IRIS_TMlogo.png">
            <a:extLst>
              <a:ext uri="{FF2B5EF4-FFF2-40B4-BE49-F238E27FC236}">
                <a16:creationId xmlns:a16="http://schemas.microsoft.com/office/drawing/2014/main" id="{8CE392C5-B85A-4D88-B0DB-93DA861F4E98}"/>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39713" y="76200"/>
            <a:ext cx="903287" cy="927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365" name="TextBox 7">
            <a:extLst>
              <a:ext uri="{FF2B5EF4-FFF2-40B4-BE49-F238E27FC236}">
                <a16:creationId xmlns:a16="http://schemas.microsoft.com/office/drawing/2014/main" id="{5CC9D6C1-9E93-45D4-B115-677842126050}"/>
              </a:ext>
            </a:extLst>
          </p:cNvPr>
          <p:cNvSpPr txBox="1">
            <a:spLocks noChangeArrowheads="1"/>
          </p:cNvSpPr>
          <p:nvPr/>
        </p:nvSpPr>
        <p:spPr bwMode="auto">
          <a:xfrm>
            <a:off x="254000" y="1074738"/>
            <a:ext cx="4775200" cy="2554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eaLnBrk="1" hangingPunct="1">
              <a:spcBef>
                <a:spcPct val="0"/>
              </a:spcBef>
              <a:buFontTx/>
              <a:buNone/>
            </a:pPr>
            <a:r>
              <a:rPr lang="en-US" altLang="en-US" sz="1600">
                <a:latin typeface="Arial" panose="020B0604020202020204" pitchFamily="34" charset="0"/>
              </a:rPr>
              <a:t>A deep-focus earthquake has a hypocenter depth</a:t>
            </a:r>
          </a:p>
          <a:p>
            <a:pPr eaLnBrk="1" hangingPunct="1">
              <a:spcBef>
                <a:spcPct val="0"/>
              </a:spcBef>
              <a:buFontTx/>
              <a:buNone/>
            </a:pPr>
            <a:r>
              <a:rPr lang="en-US" altLang="en-US" sz="1600">
                <a:latin typeface="Arial" panose="020B0604020202020204" pitchFamily="34" charset="0"/>
              </a:rPr>
              <a:t>exceeding 300 km.  Deep earthquakes occur exclusively within subducting oceanic lithosphere, especially within old oceanic lithosphere that is subducting rapidly.</a:t>
            </a:r>
          </a:p>
          <a:p>
            <a:pPr eaLnBrk="1" hangingPunct="1">
              <a:spcBef>
                <a:spcPct val="0"/>
              </a:spcBef>
              <a:buFontTx/>
              <a:buNone/>
            </a:pPr>
            <a:endParaRPr lang="en-US" altLang="en-US" sz="1600">
              <a:latin typeface="Arial" panose="020B0604020202020204" pitchFamily="34" charset="0"/>
            </a:endParaRPr>
          </a:p>
          <a:p>
            <a:pPr eaLnBrk="1" hangingPunct="1">
              <a:spcBef>
                <a:spcPct val="0"/>
              </a:spcBef>
              <a:buFontTx/>
              <a:buNone/>
            </a:pPr>
            <a:r>
              <a:rPr lang="en-US" altLang="en-US" sz="1600">
                <a:latin typeface="Arial" panose="020B0604020202020204" pitchFamily="34" charset="0"/>
              </a:rPr>
              <a:t>The physical mechanism of rupture of deep focus earthquakes is different than earthquakes that occur at a shallow depth. This earthquake occurred within the subducting Australian Plate.</a:t>
            </a:r>
          </a:p>
        </p:txBody>
      </p:sp>
      <p:sp>
        <p:nvSpPr>
          <p:cNvPr id="15366" name="Rectangle 5">
            <a:extLst>
              <a:ext uri="{FF2B5EF4-FFF2-40B4-BE49-F238E27FC236}">
                <a16:creationId xmlns:a16="http://schemas.microsoft.com/office/drawing/2014/main" id="{DBB84A8E-63E8-4000-B355-B360010FACFA}"/>
              </a:ext>
            </a:extLst>
          </p:cNvPr>
          <p:cNvSpPr>
            <a:spLocks noChangeArrowheads="1"/>
          </p:cNvSpPr>
          <p:nvPr/>
        </p:nvSpPr>
        <p:spPr bwMode="auto">
          <a:xfrm>
            <a:off x="5545138" y="4140200"/>
            <a:ext cx="3598862" cy="738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eaLnBrk="1" hangingPunct="1"/>
            <a:r>
              <a:rPr lang="en-US" altLang="en-US" sz="1400"/>
              <a:t>This modified screen capture from the 3-D feature of IRIS’ Earthquake Browser shows a cross sectional view of the earthquakes.</a:t>
            </a:r>
          </a:p>
        </p:txBody>
      </p:sp>
      <p:pic>
        <p:nvPicPr>
          <p:cNvPr id="15367" name="Picture 25" descr="Diagram, venn diagram&#10;&#10;Description automatically generated">
            <a:extLst>
              <a:ext uri="{FF2B5EF4-FFF2-40B4-BE49-F238E27FC236}">
                <a16:creationId xmlns:a16="http://schemas.microsoft.com/office/drawing/2014/main" id="{54DCD492-A01C-4757-B30E-99F1FEBA5EA1}"/>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31838" y="3852863"/>
            <a:ext cx="2239962" cy="2247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368" name="Picture 6" descr="Chart&#10;&#10;Description automatically generated">
            <a:extLst>
              <a:ext uri="{FF2B5EF4-FFF2-40B4-BE49-F238E27FC236}">
                <a16:creationId xmlns:a16="http://schemas.microsoft.com/office/drawing/2014/main" id="{53A0335C-3692-49CA-A147-778E447CE560}"/>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041900" y="1066800"/>
            <a:ext cx="3989388" cy="297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369" name="Picture 9" descr="IEBDepthLegend.tiff">
            <a:extLst>
              <a:ext uri="{FF2B5EF4-FFF2-40B4-BE49-F238E27FC236}">
                <a16:creationId xmlns:a16="http://schemas.microsoft.com/office/drawing/2014/main" id="{B6ACE3D0-F260-4739-A4BD-BD05011B9D04}"/>
              </a:ext>
            </a:extLst>
          </p:cNvPr>
          <p:cNvPicPr>
            <a:picLocks noChangeAspect="1"/>
          </p:cNvPicPr>
          <p:nvPr/>
        </p:nvPicPr>
        <p:blipFill>
          <a:blip r:embed="rId6">
            <a:extLst>
              <a:ext uri="{28A0092B-C50C-407E-A947-70E740481C1C}">
                <a14:useLocalDpi xmlns:a14="http://schemas.microsoft.com/office/drawing/2010/main" val="0"/>
              </a:ext>
            </a:extLst>
          </a:blip>
          <a:srcRect l="5733" t="996" r="6801" b="595"/>
          <a:stretch>
            <a:fillRect/>
          </a:stretch>
        </p:blipFill>
        <p:spPr bwMode="auto">
          <a:xfrm>
            <a:off x="4946650" y="2292350"/>
            <a:ext cx="404813" cy="234315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pic>
      <p:sp>
        <p:nvSpPr>
          <p:cNvPr id="29" name="Title 1">
            <a:extLst>
              <a:ext uri="{FF2B5EF4-FFF2-40B4-BE49-F238E27FC236}">
                <a16:creationId xmlns:a16="http://schemas.microsoft.com/office/drawing/2014/main" id="{8B012641-B876-4FD0-B0F3-9FA939315173}"/>
              </a:ext>
            </a:extLst>
          </p:cNvPr>
          <p:cNvSpPr txBox="1">
            <a:spLocks/>
          </p:cNvSpPr>
          <p:nvPr/>
        </p:nvSpPr>
        <p:spPr>
          <a:xfrm>
            <a:off x="1233488" y="0"/>
            <a:ext cx="7899400" cy="762000"/>
          </a:xfrm>
          <a:prstGeom prst="rect">
            <a:avLst/>
          </a:prstGeom>
        </p:spPr>
        <p:txBody>
          <a:bodyPr anchor="ctr">
            <a:normAutofit fontScale="82500" lnSpcReduction="20000"/>
          </a:bodyPr>
          <a:lstStyle/>
          <a:p>
            <a:pPr eaLnBrk="1" fontAlgn="auto" hangingPunct="1">
              <a:spcAft>
                <a:spcPts val="0"/>
              </a:spcAft>
              <a:defRPr/>
            </a:pPr>
            <a:br>
              <a:rPr lang="en-US" sz="2000" b="1" dirty="0">
                <a:solidFill>
                  <a:schemeClr val="tx2">
                    <a:satMod val="130000"/>
                  </a:schemeClr>
                </a:solidFill>
                <a:effectLst>
                  <a:outerShdw blurRad="50000" dist="30000" dir="5400000" algn="tl" rotWithShape="0">
                    <a:srgbClr val="000000">
                      <a:alpha val="30000"/>
                    </a:srgbClr>
                  </a:outerShdw>
                </a:effectLst>
                <a:latin typeface="+mj-lt"/>
                <a:ea typeface="+mj-ea"/>
                <a:cs typeface="+mj-cs"/>
              </a:rPr>
            </a:br>
            <a:r>
              <a:rPr lang="en-US" sz="2400" b="1" dirty="0">
                <a:solidFill>
                  <a:schemeClr val="tx2">
                    <a:satMod val="130000"/>
                  </a:schemeClr>
                </a:solidFill>
                <a:effectLst>
                  <a:outerShdw blurRad="50000" dist="30000" dir="5400000" algn="tl" rotWithShape="0">
                    <a:srgbClr val="000000">
                      <a:alpha val="30000"/>
                    </a:srgbClr>
                  </a:outerShdw>
                </a:effectLst>
                <a:ea typeface="+mj-ea"/>
                <a:cs typeface="Arial" pitchFamily="34" charset="0"/>
              </a:rPr>
              <a:t>Magnitude 7.3 VANUATU</a:t>
            </a:r>
          </a:p>
          <a:p>
            <a:pPr eaLnBrk="1" fontAlgn="auto" hangingPunct="1">
              <a:spcAft>
                <a:spcPts val="0"/>
              </a:spcAft>
              <a:defRPr/>
            </a:pPr>
            <a:r>
              <a:rPr lang="en-US" b="1" dirty="0">
                <a:solidFill>
                  <a:schemeClr val="tx2">
                    <a:satMod val="130000"/>
                  </a:schemeClr>
                </a:solidFill>
                <a:effectLst>
                  <a:outerShdw blurRad="50000" dist="30000" dir="5400000" algn="tl" rotWithShape="0">
                    <a:srgbClr val="000000">
                      <a:alpha val="30000"/>
                    </a:srgbClr>
                  </a:outerShdw>
                </a:effectLst>
                <a:ea typeface="+mj-ea"/>
                <a:cs typeface="Arial" pitchFamily="34" charset="0"/>
              </a:rPr>
              <a:t>Saturday,  October 2, 2021, 06:29:18 UTC </a:t>
            </a:r>
            <a:endParaRPr lang="en-US" dirty="0">
              <a:solidFill>
                <a:schemeClr val="tx2">
                  <a:satMod val="130000"/>
                </a:schemeClr>
              </a:solidFill>
              <a:effectLst>
                <a:outerShdw blurRad="50000" dist="30000" dir="5400000" algn="tl" rotWithShape="0">
                  <a:srgbClr val="000000">
                    <a:alpha val="30000"/>
                  </a:srgbClr>
                </a:outerShdw>
              </a:effectLst>
              <a:ea typeface="+mj-ea"/>
              <a:cs typeface="Arial" pitchFamily="34" charset="0"/>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0" name="Picture 2">
            <a:extLst>
              <a:ext uri="{FF2B5EF4-FFF2-40B4-BE49-F238E27FC236}">
                <a16:creationId xmlns:a16="http://schemas.microsoft.com/office/drawing/2014/main" id="{5769DFF8-1955-4984-AD3C-CD8776AD7CA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11688" y="1819275"/>
            <a:ext cx="3975100" cy="439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Rectangle 3">
            <a:extLst>
              <a:ext uri="{FF2B5EF4-FFF2-40B4-BE49-F238E27FC236}">
                <a16:creationId xmlns:a16="http://schemas.microsoft.com/office/drawing/2014/main" id="{A25BF7AE-24CA-4B07-BE99-4B85EA8BF86D}"/>
              </a:ext>
            </a:extLst>
          </p:cNvPr>
          <p:cNvSpPr/>
          <p:nvPr/>
        </p:nvSpPr>
        <p:spPr>
          <a:xfrm>
            <a:off x="0" y="0"/>
            <a:ext cx="152400" cy="6858000"/>
          </a:xfrm>
          <a:prstGeom prst="rect">
            <a:avLst/>
          </a:prstGeom>
          <a:solidFill>
            <a:srgbClr val="393996"/>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pic>
        <p:nvPicPr>
          <p:cNvPr id="17412" name="Picture 18" descr="IRIS_TMlogo.png">
            <a:extLst>
              <a:ext uri="{FF2B5EF4-FFF2-40B4-BE49-F238E27FC236}">
                <a16:creationId xmlns:a16="http://schemas.microsoft.com/office/drawing/2014/main" id="{60288E15-3BF6-48A2-B1FF-70359AAC75B1}"/>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239713" y="76200"/>
            <a:ext cx="903287" cy="927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413" name="TextBox 1">
            <a:extLst>
              <a:ext uri="{FF2B5EF4-FFF2-40B4-BE49-F238E27FC236}">
                <a16:creationId xmlns:a16="http://schemas.microsoft.com/office/drawing/2014/main" id="{66B6CC26-C0B3-4F0D-BD1C-7769CF428611}"/>
              </a:ext>
            </a:extLst>
          </p:cNvPr>
          <p:cNvSpPr txBox="1">
            <a:spLocks noChangeArrowheads="1"/>
          </p:cNvSpPr>
          <p:nvPr/>
        </p:nvSpPr>
        <p:spPr bwMode="auto">
          <a:xfrm>
            <a:off x="268288" y="1116013"/>
            <a:ext cx="8836025"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eaLnBrk="1" hangingPunct="1">
              <a:spcBef>
                <a:spcPct val="0"/>
              </a:spcBef>
              <a:buFontTx/>
              <a:buNone/>
            </a:pPr>
            <a:r>
              <a:rPr lang="en-US" altLang="en-US" sz="1800">
                <a:latin typeface="Arial" panose="020B0604020202020204" pitchFamily="34" charset="0"/>
              </a:rPr>
              <a:t>To produce earthquakes, rocks must be brittle. Brittle rock accumulates elastic energy as they bend then rapidly releases that energy during earthquake rupture. </a:t>
            </a:r>
          </a:p>
        </p:txBody>
      </p:sp>
      <p:sp>
        <p:nvSpPr>
          <p:cNvPr id="17414" name="TextBox 5">
            <a:extLst>
              <a:ext uri="{FF2B5EF4-FFF2-40B4-BE49-F238E27FC236}">
                <a16:creationId xmlns:a16="http://schemas.microsoft.com/office/drawing/2014/main" id="{C82DB883-B09B-48C8-9A0B-3D9F14D54772}"/>
              </a:ext>
            </a:extLst>
          </p:cNvPr>
          <p:cNvSpPr txBox="1">
            <a:spLocks noChangeArrowheads="1"/>
          </p:cNvSpPr>
          <p:nvPr/>
        </p:nvSpPr>
        <p:spPr bwMode="auto">
          <a:xfrm>
            <a:off x="268288" y="1819275"/>
            <a:ext cx="4100512" cy="2584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eaLnBrk="1" hangingPunct="1">
              <a:spcBef>
                <a:spcPct val="0"/>
              </a:spcBef>
              <a:buFontTx/>
              <a:buNone/>
            </a:pPr>
            <a:r>
              <a:rPr lang="en-US" altLang="en-US" sz="1800">
                <a:latin typeface="Arial" panose="020B0604020202020204" pitchFamily="34" charset="0"/>
              </a:rPr>
              <a:t>With the exception of subducting oceanic plates, rock in Earth</a:t>
            </a:r>
            <a:r>
              <a:rPr lang="ja-JP" altLang="en-US" sz="1800">
                <a:latin typeface="Arial" panose="020B0604020202020204" pitchFamily="34" charset="0"/>
              </a:rPr>
              <a:t>’</a:t>
            </a:r>
            <a:r>
              <a:rPr lang="en-US" altLang="en-US" sz="1800">
                <a:latin typeface="Arial" panose="020B0604020202020204" pitchFamily="34" charset="0"/>
              </a:rPr>
              <a:t>s mantle below about 100 km depth is viscoelastic and cannot rupture to produce earthquakes. Rocks are brittle at low temperatures but become viscoelastic when they reach temperatures of about 600</a:t>
            </a:r>
            <a:r>
              <a:rPr lang="en-US" altLang="en-US" sz="1800">
                <a:latin typeface="Myriad Pro"/>
              </a:rPr>
              <a:t>°</a:t>
            </a:r>
            <a:r>
              <a:rPr lang="en-US" altLang="en-US" sz="1800">
                <a:latin typeface="Arial" panose="020B0604020202020204" pitchFamily="34" charset="0"/>
              </a:rPr>
              <a:t>C. </a:t>
            </a:r>
          </a:p>
          <a:p>
            <a:pPr eaLnBrk="1" hangingPunct="1">
              <a:spcBef>
                <a:spcPct val="0"/>
              </a:spcBef>
              <a:buFontTx/>
              <a:buNone/>
            </a:pPr>
            <a:endParaRPr lang="en-US" altLang="en-US" sz="1800">
              <a:latin typeface="Arial" panose="020B0604020202020204" pitchFamily="34" charset="0"/>
            </a:endParaRPr>
          </a:p>
        </p:txBody>
      </p:sp>
      <p:sp>
        <p:nvSpPr>
          <p:cNvPr id="17415" name="TextBox 6">
            <a:extLst>
              <a:ext uri="{FF2B5EF4-FFF2-40B4-BE49-F238E27FC236}">
                <a16:creationId xmlns:a16="http://schemas.microsoft.com/office/drawing/2014/main" id="{5AEE9F8C-AC08-4A07-87DE-202F11F3B198}"/>
              </a:ext>
            </a:extLst>
          </p:cNvPr>
          <p:cNvSpPr txBox="1">
            <a:spLocks noChangeArrowheads="1"/>
          </p:cNvSpPr>
          <p:nvPr/>
        </p:nvSpPr>
        <p:spPr bwMode="auto">
          <a:xfrm>
            <a:off x="2133600" y="6477000"/>
            <a:ext cx="6970713"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r" eaLnBrk="1" hangingPunct="1">
              <a:spcBef>
                <a:spcPct val="0"/>
              </a:spcBef>
              <a:buFontTx/>
              <a:buNone/>
            </a:pPr>
            <a:r>
              <a:rPr lang="en-US" altLang="en-US" sz="1400">
                <a:latin typeface="Arial" panose="020B0604020202020204" pitchFamily="34" charset="0"/>
              </a:rPr>
              <a:t>Exploring a generalized three-dimensional view from the IRIS Earthquake Browser.  </a:t>
            </a:r>
          </a:p>
        </p:txBody>
      </p:sp>
      <p:pic>
        <p:nvPicPr>
          <p:cNvPr id="17416" name="Picture 9" descr="IEBDepthLegend.tiff">
            <a:extLst>
              <a:ext uri="{FF2B5EF4-FFF2-40B4-BE49-F238E27FC236}">
                <a16:creationId xmlns:a16="http://schemas.microsoft.com/office/drawing/2014/main" id="{6FF12DF0-E66D-4BE7-85C7-799AFA933011}"/>
              </a:ext>
            </a:extLst>
          </p:cNvPr>
          <p:cNvPicPr>
            <a:picLocks noChangeAspect="1"/>
          </p:cNvPicPr>
          <p:nvPr/>
        </p:nvPicPr>
        <p:blipFill>
          <a:blip r:embed="rId5">
            <a:extLst>
              <a:ext uri="{28A0092B-C50C-407E-A947-70E740481C1C}">
                <a14:useLocalDpi xmlns:a14="http://schemas.microsoft.com/office/drawing/2010/main" val="0"/>
              </a:ext>
            </a:extLst>
          </a:blip>
          <a:srcRect l="5733" t="996" r="6801" b="595"/>
          <a:stretch>
            <a:fillRect/>
          </a:stretch>
        </p:blipFill>
        <p:spPr bwMode="auto">
          <a:xfrm>
            <a:off x="8586788" y="3944938"/>
            <a:ext cx="404812" cy="234315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pic>
      <p:sp>
        <p:nvSpPr>
          <p:cNvPr id="17417" name="TextBox 2">
            <a:extLst>
              <a:ext uri="{FF2B5EF4-FFF2-40B4-BE49-F238E27FC236}">
                <a16:creationId xmlns:a16="http://schemas.microsoft.com/office/drawing/2014/main" id="{158C7EDD-3518-4088-A035-6102BDA52D08}"/>
              </a:ext>
            </a:extLst>
          </p:cNvPr>
          <p:cNvSpPr txBox="1">
            <a:spLocks noChangeArrowheads="1"/>
          </p:cNvSpPr>
          <p:nvPr/>
        </p:nvSpPr>
        <p:spPr bwMode="auto">
          <a:xfrm>
            <a:off x="293688" y="4194175"/>
            <a:ext cx="4027487" cy="2308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eaLnBrk="1" hangingPunct="1">
              <a:spcBef>
                <a:spcPct val="0"/>
              </a:spcBef>
              <a:buFontTx/>
              <a:buNone/>
            </a:pPr>
            <a:r>
              <a:rPr lang="en-US" altLang="en-US" sz="1800">
                <a:latin typeface="Arial" panose="020B0604020202020204" pitchFamily="34" charset="0"/>
              </a:rPr>
              <a:t>Rapidly subducting cool oceanic plates, however, can remain brittle up to about 700 km in the hot mantle.  </a:t>
            </a:r>
          </a:p>
          <a:p>
            <a:pPr eaLnBrk="1" hangingPunct="1">
              <a:spcBef>
                <a:spcPct val="0"/>
              </a:spcBef>
              <a:buFontTx/>
              <a:buNone/>
            </a:pPr>
            <a:r>
              <a:rPr lang="en-US" altLang="en-US" sz="1800">
                <a:latin typeface="Arial" panose="020B0604020202020204" pitchFamily="34" charset="0"/>
              </a:rPr>
              <a:t>The deepest earthquakes are thought </a:t>
            </a:r>
          </a:p>
          <a:p>
            <a:pPr eaLnBrk="1" hangingPunct="1">
              <a:spcBef>
                <a:spcPct val="0"/>
              </a:spcBef>
              <a:buFontTx/>
              <a:buNone/>
            </a:pPr>
            <a:r>
              <a:rPr lang="en-US" altLang="en-US" sz="1800">
                <a:latin typeface="Arial" panose="020B0604020202020204" pitchFamily="34" charset="0"/>
              </a:rPr>
              <a:t>to be due to phase changes of minerals in the high pressure and temperature conditions at those depths.</a:t>
            </a:r>
          </a:p>
        </p:txBody>
      </p:sp>
      <p:pic>
        <p:nvPicPr>
          <p:cNvPr id="17418" name="Picture 7" descr="MagLegend.tiff">
            <a:extLst>
              <a:ext uri="{FF2B5EF4-FFF2-40B4-BE49-F238E27FC236}">
                <a16:creationId xmlns:a16="http://schemas.microsoft.com/office/drawing/2014/main" id="{5D88D28A-3217-44E0-AB0D-A814427A1A91}"/>
              </a:ext>
            </a:extLst>
          </p:cNvPr>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7145338" y="5741988"/>
            <a:ext cx="1427162" cy="54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Title 1">
            <a:extLst>
              <a:ext uri="{FF2B5EF4-FFF2-40B4-BE49-F238E27FC236}">
                <a16:creationId xmlns:a16="http://schemas.microsoft.com/office/drawing/2014/main" id="{F1304019-B156-4CD4-94CD-5CDD299B8FDB}"/>
              </a:ext>
            </a:extLst>
          </p:cNvPr>
          <p:cNvSpPr txBox="1">
            <a:spLocks/>
          </p:cNvSpPr>
          <p:nvPr/>
        </p:nvSpPr>
        <p:spPr>
          <a:xfrm>
            <a:off x="1233488" y="0"/>
            <a:ext cx="7899400" cy="762000"/>
          </a:xfrm>
          <a:prstGeom prst="rect">
            <a:avLst/>
          </a:prstGeom>
        </p:spPr>
        <p:txBody>
          <a:bodyPr anchor="ctr">
            <a:normAutofit fontScale="82500" lnSpcReduction="20000"/>
          </a:bodyPr>
          <a:lstStyle/>
          <a:p>
            <a:pPr eaLnBrk="1" fontAlgn="auto" hangingPunct="1">
              <a:spcAft>
                <a:spcPts val="0"/>
              </a:spcAft>
              <a:defRPr/>
            </a:pPr>
            <a:br>
              <a:rPr lang="en-US" sz="2000" b="1" dirty="0">
                <a:solidFill>
                  <a:schemeClr val="tx2">
                    <a:satMod val="130000"/>
                  </a:schemeClr>
                </a:solidFill>
                <a:effectLst>
                  <a:outerShdw blurRad="50000" dist="30000" dir="5400000" algn="tl" rotWithShape="0">
                    <a:srgbClr val="000000">
                      <a:alpha val="30000"/>
                    </a:srgbClr>
                  </a:outerShdw>
                </a:effectLst>
                <a:latin typeface="+mj-lt"/>
                <a:ea typeface="+mj-ea"/>
                <a:cs typeface="+mj-cs"/>
              </a:rPr>
            </a:br>
            <a:r>
              <a:rPr lang="en-US" sz="2400" b="1" dirty="0">
                <a:solidFill>
                  <a:schemeClr val="tx2">
                    <a:satMod val="130000"/>
                  </a:schemeClr>
                </a:solidFill>
                <a:effectLst>
                  <a:outerShdw blurRad="50000" dist="30000" dir="5400000" algn="tl" rotWithShape="0">
                    <a:srgbClr val="000000">
                      <a:alpha val="30000"/>
                    </a:srgbClr>
                  </a:outerShdw>
                </a:effectLst>
                <a:ea typeface="+mj-ea"/>
                <a:cs typeface="Arial" pitchFamily="34" charset="0"/>
              </a:rPr>
              <a:t>Magnitude 7.3 VANUATU</a:t>
            </a:r>
          </a:p>
          <a:p>
            <a:pPr eaLnBrk="1" fontAlgn="auto" hangingPunct="1">
              <a:spcAft>
                <a:spcPts val="0"/>
              </a:spcAft>
              <a:defRPr/>
            </a:pPr>
            <a:r>
              <a:rPr lang="en-US" b="1" dirty="0">
                <a:solidFill>
                  <a:schemeClr val="tx2">
                    <a:satMod val="130000"/>
                  </a:schemeClr>
                </a:solidFill>
                <a:effectLst>
                  <a:outerShdw blurRad="50000" dist="30000" dir="5400000" algn="tl" rotWithShape="0">
                    <a:srgbClr val="000000">
                      <a:alpha val="30000"/>
                    </a:srgbClr>
                  </a:outerShdw>
                </a:effectLst>
                <a:ea typeface="+mj-ea"/>
                <a:cs typeface="Arial" pitchFamily="34" charset="0"/>
              </a:rPr>
              <a:t>Saturday,  October 2, 2021, 06:29:18 UTC </a:t>
            </a:r>
            <a:endParaRPr lang="en-US" dirty="0">
              <a:solidFill>
                <a:schemeClr val="tx2">
                  <a:satMod val="130000"/>
                </a:schemeClr>
              </a:solidFill>
              <a:effectLst>
                <a:outerShdw blurRad="50000" dist="30000" dir="5400000" algn="tl" rotWithShape="0">
                  <a:srgbClr val="000000">
                    <a:alpha val="30000"/>
                  </a:srgbClr>
                </a:outerShdw>
              </a:effectLst>
              <a:ea typeface="+mj-ea"/>
              <a:cs typeface="Arial" pitchFamily="34" charset="0"/>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8" name="Picture 1">
            <a:extLst>
              <a:ext uri="{FF2B5EF4-FFF2-40B4-BE49-F238E27FC236}">
                <a16:creationId xmlns:a16="http://schemas.microsoft.com/office/drawing/2014/main" id="{01FB38A3-B2B6-46AE-8272-BB3EE2EB5CC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r="890"/>
          <a:stretch>
            <a:fillRect/>
          </a:stretch>
        </p:blipFill>
        <p:spPr bwMode="auto">
          <a:xfrm>
            <a:off x="1447800" y="1233488"/>
            <a:ext cx="6945313" cy="5548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Rectangle 3">
            <a:extLst>
              <a:ext uri="{FF2B5EF4-FFF2-40B4-BE49-F238E27FC236}">
                <a16:creationId xmlns:a16="http://schemas.microsoft.com/office/drawing/2014/main" id="{F1E92150-CB9A-48A3-A530-2CB5C642BD26}"/>
              </a:ext>
            </a:extLst>
          </p:cNvPr>
          <p:cNvSpPr/>
          <p:nvPr/>
        </p:nvSpPr>
        <p:spPr>
          <a:xfrm>
            <a:off x="0" y="0"/>
            <a:ext cx="152400" cy="6858000"/>
          </a:xfrm>
          <a:prstGeom prst="rect">
            <a:avLst/>
          </a:prstGeom>
          <a:solidFill>
            <a:srgbClr val="393996"/>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solidFill>
                <a:prstClr val="white"/>
              </a:solidFill>
            </a:endParaRPr>
          </a:p>
        </p:txBody>
      </p:sp>
      <p:pic>
        <p:nvPicPr>
          <p:cNvPr id="19460" name="Picture 18" descr="IRIS_TMlogo.png">
            <a:extLst>
              <a:ext uri="{FF2B5EF4-FFF2-40B4-BE49-F238E27FC236}">
                <a16:creationId xmlns:a16="http://schemas.microsoft.com/office/drawing/2014/main" id="{836EA804-EF06-4710-BFB8-DB5B42D13523}"/>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239713" y="76200"/>
            <a:ext cx="903287" cy="927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461" name="TextBox 6">
            <a:extLst>
              <a:ext uri="{FF2B5EF4-FFF2-40B4-BE49-F238E27FC236}">
                <a16:creationId xmlns:a16="http://schemas.microsoft.com/office/drawing/2014/main" id="{DA981F3D-56C2-43AB-8F66-CE9860CB661A}"/>
              </a:ext>
            </a:extLst>
          </p:cNvPr>
          <p:cNvSpPr txBox="1">
            <a:spLocks noChangeArrowheads="1"/>
          </p:cNvSpPr>
          <p:nvPr/>
        </p:nvSpPr>
        <p:spPr bwMode="auto">
          <a:xfrm>
            <a:off x="2397125" y="4799013"/>
            <a:ext cx="5768975" cy="738187"/>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r>
              <a:rPr lang="en-US" altLang="en-US" sz="1400">
                <a:solidFill>
                  <a:srgbClr val="000000"/>
                </a:solidFill>
                <a:latin typeface="Arial" panose="020B0604020202020204" pitchFamily="34" charset="0"/>
              </a:rPr>
              <a:t>Deep earthquakes, like this Vanuatu event, produce minimal displacement of Earth’s surface above the hypocenter and therefore produce minimal surface waves.  </a:t>
            </a:r>
          </a:p>
        </p:txBody>
      </p:sp>
      <p:sp>
        <p:nvSpPr>
          <p:cNvPr id="19462" name="TextBox 9">
            <a:extLst>
              <a:ext uri="{FF2B5EF4-FFF2-40B4-BE49-F238E27FC236}">
                <a16:creationId xmlns:a16="http://schemas.microsoft.com/office/drawing/2014/main" id="{BAE1B7A9-16FF-4CF3-90A3-72BB47BC56BA}"/>
              </a:ext>
            </a:extLst>
          </p:cNvPr>
          <p:cNvSpPr txBox="1">
            <a:spLocks noChangeArrowheads="1"/>
          </p:cNvSpPr>
          <p:nvPr/>
        </p:nvSpPr>
        <p:spPr bwMode="auto">
          <a:xfrm>
            <a:off x="2174875" y="3622675"/>
            <a:ext cx="6232525" cy="116998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r>
              <a:rPr lang="en-US" altLang="en-US" sz="1400">
                <a:solidFill>
                  <a:srgbClr val="000000"/>
                </a:solidFill>
                <a:latin typeface="Arial" panose="020B0604020202020204" pitchFamily="34" charset="0"/>
              </a:rPr>
              <a:t>The second set of seismic waves to arrive is labeled pP on the seismogram.  </a:t>
            </a:r>
            <a:br>
              <a:rPr lang="en-US" altLang="en-US" sz="1400">
                <a:solidFill>
                  <a:srgbClr val="000000"/>
                </a:solidFill>
                <a:latin typeface="Arial" panose="020B0604020202020204" pitchFamily="34" charset="0"/>
              </a:rPr>
            </a:br>
            <a:r>
              <a:rPr lang="en-US" altLang="en-US" sz="1400">
                <a:solidFill>
                  <a:srgbClr val="000000"/>
                </a:solidFill>
                <a:latin typeface="Arial" panose="020B0604020202020204" pitchFamily="34" charset="0"/>
              </a:rPr>
              <a:t>pP waves traveled upwards from the hypocenter at 535 km depth to Earth’s surface, bounced off the surface, then traveled a curved path through the mantle to Bend.  pP is a prominent phase in seismograms from deep earthquakes.</a:t>
            </a:r>
          </a:p>
        </p:txBody>
      </p:sp>
      <p:sp>
        <p:nvSpPr>
          <p:cNvPr id="19463" name="TextBox 11">
            <a:extLst>
              <a:ext uri="{FF2B5EF4-FFF2-40B4-BE49-F238E27FC236}">
                <a16:creationId xmlns:a16="http://schemas.microsoft.com/office/drawing/2014/main" id="{4DCAE9D0-4920-4871-BDB6-4DCDE9F5A957}"/>
              </a:ext>
            </a:extLst>
          </p:cNvPr>
          <p:cNvSpPr txBox="1">
            <a:spLocks noChangeArrowheads="1"/>
          </p:cNvSpPr>
          <p:nvPr/>
        </p:nvSpPr>
        <p:spPr bwMode="auto">
          <a:xfrm>
            <a:off x="4351338" y="1203325"/>
            <a:ext cx="323850" cy="3683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r>
              <a:rPr lang="en-US" altLang="en-US" sz="1800" b="1">
                <a:latin typeface="Arial" panose="020B0604020202020204" pitchFamily="34" charset="0"/>
              </a:rPr>
              <a:t>S</a:t>
            </a:r>
          </a:p>
        </p:txBody>
      </p:sp>
      <p:sp>
        <p:nvSpPr>
          <p:cNvPr id="19464" name="TextBox 4">
            <a:extLst>
              <a:ext uri="{FF2B5EF4-FFF2-40B4-BE49-F238E27FC236}">
                <a16:creationId xmlns:a16="http://schemas.microsoft.com/office/drawing/2014/main" id="{1F115453-059E-415C-B470-71F58FD9D5C7}"/>
              </a:ext>
            </a:extLst>
          </p:cNvPr>
          <p:cNvSpPr txBox="1">
            <a:spLocks noChangeArrowheads="1"/>
          </p:cNvSpPr>
          <p:nvPr/>
        </p:nvSpPr>
        <p:spPr bwMode="auto">
          <a:xfrm>
            <a:off x="2119313" y="2646363"/>
            <a:ext cx="6350000" cy="738187"/>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r>
              <a:rPr lang="en-US" altLang="en-US" sz="1400">
                <a:solidFill>
                  <a:srgbClr val="000000"/>
                </a:solidFill>
                <a:latin typeface="Arial" panose="020B0604020202020204" pitchFamily="34" charset="0"/>
              </a:rPr>
              <a:t>The first seismic waves to arrive from this earthquake were the compressional </a:t>
            </a:r>
            <a:br>
              <a:rPr lang="en-US" altLang="en-US" sz="1400">
                <a:solidFill>
                  <a:srgbClr val="000000"/>
                </a:solidFill>
                <a:latin typeface="Arial" panose="020B0604020202020204" pitchFamily="34" charset="0"/>
              </a:rPr>
            </a:br>
            <a:r>
              <a:rPr lang="en-US" altLang="en-US" sz="1400">
                <a:solidFill>
                  <a:srgbClr val="000000"/>
                </a:solidFill>
                <a:latin typeface="Arial" panose="020B0604020202020204" pitchFamily="34" charset="0"/>
              </a:rPr>
              <a:t>P waves.  Following the earthquake, it </a:t>
            </a:r>
            <a:r>
              <a:rPr lang="en-US" altLang="en-US" sz="1400">
                <a:latin typeface="Arial" panose="020B0604020202020204" pitchFamily="34" charset="0"/>
              </a:rPr>
              <a:t>took 11 minutes and 51 seconds </a:t>
            </a:r>
            <a:r>
              <a:rPr lang="en-US" altLang="en-US" sz="1400">
                <a:solidFill>
                  <a:srgbClr val="000000"/>
                </a:solidFill>
                <a:latin typeface="Arial" panose="020B0604020202020204" pitchFamily="34" charset="0"/>
              </a:rPr>
              <a:t>for the</a:t>
            </a:r>
            <a:br>
              <a:rPr lang="en-US" altLang="en-US" sz="1400">
                <a:solidFill>
                  <a:srgbClr val="000000"/>
                </a:solidFill>
                <a:latin typeface="Arial" panose="020B0604020202020204" pitchFamily="34" charset="0"/>
              </a:rPr>
            </a:br>
            <a:r>
              <a:rPr lang="en-US" altLang="en-US" sz="1400">
                <a:solidFill>
                  <a:srgbClr val="000000"/>
                </a:solidFill>
                <a:latin typeface="Arial" panose="020B0604020202020204" pitchFamily="34" charset="0"/>
              </a:rPr>
              <a:t>P waves to travel a curved path through the mantle to Bend, Oregon.</a:t>
            </a:r>
          </a:p>
        </p:txBody>
      </p:sp>
      <p:sp>
        <p:nvSpPr>
          <p:cNvPr id="13" name="TextBox 12">
            <a:extLst>
              <a:ext uri="{FF2B5EF4-FFF2-40B4-BE49-F238E27FC236}">
                <a16:creationId xmlns:a16="http://schemas.microsoft.com/office/drawing/2014/main" id="{3C5BFF21-23A8-4333-8B82-02F71DA421C2}"/>
              </a:ext>
            </a:extLst>
          </p:cNvPr>
          <p:cNvSpPr txBox="1"/>
          <p:nvPr/>
        </p:nvSpPr>
        <p:spPr>
          <a:xfrm>
            <a:off x="6507163" y="957263"/>
            <a:ext cx="2062162" cy="923925"/>
          </a:xfrm>
          <a:prstGeom prst="rect">
            <a:avLst/>
          </a:prstGeom>
          <a:solidFill>
            <a:schemeClr val="bg1"/>
          </a:solidFill>
        </p:spPr>
        <p:txBody>
          <a:bodyPr>
            <a:spAutoFit/>
          </a:bodyPr>
          <a:lstStyle/>
          <a:p>
            <a:pPr>
              <a:defRPr/>
            </a:pPr>
            <a:endParaRPr lang="en-US" b="1" spc="200" dirty="0">
              <a:latin typeface="Arial" charset="0"/>
              <a:ea typeface="MS PGothic" charset="-128"/>
            </a:endParaRPr>
          </a:p>
          <a:p>
            <a:pPr>
              <a:defRPr/>
            </a:pPr>
            <a:r>
              <a:rPr lang="en-US" b="1" spc="200" dirty="0">
                <a:latin typeface="Arial" charset="0"/>
                <a:ea typeface="MS PGothic" charset="-128"/>
              </a:rPr>
              <a:t>Surface Waves</a:t>
            </a:r>
          </a:p>
        </p:txBody>
      </p:sp>
      <p:sp>
        <p:nvSpPr>
          <p:cNvPr id="19466" name="TextBox 7">
            <a:extLst>
              <a:ext uri="{FF2B5EF4-FFF2-40B4-BE49-F238E27FC236}">
                <a16:creationId xmlns:a16="http://schemas.microsoft.com/office/drawing/2014/main" id="{B7659F4D-4FAD-4E6B-9CEC-F373D6540E51}"/>
              </a:ext>
            </a:extLst>
          </p:cNvPr>
          <p:cNvSpPr txBox="1">
            <a:spLocks noChangeArrowheads="1"/>
          </p:cNvSpPr>
          <p:nvPr/>
        </p:nvSpPr>
        <p:spPr bwMode="auto">
          <a:xfrm>
            <a:off x="1989138" y="735013"/>
            <a:ext cx="639445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eaLnBrk="1" hangingPunct="1">
              <a:spcBef>
                <a:spcPct val="0"/>
              </a:spcBef>
              <a:buFontTx/>
              <a:buNone/>
            </a:pPr>
            <a:r>
              <a:rPr lang="en-US" altLang="en-US" sz="1400">
                <a:solidFill>
                  <a:srgbClr val="000000"/>
                </a:solidFill>
                <a:latin typeface="Arial" panose="020B0604020202020204" pitchFamily="34" charset="0"/>
              </a:rPr>
              <a:t>The record of the earthquake in Bend, Oregon (BNOR) is illustrated below.  Bend is 9,711 km (6,034 miles, 87.4°) from the location of this earthquake.  </a:t>
            </a:r>
          </a:p>
        </p:txBody>
      </p:sp>
      <p:sp>
        <p:nvSpPr>
          <p:cNvPr id="19467" name="TextBox 4">
            <a:extLst>
              <a:ext uri="{FF2B5EF4-FFF2-40B4-BE49-F238E27FC236}">
                <a16:creationId xmlns:a16="http://schemas.microsoft.com/office/drawing/2014/main" id="{14165325-5C30-4ED1-867D-865E15F68265}"/>
              </a:ext>
            </a:extLst>
          </p:cNvPr>
          <p:cNvSpPr txBox="1">
            <a:spLocks noChangeArrowheads="1"/>
          </p:cNvSpPr>
          <p:nvPr/>
        </p:nvSpPr>
        <p:spPr bwMode="auto">
          <a:xfrm>
            <a:off x="3382963" y="1284288"/>
            <a:ext cx="503237" cy="33972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eaLnBrk="1" hangingPunct="1">
              <a:spcBef>
                <a:spcPct val="0"/>
              </a:spcBef>
              <a:buFontTx/>
              <a:buNone/>
            </a:pPr>
            <a:r>
              <a:rPr lang="en-US" altLang="en-US" sz="1600" b="1">
                <a:latin typeface="Arial" panose="020B0604020202020204" pitchFamily="34" charset="0"/>
              </a:rPr>
              <a:t>pP</a:t>
            </a:r>
          </a:p>
        </p:txBody>
      </p:sp>
      <p:sp>
        <p:nvSpPr>
          <p:cNvPr id="19468" name="TextBox 4">
            <a:extLst>
              <a:ext uri="{FF2B5EF4-FFF2-40B4-BE49-F238E27FC236}">
                <a16:creationId xmlns:a16="http://schemas.microsoft.com/office/drawing/2014/main" id="{6E412477-8AB9-4F44-A4ED-D3FA8A2C0A17}"/>
              </a:ext>
            </a:extLst>
          </p:cNvPr>
          <p:cNvSpPr txBox="1">
            <a:spLocks noChangeArrowheads="1"/>
          </p:cNvSpPr>
          <p:nvPr/>
        </p:nvSpPr>
        <p:spPr bwMode="auto">
          <a:xfrm>
            <a:off x="3128963" y="1181100"/>
            <a:ext cx="307975" cy="33813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eaLnBrk="1" hangingPunct="1">
              <a:spcBef>
                <a:spcPct val="0"/>
              </a:spcBef>
              <a:buFontTx/>
              <a:buNone/>
            </a:pPr>
            <a:r>
              <a:rPr lang="en-US" altLang="en-US" sz="1600" b="1">
                <a:latin typeface="Arial" panose="020B0604020202020204" pitchFamily="34" charset="0"/>
              </a:rPr>
              <a:t>P</a:t>
            </a:r>
          </a:p>
        </p:txBody>
      </p:sp>
      <p:sp>
        <p:nvSpPr>
          <p:cNvPr id="19469" name="TextBox 6">
            <a:extLst>
              <a:ext uri="{FF2B5EF4-FFF2-40B4-BE49-F238E27FC236}">
                <a16:creationId xmlns:a16="http://schemas.microsoft.com/office/drawing/2014/main" id="{1011624C-BE69-4379-B61D-508064799342}"/>
              </a:ext>
            </a:extLst>
          </p:cNvPr>
          <p:cNvSpPr txBox="1">
            <a:spLocks noChangeArrowheads="1"/>
          </p:cNvSpPr>
          <p:nvPr/>
        </p:nvSpPr>
        <p:spPr bwMode="auto">
          <a:xfrm>
            <a:off x="4652963" y="5543550"/>
            <a:ext cx="3778250" cy="77628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endParaRPr lang="en-US" altLang="en-US" sz="1400">
              <a:solidFill>
                <a:srgbClr val="000000"/>
              </a:solidFill>
              <a:latin typeface="Arial" panose="020B0604020202020204" pitchFamily="34" charset="0"/>
            </a:endParaRPr>
          </a:p>
        </p:txBody>
      </p:sp>
      <p:sp>
        <p:nvSpPr>
          <p:cNvPr id="14" name="Title 1">
            <a:extLst>
              <a:ext uri="{FF2B5EF4-FFF2-40B4-BE49-F238E27FC236}">
                <a16:creationId xmlns:a16="http://schemas.microsoft.com/office/drawing/2014/main" id="{B93C09A2-6DE8-4C03-93E9-05B4AC67AC11}"/>
              </a:ext>
            </a:extLst>
          </p:cNvPr>
          <p:cNvSpPr txBox="1">
            <a:spLocks/>
          </p:cNvSpPr>
          <p:nvPr/>
        </p:nvSpPr>
        <p:spPr>
          <a:xfrm>
            <a:off x="1233488" y="0"/>
            <a:ext cx="7899400" cy="762000"/>
          </a:xfrm>
          <a:prstGeom prst="rect">
            <a:avLst/>
          </a:prstGeom>
        </p:spPr>
        <p:txBody>
          <a:bodyPr anchor="ctr">
            <a:normAutofit fontScale="82500" lnSpcReduction="20000"/>
          </a:bodyPr>
          <a:lstStyle/>
          <a:p>
            <a:pPr eaLnBrk="1" fontAlgn="auto" hangingPunct="1">
              <a:spcAft>
                <a:spcPts val="0"/>
              </a:spcAft>
              <a:defRPr/>
            </a:pPr>
            <a:br>
              <a:rPr lang="en-US" sz="2000" b="1" dirty="0">
                <a:solidFill>
                  <a:schemeClr val="tx2">
                    <a:satMod val="130000"/>
                  </a:schemeClr>
                </a:solidFill>
                <a:effectLst>
                  <a:outerShdw blurRad="50000" dist="30000" dir="5400000" algn="tl" rotWithShape="0">
                    <a:srgbClr val="000000">
                      <a:alpha val="30000"/>
                    </a:srgbClr>
                  </a:outerShdw>
                </a:effectLst>
                <a:latin typeface="+mj-lt"/>
                <a:ea typeface="+mj-ea"/>
                <a:cs typeface="+mj-cs"/>
              </a:rPr>
            </a:br>
            <a:r>
              <a:rPr lang="en-US" sz="2400" b="1" dirty="0">
                <a:solidFill>
                  <a:schemeClr val="tx2">
                    <a:satMod val="130000"/>
                  </a:schemeClr>
                </a:solidFill>
                <a:effectLst>
                  <a:outerShdw blurRad="50000" dist="30000" dir="5400000" algn="tl" rotWithShape="0">
                    <a:srgbClr val="000000">
                      <a:alpha val="30000"/>
                    </a:srgbClr>
                  </a:outerShdw>
                </a:effectLst>
                <a:ea typeface="+mj-ea"/>
                <a:cs typeface="Arial" pitchFamily="34" charset="0"/>
              </a:rPr>
              <a:t>Magnitude 7.3 VANUATU</a:t>
            </a:r>
          </a:p>
          <a:p>
            <a:pPr eaLnBrk="1" fontAlgn="auto" hangingPunct="1">
              <a:spcAft>
                <a:spcPts val="0"/>
              </a:spcAft>
              <a:defRPr/>
            </a:pPr>
            <a:r>
              <a:rPr lang="en-US" b="1" dirty="0">
                <a:solidFill>
                  <a:schemeClr val="tx2">
                    <a:satMod val="130000"/>
                  </a:schemeClr>
                </a:solidFill>
                <a:effectLst>
                  <a:outerShdw blurRad="50000" dist="30000" dir="5400000" algn="tl" rotWithShape="0">
                    <a:srgbClr val="000000">
                      <a:alpha val="30000"/>
                    </a:srgbClr>
                  </a:outerShdw>
                </a:effectLst>
                <a:ea typeface="+mj-ea"/>
                <a:cs typeface="Arial" pitchFamily="34" charset="0"/>
              </a:rPr>
              <a:t>Saturday,  October 2, 2021, 06:29:18 UTC </a:t>
            </a:r>
            <a:endParaRPr lang="en-US" dirty="0">
              <a:solidFill>
                <a:schemeClr val="tx2">
                  <a:satMod val="130000"/>
                </a:schemeClr>
              </a:solidFill>
              <a:effectLst>
                <a:outerShdw blurRad="50000" dist="30000" dir="5400000" algn="tl" rotWithShape="0">
                  <a:srgbClr val="000000">
                    <a:alpha val="30000"/>
                  </a:srgbClr>
                </a:outerShdw>
              </a:effectLst>
              <a:ea typeface="+mj-ea"/>
              <a:cs typeface="Arial" pitchFamily="34" charset="0"/>
            </a:endParaRP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6553</TotalTime>
  <Words>1245</Words>
  <Application>Microsoft Office PowerPoint</Application>
  <PresentationFormat>On-screen Show (4:3)</PresentationFormat>
  <Paragraphs>119</Paragraphs>
  <Slides>10</Slides>
  <Notes>10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10</vt:i4>
      </vt:variant>
    </vt:vector>
  </HeadingPairs>
  <TitlesOfParts>
    <vt:vector size="14" baseType="lpstr">
      <vt:lpstr>Arial</vt:lpstr>
      <vt:lpstr>Calibri</vt:lpstr>
      <vt:lpstr>Myriad Pro</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tkb</dc:creator>
  <cp:lastModifiedBy>Tammy Bravo</cp:lastModifiedBy>
  <cp:revision>706</cp:revision>
  <dcterms:created xsi:type="dcterms:W3CDTF">2009-05-31T20:07:40Z</dcterms:created>
  <dcterms:modified xsi:type="dcterms:W3CDTF">2021-10-02T23:15:19Z</dcterms:modified>
</cp:coreProperties>
</file>