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47" r:id="rId2"/>
    <p:sldId id="387" r:id="rId3"/>
    <p:sldId id="388" r:id="rId4"/>
    <p:sldId id="357" r:id="rId5"/>
    <p:sldId id="428" r:id="rId6"/>
    <p:sldId id="332" r:id="rId7"/>
    <p:sldId id="425" r:id="rId8"/>
    <p:sldId id="359" r:id="rId9"/>
    <p:sldId id="427" r:id="rId10"/>
    <p:sldId id="368"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7F6F4E"/>
    <a:srgbClr val="93CFFF"/>
    <a:srgbClr val="71F442"/>
    <a:srgbClr val="393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4"/>
    <p:restoredTop sz="83951" autoAdjust="0"/>
  </p:normalViewPr>
  <p:slideViewPr>
    <p:cSldViewPr>
      <p:cViewPr varScale="1">
        <p:scale>
          <a:sx n="101" d="100"/>
          <a:sy n="101" d="100"/>
        </p:scale>
        <p:origin x="204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2F7DB3-CF33-4CDF-89DC-3EFF9141401E}"/>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125C243-326F-480C-84BE-30D656658CBB}"/>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anose="020F0502020204030204" pitchFamily="34" charset="0"/>
              </a:defRPr>
            </a:lvl1pPr>
          </a:lstStyle>
          <a:p>
            <a:pPr>
              <a:defRPr/>
            </a:pPr>
            <a:fld id="{BBE90739-3E6D-4BA2-A5C0-E4A0244F1DCA}" type="datetimeFigureOut">
              <a:rPr lang="en-US" altLang="en-US"/>
              <a:pPr>
                <a:defRPr/>
              </a:pPr>
              <a:t>10/3/21</a:t>
            </a:fld>
            <a:endParaRPr lang="en-US" altLang="en-US"/>
          </a:p>
        </p:txBody>
      </p:sp>
      <p:sp>
        <p:nvSpPr>
          <p:cNvPr id="4" name="Slide Image Placeholder 3">
            <a:extLst>
              <a:ext uri="{FF2B5EF4-FFF2-40B4-BE49-F238E27FC236}">
                <a16:creationId xmlns:a16="http://schemas.microsoft.com/office/drawing/2014/main" id="{D3ADD5F8-11E2-4B90-8A50-497541376DEE}"/>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EBF2B5FC-1BA1-4C2F-95BA-ED9A23E212AA}"/>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AE311DD8-9BD3-408A-9842-D53D3440F4DB}"/>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38959F94-CB36-41B4-A97B-137352F8C0A5}"/>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smtClean="0">
                <a:latin typeface="Calibri" panose="020F0502020204030204" pitchFamily="34" charset="0"/>
              </a:defRPr>
            </a:lvl1pPr>
          </a:lstStyle>
          <a:p>
            <a:pPr>
              <a:defRPr/>
            </a:pPr>
            <a:fld id="{0650CB09-14FE-4BF6-877E-58F89929190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2FF270F0-3A2C-4E83-B6D7-22ABD2CD73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A68C6B91-F8DD-49E7-8B94-BA5EA2F418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t>Más información:  </a:t>
            </a:r>
            <a:r>
              <a:rPr lang="es-ES_tradnl" sz="1200" u="sng" kern="1200" dirty="0">
                <a:solidFill>
                  <a:schemeClr val="tx1"/>
                </a:solidFill>
                <a:effectLst/>
                <a:latin typeface="+mn-lt"/>
                <a:ea typeface="MS PGothic" panose="020B0600070205080204" pitchFamily="34" charset="-128"/>
                <a:cs typeface="ＭＳ Ｐゴシック" charset="0"/>
                <a:hlinkClick r:id="rId3"/>
              </a:rPr>
              <a:t>https://earthquake.usgs.gov/earthquakes/eventpage/us6000fr0b</a:t>
            </a:r>
            <a:endParaRPr lang="en-US" sz="1200" kern="1200" dirty="0">
              <a:solidFill>
                <a:schemeClr val="tx1"/>
              </a:solidFill>
              <a:effectLst/>
              <a:latin typeface="+mn-lt"/>
              <a:ea typeface="MS PGothic" panose="020B0600070205080204" pitchFamily="34" charset="-128"/>
              <a:cs typeface="ＭＳ Ｐゴシック" charset="0"/>
            </a:endParaRPr>
          </a:p>
          <a:p>
            <a:pPr eaLnBrk="1" hangingPunct="1">
              <a:spcBef>
                <a:spcPct val="0"/>
              </a:spcBef>
            </a:pPr>
            <a:endParaRPr lang="es-ES_tradnl" altLang="en-US" noProof="0" dirty="0"/>
          </a:p>
          <a:p>
            <a:pPr eaLnBrk="1" hangingPunct="1">
              <a:spcBef>
                <a:spcPct val="0"/>
              </a:spcBef>
            </a:pPr>
            <a:endParaRPr lang="es-ES_tradnl" altLang="en-US" noProof="0" dirty="0"/>
          </a:p>
        </p:txBody>
      </p:sp>
      <p:sp>
        <p:nvSpPr>
          <p:cNvPr id="4100" name="Slide Number Placeholder 3">
            <a:extLst>
              <a:ext uri="{FF2B5EF4-FFF2-40B4-BE49-F238E27FC236}">
                <a16:creationId xmlns:a16="http://schemas.microsoft.com/office/drawing/2014/main" id="{FE17F360-7684-4B2E-A263-8441EDECBF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1F078B-22E1-4FD7-A36A-061E68D2FBBC}" type="slidenum">
              <a:rPr lang="en-US" altLang="en-US" sz="130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13531103-E0F9-42A8-A9C3-7C1B484DA1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77E1363E-417A-4B2C-BC08-4288BD5C9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a:extLst>
              <a:ext uri="{FF2B5EF4-FFF2-40B4-BE49-F238E27FC236}">
                <a16:creationId xmlns:a16="http://schemas.microsoft.com/office/drawing/2014/main" id="{66AB090A-7311-402F-8D32-AE19250B33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065AC4A-F330-4735-93A4-53E9FF97212B}" type="slidenum">
              <a:rPr lang="en-US" altLang="en-US" sz="1300"/>
              <a:pPr>
                <a:spcBef>
                  <a:spcPct val="0"/>
                </a:spcBef>
              </a:pPr>
              <a:t>10</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28EBA7C2-F6C6-42A1-9EC8-A41AC32ADC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A917AAA4-395B-442F-9D3F-D7331CF8CA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ea typeface="ＭＳ Ｐゴシック" panose="020B0600070205080204" pitchFamily="34" charset="-128"/>
              </a:rPr>
              <a:t>Escalas de intensidad de movimiento fueron desarrolladas para estandarizar las mediciones y facilitar la comparación de diferentes terremotos. La escala de intensidad de Mercalli Modificada es una escala de diez niveles, numeradas del  I al X. Los números más bajos representan temblores imperceptibles, mientras que X representa la destrucción total.</a:t>
            </a:r>
          </a:p>
          <a:p>
            <a:pPr marL="0" marR="0" lvl="0" indent="0" algn="l" defTabSz="914400" rtl="0" eaLnBrk="1" fontAlgn="base" latinLnBrk="0" hangingPunct="1">
              <a:lnSpc>
                <a:spcPct val="100000"/>
              </a:lnSpc>
              <a:spcBef>
                <a:spcPct val="0"/>
              </a:spcBef>
              <a:spcAft>
                <a:spcPct val="0"/>
              </a:spcAft>
              <a:buClrTx/>
              <a:buSzTx/>
              <a:buFontTx/>
              <a:buNone/>
              <a:tabLst/>
              <a:defRPr/>
            </a:pPr>
            <a:endParaRPr lang="es-ES" altLang="en-US" dirty="0">
              <a:ea typeface="ＭＳ Ｐゴシック" panose="020B0600070205080204" pitchFamily="34" charset="-128"/>
            </a:endParaRPr>
          </a:p>
          <a:p>
            <a:pPr eaLnBrk="1" hangingPunct="1">
              <a:spcBef>
                <a:spcPct val="0"/>
              </a:spcBef>
            </a:pPr>
            <a:r>
              <a:rPr lang="es-ES" altLang="en-US" b="1" dirty="0">
                <a:ea typeface="ＭＳ Ｐゴシック" panose="020B0600070205080204" pitchFamily="34" charset="-128"/>
              </a:rPr>
              <a:t>Animación relevante: </a:t>
            </a:r>
            <a:r>
              <a:rPr lang="es-ES" altLang="en-US" dirty="0">
                <a:ea typeface="ＭＳ Ｐゴシック" panose="020B0600070205080204" pitchFamily="34" charset="-128"/>
              </a:rPr>
              <a:t>Intensidad del terremoto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p:txBody>
      </p:sp>
      <p:sp>
        <p:nvSpPr>
          <p:cNvPr id="6148" name="Slide Number Placeholder 3">
            <a:extLst>
              <a:ext uri="{FF2B5EF4-FFF2-40B4-BE49-F238E27FC236}">
                <a16:creationId xmlns:a16="http://schemas.microsoft.com/office/drawing/2014/main" id="{6CFFC03B-6BAA-4701-819D-0623873031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5D2637D-CDF5-435A-AF7A-2165C6C071A2}" type="slidenum">
              <a:rPr lang="en-US" altLang="en-US">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CA44CD62-0439-4BF7-A19B-A9117556E9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524EA8F5-B5FD-405D-B892-3261B9A78D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latin typeface="Arial" panose="020B0604020202020204" pitchFamily="34" charset="0"/>
                <a:ea typeface="ＭＳ Ｐゴシック" panose="020B0600070205080204" pitchFamily="34" charset="-128"/>
                <a:cs typeface="Arial" panose="020B0604020202020204" pitchFamily="34" charset="0"/>
              </a:rPr>
              <a:t>El  mapa USGS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altLang="en-US" sz="6600" dirty="0">
              <a:ea typeface="ＭＳ Ｐゴシック" panose="020B0600070205080204" pitchFamily="34" charset="-128"/>
            </a:endParaRPr>
          </a:p>
          <a:p>
            <a:pPr eaLnBrk="1" hangingPunct="1">
              <a:spcBef>
                <a:spcPct val="0"/>
              </a:spcBef>
            </a:pPr>
            <a:endParaRPr lang="en-US" altLang="en-US" dirty="0">
              <a:ea typeface="ＭＳ Ｐゴシック" panose="020B0600070205080204" pitchFamily="34" charset="-128"/>
            </a:endParaRPr>
          </a:p>
        </p:txBody>
      </p:sp>
      <p:sp>
        <p:nvSpPr>
          <p:cNvPr id="8196" name="Slide Number Placeholder 3">
            <a:extLst>
              <a:ext uri="{FF2B5EF4-FFF2-40B4-BE49-F238E27FC236}">
                <a16:creationId xmlns:a16="http://schemas.microsoft.com/office/drawing/2014/main" id="{BD38AE49-AAE9-4BD5-AF26-80649167A3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D0C3DD-6CEB-466D-A45F-0B523FD0A887}" type="slidenum">
              <a:rPr lang="en-US" altLang="en-US" sz="130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A3890116-EA6B-4FD7-8093-BD83684ECE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D1C80560-3C88-4987-83C9-553B940DE04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s-ES_tradnl" altLang="en-US" sz="1200" b="1" dirty="0">
                <a:solidFill>
                  <a:srgbClr val="393996"/>
                </a:solidFill>
                <a:latin typeface="Arial" panose="020B0604020202020204" pitchFamily="34" charset="0"/>
                <a:cs typeface="Arial" panose="020B0604020202020204" pitchFamily="34" charset="0"/>
              </a:rPr>
              <a:t>Explorando la Sismología:</a:t>
            </a:r>
          </a:p>
          <a:p>
            <a:pPr>
              <a:defRPr/>
            </a:pPr>
            <a:r>
              <a:rPr lang="es-ES_tradnl" altLang="en-US" sz="1200" dirty="0">
                <a:latin typeface="Arial" panose="020B0604020202020204" pitchFamily="34" charset="0"/>
                <a:cs typeface="Arial" panose="020B0604020202020204" pitchFamily="34" charset="0"/>
              </a:rPr>
              <a:t>Navegador Interactivo de Terremotos – Mapa mundial o visualizador 3D  </a:t>
            </a:r>
            <a:r>
              <a:rPr lang="es-ES_tradnl" altLang="en-US" sz="1100" dirty="0">
                <a:latin typeface="Arial" panose="020B0604020202020204" pitchFamily="34" charset="0"/>
                <a:cs typeface="Arial" panose="020B0604020202020204" pitchFamily="34" charset="0"/>
                <a:hlinkClick r:id="rId3"/>
              </a:rPr>
              <a:t>http://www.iris.edu/ieb</a:t>
            </a:r>
            <a:endParaRPr lang="es-ES_tradnl" altLang="en-US" sz="1400" dirty="0">
              <a:latin typeface="Arial" panose="020B0604020202020204" pitchFamily="34" charset="0"/>
              <a:cs typeface="Arial" panose="020B0604020202020204" pitchFamily="34" charset="0"/>
            </a:endParaRPr>
          </a:p>
          <a:p>
            <a:pPr>
              <a:defRPr/>
            </a:pPr>
            <a:endParaRPr lang="en-US" sz="1200" dirty="0">
              <a:latin typeface="Arial" charset="0"/>
            </a:endParaRPr>
          </a:p>
          <a:p>
            <a:pPr eaLnBrk="1" hangingPunct="1">
              <a:spcBef>
                <a:spcPct val="0"/>
              </a:spcBef>
            </a:pPr>
            <a:endParaRPr lang="en-US" altLang="en-US" dirty="0"/>
          </a:p>
          <a:p>
            <a:pPr eaLnBrk="1" hangingPunct="1">
              <a:spcBef>
                <a:spcPct val="0"/>
              </a:spcBef>
            </a:pPr>
            <a:endParaRPr lang="en-US" altLang="en-US" dirty="0"/>
          </a:p>
        </p:txBody>
      </p:sp>
      <p:sp>
        <p:nvSpPr>
          <p:cNvPr id="10244" name="Slide Number Placeholder 3">
            <a:extLst>
              <a:ext uri="{FF2B5EF4-FFF2-40B4-BE49-F238E27FC236}">
                <a16:creationId xmlns:a16="http://schemas.microsoft.com/office/drawing/2014/main" id="{4ED906E2-FC14-4C21-9B89-368557AC64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01E3E83-EB3B-4D5A-AEFE-7090A819FFC5}" type="slidenum">
              <a:rPr lang="en-US" altLang="en-US" sz="130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817158F5-FA3E-4B7B-BB47-F0B91D2E12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14710A13-2EB9-4E92-93E6-0A3073F9B2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s-ES_tradnl" altLang="en-US" sz="1200" b="1" dirty="0">
                <a:solidFill>
                  <a:srgbClr val="393996"/>
                </a:solidFill>
                <a:latin typeface="Arial" panose="020B0604020202020204" pitchFamily="34" charset="0"/>
                <a:cs typeface="Arial" panose="020B0604020202020204" pitchFamily="34" charset="0"/>
              </a:rPr>
              <a:t>Explorando la Sismología:</a:t>
            </a:r>
          </a:p>
          <a:p>
            <a:pPr>
              <a:defRPr/>
            </a:pPr>
            <a:r>
              <a:rPr lang="es-ES_tradnl" altLang="en-US" sz="1200" dirty="0">
                <a:latin typeface="Arial" panose="020B0604020202020204" pitchFamily="34" charset="0"/>
                <a:cs typeface="Arial" panose="020B0604020202020204" pitchFamily="34" charset="0"/>
              </a:rPr>
              <a:t>Navegador Interactivo de Terremotos – Mapa mundial o visualizador 3D  </a:t>
            </a:r>
            <a:r>
              <a:rPr lang="es-ES_tradnl" altLang="en-US" sz="1100" dirty="0">
                <a:latin typeface="Arial" panose="020B0604020202020204" pitchFamily="34" charset="0"/>
                <a:cs typeface="Arial" panose="020B0604020202020204" pitchFamily="34" charset="0"/>
                <a:hlinkClick r:id="rId3"/>
              </a:rPr>
              <a:t>http://www.iris.edu/ieb</a:t>
            </a:r>
            <a:endParaRPr lang="es-ES_tradnl" altLang="en-US" sz="1400" dirty="0">
              <a:latin typeface="Arial" panose="020B0604020202020204" pitchFamily="34" charset="0"/>
              <a:cs typeface="Arial" panose="020B0604020202020204" pitchFamily="34" charset="0"/>
            </a:endParaRPr>
          </a:p>
        </p:txBody>
      </p:sp>
      <p:sp>
        <p:nvSpPr>
          <p:cNvPr id="12292" name="Slide Number Placeholder 3">
            <a:extLst>
              <a:ext uri="{FF2B5EF4-FFF2-40B4-BE49-F238E27FC236}">
                <a16:creationId xmlns:a16="http://schemas.microsoft.com/office/drawing/2014/main" id="{7650D827-EC5C-47D8-B08E-9D372E21D4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B33179B-DAF0-4BAC-8E42-DCF96221C5BF}" type="slidenum">
              <a:rPr lang="en-US" altLang="en-US" sz="130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CBC4F705-39BE-485C-A37D-F73430A5702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1039C60C-BE45-4AC0-AA41-4912EE9370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s-ES_tradnl" altLang="en-US" sz="1200" b="1" dirty="0">
                <a:solidFill>
                  <a:srgbClr val="393996"/>
                </a:solidFill>
                <a:latin typeface="Arial" panose="020B0604020202020204" pitchFamily="34" charset="0"/>
                <a:cs typeface="Arial" panose="020B0604020202020204" pitchFamily="34" charset="0"/>
              </a:rPr>
              <a:t>Explorando la Sismología:</a:t>
            </a:r>
          </a:p>
          <a:p>
            <a:pPr>
              <a:defRPr/>
            </a:pPr>
            <a:r>
              <a:rPr lang="es-ES_tradnl" altLang="en-US" sz="1200" dirty="0">
                <a:latin typeface="Arial" panose="020B0604020202020204" pitchFamily="34" charset="0"/>
                <a:cs typeface="Arial" panose="020B0604020202020204" pitchFamily="34" charset="0"/>
              </a:rPr>
              <a:t>Navegador Interactivo de Terremotos – Mapa mundial o visualizador 3D  </a:t>
            </a:r>
            <a:r>
              <a:rPr lang="es-ES_tradnl" altLang="en-US" sz="1100" dirty="0">
                <a:latin typeface="Arial" panose="020B0604020202020204" pitchFamily="34" charset="0"/>
                <a:cs typeface="Arial" panose="020B0604020202020204" pitchFamily="34" charset="0"/>
                <a:hlinkClick r:id="rId3"/>
              </a:rPr>
              <a:t>http://www.iris.edu/ieb</a:t>
            </a:r>
            <a:endParaRPr lang="es-ES_tradnl" altLang="en-US" sz="1400" dirty="0">
              <a:latin typeface="Arial" panose="020B0604020202020204" pitchFamily="34" charset="0"/>
              <a:cs typeface="Arial" panose="020B0604020202020204" pitchFamily="34" charset="0"/>
            </a:endParaRPr>
          </a:p>
          <a:p>
            <a:pPr>
              <a:defRPr/>
            </a:pPr>
            <a:endParaRPr lang="en-US" sz="1200" dirty="0">
              <a:latin typeface="Arial" charset="0"/>
            </a:endParaRPr>
          </a:p>
          <a:p>
            <a:pPr eaLnBrk="1" hangingPunct="1">
              <a:spcBef>
                <a:spcPct val="0"/>
              </a:spcBef>
            </a:pPr>
            <a:endParaRPr lang="en-US" altLang="en-US" dirty="0"/>
          </a:p>
          <a:p>
            <a:pPr eaLnBrk="1" hangingPunct="1">
              <a:spcBef>
                <a:spcPct val="0"/>
              </a:spcBef>
            </a:pPr>
            <a:endParaRPr lang="en-US" altLang="en-US" dirty="0"/>
          </a:p>
        </p:txBody>
      </p:sp>
      <p:sp>
        <p:nvSpPr>
          <p:cNvPr id="14340" name="Slide Number Placeholder 3">
            <a:extLst>
              <a:ext uri="{FF2B5EF4-FFF2-40B4-BE49-F238E27FC236}">
                <a16:creationId xmlns:a16="http://schemas.microsoft.com/office/drawing/2014/main" id="{8B52CFC1-C582-44A9-8A41-E21BC238CCB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B8FE16-DDAD-4E3F-A338-81E14D30E0F0}" type="slidenum">
              <a:rPr lang="en-US" altLang="en-US" sz="1300"/>
              <a:pPr>
                <a:spcBef>
                  <a:spcPct val="0"/>
                </a:spcBef>
              </a:pPr>
              <a:t>6</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1DA8E83C-218E-4FF3-8FE9-4C25C8BB62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5F989984-21CA-4985-B321-4FC4F0DE94E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r>
              <a:rPr lang="es-ES_tradnl" altLang="en-US" sz="1600" b="1" noProof="0" dirty="0">
                <a:solidFill>
                  <a:srgbClr val="393996"/>
                </a:solidFill>
                <a:latin typeface="Arial" panose="020B0604020202020204" pitchFamily="34" charset="0"/>
              </a:rPr>
              <a:t>Animación Relevante:</a:t>
            </a:r>
          </a:p>
          <a:p>
            <a:r>
              <a:rPr lang="es-ES_tradnl" altLang="en-US" sz="1600" b="0" noProof="0" dirty="0">
                <a:solidFill>
                  <a:srgbClr val="393996"/>
                </a:solidFill>
                <a:latin typeface="Arial" panose="020B0604020202020204" pitchFamily="34" charset="0"/>
              </a:rPr>
              <a:t>Mecanismos focales de los Terremotos </a:t>
            </a:r>
            <a:r>
              <a:rPr lang="es-ES_tradnl" altLang="en-US" dirty="0">
                <a:hlinkClick r:id="rId3"/>
              </a:rPr>
              <a:t>https://www.iris.edu/hq/inclass/animation/focal_mechanisms_explained</a:t>
            </a:r>
            <a:endParaRPr lang="es-ES_tradnl" altLang="en-US" dirty="0"/>
          </a:p>
          <a:p>
            <a:endParaRPr lang="es-ES_tradnl" altLang="en-US" sz="1600" dirty="0">
              <a:latin typeface="Arial" panose="020B0604020202020204" pitchFamily="34" charset="0"/>
              <a:cs typeface="Arial" panose="020B0604020202020204" pitchFamily="34" charset="0"/>
            </a:endParaRPr>
          </a:p>
          <a:p>
            <a:r>
              <a:rPr lang="es-ES_tradnl" altLang="en-US" sz="1600" dirty="0">
                <a:latin typeface="Arial" panose="020B0604020202020204" pitchFamily="34" charset="0"/>
                <a:cs typeface="Arial" panose="020B0604020202020204" pitchFamily="34" charset="0"/>
              </a:rPr>
              <a:t>Las áreas sombreadas muestran cuadrantes de la esfera focal en los que los primeros movimientos de la onda P se alejan de la fuente, y las áreas no sombreadas muestran cuadrantes en los que los primeros movimientos de la onda P se acercan a la fuente. Las letras representan el eje de tensión de compresión máxima (P) y el eje de tensión extensional máxima  (T) resultante del terremoto.</a:t>
            </a:r>
            <a:endParaRPr lang="es-ES_tradnl" altLang="en-US" baseline="-25000" dirty="0"/>
          </a:p>
        </p:txBody>
      </p:sp>
      <p:sp>
        <p:nvSpPr>
          <p:cNvPr id="16388" name="Slide Number Placeholder 3">
            <a:extLst>
              <a:ext uri="{FF2B5EF4-FFF2-40B4-BE49-F238E27FC236}">
                <a16:creationId xmlns:a16="http://schemas.microsoft.com/office/drawing/2014/main" id="{56E83837-FAC2-4358-B42A-05B0B9F671E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9D177EA-AE72-4A25-ABFE-68C7CD1BB30F}" type="slidenum">
              <a:rPr lang="en-US" altLang="en-US" sz="1300"/>
              <a:pPr>
                <a:spcBef>
                  <a:spcPct val="0"/>
                </a:spcBef>
              </a:pPr>
              <a:t>7</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3EABF74-5985-4D11-82DC-D130DE8387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2B0B7F06-D968-48D3-9EB6-373932AE9C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s-ES_tradnl" altLang="en-US" b="1" noProof="0" dirty="0"/>
              <a:t>Explore la sismicidad más a fondo: </a:t>
            </a:r>
            <a:r>
              <a:rPr lang="es-ES_tradnl" altLang="en-US" noProof="0" dirty="0"/>
              <a:t>Imagen del </a:t>
            </a:r>
            <a:r>
              <a:rPr lang="es-ES_tradnl" altLang="en-US" sz="1200" noProof="0" dirty="0">
                <a:latin typeface="Arial" panose="020B0604020202020204" pitchFamily="34" charset="0"/>
                <a:cs typeface="Arial" panose="020B0604020202020204" pitchFamily="34" charset="0"/>
              </a:rPr>
              <a:t>Navegador Interactivo de Terremotos   </a:t>
            </a:r>
            <a:r>
              <a:rPr lang="es-ES_tradnl" altLang="en-US" sz="1100" noProof="0" dirty="0">
                <a:latin typeface="Arial" panose="020B0604020202020204" pitchFamily="34" charset="0"/>
                <a:cs typeface="Arial" panose="020B0604020202020204" pitchFamily="34" charset="0"/>
                <a:hlinkClick r:id="rId3"/>
              </a:rPr>
              <a:t>http://www.iris.edu/ieb</a:t>
            </a:r>
            <a:endParaRPr lang="es-ES_tradnl" altLang="en-US" sz="1400" noProof="0" dirty="0">
              <a:latin typeface="Arial" panose="020B0604020202020204" pitchFamily="34" charset="0"/>
              <a:cs typeface="Arial" panose="020B0604020202020204" pitchFamily="34" charset="0"/>
            </a:endParaRPr>
          </a:p>
          <a:p>
            <a:pPr eaLnBrk="1" hangingPunct="1">
              <a:spcBef>
                <a:spcPct val="0"/>
              </a:spcBef>
            </a:pPr>
            <a:endParaRPr lang="es-ES_tradnl" altLang="en-US" noProof="0" dirty="0"/>
          </a:p>
        </p:txBody>
      </p:sp>
      <p:sp>
        <p:nvSpPr>
          <p:cNvPr id="18436" name="Slide Number Placeholder 3">
            <a:extLst>
              <a:ext uri="{FF2B5EF4-FFF2-40B4-BE49-F238E27FC236}">
                <a16:creationId xmlns:a16="http://schemas.microsoft.com/office/drawing/2014/main" id="{8A688B39-C7C8-47E5-9AD5-D33EC7E5F4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01675" indent="-269875">
              <a:spcBef>
                <a:spcPct val="30000"/>
              </a:spcBef>
              <a:defRPr sz="1200">
                <a:solidFill>
                  <a:schemeClr val="tx1"/>
                </a:solidFill>
                <a:latin typeface="Calibri" panose="020F0502020204030204" pitchFamily="34" charset="0"/>
                <a:ea typeface="MS PGothic" panose="020B0600070205080204" pitchFamily="34" charset="-128"/>
              </a:defRPr>
            </a:lvl2pPr>
            <a:lvl3pPr marL="1081088" indent="-215900">
              <a:spcBef>
                <a:spcPct val="30000"/>
              </a:spcBef>
              <a:defRPr sz="1200">
                <a:solidFill>
                  <a:schemeClr val="tx1"/>
                </a:solidFill>
                <a:latin typeface="Calibri" panose="020F0502020204030204" pitchFamily="34" charset="0"/>
                <a:ea typeface="MS PGothic" panose="020B0600070205080204" pitchFamily="34" charset="-128"/>
              </a:defRPr>
            </a:lvl3pPr>
            <a:lvl4pPr marL="1512888" indent="-215900">
              <a:spcBef>
                <a:spcPct val="30000"/>
              </a:spcBef>
              <a:defRPr sz="1200">
                <a:solidFill>
                  <a:schemeClr val="tx1"/>
                </a:solidFill>
                <a:latin typeface="Calibri" panose="020F0502020204030204" pitchFamily="34" charset="0"/>
                <a:ea typeface="MS PGothic" panose="020B0600070205080204" pitchFamily="34" charset="-128"/>
              </a:defRPr>
            </a:lvl4pPr>
            <a:lvl5pPr marL="1944688" indent="-215900">
              <a:spcBef>
                <a:spcPct val="30000"/>
              </a:spcBef>
              <a:defRPr sz="1200">
                <a:solidFill>
                  <a:schemeClr val="tx1"/>
                </a:solidFill>
                <a:latin typeface="Calibri" panose="020F0502020204030204" pitchFamily="34" charset="0"/>
                <a:ea typeface="MS PGothic"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C986D1E-FC80-44CA-AC67-AA05A829C070}" type="slidenum">
              <a:rPr lang="en-US" altLang="en-US" sz="1300"/>
              <a:pPr>
                <a:spcBef>
                  <a:spcPct val="0"/>
                </a:spcBef>
              </a:pPr>
              <a:t>8</a:t>
            </a:fld>
            <a:endParaRPr lang="en-U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E2586C2-69DB-4E20-A8E5-D9D112D0F6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A4BA6CCD-7E18-4C57-9A1A-E5D11B3BA8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z="1200" b="1" kern="1200" dirty="0">
                <a:solidFill>
                  <a:schemeClr val="tx1"/>
                </a:solidFill>
                <a:effectLst/>
                <a:latin typeface="+mn-lt"/>
                <a:ea typeface="ＭＳ Ｐゴシック" charset="0"/>
                <a:cs typeface="ＭＳ Ｐゴシック" charset="0"/>
              </a:rPr>
              <a:t>Animaciones Relevantes:</a:t>
            </a:r>
            <a:endParaRPr lang="en-US" sz="1200" kern="1200" dirty="0">
              <a:solidFill>
                <a:schemeClr val="tx1"/>
              </a:solidFill>
              <a:effectLst/>
              <a:latin typeface="+mn-lt"/>
              <a:ea typeface="ＭＳ Ｐゴシック" charset="0"/>
              <a:cs typeface="ＭＳ Ｐゴシック" charset="0"/>
            </a:endParaRPr>
          </a:p>
          <a:p>
            <a:r>
              <a:rPr lang="es-ES" sz="1200" kern="1200" dirty="0">
                <a:solidFill>
                  <a:schemeClr val="tx1"/>
                </a:solidFill>
                <a:effectLst/>
                <a:latin typeface="+mn-lt"/>
                <a:ea typeface="ＭＳ Ｐゴシック" charset="0"/>
                <a:cs typeface="ＭＳ Ｐゴシック" charset="0"/>
              </a:rPr>
              <a:t>Curvas de tiempo de viaje: cómo se crean</a:t>
            </a:r>
            <a:endParaRPr lang="en-US" sz="1200" kern="1200" dirty="0">
              <a:solidFill>
                <a:schemeClr val="tx1"/>
              </a:solidFill>
              <a:effectLst/>
              <a:latin typeface="+mn-lt"/>
              <a:ea typeface="ＭＳ Ｐゴシック" charset="0"/>
              <a:cs typeface="ＭＳ Ｐゴシック" charset="0"/>
            </a:endParaRPr>
          </a:p>
          <a:p>
            <a:r>
              <a:rPr lang="es-ES" sz="1200" u="sng" kern="1200" dirty="0">
                <a:solidFill>
                  <a:schemeClr val="tx1"/>
                </a:solidFill>
                <a:effectLst/>
                <a:latin typeface="+mn-lt"/>
                <a:ea typeface="ＭＳ Ｐゴシック" charset="0"/>
                <a:cs typeface="ＭＳ Ｐゴシック" charset="0"/>
                <a:hlinkClick r:id="rId3"/>
              </a:rPr>
              <a:t>https://www.iris.edu/hq/inclass/animation/traveltime_curves_how_they_are_created</a:t>
            </a:r>
            <a:endParaRPr lang="en-US" altLang="en-US" dirty="0"/>
          </a:p>
          <a:p>
            <a:endParaRPr lang="en-US" altLang="en-US" dirty="0"/>
          </a:p>
        </p:txBody>
      </p:sp>
      <p:sp>
        <p:nvSpPr>
          <p:cNvPr id="20484" name="Slide Number Placeholder 3">
            <a:extLst>
              <a:ext uri="{FF2B5EF4-FFF2-40B4-BE49-F238E27FC236}">
                <a16:creationId xmlns:a16="http://schemas.microsoft.com/office/drawing/2014/main" id="{73537E89-41F5-41B6-9180-7AA39FC0976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7133DE1-C864-4979-AB48-7F30F4A4E22D}" type="slidenum">
              <a:rPr lang="en-US" altLang="en-US">
                <a:solidFill>
                  <a:srgbClr val="000000"/>
                </a:solidFill>
                <a:latin typeface="Calibri" panose="020F0502020204030204" pitchFamily="34" charset="0"/>
              </a:rPr>
              <a:pPr/>
              <a:t>9</a:t>
            </a:fld>
            <a:endParaRPr lang="en-US" altLang="en-US">
              <a:solidFill>
                <a:srgbClr val="000000"/>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72ABE0B5-9A53-49B8-96A4-952EAB4C3FCA}"/>
              </a:ext>
            </a:extLst>
          </p:cNvPr>
          <p:cNvSpPr>
            <a:spLocks noGrp="1"/>
          </p:cNvSpPr>
          <p:nvPr>
            <p:ph type="dt" sz="half" idx="10"/>
          </p:nvPr>
        </p:nvSpPr>
        <p:spPr/>
        <p:txBody>
          <a:bodyPr/>
          <a:lstStyle>
            <a:lvl1pPr>
              <a:defRPr/>
            </a:lvl1pPr>
          </a:lstStyle>
          <a:p>
            <a:pPr>
              <a:defRPr/>
            </a:pPr>
            <a:fld id="{C2638524-40A3-4DEC-868E-5EAB11F597F6}"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EBC2BA76-D5FF-45BC-8E38-4B82092F254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71AD2EA-1939-4D4C-818B-70CE0B12681A}"/>
              </a:ext>
            </a:extLst>
          </p:cNvPr>
          <p:cNvSpPr>
            <a:spLocks noGrp="1"/>
          </p:cNvSpPr>
          <p:nvPr>
            <p:ph type="sldNum" sz="quarter" idx="12"/>
          </p:nvPr>
        </p:nvSpPr>
        <p:spPr/>
        <p:txBody>
          <a:bodyPr/>
          <a:lstStyle>
            <a:lvl1pPr>
              <a:defRPr/>
            </a:lvl1pPr>
          </a:lstStyle>
          <a:p>
            <a:pPr>
              <a:defRPr/>
            </a:pPr>
            <a:fld id="{619134BE-4F53-4E42-8B01-8E45990CE8EA}" type="slidenum">
              <a:rPr lang="en-US" altLang="en-US"/>
              <a:pPr>
                <a:defRPr/>
              </a:pPr>
              <a:t>‹#›</a:t>
            </a:fld>
            <a:endParaRPr lang="en-US" altLang="en-US"/>
          </a:p>
        </p:txBody>
      </p:sp>
    </p:spTree>
    <p:extLst>
      <p:ext uri="{BB962C8B-B14F-4D97-AF65-F5344CB8AC3E}">
        <p14:creationId xmlns:p14="http://schemas.microsoft.com/office/powerpoint/2010/main" val="2434886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52804A-8F7B-4CFF-A550-A706893F9395}"/>
              </a:ext>
            </a:extLst>
          </p:cNvPr>
          <p:cNvSpPr>
            <a:spLocks noGrp="1"/>
          </p:cNvSpPr>
          <p:nvPr>
            <p:ph type="dt" sz="half" idx="10"/>
          </p:nvPr>
        </p:nvSpPr>
        <p:spPr/>
        <p:txBody>
          <a:bodyPr/>
          <a:lstStyle>
            <a:lvl1pPr>
              <a:defRPr/>
            </a:lvl1pPr>
          </a:lstStyle>
          <a:p>
            <a:pPr>
              <a:defRPr/>
            </a:pPr>
            <a:fld id="{2BC0E2E0-ACAE-4508-AED9-7D986CD75F40}"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85CD897D-995E-4955-B98E-D2EF44F1F21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F78B582-800A-47A6-AC61-8133085DA0FB}"/>
              </a:ext>
            </a:extLst>
          </p:cNvPr>
          <p:cNvSpPr>
            <a:spLocks noGrp="1"/>
          </p:cNvSpPr>
          <p:nvPr>
            <p:ph type="sldNum" sz="quarter" idx="12"/>
          </p:nvPr>
        </p:nvSpPr>
        <p:spPr/>
        <p:txBody>
          <a:bodyPr/>
          <a:lstStyle>
            <a:lvl1pPr>
              <a:defRPr/>
            </a:lvl1pPr>
          </a:lstStyle>
          <a:p>
            <a:pPr>
              <a:defRPr/>
            </a:pPr>
            <a:fld id="{71E1D9D8-F92E-4EC7-9370-5E40DDA5036D}" type="slidenum">
              <a:rPr lang="en-US" altLang="en-US"/>
              <a:pPr>
                <a:defRPr/>
              </a:pPr>
              <a:t>‹#›</a:t>
            </a:fld>
            <a:endParaRPr lang="en-US" altLang="en-US"/>
          </a:p>
        </p:txBody>
      </p:sp>
    </p:spTree>
    <p:extLst>
      <p:ext uri="{BB962C8B-B14F-4D97-AF65-F5344CB8AC3E}">
        <p14:creationId xmlns:p14="http://schemas.microsoft.com/office/powerpoint/2010/main" val="3284100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E0E9F2-9B82-4CF6-8CB8-851A905994E6}"/>
              </a:ext>
            </a:extLst>
          </p:cNvPr>
          <p:cNvSpPr>
            <a:spLocks noGrp="1"/>
          </p:cNvSpPr>
          <p:nvPr>
            <p:ph type="dt" sz="half" idx="10"/>
          </p:nvPr>
        </p:nvSpPr>
        <p:spPr/>
        <p:txBody>
          <a:bodyPr/>
          <a:lstStyle>
            <a:lvl1pPr>
              <a:defRPr/>
            </a:lvl1pPr>
          </a:lstStyle>
          <a:p>
            <a:pPr>
              <a:defRPr/>
            </a:pPr>
            <a:fld id="{FB35A126-F015-456F-81B5-EBC57D60056E}"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25283E13-0228-41B6-8585-46CF7BB7508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FFC280D-FD69-4D8C-9957-0A33CF41D8D9}"/>
              </a:ext>
            </a:extLst>
          </p:cNvPr>
          <p:cNvSpPr>
            <a:spLocks noGrp="1"/>
          </p:cNvSpPr>
          <p:nvPr>
            <p:ph type="sldNum" sz="quarter" idx="12"/>
          </p:nvPr>
        </p:nvSpPr>
        <p:spPr/>
        <p:txBody>
          <a:bodyPr/>
          <a:lstStyle>
            <a:lvl1pPr>
              <a:defRPr/>
            </a:lvl1pPr>
          </a:lstStyle>
          <a:p>
            <a:pPr>
              <a:defRPr/>
            </a:pPr>
            <a:fld id="{80B71C5A-1662-4B0D-899A-2A49E8EB1706}" type="slidenum">
              <a:rPr lang="en-US" altLang="en-US"/>
              <a:pPr>
                <a:defRPr/>
              </a:pPr>
              <a:t>‹#›</a:t>
            </a:fld>
            <a:endParaRPr lang="en-US" altLang="en-US"/>
          </a:p>
        </p:txBody>
      </p:sp>
    </p:spTree>
    <p:extLst>
      <p:ext uri="{BB962C8B-B14F-4D97-AF65-F5344CB8AC3E}">
        <p14:creationId xmlns:p14="http://schemas.microsoft.com/office/powerpoint/2010/main" val="72061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3F6591-8866-4D15-BB45-6DC97076AB61}"/>
              </a:ext>
            </a:extLst>
          </p:cNvPr>
          <p:cNvSpPr>
            <a:spLocks noGrp="1"/>
          </p:cNvSpPr>
          <p:nvPr>
            <p:ph type="dt" sz="half" idx="10"/>
          </p:nvPr>
        </p:nvSpPr>
        <p:spPr/>
        <p:txBody>
          <a:bodyPr/>
          <a:lstStyle>
            <a:lvl1pPr>
              <a:defRPr/>
            </a:lvl1pPr>
          </a:lstStyle>
          <a:p>
            <a:pPr>
              <a:defRPr/>
            </a:pPr>
            <a:fld id="{42D38CF5-519B-4474-B2D5-8F93B76BC299}"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8D29E936-6E78-400B-B111-DEEF8FBCA18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A490482-50B0-4271-8C74-6581AFEBE031}"/>
              </a:ext>
            </a:extLst>
          </p:cNvPr>
          <p:cNvSpPr>
            <a:spLocks noGrp="1"/>
          </p:cNvSpPr>
          <p:nvPr>
            <p:ph type="sldNum" sz="quarter" idx="12"/>
          </p:nvPr>
        </p:nvSpPr>
        <p:spPr/>
        <p:txBody>
          <a:bodyPr/>
          <a:lstStyle>
            <a:lvl1pPr>
              <a:defRPr/>
            </a:lvl1pPr>
          </a:lstStyle>
          <a:p>
            <a:pPr>
              <a:defRPr/>
            </a:pPr>
            <a:fld id="{BC98A63D-0C06-48D4-A8AC-49D11E4C0D50}" type="slidenum">
              <a:rPr lang="en-US" altLang="en-US"/>
              <a:pPr>
                <a:defRPr/>
              </a:pPr>
              <a:t>‹#›</a:t>
            </a:fld>
            <a:endParaRPr lang="en-US" altLang="en-US"/>
          </a:p>
        </p:txBody>
      </p:sp>
    </p:spTree>
    <p:extLst>
      <p:ext uri="{BB962C8B-B14F-4D97-AF65-F5344CB8AC3E}">
        <p14:creationId xmlns:p14="http://schemas.microsoft.com/office/powerpoint/2010/main" val="2172034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DB2455-435C-4A27-9611-4B4F40913A35}"/>
              </a:ext>
            </a:extLst>
          </p:cNvPr>
          <p:cNvSpPr>
            <a:spLocks noGrp="1"/>
          </p:cNvSpPr>
          <p:nvPr>
            <p:ph type="dt" sz="half" idx="10"/>
          </p:nvPr>
        </p:nvSpPr>
        <p:spPr/>
        <p:txBody>
          <a:bodyPr/>
          <a:lstStyle>
            <a:lvl1pPr>
              <a:defRPr/>
            </a:lvl1pPr>
          </a:lstStyle>
          <a:p>
            <a:pPr>
              <a:defRPr/>
            </a:pPr>
            <a:fld id="{E9EF47B0-CF58-4A7C-B469-255E9EE2749D}"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765927D5-BA99-43F7-81E8-844430B710C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FF92CB9-38F5-4992-845A-27FE00A2C903}"/>
              </a:ext>
            </a:extLst>
          </p:cNvPr>
          <p:cNvSpPr>
            <a:spLocks noGrp="1"/>
          </p:cNvSpPr>
          <p:nvPr>
            <p:ph type="sldNum" sz="quarter" idx="12"/>
          </p:nvPr>
        </p:nvSpPr>
        <p:spPr/>
        <p:txBody>
          <a:bodyPr/>
          <a:lstStyle>
            <a:lvl1pPr>
              <a:defRPr/>
            </a:lvl1pPr>
          </a:lstStyle>
          <a:p>
            <a:pPr>
              <a:defRPr/>
            </a:pPr>
            <a:fld id="{8C4CA4BA-FA51-49A6-9FB7-1D7A90710981}" type="slidenum">
              <a:rPr lang="en-US" altLang="en-US"/>
              <a:pPr>
                <a:defRPr/>
              </a:pPr>
              <a:t>‹#›</a:t>
            </a:fld>
            <a:endParaRPr lang="en-US" altLang="en-US"/>
          </a:p>
        </p:txBody>
      </p:sp>
    </p:spTree>
    <p:extLst>
      <p:ext uri="{BB962C8B-B14F-4D97-AF65-F5344CB8AC3E}">
        <p14:creationId xmlns:p14="http://schemas.microsoft.com/office/powerpoint/2010/main" val="587752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39953A7-5EDC-4C42-BD18-0081696D0D12}"/>
              </a:ext>
            </a:extLst>
          </p:cNvPr>
          <p:cNvSpPr>
            <a:spLocks noGrp="1"/>
          </p:cNvSpPr>
          <p:nvPr>
            <p:ph type="dt" sz="half" idx="10"/>
          </p:nvPr>
        </p:nvSpPr>
        <p:spPr/>
        <p:txBody>
          <a:bodyPr/>
          <a:lstStyle>
            <a:lvl1pPr>
              <a:defRPr/>
            </a:lvl1pPr>
          </a:lstStyle>
          <a:p>
            <a:pPr>
              <a:defRPr/>
            </a:pPr>
            <a:fld id="{E9424766-EA79-4BE0-8CEA-88A966FFA5AF}" type="datetimeFigureOut">
              <a:rPr lang="en-US" altLang="en-US"/>
              <a:pPr>
                <a:defRPr/>
              </a:pPr>
              <a:t>10/3/21</a:t>
            </a:fld>
            <a:endParaRPr lang="en-US" altLang="en-US"/>
          </a:p>
        </p:txBody>
      </p:sp>
      <p:sp>
        <p:nvSpPr>
          <p:cNvPr id="6" name="Footer Placeholder 4">
            <a:extLst>
              <a:ext uri="{FF2B5EF4-FFF2-40B4-BE49-F238E27FC236}">
                <a16:creationId xmlns:a16="http://schemas.microsoft.com/office/drawing/2014/main" id="{C9A6D1DE-A149-487A-A437-335653A0687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040D50A-FBDD-45C8-BD7A-3A94AFE320CB}"/>
              </a:ext>
            </a:extLst>
          </p:cNvPr>
          <p:cNvSpPr>
            <a:spLocks noGrp="1"/>
          </p:cNvSpPr>
          <p:nvPr>
            <p:ph type="sldNum" sz="quarter" idx="12"/>
          </p:nvPr>
        </p:nvSpPr>
        <p:spPr/>
        <p:txBody>
          <a:bodyPr/>
          <a:lstStyle>
            <a:lvl1pPr>
              <a:defRPr/>
            </a:lvl1pPr>
          </a:lstStyle>
          <a:p>
            <a:pPr>
              <a:defRPr/>
            </a:pPr>
            <a:fld id="{C5CF2AAD-4777-4871-B7DA-2DF509058630}" type="slidenum">
              <a:rPr lang="en-US" altLang="en-US"/>
              <a:pPr>
                <a:defRPr/>
              </a:pPr>
              <a:t>‹#›</a:t>
            </a:fld>
            <a:endParaRPr lang="en-US" altLang="en-US"/>
          </a:p>
        </p:txBody>
      </p:sp>
    </p:spTree>
    <p:extLst>
      <p:ext uri="{BB962C8B-B14F-4D97-AF65-F5344CB8AC3E}">
        <p14:creationId xmlns:p14="http://schemas.microsoft.com/office/powerpoint/2010/main" val="3468392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A7966BF-5F45-47D5-8E4B-48836808ADA7}"/>
              </a:ext>
            </a:extLst>
          </p:cNvPr>
          <p:cNvSpPr>
            <a:spLocks noGrp="1"/>
          </p:cNvSpPr>
          <p:nvPr>
            <p:ph type="dt" sz="half" idx="10"/>
          </p:nvPr>
        </p:nvSpPr>
        <p:spPr/>
        <p:txBody>
          <a:bodyPr/>
          <a:lstStyle>
            <a:lvl1pPr>
              <a:defRPr/>
            </a:lvl1pPr>
          </a:lstStyle>
          <a:p>
            <a:pPr>
              <a:defRPr/>
            </a:pPr>
            <a:fld id="{7CD1C5C8-97C3-440D-A23E-C2B21FFC6C5A}" type="datetimeFigureOut">
              <a:rPr lang="en-US" altLang="en-US"/>
              <a:pPr>
                <a:defRPr/>
              </a:pPr>
              <a:t>10/3/21</a:t>
            </a:fld>
            <a:endParaRPr lang="en-US" altLang="en-US"/>
          </a:p>
        </p:txBody>
      </p:sp>
      <p:sp>
        <p:nvSpPr>
          <p:cNvPr id="8" name="Footer Placeholder 4">
            <a:extLst>
              <a:ext uri="{FF2B5EF4-FFF2-40B4-BE49-F238E27FC236}">
                <a16:creationId xmlns:a16="http://schemas.microsoft.com/office/drawing/2014/main" id="{733E7558-BFC9-46EC-BB81-D6E6DD3CC592}"/>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17CC6A20-E4F2-4955-834A-230432B431D3}"/>
              </a:ext>
            </a:extLst>
          </p:cNvPr>
          <p:cNvSpPr>
            <a:spLocks noGrp="1"/>
          </p:cNvSpPr>
          <p:nvPr>
            <p:ph type="sldNum" sz="quarter" idx="12"/>
          </p:nvPr>
        </p:nvSpPr>
        <p:spPr/>
        <p:txBody>
          <a:bodyPr/>
          <a:lstStyle>
            <a:lvl1pPr>
              <a:defRPr/>
            </a:lvl1pPr>
          </a:lstStyle>
          <a:p>
            <a:pPr>
              <a:defRPr/>
            </a:pPr>
            <a:fld id="{23B30A14-E388-49F6-8CED-47B4760A4E6B}" type="slidenum">
              <a:rPr lang="en-US" altLang="en-US"/>
              <a:pPr>
                <a:defRPr/>
              </a:pPr>
              <a:t>‹#›</a:t>
            </a:fld>
            <a:endParaRPr lang="en-US" altLang="en-US"/>
          </a:p>
        </p:txBody>
      </p:sp>
    </p:spTree>
    <p:extLst>
      <p:ext uri="{BB962C8B-B14F-4D97-AF65-F5344CB8AC3E}">
        <p14:creationId xmlns:p14="http://schemas.microsoft.com/office/powerpoint/2010/main" val="880041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DCA12FF-5609-4D7A-98A2-305D1D019AC2}"/>
              </a:ext>
            </a:extLst>
          </p:cNvPr>
          <p:cNvSpPr>
            <a:spLocks noGrp="1"/>
          </p:cNvSpPr>
          <p:nvPr>
            <p:ph type="dt" sz="half" idx="10"/>
          </p:nvPr>
        </p:nvSpPr>
        <p:spPr/>
        <p:txBody>
          <a:bodyPr/>
          <a:lstStyle>
            <a:lvl1pPr>
              <a:defRPr/>
            </a:lvl1pPr>
          </a:lstStyle>
          <a:p>
            <a:pPr>
              <a:defRPr/>
            </a:pPr>
            <a:fld id="{B7AD1E0C-D7FF-44B2-B8E9-A47C3278D23D}" type="datetimeFigureOut">
              <a:rPr lang="en-US" altLang="en-US"/>
              <a:pPr>
                <a:defRPr/>
              </a:pPr>
              <a:t>10/3/21</a:t>
            </a:fld>
            <a:endParaRPr lang="en-US" altLang="en-US"/>
          </a:p>
        </p:txBody>
      </p:sp>
      <p:sp>
        <p:nvSpPr>
          <p:cNvPr id="4" name="Footer Placeholder 4">
            <a:extLst>
              <a:ext uri="{FF2B5EF4-FFF2-40B4-BE49-F238E27FC236}">
                <a16:creationId xmlns:a16="http://schemas.microsoft.com/office/drawing/2014/main" id="{79D81B5B-9F7A-4947-8F6A-EBF41382C45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944798C5-1C98-4E11-B1C2-99D53A039B89}"/>
              </a:ext>
            </a:extLst>
          </p:cNvPr>
          <p:cNvSpPr>
            <a:spLocks noGrp="1"/>
          </p:cNvSpPr>
          <p:nvPr>
            <p:ph type="sldNum" sz="quarter" idx="12"/>
          </p:nvPr>
        </p:nvSpPr>
        <p:spPr/>
        <p:txBody>
          <a:bodyPr/>
          <a:lstStyle>
            <a:lvl1pPr>
              <a:defRPr/>
            </a:lvl1pPr>
          </a:lstStyle>
          <a:p>
            <a:pPr>
              <a:defRPr/>
            </a:pPr>
            <a:fld id="{C2BDD1B8-69AD-4E09-8F42-644F4C3F186C}" type="slidenum">
              <a:rPr lang="en-US" altLang="en-US"/>
              <a:pPr>
                <a:defRPr/>
              </a:pPr>
              <a:t>‹#›</a:t>
            </a:fld>
            <a:endParaRPr lang="en-US" altLang="en-US"/>
          </a:p>
        </p:txBody>
      </p:sp>
    </p:spTree>
    <p:extLst>
      <p:ext uri="{BB962C8B-B14F-4D97-AF65-F5344CB8AC3E}">
        <p14:creationId xmlns:p14="http://schemas.microsoft.com/office/powerpoint/2010/main" val="4270243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A3D705A-1C63-4EE7-99F2-43C9796FB2BC}"/>
              </a:ext>
            </a:extLst>
          </p:cNvPr>
          <p:cNvSpPr>
            <a:spLocks noGrp="1"/>
          </p:cNvSpPr>
          <p:nvPr>
            <p:ph type="dt" sz="half" idx="10"/>
          </p:nvPr>
        </p:nvSpPr>
        <p:spPr/>
        <p:txBody>
          <a:bodyPr/>
          <a:lstStyle>
            <a:lvl1pPr>
              <a:defRPr/>
            </a:lvl1pPr>
          </a:lstStyle>
          <a:p>
            <a:pPr>
              <a:defRPr/>
            </a:pPr>
            <a:fld id="{1631B368-AB54-4CDB-B88F-376044E4672C}" type="datetimeFigureOut">
              <a:rPr lang="en-US" altLang="en-US"/>
              <a:pPr>
                <a:defRPr/>
              </a:pPr>
              <a:t>10/3/21</a:t>
            </a:fld>
            <a:endParaRPr lang="en-US" altLang="en-US"/>
          </a:p>
        </p:txBody>
      </p:sp>
      <p:sp>
        <p:nvSpPr>
          <p:cNvPr id="3" name="Footer Placeholder 4">
            <a:extLst>
              <a:ext uri="{FF2B5EF4-FFF2-40B4-BE49-F238E27FC236}">
                <a16:creationId xmlns:a16="http://schemas.microsoft.com/office/drawing/2014/main" id="{A17E20F1-9060-4172-85AC-14D22F03FC8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145D8ADE-F068-4E26-8986-A06AA76AEFC9}"/>
              </a:ext>
            </a:extLst>
          </p:cNvPr>
          <p:cNvSpPr>
            <a:spLocks noGrp="1"/>
          </p:cNvSpPr>
          <p:nvPr>
            <p:ph type="sldNum" sz="quarter" idx="12"/>
          </p:nvPr>
        </p:nvSpPr>
        <p:spPr/>
        <p:txBody>
          <a:bodyPr/>
          <a:lstStyle>
            <a:lvl1pPr>
              <a:defRPr/>
            </a:lvl1pPr>
          </a:lstStyle>
          <a:p>
            <a:pPr>
              <a:defRPr/>
            </a:pPr>
            <a:fld id="{9F343443-BA3F-40D2-86B6-22C72AFF22AE}" type="slidenum">
              <a:rPr lang="en-US" altLang="en-US"/>
              <a:pPr>
                <a:defRPr/>
              </a:pPr>
              <a:t>‹#›</a:t>
            </a:fld>
            <a:endParaRPr lang="en-US" altLang="en-US"/>
          </a:p>
        </p:txBody>
      </p:sp>
    </p:spTree>
    <p:extLst>
      <p:ext uri="{BB962C8B-B14F-4D97-AF65-F5344CB8AC3E}">
        <p14:creationId xmlns:p14="http://schemas.microsoft.com/office/powerpoint/2010/main" val="343265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01E77DA-BFC3-45AB-8D74-D9394F6B501B}"/>
              </a:ext>
            </a:extLst>
          </p:cNvPr>
          <p:cNvSpPr>
            <a:spLocks noGrp="1"/>
          </p:cNvSpPr>
          <p:nvPr>
            <p:ph type="dt" sz="half" idx="10"/>
          </p:nvPr>
        </p:nvSpPr>
        <p:spPr/>
        <p:txBody>
          <a:bodyPr/>
          <a:lstStyle>
            <a:lvl1pPr>
              <a:defRPr/>
            </a:lvl1pPr>
          </a:lstStyle>
          <a:p>
            <a:pPr>
              <a:defRPr/>
            </a:pPr>
            <a:fld id="{57AB2411-C140-441C-8742-4C6037279EE3}" type="datetimeFigureOut">
              <a:rPr lang="en-US" altLang="en-US"/>
              <a:pPr>
                <a:defRPr/>
              </a:pPr>
              <a:t>10/3/21</a:t>
            </a:fld>
            <a:endParaRPr lang="en-US" altLang="en-US"/>
          </a:p>
        </p:txBody>
      </p:sp>
      <p:sp>
        <p:nvSpPr>
          <p:cNvPr id="6" name="Footer Placeholder 4">
            <a:extLst>
              <a:ext uri="{FF2B5EF4-FFF2-40B4-BE49-F238E27FC236}">
                <a16:creationId xmlns:a16="http://schemas.microsoft.com/office/drawing/2014/main" id="{9C1D7918-0569-4DC0-BDB7-E9DB6B0F35B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5EB8257-E252-4170-BDF0-11D0A1C3E1D2}"/>
              </a:ext>
            </a:extLst>
          </p:cNvPr>
          <p:cNvSpPr>
            <a:spLocks noGrp="1"/>
          </p:cNvSpPr>
          <p:nvPr>
            <p:ph type="sldNum" sz="quarter" idx="12"/>
          </p:nvPr>
        </p:nvSpPr>
        <p:spPr/>
        <p:txBody>
          <a:bodyPr/>
          <a:lstStyle>
            <a:lvl1pPr>
              <a:defRPr/>
            </a:lvl1pPr>
          </a:lstStyle>
          <a:p>
            <a:pPr>
              <a:defRPr/>
            </a:pPr>
            <a:fld id="{25B05186-B0C7-46E8-AA2A-1E4A83155B3D}" type="slidenum">
              <a:rPr lang="en-US" altLang="en-US"/>
              <a:pPr>
                <a:defRPr/>
              </a:pPr>
              <a:t>‹#›</a:t>
            </a:fld>
            <a:endParaRPr lang="en-US" altLang="en-US"/>
          </a:p>
        </p:txBody>
      </p:sp>
    </p:spTree>
    <p:extLst>
      <p:ext uri="{BB962C8B-B14F-4D97-AF65-F5344CB8AC3E}">
        <p14:creationId xmlns:p14="http://schemas.microsoft.com/office/powerpoint/2010/main" val="1000488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DE8DD33-100B-403F-ACF5-D71C91F184CB}"/>
              </a:ext>
            </a:extLst>
          </p:cNvPr>
          <p:cNvSpPr>
            <a:spLocks noGrp="1"/>
          </p:cNvSpPr>
          <p:nvPr>
            <p:ph type="dt" sz="half" idx="10"/>
          </p:nvPr>
        </p:nvSpPr>
        <p:spPr/>
        <p:txBody>
          <a:bodyPr/>
          <a:lstStyle>
            <a:lvl1pPr>
              <a:defRPr/>
            </a:lvl1pPr>
          </a:lstStyle>
          <a:p>
            <a:pPr>
              <a:defRPr/>
            </a:pPr>
            <a:fld id="{00C12819-DB20-4F96-886C-1BF4B233B0CC}" type="datetimeFigureOut">
              <a:rPr lang="en-US" altLang="en-US"/>
              <a:pPr>
                <a:defRPr/>
              </a:pPr>
              <a:t>10/3/21</a:t>
            </a:fld>
            <a:endParaRPr lang="en-US" altLang="en-US"/>
          </a:p>
        </p:txBody>
      </p:sp>
      <p:sp>
        <p:nvSpPr>
          <p:cNvPr id="6" name="Footer Placeholder 4">
            <a:extLst>
              <a:ext uri="{FF2B5EF4-FFF2-40B4-BE49-F238E27FC236}">
                <a16:creationId xmlns:a16="http://schemas.microsoft.com/office/drawing/2014/main" id="{4E60B926-AB28-4977-8B82-6CF9CD9A20C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FFA4168-FADE-4D18-904F-1348227ED5E4}"/>
              </a:ext>
            </a:extLst>
          </p:cNvPr>
          <p:cNvSpPr>
            <a:spLocks noGrp="1"/>
          </p:cNvSpPr>
          <p:nvPr>
            <p:ph type="sldNum" sz="quarter" idx="12"/>
          </p:nvPr>
        </p:nvSpPr>
        <p:spPr/>
        <p:txBody>
          <a:bodyPr/>
          <a:lstStyle>
            <a:lvl1pPr>
              <a:defRPr/>
            </a:lvl1pPr>
          </a:lstStyle>
          <a:p>
            <a:pPr>
              <a:defRPr/>
            </a:pPr>
            <a:fld id="{A15787E2-983B-4919-99AC-7E6DED2FAEEF}" type="slidenum">
              <a:rPr lang="en-US" altLang="en-US"/>
              <a:pPr>
                <a:defRPr/>
              </a:pPr>
              <a:t>‹#›</a:t>
            </a:fld>
            <a:endParaRPr lang="en-US" altLang="en-US"/>
          </a:p>
        </p:txBody>
      </p:sp>
    </p:spTree>
    <p:extLst>
      <p:ext uri="{BB962C8B-B14F-4D97-AF65-F5344CB8AC3E}">
        <p14:creationId xmlns:p14="http://schemas.microsoft.com/office/powerpoint/2010/main" val="557423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E36F021-5628-4C3B-8778-AAAD46B2CA3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AAB6093-C5E9-4E2C-863C-91DF2DF975F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E0D2F1C1-5ECC-44B7-8151-031424E19E4D}"/>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pPr>
              <a:defRPr/>
            </a:pPr>
            <a:fld id="{A2488F00-80B1-4E50-B72B-A59516EC8AB6}" type="datetimeFigureOut">
              <a:rPr lang="en-US" altLang="en-US"/>
              <a:pPr>
                <a:defRPr/>
              </a:pPr>
              <a:t>10/3/21</a:t>
            </a:fld>
            <a:endParaRPr lang="en-US" altLang="en-US"/>
          </a:p>
        </p:txBody>
      </p:sp>
      <p:sp>
        <p:nvSpPr>
          <p:cNvPr id="5" name="Footer Placeholder 4">
            <a:extLst>
              <a:ext uri="{FF2B5EF4-FFF2-40B4-BE49-F238E27FC236}">
                <a16:creationId xmlns:a16="http://schemas.microsoft.com/office/drawing/2014/main" id="{6FBC8328-C219-4CDA-86BF-078AFF870A3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386F9363-FAA6-475F-A4ED-F010315EB0C4}"/>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88B3F56E-10DE-4EDB-AA8C-19529253572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hyperlink" Target="about:blank"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about:blank" TargetMode="External"/><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C147B2-4B0D-47BE-85E5-855FAC5AF38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2FF65E1F-EA4D-4181-8FEF-D4A9164C773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57354371-2A13-4139-8D89-8BD6FAFFAFE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3077" name="TextBox 9">
            <a:extLst>
              <a:ext uri="{FF2B5EF4-FFF2-40B4-BE49-F238E27FC236}">
                <a16:creationId xmlns:a16="http://schemas.microsoft.com/office/drawing/2014/main" id="{06E81089-1257-455E-9B48-E778EC42E7D5}"/>
              </a:ext>
            </a:extLst>
          </p:cNvPr>
          <p:cNvSpPr txBox="1">
            <a:spLocks noChangeArrowheads="1"/>
          </p:cNvSpPr>
          <p:nvPr/>
        </p:nvSpPr>
        <p:spPr bwMode="auto">
          <a:xfrm>
            <a:off x="687388" y="5257800"/>
            <a:ext cx="74771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dirty="0">
                <a:latin typeface="Arial" panose="020B0604020202020204" pitchFamily="34" charset="0"/>
                <a:cs typeface="Arial" panose="020B0604020202020204" pitchFamily="34" charset="0"/>
              </a:rPr>
              <a:t>Un gran terremoto se produjo en el suroeste del Océano Pacífico a una profundidad de 535,8 km en la región de la Isla de Vanuatu.</a:t>
            </a:r>
          </a:p>
          <a:p>
            <a:pPr eaLnBrk="1" hangingPunct="1">
              <a:spcBef>
                <a:spcPct val="0"/>
              </a:spcBef>
              <a:buFontTx/>
              <a:buNone/>
            </a:pPr>
            <a:endParaRPr lang="es-ES_tradnl" altLang="en-US" sz="1800" dirty="0">
              <a:latin typeface="Arial" panose="020B0604020202020204" pitchFamily="34" charset="0"/>
              <a:cs typeface="Arial" panose="020B0604020202020204" pitchFamily="34" charset="0"/>
            </a:endParaRPr>
          </a:p>
          <a:p>
            <a:pPr eaLnBrk="1" hangingPunct="1">
              <a:spcBef>
                <a:spcPct val="0"/>
              </a:spcBef>
              <a:buFontTx/>
              <a:buNone/>
            </a:pPr>
            <a:r>
              <a:rPr lang="es-ES_tradnl" altLang="en-US" sz="1800" dirty="0">
                <a:latin typeface="Arial" panose="020B0604020202020204" pitchFamily="34" charset="0"/>
                <a:cs typeface="Arial" panose="020B0604020202020204" pitchFamily="34" charset="0"/>
              </a:rPr>
              <a:t>No hay informes de daños o lesiones.</a:t>
            </a:r>
          </a:p>
        </p:txBody>
      </p:sp>
      <p:pic>
        <p:nvPicPr>
          <p:cNvPr id="3078" name="Picture 9" descr="globe.jpg">
            <a:extLst>
              <a:ext uri="{FF2B5EF4-FFF2-40B4-BE49-F238E27FC236}">
                <a16:creationId xmlns:a16="http://schemas.microsoft.com/office/drawing/2014/main" id="{223B550B-D3C8-452B-92CE-B4C97ED5143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89813" y="1225550"/>
            <a:ext cx="159067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F9FFA098-C39E-4755-B004-02402B57450C}"/>
              </a:ext>
            </a:extLst>
          </p:cNvPr>
          <p:cNvSpPr txBox="1"/>
          <p:nvPr/>
        </p:nvSpPr>
        <p:spPr>
          <a:xfrm>
            <a:off x="6632575" y="228600"/>
            <a:ext cx="2590800" cy="1108075"/>
          </a:xfrm>
          <a:prstGeom prst="rect">
            <a:avLst/>
          </a:prstGeom>
          <a:noFill/>
        </p:spPr>
        <p:txBody>
          <a:bodyPr>
            <a:spAutoFit/>
          </a:bodyPr>
          <a:lstStyle/>
          <a:p>
            <a:pPr eaLnBrk="1" hangingPunct="1">
              <a:defRPr/>
            </a:pPr>
            <a:r>
              <a:rPr lang="es-ES_tradnl" sz="1600" b="1">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Latitud </a:t>
            </a:r>
            <a:r>
              <a:rPr lang="es-ES_tradnl" sz="1600">
                <a:effectLst>
                  <a:outerShdw blurRad="38100" dist="38100" dir="2700000" algn="tl">
                    <a:srgbClr val="C0C0C0"/>
                  </a:outerShdw>
                </a:effectLst>
                <a:latin typeface="Arial" charset="0"/>
                <a:ea typeface="ＭＳ Ｐゴシック" pitchFamily="-109" charset="-128"/>
                <a:cs typeface="Arial" pitchFamily="34" charset="0"/>
              </a:rPr>
              <a:t>21,104</a:t>
            </a:r>
            <a:r>
              <a:rPr lang="es-ES_tradnl" sz="1600">
                <a:latin typeface="Arial" charset="0"/>
                <a:ea typeface="ＭＳ Ｐゴシック" pitchFamily="-109" charset="-128"/>
              </a:rPr>
              <a:t>°</a:t>
            </a:r>
            <a:r>
              <a:rPr lang="es-ES_tradnl" sz="1600">
                <a:effectLst>
                  <a:outerShdw blurRad="38100" dist="38100" dir="2700000" algn="tl">
                    <a:srgbClr val="C0C0C0"/>
                  </a:outerShdw>
                </a:effectLst>
                <a:latin typeface="Arial" charset="0"/>
                <a:ea typeface="ＭＳ Ｐゴシック" pitchFamily="-109" charset="-128"/>
                <a:cs typeface="Arial" pitchFamily="34" charset="0"/>
              </a:rPr>
              <a:t>S</a:t>
            </a:r>
            <a:r>
              <a:rPr lang="es-ES_tradnl" sz="1600" b="1">
                <a:effectLst>
                  <a:outerShdw blurRad="38100" dist="38100" dir="2700000" algn="tl">
                    <a:srgbClr val="C0C0C0"/>
                  </a:outerShdw>
                </a:effectLst>
                <a:latin typeface="Arial" charset="0"/>
                <a:ea typeface="ＭＳ Ｐゴシック" pitchFamily="-109" charset="-128"/>
                <a:cs typeface="Arial" pitchFamily="34" charset="0"/>
              </a:rPr>
              <a:t> </a:t>
            </a:r>
          </a:p>
          <a:p>
            <a:pPr eaLnBrk="1" hangingPunct="1">
              <a:defRPr/>
            </a:pPr>
            <a:r>
              <a:rPr lang="es-ES_tradnl" sz="1600" b="1">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Longitud </a:t>
            </a:r>
            <a:r>
              <a:rPr lang="es-ES_tradnl" sz="1600">
                <a:effectLst>
                  <a:outerShdw blurRad="38100" dist="38100" dir="2700000" algn="tl">
                    <a:srgbClr val="C0C0C0"/>
                  </a:outerShdw>
                </a:effectLst>
                <a:latin typeface="Arial" charset="0"/>
                <a:ea typeface="ＭＳ Ｐゴシック" pitchFamily="-109" charset="-128"/>
                <a:cs typeface="Arial" pitchFamily="34" charset="0"/>
              </a:rPr>
              <a:t>174,895</a:t>
            </a:r>
            <a:r>
              <a:rPr lang="es-ES_tradnl" sz="1600">
                <a:latin typeface="Arial" charset="0"/>
                <a:ea typeface="ＭＳ Ｐゴシック" pitchFamily="-109" charset="-128"/>
              </a:rPr>
              <a:t>°</a:t>
            </a:r>
            <a:r>
              <a:rPr lang="es-ES_tradnl" sz="1600">
                <a:effectLst>
                  <a:outerShdw blurRad="38100" dist="38100" dir="2700000" algn="tl">
                    <a:srgbClr val="C0C0C0"/>
                  </a:outerShdw>
                </a:effectLst>
                <a:latin typeface="Arial" charset="0"/>
                <a:ea typeface="ＭＳ Ｐゴシック" pitchFamily="-109" charset="-128"/>
                <a:cs typeface="Arial" pitchFamily="34" charset="0"/>
              </a:rPr>
              <a:t>E</a:t>
            </a:r>
          </a:p>
          <a:p>
            <a:pPr eaLnBrk="1" hangingPunct="1">
              <a:defRPr/>
            </a:pPr>
            <a:r>
              <a:rPr lang="es-ES_tradnl" sz="1600" b="1">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Profundidad </a:t>
            </a:r>
            <a:r>
              <a:rPr lang="es-ES_tradnl" sz="1600">
                <a:effectLst>
                  <a:outerShdw blurRad="38100" dist="38100" dir="2700000" algn="tl">
                    <a:srgbClr val="C0C0C0"/>
                  </a:outerShdw>
                </a:effectLst>
                <a:latin typeface="Arial" charset="0"/>
                <a:ea typeface="ＭＳ Ｐゴシック" pitchFamily="-109" charset="-128"/>
                <a:cs typeface="Arial" pitchFamily="34" charset="0"/>
              </a:rPr>
              <a:t>535,8 km</a:t>
            </a:r>
            <a:endParaRPr lang="es-ES_tradnl" sz="1600">
              <a:latin typeface="Arial" charset="0"/>
              <a:ea typeface="ＭＳ Ｐゴシック" pitchFamily="-109" charset="-128"/>
              <a:cs typeface="Arial" pitchFamily="34" charset="0"/>
            </a:endParaRPr>
          </a:p>
          <a:p>
            <a:pPr eaLnBrk="1" hangingPunct="1">
              <a:defRPr/>
            </a:pPr>
            <a:endParaRPr lang="es-ES_tradnl">
              <a:latin typeface="Arial" charset="0"/>
              <a:ea typeface="ＭＳ Ｐゴシック" pitchFamily="-109" charset="-128"/>
            </a:endParaRPr>
          </a:p>
        </p:txBody>
      </p:sp>
      <p:pic>
        <p:nvPicPr>
          <p:cNvPr id="3080" name="Picture 2" descr="A picture containing map&#10;&#10;Description automatically generated">
            <a:extLst>
              <a:ext uri="{FF2B5EF4-FFF2-40B4-BE49-F238E27FC236}">
                <a16:creationId xmlns:a16="http://schemas.microsoft.com/office/drawing/2014/main" id="{ECFCCFD8-7B77-407F-BE7F-D7CB29F6F7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1225550"/>
            <a:ext cx="6819900" cy="387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326836-4D4D-4FB0-91DC-E754B6E7916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1508" name="Picture 1">
            <a:extLst>
              <a:ext uri="{FF2B5EF4-FFF2-40B4-BE49-F238E27FC236}">
                <a16:creationId xmlns:a16="http://schemas.microsoft.com/office/drawing/2014/main" id="{F74B2936-9749-436F-A95D-EBA3E8C6EC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
            <a:extLst>
              <a:ext uri="{FF2B5EF4-FFF2-40B4-BE49-F238E27FC236}">
                <a16:creationId xmlns:a16="http://schemas.microsoft.com/office/drawing/2014/main" id="{C0A12E30-D980-4675-A882-AF89E992183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Box 1">
            <a:extLst>
              <a:ext uri="{FF2B5EF4-FFF2-40B4-BE49-F238E27FC236}">
                <a16:creationId xmlns:a16="http://schemas.microsoft.com/office/drawing/2014/main" id="{D5A00BD1-8CF1-4508-AD67-7A91E69F072C}"/>
              </a:ext>
            </a:extLst>
          </p:cNvPr>
          <p:cNvSpPr txBox="1">
            <a:spLocks noChangeArrowheads="1"/>
          </p:cNvSpPr>
          <p:nvPr/>
        </p:nvSpPr>
        <p:spPr bwMode="auto">
          <a:xfrm>
            <a:off x="3432175"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1511" name="Picture 1">
            <a:extLst>
              <a:ext uri="{FF2B5EF4-FFF2-40B4-BE49-F238E27FC236}">
                <a16:creationId xmlns:a16="http://schemas.microsoft.com/office/drawing/2014/main" id="{A99C4F52-8566-4233-A192-4278439A3C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1888" y="4806950"/>
            <a:ext cx="2057400"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EBA0D53B-B962-ED4E-9A23-44C2B299AAD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26A009-E2A9-4154-BC5D-60CBB3A4E2D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sp>
        <p:nvSpPr>
          <p:cNvPr id="5124" name="TextBox 15">
            <a:extLst>
              <a:ext uri="{FF2B5EF4-FFF2-40B4-BE49-F238E27FC236}">
                <a16:creationId xmlns:a16="http://schemas.microsoft.com/office/drawing/2014/main" id="{D83805E1-D94F-44BD-ABA9-8A3BD9FC8CDD}"/>
              </a:ext>
            </a:extLst>
          </p:cNvPr>
          <p:cNvSpPr txBox="1">
            <a:spLocks noChangeArrowheads="1"/>
          </p:cNvSpPr>
          <p:nvPr/>
        </p:nvSpPr>
        <p:spPr bwMode="auto">
          <a:xfrm>
            <a:off x="3625851" y="6486525"/>
            <a:ext cx="5653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USGS Intensidad de Movimiento Estimada del Terremoto M 7,3</a:t>
            </a:r>
          </a:p>
        </p:txBody>
      </p:sp>
      <p:sp>
        <p:nvSpPr>
          <p:cNvPr id="5125" name="TextBox 15">
            <a:extLst>
              <a:ext uri="{FF2B5EF4-FFF2-40B4-BE49-F238E27FC236}">
                <a16:creationId xmlns:a16="http://schemas.microsoft.com/office/drawing/2014/main" id="{8C905E46-CD4C-4784-9BF9-018CFAE9D875}"/>
              </a:ext>
            </a:extLst>
          </p:cNvPr>
          <p:cNvSpPr txBox="1">
            <a:spLocks noChangeArrowheads="1"/>
          </p:cNvSpPr>
          <p:nvPr/>
        </p:nvSpPr>
        <p:spPr bwMode="auto">
          <a:xfrm>
            <a:off x="273050" y="990600"/>
            <a:ext cx="33528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550" dirty="0">
                <a:latin typeface="Arial" panose="020B0604020202020204" pitchFamily="34" charset="0"/>
              </a:rPr>
              <a:t>La escala de intensidad de Mercalli modificada (MMI) es una escala de diez niveles que indica la severidad de los movimientos telúricos. La intensidad depende de la magnitud, profundidad, lecho rocoso y ubicación.</a:t>
            </a:r>
          </a:p>
          <a:p>
            <a:pPr eaLnBrk="1" hangingPunct="1">
              <a:spcBef>
                <a:spcPct val="0"/>
              </a:spcBef>
              <a:buFontTx/>
              <a:buNone/>
            </a:pPr>
            <a:endParaRPr lang="es-ES_tradnl" altLang="en-US" sz="1550" dirty="0">
              <a:latin typeface="Arial" panose="020B0604020202020204" pitchFamily="34" charset="0"/>
            </a:endParaRPr>
          </a:p>
          <a:p>
            <a:pPr eaLnBrk="1" hangingPunct="1">
              <a:spcBef>
                <a:spcPct val="0"/>
              </a:spcBef>
              <a:buFontTx/>
              <a:buNone/>
            </a:pPr>
            <a:r>
              <a:rPr lang="es-ES_tradnl" altLang="en-US" sz="1550" dirty="0">
                <a:latin typeface="Arial" panose="020B0604020202020204" pitchFamily="34" charset="0"/>
              </a:rPr>
              <a:t>Debido a la profundidad del terremoto, la región solo experimentó un temblor débil debido a este terremoto.</a:t>
            </a:r>
          </a:p>
        </p:txBody>
      </p:sp>
      <p:pic>
        <p:nvPicPr>
          <p:cNvPr id="5126" name="Picture 8" descr="IRIS_TMlogo.png">
            <a:extLst>
              <a:ext uri="{FF2B5EF4-FFF2-40B4-BE49-F238E27FC236}">
                <a16:creationId xmlns:a16="http://schemas.microsoft.com/office/drawing/2014/main" id="{4A4525BE-0E2B-4785-8B5A-D7BF71CC469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2" descr="Map&#10;&#10;Description automatically generated">
            <a:extLst>
              <a:ext uri="{FF2B5EF4-FFF2-40B4-BE49-F238E27FC236}">
                <a16:creationId xmlns:a16="http://schemas.microsoft.com/office/drawing/2014/main" id="{2A77A6DE-64F5-40CC-BC06-7E36264CCC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5850" y="1033463"/>
            <a:ext cx="5337175"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26D4142-B861-BC4B-A4F8-165A0A4624B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15" name="Picture 9">
            <a:extLst>
              <a:ext uri="{FF2B5EF4-FFF2-40B4-BE49-F238E27FC236}">
                <a16:creationId xmlns:a16="http://schemas.microsoft.com/office/drawing/2014/main" id="{9852AD98-680D-6247-B60A-D31D9BC82F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451" y="4403724"/>
            <a:ext cx="6286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27C84F91-139E-8D43-917F-42C41A97A8E9}"/>
              </a:ext>
            </a:extLst>
          </p:cNvPr>
          <p:cNvSpPr txBox="1">
            <a:spLocks noChangeArrowheads="1"/>
          </p:cNvSpPr>
          <p:nvPr/>
        </p:nvSpPr>
        <p:spPr bwMode="auto">
          <a:xfrm>
            <a:off x="1143000" y="3936206"/>
            <a:ext cx="2109787" cy="287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buFontTx/>
              <a:buNone/>
            </a:pPr>
            <a:endParaRPr lang="es-VE" altLang="en-US" sz="1400" b="1" dirty="0">
              <a:latin typeface="Arial" panose="020B0604020202020204" pitchFamily="34" charset="0"/>
            </a:endParaRP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endParaRPr lang="es-VE" altLang="en-US" sz="1800" dirty="0">
              <a:latin typeface="Arial" panose="020B0604020202020204" pitchFamily="34" charset="0"/>
            </a:endParaRPr>
          </a:p>
        </p:txBody>
      </p:sp>
      <p:sp>
        <p:nvSpPr>
          <p:cNvPr id="17" name="TextBox 16">
            <a:extLst>
              <a:ext uri="{FF2B5EF4-FFF2-40B4-BE49-F238E27FC236}">
                <a16:creationId xmlns:a16="http://schemas.microsoft.com/office/drawing/2014/main" id="{2A15F26F-3300-7E4E-94A0-3EC2D56C8694}"/>
              </a:ext>
            </a:extLst>
          </p:cNvPr>
          <p:cNvSpPr txBox="1"/>
          <p:nvPr/>
        </p:nvSpPr>
        <p:spPr>
          <a:xfrm>
            <a:off x="515820" y="3958411"/>
            <a:ext cx="610511" cy="307777"/>
          </a:xfrm>
          <a:prstGeom prst="rect">
            <a:avLst/>
          </a:prstGeom>
          <a:noFill/>
        </p:spPr>
        <p:txBody>
          <a:bodyPr wrap="square" rtlCol="0">
            <a:spAutoFit/>
          </a:bodyPr>
          <a:lstStyle/>
          <a:p>
            <a:r>
              <a:rPr lang="en-US" sz="1400" b="1" dirty="0"/>
              <a:t>MMI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3EA323-FA0C-4BE4-B1CE-73251EDA1D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7171" name="Picture 8" descr="IRIS_TMlogo.png">
            <a:extLst>
              <a:ext uri="{FF2B5EF4-FFF2-40B4-BE49-F238E27FC236}">
                <a16:creationId xmlns:a16="http://schemas.microsoft.com/office/drawing/2014/main" id="{CAB809E6-6C44-47A6-BD90-23B5956323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18">
            <a:extLst>
              <a:ext uri="{FF2B5EF4-FFF2-40B4-BE49-F238E27FC236}">
                <a16:creationId xmlns:a16="http://schemas.microsoft.com/office/drawing/2014/main" id="{F5EE5C3F-9418-429A-ACF6-8F0120AD3A6E}"/>
              </a:ext>
            </a:extLst>
          </p:cNvPr>
          <p:cNvSpPr txBox="1">
            <a:spLocks noChangeArrowheads="1"/>
          </p:cNvSpPr>
          <p:nvPr/>
        </p:nvSpPr>
        <p:spPr bwMode="auto">
          <a:xfrm>
            <a:off x="304799" y="990600"/>
            <a:ext cx="38004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PAGER del Servicio Geológico de los EE.UU. muestra la población expuesta a diferentes niveles de intensidad de Mercalli modificada (MMI).</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El USGS estima que más de 1 millón de personas se sintieron débiles debido a este terremoto.</a:t>
            </a:r>
          </a:p>
        </p:txBody>
      </p:sp>
      <p:pic>
        <p:nvPicPr>
          <p:cNvPr id="7175" name="Picture 2" descr="A picture containing text, sky, different, day&#10;&#10;Description automatically generated">
            <a:extLst>
              <a:ext uri="{FF2B5EF4-FFF2-40B4-BE49-F238E27FC236}">
                <a16:creationId xmlns:a16="http://schemas.microsoft.com/office/drawing/2014/main" id="{CAF6FEFA-EC6B-4392-A09F-F66B2C7585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338" y="762000"/>
            <a:ext cx="4757737" cy="476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6B3F3836-4D1D-284A-BA5B-A13C996B713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3" name="Picture 2">
            <a:extLst>
              <a:ext uri="{FF2B5EF4-FFF2-40B4-BE49-F238E27FC236}">
                <a16:creationId xmlns:a16="http://schemas.microsoft.com/office/drawing/2014/main" id="{9ACEE41F-398F-6B4F-9E7A-22B14086E0E4}"/>
              </a:ext>
            </a:extLst>
          </p:cNvPr>
          <p:cNvPicPr>
            <a:picLocks noChangeAspect="1"/>
          </p:cNvPicPr>
          <p:nvPr/>
        </p:nvPicPr>
        <p:blipFill>
          <a:blip r:embed="rId5"/>
          <a:stretch>
            <a:fillRect/>
          </a:stretch>
        </p:blipFill>
        <p:spPr>
          <a:xfrm>
            <a:off x="427921" y="3267075"/>
            <a:ext cx="2739142" cy="3429000"/>
          </a:xfrm>
          <a:prstGeom prst="rect">
            <a:avLst/>
          </a:prstGeom>
        </p:spPr>
      </p:pic>
      <p:sp>
        <p:nvSpPr>
          <p:cNvPr id="13" name="TextBox 20">
            <a:extLst>
              <a:ext uri="{FF2B5EF4-FFF2-40B4-BE49-F238E27FC236}">
                <a16:creationId xmlns:a16="http://schemas.microsoft.com/office/drawing/2014/main" id="{D5F719FA-B68E-7848-BFB4-3FF6563B7157}"/>
              </a:ext>
            </a:extLst>
          </p:cNvPr>
          <p:cNvSpPr txBox="1">
            <a:spLocks noChangeArrowheads="1"/>
          </p:cNvSpPr>
          <p:nvPr/>
        </p:nvSpPr>
        <p:spPr bwMode="auto">
          <a:xfrm>
            <a:off x="3333750" y="5521325"/>
            <a:ext cx="57673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5" name="TextBox 15">
            <a:extLst>
              <a:ext uri="{FF2B5EF4-FFF2-40B4-BE49-F238E27FC236}">
                <a16:creationId xmlns:a16="http://schemas.microsoft.com/office/drawing/2014/main" id="{4AFCDAD9-D993-734F-ABE1-BBA4028A5F74}"/>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Arrow, scatter chart&#10;&#10;Description automatically generated with medium confidence">
            <a:extLst>
              <a:ext uri="{FF2B5EF4-FFF2-40B4-BE49-F238E27FC236}">
                <a16:creationId xmlns:a16="http://schemas.microsoft.com/office/drawing/2014/main" id="{EA1CD091-BAE4-41F5-BBE9-F685EB9B7E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314450"/>
            <a:ext cx="3810000"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2" descr="Map&#10;&#10;Description automatically generated">
            <a:extLst>
              <a:ext uri="{FF2B5EF4-FFF2-40B4-BE49-F238E27FC236}">
                <a16:creationId xmlns:a16="http://schemas.microsoft.com/office/drawing/2014/main" id="{B29EC3FC-AF3B-4943-9C1E-6001576CE1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13" y="1314450"/>
            <a:ext cx="38100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9FB35CB-2B32-4B32-AA45-6055496D435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9221" name="Picture 8" descr="IRIS_TMlogo.png">
            <a:extLst>
              <a:ext uri="{FF2B5EF4-FFF2-40B4-BE49-F238E27FC236}">
                <a16:creationId xmlns:a16="http://schemas.microsoft.com/office/drawing/2014/main" id="{95671342-13B2-4043-B78C-A757C37F9A5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7">
            <a:extLst>
              <a:ext uri="{FF2B5EF4-FFF2-40B4-BE49-F238E27FC236}">
                <a16:creationId xmlns:a16="http://schemas.microsoft.com/office/drawing/2014/main" id="{C8E68B73-F35D-4AC2-B756-8060C45A4A3B}"/>
              </a:ext>
            </a:extLst>
          </p:cNvPr>
          <p:cNvSpPr>
            <a:spLocks noChangeArrowheads="1"/>
          </p:cNvSpPr>
          <p:nvPr/>
        </p:nvSpPr>
        <p:spPr bwMode="auto">
          <a:xfrm>
            <a:off x="406707" y="4338074"/>
            <a:ext cx="39366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VE" altLang="en-US" sz="1200" i="1" dirty="0">
                <a:latin typeface="Arial" panose="020B0604020202020204" pitchFamily="34" charset="0"/>
              </a:rPr>
              <a:t>Imagen Cortesía del Servicio Geológico de los EE.UU.</a:t>
            </a:r>
          </a:p>
        </p:txBody>
      </p:sp>
      <p:sp>
        <p:nvSpPr>
          <p:cNvPr id="9223" name="TextBox 12">
            <a:extLst>
              <a:ext uri="{FF2B5EF4-FFF2-40B4-BE49-F238E27FC236}">
                <a16:creationId xmlns:a16="http://schemas.microsoft.com/office/drawing/2014/main" id="{70D4C977-8D01-42AD-9220-58DDAA292C50}"/>
              </a:ext>
            </a:extLst>
          </p:cNvPr>
          <p:cNvSpPr txBox="1">
            <a:spLocks noChangeArrowheads="1"/>
          </p:cNvSpPr>
          <p:nvPr/>
        </p:nvSpPr>
        <p:spPr bwMode="auto">
          <a:xfrm>
            <a:off x="517525" y="4757738"/>
            <a:ext cx="38957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dirty="0">
                <a:latin typeface="Arial" panose="020B0604020202020204" pitchFamily="34" charset="0"/>
              </a:rPr>
              <a:t>Las Islas Vanuatu se encuentran sobre la zona de subducción donde la Placa Australiana se sumerge debajo de la Placa del Pacífico.</a:t>
            </a:r>
          </a:p>
        </p:txBody>
      </p:sp>
      <p:sp>
        <p:nvSpPr>
          <p:cNvPr id="9224" name="Rectangle 7">
            <a:extLst>
              <a:ext uri="{FF2B5EF4-FFF2-40B4-BE49-F238E27FC236}">
                <a16:creationId xmlns:a16="http://schemas.microsoft.com/office/drawing/2014/main" id="{7285470F-ACEE-4473-AF36-B51161225087}"/>
              </a:ext>
            </a:extLst>
          </p:cNvPr>
          <p:cNvSpPr>
            <a:spLocks noChangeArrowheads="1"/>
          </p:cNvSpPr>
          <p:nvPr/>
        </p:nvSpPr>
        <p:spPr bwMode="auto">
          <a:xfrm>
            <a:off x="4648200" y="4330700"/>
            <a:ext cx="4441826" cy="2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150" i="1" dirty="0">
                <a:latin typeface="Arial" panose="020B0604020202020204" pitchFamily="34" charset="0"/>
              </a:rPr>
              <a:t>Imagen del Navegador de Terremotos por Internet de IRIS  (IEB)</a:t>
            </a:r>
          </a:p>
        </p:txBody>
      </p:sp>
      <p:sp>
        <p:nvSpPr>
          <p:cNvPr id="9225" name="TextBox 9">
            <a:extLst>
              <a:ext uri="{FF2B5EF4-FFF2-40B4-BE49-F238E27FC236}">
                <a16:creationId xmlns:a16="http://schemas.microsoft.com/office/drawing/2014/main" id="{DA8A3FD9-06BC-40FD-A2ED-792D0D38BCEB}"/>
              </a:ext>
            </a:extLst>
          </p:cNvPr>
          <p:cNvSpPr txBox="1">
            <a:spLocks noChangeArrowheads="1"/>
          </p:cNvSpPr>
          <p:nvPr/>
        </p:nvSpPr>
        <p:spPr bwMode="auto">
          <a:xfrm>
            <a:off x="688975" y="2570163"/>
            <a:ext cx="99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100" dirty="0">
                <a:solidFill>
                  <a:schemeClr val="bg1"/>
                </a:solidFill>
                <a:latin typeface="Arial" panose="020B0604020202020204" pitchFamily="34" charset="0"/>
              </a:rPr>
              <a:t>Placa Australiana</a:t>
            </a:r>
          </a:p>
        </p:txBody>
      </p:sp>
      <p:sp>
        <p:nvSpPr>
          <p:cNvPr id="9226" name="TextBox 18">
            <a:extLst>
              <a:ext uri="{FF2B5EF4-FFF2-40B4-BE49-F238E27FC236}">
                <a16:creationId xmlns:a16="http://schemas.microsoft.com/office/drawing/2014/main" id="{B715C9E2-844B-4E35-A026-5A118F4A4380}"/>
              </a:ext>
            </a:extLst>
          </p:cNvPr>
          <p:cNvSpPr txBox="1">
            <a:spLocks noChangeArrowheads="1"/>
          </p:cNvSpPr>
          <p:nvPr/>
        </p:nvSpPr>
        <p:spPr bwMode="auto">
          <a:xfrm>
            <a:off x="2806700" y="2249488"/>
            <a:ext cx="99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100" dirty="0">
                <a:solidFill>
                  <a:schemeClr val="bg1"/>
                </a:solidFill>
                <a:latin typeface="Arial" panose="020B0604020202020204" pitchFamily="34" charset="0"/>
              </a:rPr>
              <a:t>Placa del Pacífico</a:t>
            </a:r>
          </a:p>
        </p:txBody>
      </p:sp>
      <p:sp>
        <p:nvSpPr>
          <p:cNvPr id="9227" name="TextBox 19">
            <a:extLst>
              <a:ext uri="{FF2B5EF4-FFF2-40B4-BE49-F238E27FC236}">
                <a16:creationId xmlns:a16="http://schemas.microsoft.com/office/drawing/2014/main" id="{B45A18E3-7B6B-4A7A-A8AB-61705DA83DDC}"/>
              </a:ext>
            </a:extLst>
          </p:cNvPr>
          <p:cNvSpPr txBox="1">
            <a:spLocks noChangeArrowheads="1"/>
          </p:cNvSpPr>
          <p:nvPr/>
        </p:nvSpPr>
        <p:spPr bwMode="auto">
          <a:xfrm>
            <a:off x="5286375" y="2605088"/>
            <a:ext cx="99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100" dirty="0">
                <a:solidFill>
                  <a:schemeClr val="bg1"/>
                </a:solidFill>
                <a:latin typeface="Arial" panose="020B0604020202020204" pitchFamily="34" charset="0"/>
              </a:rPr>
              <a:t>Placa Australiana</a:t>
            </a:r>
          </a:p>
        </p:txBody>
      </p:sp>
      <p:sp>
        <p:nvSpPr>
          <p:cNvPr id="9228" name="TextBox 20">
            <a:extLst>
              <a:ext uri="{FF2B5EF4-FFF2-40B4-BE49-F238E27FC236}">
                <a16:creationId xmlns:a16="http://schemas.microsoft.com/office/drawing/2014/main" id="{2FC461E7-7BCC-4839-A630-DB0E8067A1ED}"/>
              </a:ext>
            </a:extLst>
          </p:cNvPr>
          <p:cNvSpPr txBox="1">
            <a:spLocks noChangeArrowheads="1"/>
          </p:cNvSpPr>
          <p:nvPr/>
        </p:nvSpPr>
        <p:spPr bwMode="auto">
          <a:xfrm>
            <a:off x="7186613" y="2047875"/>
            <a:ext cx="99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100" dirty="0">
                <a:solidFill>
                  <a:schemeClr val="bg1"/>
                </a:solidFill>
                <a:latin typeface="Arial" panose="020B0604020202020204" pitchFamily="34" charset="0"/>
              </a:rPr>
              <a:t>Placa del Pacífico</a:t>
            </a:r>
          </a:p>
        </p:txBody>
      </p:sp>
      <p:sp>
        <p:nvSpPr>
          <p:cNvPr id="12" name="Notched Right Arrow 11">
            <a:extLst>
              <a:ext uri="{FF2B5EF4-FFF2-40B4-BE49-F238E27FC236}">
                <a16:creationId xmlns:a16="http://schemas.microsoft.com/office/drawing/2014/main" id="{5DDA2A06-7005-4E25-A27D-E7E746B80C63}"/>
              </a:ext>
            </a:extLst>
          </p:cNvPr>
          <p:cNvSpPr>
            <a:spLocks noChangeArrowheads="1"/>
          </p:cNvSpPr>
          <p:nvPr/>
        </p:nvSpPr>
        <p:spPr bwMode="auto">
          <a:xfrm rot="20653910">
            <a:off x="1163638" y="2986088"/>
            <a:ext cx="533400" cy="228600"/>
          </a:xfrm>
          <a:prstGeom prst="notchedRightArrow">
            <a:avLst>
              <a:gd name="adj1" fmla="val 50000"/>
              <a:gd name="adj2" fmla="val 50005"/>
            </a:avLst>
          </a:prstGeom>
          <a:solidFill>
            <a:srgbClr val="FFFFFF"/>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s-ES_tradnl" dirty="0">
              <a:solidFill>
                <a:schemeClr val="lt1"/>
              </a:solidFill>
              <a:latin typeface="+mn-lt"/>
              <a:ea typeface="+mn-ea"/>
            </a:endParaRPr>
          </a:p>
        </p:txBody>
      </p:sp>
      <p:sp>
        <p:nvSpPr>
          <p:cNvPr id="24" name="Notched Right Arrow 23">
            <a:extLst>
              <a:ext uri="{FF2B5EF4-FFF2-40B4-BE49-F238E27FC236}">
                <a16:creationId xmlns:a16="http://schemas.microsoft.com/office/drawing/2014/main" id="{3DFACE76-6D26-45C1-A496-36FBE25DB089}"/>
              </a:ext>
            </a:extLst>
          </p:cNvPr>
          <p:cNvSpPr>
            <a:spLocks noChangeArrowheads="1"/>
          </p:cNvSpPr>
          <p:nvPr/>
        </p:nvSpPr>
        <p:spPr bwMode="auto">
          <a:xfrm rot="20653910">
            <a:off x="5688013" y="3054350"/>
            <a:ext cx="533400" cy="228600"/>
          </a:xfrm>
          <a:prstGeom prst="notchedRightArrow">
            <a:avLst>
              <a:gd name="adj1" fmla="val 50000"/>
              <a:gd name="adj2" fmla="val 50005"/>
            </a:avLst>
          </a:prstGeom>
          <a:solidFill>
            <a:srgbClr val="FFFFFF"/>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s-ES_tradnl" dirty="0">
              <a:solidFill>
                <a:schemeClr val="lt1"/>
              </a:solidFill>
              <a:latin typeface="+mn-lt"/>
              <a:ea typeface="+mn-ea"/>
            </a:endParaRPr>
          </a:p>
        </p:txBody>
      </p:sp>
      <p:sp>
        <p:nvSpPr>
          <p:cNvPr id="9231" name="TextBox 12">
            <a:extLst>
              <a:ext uri="{FF2B5EF4-FFF2-40B4-BE49-F238E27FC236}">
                <a16:creationId xmlns:a16="http://schemas.microsoft.com/office/drawing/2014/main" id="{7501043E-0B87-410D-B75F-9FF5CD364007}"/>
              </a:ext>
            </a:extLst>
          </p:cNvPr>
          <p:cNvSpPr txBox="1">
            <a:spLocks noChangeArrowheads="1"/>
          </p:cNvSpPr>
          <p:nvPr/>
        </p:nvSpPr>
        <p:spPr bwMode="auto">
          <a:xfrm>
            <a:off x="4876800" y="4752975"/>
            <a:ext cx="4267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dirty="0">
                <a:latin typeface="Arial" panose="020B0604020202020204" pitchFamily="34" charset="0"/>
              </a:rPr>
              <a:t>Los terremotos ocurren cuando las placas se muelen entre sí. Son poco profundos en el oeste cerca de la superficie de contacto entre las placas y más profundos en el este.</a:t>
            </a:r>
          </a:p>
        </p:txBody>
      </p:sp>
      <p:pic>
        <p:nvPicPr>
          <p:cNvPr id="9233" name="Picture 7" descr="DepthLegend.tiff">
            <a:extLst>
              <a:ext uri="{FF2B5EF4-FFF2-40B4-BE49-F238E27FC236}">
                <a16:creationId xmlns:a16="http://schemas.microsoft.com/office/drawing/2014/main" id="{D876E672-F127-40C2-9932-6ADDC2CF1A19}"/>
              </a:ext>
            </a:extLst>
          </p:cNvPr>
          <p:cNvPicPr>
            <a:picLocks noChangeAspect="1"/>
          </p:cNvPicPr>
          <p:nvPr/>
        </p:nvPicPr>
        <p:blipFill>
          <a:blip r:embed="rId6">
            <a:extLst>
              <a:ext uri="{28A0092B-C50C-407E-A947-70E740481C1C}">
                <a14:useLocalDpi xmlns:a14="http://schemas.microsoft.com/office/drawing/2010/main" val="0"/>
              </a:ext>
            </a:extLst>
          </a:blip>
          <a:srcRect l="7120" r="8138"/>
          <a:stretch>
            <a:fillRect/>
          </a:stretch>
        </p:blipFill>
        <p:spPr bwMode="auto">
          <a:xfrm>
            <a:off x="8389938" y="2249488"/>
            <a:ext cx="358775" cy="2073275"/>
          </a:xfrm>
          <a:prstGeom prst="rect">
            <a:avLst/>
          </a:prstGeom>
          <a:noFill/>
          <a:ln w="12700">
            <a:solidFill>
              <a:srgbClr val="660066"/>
            </a:solidFill>
            <a:miter lim="800000"/>
            <a:headEnd/>
            <a:tailEnd/>
          </a:ln>
          <a:extLst>
            <a:ext uri="{909E8E84-426E-40DD-AFC4-6F175D3DCCD1}">
              <a14:hiddenFill xmlns:a14="http://schemas.microsoft.com/office/drawing/2010/main">
                <a:solidFill>
                  <a:srgbClr val="FFFFFF"/>
                </a:solidFill>
              </a14:hiddenFill>
            </a:ext>
          </a:extLst>
        </p:spPr>
      </p:pic>
      <p:sp>
        <p:nvSpPr>
          <p:cNvPr id="9234" name="TextBox 18">
            <a:extLst>
              <a:ext uri="{FF2B5EF4-FFF2-40B4-BE49-F238E27FC236}">
                <a16:creationId xmlns:a16="http://schemas.microsoft.com/office/drawing/2014/main" id="{A42FAB84-DCEF-488C-91A2-C3B9EE011C58}"/>
              </a:ext>
            </a:extLst>
          </p:cNvPr>
          <p:cNvSpPr txBox="1">
            <a:spLocks noChangeArrowheads="1"/>
          </p:cNvSpPr>
          <p:nvPr/>
        </p:nvSpPr>
        <p:spPr bwMode="auto">
          <a:xfrm>
            <a:off x="1676400" y="2590800"/>
            <a:ext cx="9906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100" dirty="0">
                <a:solidFill>
                  <a:schemeClr val="bg1"/>
                </a:solidFill>
                <a:latin typeface="Arial" panose="020B0604020202020204" pitchFamily="34" charset="0"/>
              </a:rPr>
              <a:t>Vanuatu</a:t>
            </a:r>
          </a:p>
        </p:txBody>
      </p:sp>
      <p:sp>
        <p:nvSpPr>
          <p:cNvPr id="19" name="Title 1">
            <a:extLst>
              <a:ext uri="{FF2B5EF4-FFF2-40B4-BE49-F238E27FC236}">
                <a16:creationId xmlns:a16="http://schemas.microsoft.com/office/drawing/2014/main" id="{294DCEAC-C44E-AF40-8756-9AFF89F296F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2" descr="Chart, scatter chart&#10;&#10;Description automatically generated">
            <a:extLst>
              <a:ext uri="{FF2B5EF4-FFF2-40B4-BE49-F238E27FC236}">
                <a16:creationId xmlns:a16="http://schemas.microsoft.com/office/drawing/2014/main" id="{DE4B6788-065C-4792-8F8E-6221136525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413" y="1143000"/>
            <a:ext cx="7215187"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DB5330B-3210-4DE7-99B1-C53A68E9DF6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11268" name="Picture 18" descr="IRIS_TMlogo.png">
            <a:extLst>
              <a:ext uri="{FF2B5EF4-FFF2-40B4-BE49-F238E27FC236}">
                <a16:creationId xmlns:a16="http://schemas.microsoft.com/office/drawing/2014/main" id="{4726A0CC-FFDB-4211-8A3F-63DDCBBC946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7" descr="DepthLegend.tiff">
            <a:extLst>
              <a:ext uri="{FF2B5EF4-FFF2-40B4-BE49-F238E27FC236}">
                <a16:creationId xmlns:a16="http://schemas.microsoft.com/office/drawing/2014/main" id="{86CF03EE-994A-463B-8092-D1B4A3EC68BE}"/>
              </a:ext>
            </a:extLst>
          </p:cNvPr>
          <p:cNvPicPr>
            <a:picLocks noChangeAspect="1"/>
          </p:cNvPicPr>
          <p:nvPr/>
        </p:nvPicPr>
        <p:blipFill>
          <a:blip r:embed="rId5">
            <a:extLst>
              <a:ext uri="{28A0092B-C50C-407E-A947-70E740481C1C}">
                <a14:useLocalDpi xmlns:a14="http://schemas.microsoft.com/office/drawing/2010/main" val="0"/>
              </a:ext>
            </a:extLst>
          </a:blip>
          <a:srcRect l="7120" r="8138"/>
          <a:stretch>
            <a:fillRect/>
          </a:stretch>
        </p:blipFill>
        <p:spPr bwMode="auto">
          <a:xfrm>
            <a:off x="8324850" y="2328863"/>
            <a:ext cx="523875" cy="3035300"/>
          </a:xfrm>
          <a:prstGeom prst="rect">
            <a:avLst/>
          </a:prstGeom>
          <a:noFill/>
          <a:ln w="12700">
            <a:solidFill>
              <a:srgbClr val="660066"/>
            </a:solidFill>
            <a:miter lim="800000"/>
            <a:headEnd/>
            <a:tailEnd/>
          </a:ln>
          <a:extLst>
            <a:ext uri="{909E8E84-426E-40DD-AFC4-6F175D3DCCD1}">
              <a14:hiddenFill xmlns:a14="http://schemas.microsoft.com/office/drawing/2010/main">
                <a:solidFill>
                  <a:srgbClr val="FFFFFF"/>
                </a:solidFill>
              </a14:hiddenFill>
            </a:ext>
          </a:extLst>
        </p:spPr>
      </p:pic>
      <p:sp>
        <p:nvSpPr>
          <p:cNvPr id="11270" name="TextBox 19">
            <a:extLst>
              <a:ext uri="{FF2B5EF4-FFF2-40B4-BE49-F238E27FC236}">
                <a16:creationId xmlns:a16="http://schemas.microsoft.com/office/drawing/2014/main" id="{812CF36E-DE22-48D4-AB07-7CE88FBE950F}"/>
              </a:ext>
            </a:extLst>
          </p:cNvPr>
          <p:cNvSpPr txBox="1">
            <a:spLocks noChangeArrowheads="1"/>
          </p:cNvSpPr>
          <p:nvPr/>
        </p:nvSpPr>
        <p:spPr bwMode="auto">
          <a:xfrm>
            <a:off x="239713" y="5457617"/>
            <a:ext cx="8893175"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s-ES_tradnl" altLang="en-US" sz="1700" dirty="0"/>
              <a:t>Este mapa muestra las ubicaciones de los 5000 terremotos regionales más recientes&gt; M5. En el oeste, a lo largo de la Fosa de las Nuevas </a:t>
            </a:r>
            <a:r>
              <a:rPr lang="es-ES_tradnl" altLang="en-US" sz="1700" dirty="0" err="1"/>
              <a:t>Hébridas</a:t>
            </a:r>
            <a:r>
              <a:rPr lang="es-ES_tradnl" altLang="en-US" sz="1700" dirty="0"/>
              <a:t>, la Placa Australiana se subduce por debajo de la Cuenca del Norte de </a:t>
            </a:r>
            <a:r>
              <a:rPr lang="es-ES_tradnl" altLang="en-US" sz="1700" dirty="0" err="1"/>
              <a:t>Fiji</a:t>
            </a:r>
            <a:r>
              <a:rPr lang="es-ES_tradnl" altLang="en-US" sz="1700" dirty="0"/>
              <a:t>, parte de la Placa del Pacífico. Al este, la Placa del Pacífico se subduce al oeste en la Fosa de Tonga. El rectángulo describe la vista 3D en la siguiente diapositiva.</a:t>
            </a:r>
          </a:p>
        </p:txBody>
      </p:sp>
      <p:sp>
        <p:nvSpPr>
          <p:cNvPr id="11271" name="Text Box 18">
            <a:extLst>
              <a:ext uri="{FF2B5EF4-FFF2-40B4-BE49-F238E27FC236}">
                <a16:creationId xmlns:a16="http://schemas.microsoft.com/office/drawing/2014/main" id="{A728FA98-68C1-4258-97FA-F9E5A7364A5A}"/>
              </a:ext>
            </a:extLst>
          </p:cNvPr>
          <p:cNvSpPr txBox="1">
            <a:spLocks noChangeArrowheads="1"/>
          </p:cNvSpPr>
          <p:nvPr/>
        </p:nvSpPr>
        <p:spPr bwMode="auto">
          <a:xfrm>
            <a:off x="3678238" y="1800225"/>
            <a:ext cx="2133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s-ES_tradnl" altLang="en-US" sz="1400" b="1" dirty="0">
                <a:latin typeface="Arial" panose="020B0604020202020204" pitchFamily="34" charset="0"/>
              </a:rPr>
              <a:t>Placa del Pacífico</a:t>
            </a:r>
          </a:p>
        </p:txBody>
      </p:sp>
      <p:sp>
        <p:nvSpPr>
          <p:cNvPr id="11272" name="Text Box 18">
            <a:extLst>
              <a:ext uri="{FF2B5EF4-FFF2-40B4-BE49-F238E27FC236}">
                <a16:creationId xmlns:a16="http://schemas.microsoft.com/office/drawing/2014/main" id="{6EFCB09D-5859-4A74-BE65-950B1DF1392D}"/>
              </a:ext>
            </a:extLst>
          </p:cNvPr>
          <p:cNvSpPr txBox="1">
            <a:spLocks noChangeArrowheads="1"/>
          </p:cNvSpPr>
          <p:nvPr/>
        </p:nvSpPr>
        <p:spPr bwMode="auto">
          <a:xfrm>
            <a:off x="2806700" y="2689225"/>
            <a:ext cx="16525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s-ES_tradnl" altLang="en-US" sz="1400" b="1" dirty="0">
                <a:latin typeface="Arial" panose="020B0604020202020204" pitchFamily="34" charset="0"/>
              </a:rPr>
              <a:t>Fosa de Nueva </a:t>
            </a:r>
            <a:r>
              <a:rPr lang="es-ES_tradnl" altLang="en-US" sz="1400" b="1" dirty="0" err="1">
                <a:latin typeface="Arial" panose="020B0604020202020204" pitchFamily="34" charset="0"/>
              </a:rPr>
              <a:t>Hébridas</a:t>
            </a:r>
            <a:endParaRPr lang="es-ES_tradnl" altLang="en-US" sz="1400" b="1" dirty="0">
              <a:latin typeface="Arial" panose="020B0604020202020204" pitchFamily="34" charset="0"/>
            </a:endParaRPr>
          </a:p>
        </p:txBody>
      </p:sp>
      <p:cxnSp>
        <p:nvCxnSpPr>
          <p:cNvPr id="5" name="Straight Arrow Connector 4">
            <a:extLst>
              <a:ext uri="{FF2B5EF4-FFF2-40B4-BE49-F238E27FC236}">
                <a16:creationId xmlns:a16="http://schemas.microsoft.com/office/drawing/2014/main" id="{B2D2760F-A79A-424D-AA54-7EDC64D10ED0}"/>
              </a:ext>
            </a:extLst>
          </p:cNvPr>
          <p:cNvCxnSpPr/>
          <p:nvPr/>
        </p:nvCxnSpPr>
        <p:spPr>
          <a:xfrm flipH="1">
            <a:off x="3124200" y="3176588"/>
            <a:ext cx="228600" cy="1460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74" name="Text Box 18">
            <a:extLst>
              <a:ext uri="{FF2B5EF4-FFF2-40B4-BE49-F238E27FC236}">
                <a16:creationId xmlns:a16="http://schemas.microsoft.com/office/drawing/2014/main" id="{77060F59-5839-4062-9E46-19ACEBBD22C9}"/>
              </a:ext>
            </a:extLst>
          </p:cNvPr>
          <p:cNvSpPr txBox="1">
            <a:spLocks noChangeArrowheads="1"/>
          </p:cNvSpPr>
          <p:nvPr/>
        </p:nvSpPr>
        <p:spPr bwMode="auto">
          <a:xfrm>
            <a:off x="990600" y="2676525"/>
            <a:ext cx="11557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s-ES_tradnl" altLang="en-US" sz="1400" b="1" dirty="0">
                <a:latin typeface="Arial" panose="020B0604020202020204" pitchFamily="34" charset="0"/>
              </a:rPr>
              <a:t>Placa Australiana</a:t>
            </a:r>
          </a:p>
        </p:txBody>
      </p:sp>
      <p:sp>
        <p:nvSpPr>
          <p:cNvPr id="11275" name="Text Box 18">
            <a:extLst>
              <a:ext uri="{FF2B5EF4-FFF2-40B4-BE49-F238E27FC236}">
                <a16:creationId xmlns:a16="http://schemas.microsoft.com/office/drawing/2014/main" id="{4BBE40C3-471C-4968-9B6B-5F051C62AEAD}"/>
              </a:ext>
            </a:extLst>
          </p:cNvPr>
          <p:cNvSpPr txBox="1">
            <a:spLocks noChangeArrowheads="1"/>
          </p:cNvSpPr>
          <p:nvPr/>
        </p:nvSpPr>
        <p:spPr bwMode="auto">
          <a:xfrm>
            <a:off x="7253288" y="4090988"/>
            <a:ext cx="10525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s-ES_tradnl" altLang="en-US" sz="1400" b="1" dirty="0">
                <a:latin typeface="Arial" panose="020B0604020202020204" pitchFamily="34" charset="0"/>
              </a:rPr>
              <a:t>Fosa de Tonga</a:t>
            </a:r>
          </a:p>
        </p:txBody>
      </p:sp>
      <p:cxnSp>
        <p:nvCxnSpPr>
          <p:cNvPr id="17" name="Straight Arrow Connector 16">
            <a:extLst>
              <a:ext uri="{FF2B5EF4-FFF2-40B4-BE49-F238E27FC236}">
                <a16:creationId xmlns:a16="http://schemas.microsoft.com/office/drawing/2014/main" id="{F049A55E-1AD4-468D-ADF3-04BE6A9BFC23}"/>
              </a:ext>
            </a:extLst>
          </p:cNvPr>
          <p:cNvCxnSpPr>
            <a:cxnSpLocks/>
          </p:cNvCxnSpPr>
          <p:nvPr/>
        </p:nvCxnSpPr>
        <p:spPr>
          <a:xfrm flipH="1">
            <a:off x="7396163" y="4602163"/>
            <a:ext cx="303212" cy="603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77" name="Text Box 18">
            <a:extLst>
              <a:ext uri="{FF2B5EF4-FFF2-40B4-BE49-F238E27FC236}">
                <a16:creationId xmlns:a16="http://schemas.microsoft.com/office/drawing/2014/main" id="{6637A438-36F2-4601-881C-979C731B05D6}"/>
              </a:ext>
            </a:extLst>
          </p:cNvPr>
          <p:cNvSpPr txBox="1">
            <a:spLocks noChangeArrowheads="1"/>
          </p:cNvSpPr>
          <p:nvPr/>
        </p:nvSpPr>
        <p:spPr bwMode="auto">
          <a:xfrm>
            <a:off x="3463925" y="4179888"/>
            <a:ext cx="2133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s-ES_tradnl" altLang="en-US" sz="1400" b="1" dirty="0">
                <a:solidFill>
                  <a:srgbClr val="FF0000"/>
                </a:solidFill>
                <a:latin typeface="Arial" panose="020B0604020202020204" pitchFamily="34" charset="0"/>
              </a:rPr>
              <a:t>Terremoto M7,3</a:t>
            </a:r>
          </a:p>
        </p:txBody>
      </p:sp>
      <p:cxnSp>
        <p:nvCxnSpPr>
          <p:cNvPr id="21" name="Straight Arrow Connector 20">
            <a:extLst>
              <a:ext uri="{FF2B5EF4-FFF2-40B4-BE49-F238E27FC236}">
                <a16:creationId xmlns:a16="http://schemas.microsoft.com/office/drawing/2014/main" id="{15C2EB5A-569F-4A5C-8222-47814A86CC6C}"/>
              </a:ext>
            </a:extLst>
          </p:cNvPr>
          <p:cNvCxnSpPr>
            <a:cxnSpLocks/>
          </p:cNvCxnSpPr>
          <p:nvPr/>
        </p:nvCxnSpPr>
        <p:spPr>
          <a:xfrm flipH="1" flipV="1">
            <a:off x="4362450" y="3708698"/>
            <a:ext cx="76199" cy="5108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3355C407-7D4B-694A-9D10-0FA8FD74620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146449-6A75-469C-BCEF-0A72FF8EBEB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D5C6F8E5-88FE-4BAD-9F56-92ED9CAC42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17">
            <a:extLst>
              <a:ext uri="{FF2B5EF4-FFF2-40B4-BE49-F238E27FC236}">
                <a16:creationId xmlns:a16="http://schemas.microsoft.com/office/drawing/2014/main" id="{76993BCC-6471-47A3-A618-AFC507A7D8E0}"/>
              </a:ext>
            </a:extLst>
          </p:cNvPr>
          <p:cNvSpPr txBox="1">
            <a:spLocks noChangeArrowheads="1"/>
          </p:cNvSpPr>
          <p:nvPr/>
        </p:nvSpPr>
        <p:spPr bwMode="auto">
          <a:xfrm>
            <a:off x="493713" y="5334000"/>
            <a:ext cx="8574087"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lnSpc>
                <a:spcPct val="110000"/>
              </a:lnSpc>
            </a:pPr>
            <a:r>
              <a:rPr lang="es-ES_tradnl" altLang="en-US" dirty="0"/>
              <a:t>Al trazar los terremotos en 3D, el hipocentro de este terremoto se ajusta al patrón general de profundidades crecientes de los terremotos de oeste a este a través de la zona de subducción.</a:t>
            </a:r>
          </a:p>
        </p:txBody>
      </p:sp>
      <p:sp>
        <p:nvSpPr>
          <p:cNvPr id="7" name="Title 1">
            <a:extLst>
              <a:ext uri="{FF2B5EF4-FFF2-40B4-BE49-F238E27FC236}">
                <a16:creationId xmlns:a16="http://schemas.microsoft.com/office/drawing/2014/main" id="{853F6172-2BAE-B045-BB5C-FEA2A921AB1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grpSp>
        <p:nvGrpSpPr>
          <p:cNvPr id="5" name="Group 4">
            <a:extLst>
              <a:ext uri="{FF2B5EF4-FFF2-40B4-BE49-F238E27FC236}">
                <a16:creationId xmlns:a16="http://schemas.microsoft.com/office/drawing/2014/main" id="{B4339BBE-FB98-764F-84D6-9C4EA4658458}"/>
              </a:ext>
            </a:extLst>
          </p:cNvPr>
          <p:cNvGrpSpPr/>
          <p:nvPr/>
        </p:nvGrpSpPr>
        <p:grpSpPr>
          <a:xfrm>
            <a:off x="1143000" y="1447800"/>
            <a:ext cx="6629400" cy="3568700"/>
            <a:chOff x="1143000" y="1447800"/>
            <a:chExt cx="6629400" cy="3568700"/>
          </a:xfrm>
        </p:grpSpPr>
        <p:pic>
          <p:nvPicPr>
            <p:cNvPr id="13317" name="Picture 11" descr="Diagram&#10;&#10;Description automatically generated">
              <a:extLst>
                <a:ext uri="{FF2B5EF4-FFF2-40B4-BE49-F238E27FC236}">
                  <a16:creationId xmlns:a16="http://schemas.microsoft.com/office/drawing/2014/main" id="{52373CCF-9260-447F-9142-868CE8B657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447800"/>
              <a:ext cx="6629400"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62FCDC98-F3C4-EB48-B187-CA60A3B48EBD}"/>
                </a:ext>
              </a:extLst>
            </p:cNvPr>
            <p:cNvSpPr txBox="1"/>
            <p:nvPr/>
          </p:nvSpPr>
          <p:spPr>
            <a:xfrm>
              <a:off x="1676400" y="1447800"/>
              <a:ext cx="1295400" cy="584775"/>
            </a:xfrm>
            <a:prstGeom prst="rect">
              <a:avLst/>
            </a:prstGeom>
            <a:solidFill>
              <a:srgbClr val="93CFFF"/>
            </a:solidFill>
          </p:spPr>
          <p:txBody>
            <a:bodyPr wrap="square" rtlCol="0">
              <a:spAutoFit/>
            </a:bodyPr>
            <a:lstStyle/>
            <a:p>
              <a:pPr algn="ctr"/>
              <a:r>
                <a:rPr lang="es-ES_tradnl" sz="1600" dirty="0"/>
                <a:t>Placa Australiana</a:t>
              </a:r>
            </a:p>
          </p:txBody>
        </p:sp>
        <p:sp>
          <p:nvSpPr>
            <p:cNvPr id="9" name="TextBox 8">
              <a:extLst>
                <a:ext uri="{FF2B5EF4-FFF2-40B4-BE49-F238E27FC236}">
                  <a16:creationId xmlns:a16="http://schemas.microsoft.com/office/drawing/2014/main" id="{8AB38309-9BAF-E04E-9D6C-94AEF931B701}"/>
                </a:ext>
              </a:extLst>
            </p:cNvPr>
            <p:cNvSpPr txBox="1"/>
            <p:nvPr/>
          </p:nvSpPr>
          <p:spPr>
            <a:xfrm>
              <a:off x="4724400" y="1447800"/>
              <a:ext cx="1295400" cy="584775"/>
            </a:xfrm>
            <a:prstGeom prst="rect">
              <a:avLst/>
            </a:prstGeom>
            <a:solidFill>
              <a:srgbClr val="93CFFF"/>
            </a:solidFill>
          </p:spPr>
          <p:txBody>
            <a:bodyPr wrap="square" rtlCol="0">
              <a:spAutoFit/>
            </a:bodyPr>
            <a:lstStyle/>
            <a:p>
              <a:pPr algn="ctr"/>
              <a:r>
                <a:rPr lang="es-ES_tradnl" sz="1600" dirty="0"/>
                <a:t>Placa del Pacífico</a:t>
              </a:r>
            </a:p>
          </p:txBody>
        </p:sp>
        <p:sp>
          <p:nvSpPr>
            <p:cNvPr id="10" name="TextBox 9">
              <a:extLst>
                <a:ext uri="{FF2B5EF4-FFF2-40B4-BE49-F238E27FC236}">
                  <a16:creationId xmlns:a16="http://schemas.microsoft.com/office/drawing/2014/main" id="{5BBCAE2F-74F6-4D42-86B3-2E131C9F9EF2}"/>
                </a:ext>
              </a:extLst>
            </p:cNvPr>
            <p:cNvSpPr txBox="1"/>
            <p:nvPr/>
          </p:nvSpPr>
          <p:spPr>
            <a:xfrm>
              <a:off x="3200400" y="1447800"/>
              <a:ext cx="1295400" cy="369332"/>
            </a:xfrm>
            <a:prstGeom prst="rect">
              <a:avLst/>
            </a:prstGeom>
            <a:solidFill>
              <a:srgbClr val="93CFFF"/>
            </a:solidFill>
          </p:spPr>
          <p:txBody>
            <a:bodyPr wrap="square" rtlCol="0">
              <a:spAutoFit/>
            </a:bodyPr>
            <a:lstStyle/>
            <a:p>
              <a:pPr algn="ctr"/>
              <a:r>
                <a:rPr lang="es-ES_tradnl" dirty="0"/>
                <a:t>Fosa</a:t>
              </a:r>
            </a:p>
          </p:txBody>
        </p:sp>
        <p:sp>
          <p:nvSpPr>
            <p:cNvPr id="3" name="TextBox 2">
              <a:extLst>
                <a:ext uri="{FF2B5EF4-FFF2-40B4-BE49-F238E27FC236}">
                  <a16:creationId xmlns:a16="http://schemas.microsoft.com/office/drawing/2014/main" id="{7B75487E-B7F5-2D4D-88F6-A478A3A87812}"/>
                </a:ext>
              </a:extLst>
            </p:cNvPr>
            <p:cNvSpPr txBox="1"/>
            <p:nvPr/>
          </p:nvSpPr>
          <p:spPr>
            <a:xfrm>
              <a:off x="5715000" y="3054752"/>
              <a:ext cx="1814512" cy="400110"/>
            </a:xfrm>
            <a:prstGeom prst="rect">
              <a:avLst/>
            </a:prstGeom>
            <a:solidFill>
              <a:srgbClr val="7F6F4E"/>
            </a:solidFill>
          </p:spPr>
          <p:txBody>
            <a:bodyPr wrap="square" rtlCol="0">
              <a:spAutoFit/>
            </a:bodyPr>
            <a:lstStyle/>
            <a:p>
              <a:pPr algn="ctr"/>
              <a:r>
                <a:rPr lang="es-ES_tradnl" sz="2000" dirty="0">
                  <a:solidFill>
                    <a:schemeClr val="bg1"/>
                  </a:solidFill>
                </a:rPr>
                <a:t>Terremoto</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1">
            <a:extLst>
              <a:ext uri="{FF2B5EF4-FFF2-40B4-BE49-F238E27FC236}">
                <a16:creationId xmlns:a16="http://schemas.microsoft.com/office/drawing/2014/main" id="{A9644D9C-BE26-482E-AF11-77678A2E444B}"/>
              </a:ext>
            </a:extLst>
          </p:cNvPr>
          <p:cNvSpPr txBox="1">
            <a:spLocks noChangeArrowheads="1"/>
          </p:cNvSpPr>
          <p:nvPr/>
        </p:nvSpPr>
        <p:spPr bwMode="auto">
          <a:xfrm>
            <a:off x="441940" y="6119336"/>
            <a:ext cx="25495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200" dirty="0">
                <a:latin typeface="Arial" panose="020B0604020202020204" pitchFamily="34" charset="0"/>
              </a:rPr>
              <a:t>Solución Tensor  Momento Sísmico </a:t>
            </a:r>
            <a:r>
              <a:rPr lang="es-ES_tradnl" altLang="en-US" sz="1200" dirty="0" err="1">
                <a:latin typeface="Arial" panose="020B0604020202020204" pitchFamily="34" charset="0"/>
              </a:rPr>
              <a:t>Centroide</a:t>
            </a:r>
            <a:r>
              <a:rPr lang="es-ES_tradnl" altLang="en-US" sz="1200" dirty="0">
                <a:latin typeface="Arial" panose="020B0604020202020204" pitchFamily="34" charset="0"/>
              </a:rPr>
              <a:t>  </a:t>
            </a:r>
          </a:p>
          <a:p>
            <a:pPr algn="ctr" eaLnBrk="1" hangingPunct="1">
              <a:spcBef>
                <a:spcPct val="0"/>
              </a:spcBef>
              <a:buFontTx/>
              <a:buNone/>
            </a:pPr>
            <a:r>
              <a:rPr lang="es-ES_tradnl" altLang="en-US" sz="1200" dirty="0">
                <a:latin typeface="Arial" panose="020B0604020202020204" pitchFamily="34" charset="0"/>
              </a:rPr>
              <a:t>del USGS</a:t>
            </a:r>
          </a:p>
        </p:txBody>
      </p:sp>
      <p:sp>
        <p:nvSpPr>
          <p:cNvPr id="15" name="Rectangle 14">
            <a:extLst>
              <a:ext uri="{FF2B5EF4-FFF2-40B4-BE49-F238E27FC236}">
                <a16:creationId xmlns:a16="http://schemas.microsoft.com/office/drawing/2014/main" id="{FC6EC184-DED8-4D5F-A47F-7C25D89A1E9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15364" name="Picture 8" descr="IRIS_TMlogo.png">
            <a:extLst>
              <a:ext uri="{FF2B5EF4-FFF2-40B4-BE49-F238E27FC236}">
                <a16:creationId xmlns:a16="http://schemas.microsoft.com/office/drawing/2014/main" id="{8CE392C5-B85A-4D88-B0DB-93DA861F4E9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7">
            <a:extLst>
              <a:ext uri="{FF2B5EF4-FFF2-40B4-BE49-F238E27FC236}">
                <a16:creationId xmlns:a16="http://schemas.microsoft.com/office/drawing/2014/main" id="{5CC9D6C1-9E93-45D4-B115-677842126050}"/>
              </a:ext>
            </a:extLst>
          </p:cNvPr>
          <p:cNvSpPr txBox="1">
            <a:spLocks noChangeArrowheads="1"/>
          </p:cNvSpPr>
          <p:nvPr/>
        </p:nvSpPr>
        <p:spPr bwMode="auto">
          <a:xfrm>
            <a:off x="254000" y="1074738"/>
            <a:ext cx="4775200"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Un terremoto de foco profundo tiene una profundidad de hipocentro superior a 300 km. Los terremotos profundos ocurren exclusivamente dentro de la litósfera oceánica en subducción, especialmente dentro de la litósfera oceánica antigua que se está </a:t>
            </a:r>
            <a:r>
              <a:rPr lang="es-ES_tradnl" altLang="en-US" sz="1500" dirty="0" err="1">
                <a:latin typeface="Arial" panose="020B0604020202020204" pitchFamily="34" charset="0"/>
              </a:rPr>
              <a:t>subduciendo</a:t>
            </a:r>
            <a:r>
              <a:rPr lang="es-ES_tradnl" altLang="en-US" sz="1500" dirty="0">
                <a:latin typeface="Arial" panose="020B0604020202020204" pitchFamily="34" charset="0"/>
              </a:rPr>
              <a:t> rápidamente.</a:t>
            </a:r>
          </a:p>
          <a:p>
            <a:pPr eaLnBrk="1" hangingPunct="1">
              <a:spcBef>
                <a:spcPct val="0"/>
              </a:spcBef>
              <a:buFontTx/>
              <a:buNone/>
            </a:pPr>
            <a:endParaRPr lang="es-ES_tradnl" altLang="en-US" sz="1500" dirty="0">
              <a:latin typeface="Arial" panose="020B0604020202020204" pitchFamily="34" charset="0"/>
            </a:endParaRPr>
          </a:p>
          <a:p>
            <a:pPr eaLnBrk="1" hangingPunct="1">
              <a:spcBef>
                <a:spcPct val="0"/>
              </a:spcBef>
              <a:buFontTx/>
              <a:buNone/>
            </a:pPr>
            <a:r>
              <a:rPr lang="es-ES_tradnl" altLang="en-US" sz="1500" dirty="0">
                <a:latin typeface="Arial" panose="020B0604020202020204" pitchFamily="34" charset="0"/>
              </a:rPr>
              <a:t>El mecanismo físico de ruptura de los terremotos de foco profundo es diferente al de los terremotos que ocurren a poca profundidad. Este terremoto ocurrió dentro de la placa australiana en subducción.</a:t>
            </a:r>
          </a:p>
        </p:txBody>
      </p:sp>
      <p:sp>
        <p:nvSpPr>
          <p:cNvPr id="15366" name="Rectangle 5">
            <a:extLst>
              <a:ext uri="{FF2B5EF4-FFF2-40B4-BE49-F238E27FC236}">
                <a16:creationId xmlns:a16="http://schemas.microsoft.com/office/drawing/2014/main" id="{DBB84A8E-63E8-4000-B355-B360010FACFA}"/>
              </a:ext>
            </a:extLst>
          </p:cNvPr>
          <p:cNvSpPr>
            <a:spLocks noChangeArrowheads="1"/>
          </p:cNvSpPr>
          <p:nvPr/>
        </p:nvSpPr>
        <p:spPr bwMode="auto">
          <a:xfrm>
            <a:off x="5545138" y="4140200"/>
            <a:ext cx="35988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s-ES_tradnl" altLang="en-US" sz="1400" dirty="0"/>
              <a:t>Esta captura de pantalla modificada de la función 3-D del navegador de terremotos de IRIS muestra una vista transversal de los terremotos.</a:t>
            </a:r>
          </a:p>
        </p:txBody>
      </p:sp>
      <p:pic>
        <p:nvPicPr>
          <p:cNvPr id="15367" name="Picture 25" descr="Diagram, venn diagram&#10;&#10;Description automatically generated">
            <a:extLst>
              <a:ext uri="{FF2B5EF4-FFF2-40B4-BE49-F238E27FC236}">
                <a16:creationId xmlns:a16="http://schemas.microsoft.com/office/drawing/2014/main" id="{54DCD492-A01C-4757-B30E-99F1FEBA5E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838" y="3852863"/>
            <a:ext cx="2239962"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6" descr="Chart&#10;&#10;Description automatically generated">
            <a:extLst>
              <a:ext uri="{FF2B5EF4-FFF2-40B4-BE49-F238E27FC236}">
                <a16:creationId xmlns:a16="http://schemas.microsoft.com/office/drawing/2014/main" id="{53A0335C-3692-49CA-A147-778E447CE5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1066800"/>
            <a:ext cx="398938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9" descr="IEBDepthLegend.tiff">
            <a:extLst>
              <a:ext uri="{FF2B5EF4-FFF2-40B4-BE49-F238E27FC236}">
                <a16:creationId xmlns:a16="http://schemas.microsoft.com/office/drawing/2014/main" id="{B6ACE3D0-F260-4739-A4BD-BD05011B9D04}"/>
              </a:ext>
            </a:extLst>
          </p:cNvPr>
          <p:cNvPicPr>
            <a:picLocks noChangeAspect="1"/>
          </p:cNvPicPr>
          <p:nvPr/>
        </p:nvPicPr>
        <p:blipFill>
          <a:blip r:embed="rId6">
            <a:extLst>
              <a:ext uri="{28A0092B-C50C-407E-A947-70E740481C1C}">
                <a14:useLocalDpi xmlns:a14="http://schemas.microsoft.com/office/drawing/2010/main" val="0"/>
              </a:ext>
            </a:extLst>
          </a:blip>
          <a:srcRect l="5733" t="996" r="6801" b="595"/>
          <a:stretch>
            <a:fillRect/>
          </a:stretch>
        </p:blipFill>
        <p:spPr bwMode="auto">
          <a:xfrm>
            <a:off x="4946650" y="2292350"/>
            <a:ext cx="404813" cy="2343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1" name="Title 1">
            <a:extLst>
              <a:ext uri="{FF2B5EF4-FFF2-40B4-BE49-F238E27FC236}">
                <a16:creationId xmlns:a16="http://schemas.microsoft.com/office/drawing/2014/main" id="{5B6C51D1-B167-C145-B0A6-BC484E94E94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3" name="TextBox 2">
            <a:extLst>
              <a:ext uri="{FF2B5EF4-FFF2-40B4-BE49-F238E27FC236}">
                <a16:creationId xmlns:a16="http://schemas.microsoft.com/office/drawing/2014/main" id="{46CA41C9-320D-B345-A5AD-3F1907786147}"/>
              </a:ext>
            </a:extLst>
          </p:cNvPr>
          <p:cNvSpPr txBox="1"/>
          <p:nvPr/>
        </p:nvSpPr>
        <p:spPr>
          <a:xfrm>
            <a:off x="7772400" y="2971800"/>
            <a:ext cx="914400" cy="276999"/>
          </a:xfrm>
          <a:prstGeom prst="rect">
            <a:avLst/>
          </a:prstGeom>
          <a:solidFill>
            <a:srgbClr val="CCCCCC"/>
          </a:solidFill>
        </p:spPr>
        <p:txBody>
          <a:bodyPr wrap="square" rtlCol="0">
            <a:spAutoFit/>
          </a:bodyPr>
          <a:lstStyle/>
          <a:p>
            <a:pPr algn="ctr"/>
            <a:r>
              <a:rPr lang="es-ES_tradnl" sz="1200" dirty="0">
                <a:solidFill>
                  <a:schemeClr val="bg1"/>
                </a:solidFill>
              </a:rPr>
              <a:t>Terremoto</a:t>
            </a:r>
          </a:p>
        </p:txBody>
      </p:sp>
      <p:sp>
        <p:nvSpPr>
          <p:cNvPr id="4" name="TextBox 3">
            <a:extLst>
              <a:ext uri="{FF2B5EF4-FFF2-40B4-BE49-F238E27FC236}">
                <a16:creationId xmlns:a16="http://schemas.microsoft.com/office/drawing/2014/main" id="{9DF85D91-E0C0-B24B-BF86-B5E7CC2DD146}"/>
              </a:ext>
            </a:extLst>
          </p:cNvPr>
          <p:cNvSpPr txBox="1"/>
          <p:nvPr/>
        </p:nvSpPr>
        <p:spPr>
          <a:xfrm>
            <a:off x="5029200" y="1826052"/>
            <a:ext cx="1371600" cy="276999"/>
          </a:xfrm>
          <a:prstGeom prst="rect">
            <a:avLst/>
          </a:prstGeom>
          <a:solidFill>
            <a:srgbClr val="CCCCCC"/>
          </a:solidFill>
        </p:spPr>
        <p:txBody>
          <a:bodyPr wrap="square" rtlCol="0">
            <a:spAutoFit/>
          </a:bodyPr>
          <a:lstStyle/>
          <a:p>
            <a:r>
              <a:rPr lang="es-ES_tradnl" sz="1200" dirty="0">
                <a:solidFill>
                  <a:schemeClr val="bg1"/>
                </a:solidFill>
              </a:rPr>
              <a:t>Placa Australiana</a:t>
            </a:r>
          </a:p>
        </p:txBody>
      </p:sp>
      <p:sp>
        <p:nvSpPr>
          <p:cNvPr id="16" name="TextBox 15">
            <a:extLst>
              <a:ext uri="{FF2B5EF4-FFF2-40B4-BE49-F238E27FC236}">
                <a16:creationId xmlns:a16="http://schemas.microsoft.com/office/drawing/2014/main" id="{543D0553-9BED-6349-BF35-7871B565FE6E}"/>
              </a:ext>
            </a:extLst>
          </p:cNvPr>
          <p:cNvSpPr txBox="1"/>
          <p:nvPr/>
        </p:nvSpPr>
        <p:spPr>
          <a:xfrm>
            <a:off x="7583488" y="1826051"/>
            <a:ext cx="1447800" cy="276999"/>
          </a:xfrm>
          <a:prstGeom prst="rect">
            <a:avLst/>
          </a:prstGeom>
          <a:solidFill>
            <a:srgbClr val="CCCCCC"/>
          </a:solidFill>
        </p:spPr>
        <p:txBody>
          <a:bodyPr wrap="square" rtlCol="0">
            <a:spAutoFit/>
          </a:bodyPr>
          <a:lstStyle/>
          <a:p>
            <a:r>
              <a:rPr lang="es-ES_tradnl" sz="1200" dirty="0">
                <a:solidFill>
                  <a:schemeClr val="bg1"/>
                </a:solidFill>
              </a:rPr>
              <a:t>Placa del Pacífico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a:extLst>
              <a:ext uri="{FF2B5EF4-FFF2-40B4-BE49-F238E27FC236}">
                <a16:creationId xmlns:a16="http://schemas.microsoft.com/office/drawing/2014/main" id="{5769DFF8-1955-4984-AD3C-CD8776AD7C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1971947"/>
            <a:ext cx="3836988" cy="424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25BF7AE-24CA-4B07-BE99-4B85EA8BF86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17412" name="Picture 18" descr="IRIS_TMlogo.png">
            <a:extLst>
              <a:ext uri="{FF2B5EF4-FFF2-40B4-BE49-F238E27FC236}">
                <a16:creationId xmlns:a16="http://schemas.microsoft.com/office/drawing/2014/main" id="{60288E15-3BF6-48A2-B1FF-70359AAC75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1">
            <a:extLst>
              <a:ext uri="{FF2B5EF4-FFF2-40B4-BE49-F238E27FC236}">
                <a16:creationId xmlns:a16="http://schemas.microsoft.com/office/drawing/2014/main" id="{66B6CC26-C0B3-4F0D-BD1C-7769CF428611}"/>
              </a:ext>
            </a:extLst>
          </p:cNvPr>
          <p:cNvSpPr txBox="1">
            <a:spLocks noChangeArrowheads="1"/>
          </p:cNvSpPr>
          <p:nvPr/>
        </p:nvSpPr>
        <p:spPr bwMode="auto">
          <a:xfrm>
            <a:off x="268288" y="990600"/>
            <a:ext cx="8836025"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700" dirty="0">
                <a:latin typeface="Arial" panose="020B0604020202020204" pitchFamily="34" charset="0"/>
              </a:rPr>
              <a:t>Para producir terremotos, las rocas deben ser frágiles. La roca quebradiza acumula energía elástica a medida que se dobla y luego libera rápidamente esa energía durante la ruptura del terremoto.</a:t>
            </a:r>
          </a:p>
        </p:txBody>
      </p:sp>
      <p:sp>
        <p:nvSpPr>
          <p:cNvPr id="17414" name="TextBox 5">
            <a:extLst>
              <a:ext uri="{FF2B5EF4-FFF2-40B4-BE49-F238E27FC236}">
                <a16:creationId xmlns:a16="http://schemas.microsoft.com/office/drawing/2014/main" id="{C82DB883-B09B-48C8-9A0B-3D9F14D54772}"/>
              </a:ext>
            </a:extLst>
          </p:cNvPr>
          <p:cNvSpPr txBox="1">
            <a:spLocks noChangeArrowheads="1"/>
          </p:cNvSpPr>
          <p:nvPr/>
        </p:nvSpPr>
        <p:spPr bwMode="auto">
          <a:xfrm>
            <a:off x="268288" y="1819275"/>
            <a:ext cx="4456112"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700" dirty="0">
                <a:latin typeface="Arial" panose="020B0604020202020204" pitchFamily="34" charset="0"/>
              </a:rPr>
              <a:t>Con la excepción de las placas oceánicas en subducción, la roca en el manto de la Tierra por debajo de unos 100 km de profundidad es </a:t>
            </a:r>
            <a:r>
              <a:rPr lang="es-ES_tradnl" altLang="en-US" sz="1700" dirty="0" err="1">
                <a:latin typeface="Arial" panose="020B0604020202020204" pitchFamily="34" charset="0"/>
              </a:rPr>
              <a:t>viscoelástica</a:t>
            </a:r>
            <a:r>
              <a:rPr lang="es-ES_tradnl" altLang="en-US" sz="1700" dirty="0">
                <a:latin typeface="Arial" panose="020B0604020202020204" pitchFamily="34" charset="0"/>
              </a:rPr>
              <a:t> y no puede romperse para producir terremotos. Las rocas son quebradizas a bajas temperaturas pero se vuelven </a:t>
            </a:r>
            <a:r>
              <a:rPr lang="es-ES_tradnl" altLang="en-US" sz="1700" dirty="0" err="1">
                <a:latin typeface="Arial" panose="020B0604020202020204" pitchFamily="34" charset="0"/>
              </a:rPr>
              <a:t>viscoelásticas</a:t>
            </a:r>
            <a:r>
              <a:rPr lang="es-ES_tradnl" altLang="en-US" sz="1700" dirty="0">
                <a:latin typeface="Arial" panose="020B0604020202020204" pitchFamily="34" charset="0"/>
              </a:rPr>
              <a:t> cuando alcanzan temperaturas de aproximadamente 600 ° C.</a:t>
            </a:r>
          </a:p>
        </p:txBody>
      </p:sp>
      <p:sp>
        <p:nvSpPr>
          <p:cNvPr id="17415" name="TextBox 6">
            <a:extLst>
              <a:ext uri="{FF2B5EF4-FFF2-40B4-BE49-F238E27FC236}">
                <a16:creationId xmlns:a16="http://schemas.microsoft.com/office/drawing/2014/main" id="{5AEE9F8C-AC08-4A07-87DE-202F11F3B198}"/>
              </a:ext>
            </a:extLst>
          </p:cNvPr>
          <p:cNvSpPr txBox="1">
            <a:spLocks noChangeArrowheads="1"/>
          </p:cNvSpPr>
          <p:nvPr/>
        </p:nvSpPr>
        <p:spPr bwMode="auto">
          <a:xfrm>
            <a:off x="1524000" y="6477000"/>
            <a:ext cx="75803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s-ES_tradnl" altLang="en-US" sz="1200" dirty="0">
                <a:latin typeface="Arial" panose="020B0604020202020204" pitchFamily="34" charset="0"/>
              </a:rPr>
              <a:t>Explorando una vista tridimensional generalizada desde el navegador de terremotos de IRIS.</a:t>
            </a:r>
          </a:p>
        </p:txBody>
      </p:sp>
      <p:pic>
        <p:nvPicPr>
          <p:cNvPr id="17416" name="Picture 9" descr="IEBDepthLegend.tiff">
            <a:extLst>
              <a:ext uri="{FF2B5EF4-FFF2-40B4-BE49-F238E27FC236}">
                <a16:creationId xmlns:a16="http://schemas.microsoft.com/office/drawing/2014/main" id="{6FF12DF0-E66D-4BE7-85C7-799AFA933011}"/>
              </a:ext>
            </a:extLst>
          </p:cNvPr>
          <p:cNvPicPr>
            <a:picLocks noChangeAspect="1"/>
          </p:cNvPicPr>
          <p:nvPr/>
        </p:nvPicPr>
        <p:blipFill>
          <a:blip r:embed="rId5">
            <a:extLst>
              <a:ext uri="{28A0092B-C50C-407E-A947-70E740481C1C}">
                <a14:useLocalDpi xmlns:a14="http://schemas.microsoft.com/office/drawing/2010/main" val="0"/>
              </a:ext>
            </a:extLst>
          </a:blip>
          <a:srcRect l="5733" t="996" r="6801" b="595"/>
          <a:stretch>
            <a:fillRect/>
          </a:stretch>
        </p:blipFill>
        <p:spPr bwMode="auto">
          <a:xfrm>
            <a:off x="8586788" y="3944938"/>
            <a:ext cx="404812" cy="2343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417" name="TextBox 2">
            <a:extLst>
              <a:ext uri="{FF2B5EF4-FFF2-40B4-BE49-F238E27FC236}">
                <a16:creationId xmlns:a16="http://schemas.microsoft.com/office/drawing/2014/main" id="{158C7EDD-3518-4088-A035-6102BDA52D08}"/>
              </a:ext>
            </a:extLst>
          </p:cNvPr>
          <p:cNvSpPr txBox="1">
            <a:spLocks noChangeArrowheads="1"/>
          </p:cNvSpPr>
          <p:nvPr/>
        </p:nvSpPr>
        <p:spPr bwMode="auto">
          <a:xfrm>
            <a:off x="293688" y="4194175"/>
            <a:ext cx="4430712"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700" dirty="0">
                <a:latin typeface="Arial" panose="020B0604020202020204" pitchFamily="34" charset="0"/>
              </a:rPr>
              <a:t>Sin embargo, las placas oceánicas frías que se subducen rápidamente pueden permanecer frágiles hasta unos 700 km en el manto caliente.</a:t>
            </a:r>
          </a:p>
          <a:p>
            <a:pPr eaLnBrk="1" hangingPunct="1">
              <a:spcBef>
                <a:spcPct val="0"/>
              </a:spcBef>
              <a:buFontTx/>
              <a:buNone/>
            </a:pPr>
            <a:r>
              <a:rPr lang="es-ES_tradnl" altLang="en-US" sz="1700" dirty="0">
                <a:latin typeface="Arial" panose="020B0604020202020204" pitchFamily="34" charset="0"/>
              </a:rPr>
              <a:t>Los terremotos más profundos se piensan que son debido a los cambios de fase de los minerales en las condiciones de alta presión y temperatura en esas profundidades.</a:t>
            </a:r>
          </a:p>
        </p:txBody>
      </p:sp>
      <p:pic>
        <p:nvPicPr>
          <p:cNvPr id="17418" name="Picture 7" descr="MagLegend.tiff">
            <a:extLst>
              <a:ext uri="{FF2B5EF4-FFF2-40B4-BE49-F238E27FC236}">
                <a16:creationId xmlns:a16="http://schemas.microsoft.com/office/drawing/2014/main" id="{5D88D28A-3217-44E0-AB0D-A814427A1A9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45338" y="5741988"/>
            <a:ext cx="14271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9C618B31-B9A4-D14E-9641-956201AE397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01FB38A3-B2B6-46AE-8272-BB3EE2EB5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90"/>
          <a:stretch>
            <a:fillRect/>
          </a:stretch>
        </p:blipFill>
        <p:spPr bwMode="auto">
          <a:xfrm>
            <a:off x="1447800" y="1233488"/>
            <a:ext cx="6945313" cy="554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F1E92150-CB9A-48A3-A530-2CB5C642BD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dirty="0">
              <a:solidFill>
                <a:prstClr val="white"/>
              </a:solidFill>
            </a:endParaRPr>
          </a:p>
        </p:txBody>
      </p:sp>
      <p:pic>
        <p:nvPicPr>
          <p:cNvPr id="19460" name="Picture 18" descr="IRIS_TMlogo.png">
            <a:extLst>
              <a:ext uri="{FF2B5EF4-FFF2-40B4-BE49-F238E27FC236}">
                <a16:creationId xmlns:a16="http://schemas.microsoft.com/office/drawing/2014/main" id="{836EA804-EF06-4710-BFB8-DB5B42D1352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6">
            <a:extLst>
              <a:ext uri="{FF2B5EF4-FFF2-40B4-BE49-F238E27FC236}">
                <a16:creationId xmlns:a16="http://schemas.microsoft.com/office/drawing/2014/main" id="{DA981F3D-56C2-43AB-8F66-CE9860CB661A}"/>
              </a:ext>
            </a:extLst>
          </p:cNvPr>
          <p:cNvSpPr txBox="1">
            <a:spLocks noChangeArrowheads="1"/>
          </p:cNvSpPr>
          <p:nvPr/>
        </p:nvSpPr>
        <p:spPr bwMode="auto">
          <a:xfrm>
            <a:off x="2397125" y="4799013"/>
            <a:ext cx="5768975" cy="738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400" dirty="0">
                <a:solidFill>
                  <a:srgbClr val="000000"/>
                </a:solidFill>
                <a:latin typeface="Arial" panose="020B0604020202020204" pitchFamily="34" charset="0"/>
              </a:rPr>
              <a:t>Los terremotos profundos, como este evento de Vanuatu, producen un desplazamiento mínimo de la superficie de la Tierra sobre el hipocentro y, por lo tanto, producen ondas superficiales mínimas.</a:t>
            </a:r>
          </a:p>
        </p:txBody>
      </p:sp>
      <p:sp>
        <p:nvSpPr>
          <p:cNvPr id="19462" name="TextBox 9">
            <a:extLst>
              <a:ext uri="{FF2B5EF4-FFF2-40B4-BE49-F238E27FC236}">
                <a16:creationId xmlns:a16="http://schemas.microsoft.com/office/drawing/2014/main" id="{BAE1B7A9-16FF-4CF3-90A3-72BB47BC56BA}"/>
              </a:ext>
            </a:extLst>
          </p:cNvPr>
          <p:cNvSpPr txBox="1">
            <a:spLocks noChangeArrowheads="1"/>
          </p:cNvSpPr>
          <p:nvPr/>
        </p:nvSpPr>
        <p:spPr bwMode="auto">
          <a:xfrm>
            <a:off x="2174875" y="3622675"/>
            <a:ext cx="6232525" cy="1169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400" dirty="0">
                <a:solidFill>
                  <a:srgbClr val="000000"/>
                </a:solidFill>
                <a:latin typeface="Arial" panose="020B0604020202020204" pitchFamily="34" charset="0"/>
              </a:rPr>
              <a:t>El segundo conjunto de ondas sísmicas que llegan se etiqueta </a:t>
            </a:r>
            <a:r>
              <a:rPr lang="es-ES_tradnl" altLang="en-US" sz="1400" dirty="0" err="1">
                <a:solidFill>
                  <a:srgbClr val="000000"/>
                </a:solidFill>
                <a:latin typeface="Arial" panose="020B0604020202020204" pitchFamily="34" charset="0"/>
              </a:rPr>
              <a:t>pP</a:t>
            </a:r>
            <a:r>
              <a:rPr lang="es-ES_tradnl" altLang="en-US" sz="1400" dirty="0">
                <a:solidFill>
                  <a:srgbClr val="000000"/>
                </a:solidFill>
                <a:latin typeface="Arial" panose="020B0604020202020204" pitchFamily="34" charset="0"/>
              </a:rPr>
              <a:t> en el sismograma. Las ondas </a:t>
            </a:r>
            <a:r>
              <a:rPr lang="es-ES_tradnl" altLang="en-US" sz="1400" dirty="0" err="1">
                <a:solidFill>
                  <a:srgbClr val="000000"/>
                </a:solidFill>
                <a:latin typeface="Arial" panose="020B0604020202020204" pitchFamily="34" charset="0"/>
              </a:rPr>
              <a:t>pP</a:t>
            </a:r>
            <a:r>
              <a:rPr lang="es-ES_tradnl" altLang="en-US" sz="1400" dirty="0">
                <a:solidFill>
                  <a:srgbClr val="000000"/>
                </a:solidFill>
                <a:latin typeface="Arial" panose="020B0604020202020204" pitchFamily="34" charset="0"/>
              </a:rPr>
              <a:t> viajaron hacia arriba desde el hipocentro a 535 km de profundidad hasta la superficie de la Tierra, rebotaron en la superficie y luego viajaron en una trayectoria curva a través del manto hasta Bend. </a:t>
            </a:r>
            <a:r>
              <a:rPr lang="es-ES_tradnl" altLang="en-US" sz="1400" dirty="0" err="1">
                <a:solidFill>
                  <a:srgbClr val="000000"/>
                </a:solidFill>
                <a:latin typeface="Arial" panose="020B0604020202020204" pitchFamily="34" charset="0"/>
              </a:rPr>
              <a:t>pP</a:t>
            </a:r>
            <a:r>
              <a:rPr lang="es-ES_tradnl" altLang="en-US" sz="1400" dirty="0">
                <a:solidFill>
                  <a:srgbClr val="000000"/>
                </a:solidFill>
                <a:latin typeface="Arial" panose="020B0604020202020204" pitchFamily="34" charset="0"/>
              </a:rPr>
              <a:t> es una fase prominente en los sismogramas de terremotos profundos.</a:t>
            </a:r>
          </a:p>
        </p:txBody>
      </p:sp>
      <p:sp>
        <p:nvSpPr>
          <p:cNvPr id="19463" name="TextBox 11">
            <a:extLst>
              <a:ext uri="{FF2B5EF4-FFF2-40B4-BE49-F238E27FC236}">
                <a16:creationId xmlns:a16="http://schemas.microsoft.com/office/drawing/2014/main" id="{4DCAE9D0-4920-4871-BDB6-4DCDE9F5A957}"/>
              </a:ext>
            </a:extLst>
          </p:cNvPr>
          <p:cNvSpPr txBox="1">
            <a:spLocks noChangeArrowheads="1"/>
          </p:cNvSpPr>
          <p:nvPr/>
        </p:nvSpPr>
        <p:spPr bwMode="auto">
          <a:xfrm>
            <a:off x="4351338" y="1203325"/>
            <a:ext cx="32385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800" b="1" dirty="0">
                <a:latin typeface="Arial" panose="020B0604020202020204" pitchFamily="34" charset="0"/>
              </a:rPr>
              <a:t>S</a:t>
            </a:r>
          </a:p>
        </p:txBody>
      </p:sp>
      <p:sp>
        <p:nvSpPr>
          <p:cNvPr id="19464" name="TextBox 4">
            <a:extLst>
              <a:ext uri="{FF2B5EF4-FFF2-40B4-BE49-F238E27FC236}">
                <a16:creationId xmlns:a16="http://schemas.microsoft.com/office/drawing/2014/main" id="{1F115453-059E-415C-B470-71F58FD9D5C7}"/>
              </a:ext>
            </a:extLst>
          </p:cNvPr>
          <p:cNvSpPr txBox="1">
            <a:spLocks noChangeArrowheads="1"/>
          </p:cNvSpPr>
          <p:nvPr/>
        </p:nvSpPr>
        <p:spPr bwMode="auto">
          <a:xfrm>
            <a:off x="2119313" y="2646363"/>
            <a:ext cx="6350000"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400" dirty="0">
                <a:solidFill>
                  <a:srgbClr val="000000"/>
                </a:solidFill>
                <a:latin typeface="Arial" panose="020B0604020202020204" pitchFamily="34" charset="0"/>
              </a:rPr>
              <a:t>Las primeras ondas sísmicas que llegaron de este terremoto fueron las ondas P compresionales. Después del terremoto, las ondas P tardaron 11 minutos y 51 segundos en recorrer una trayectoria curva a través del manto hasta Bend, </a:t>
            </a:r>
            <a:r>
              <a:rPr lang="es-ES_tradnl" altLang="en-US" sz="1400" dirty="0" err="1">
                <a:solidFill>
                  <a:srgbClr val="000000"/>
                </a:solidFill>
                <a:latin typeface="Arial" panose="020B0604020202020204" pitchFamily="34" charset="0"/>
              </a:rPr>
              <a:t>Oregon</a:t>
            </a:r>
            <a:r>
              <a:rPr lang="es-ES_tradnl" altLang="en-US" sz="1400" dirty="0">
                <a:solidFill>
                  <a:srgbClr val="000000"/>
                </a:solidFill>
                <a:latin typeface="Arial" panose="020B0604020202020204" pitchFamily="34" charset="0"/>
              </a:rPr>
              <a:t>.</a:t>
            </a:r>
          </a:p>
        </p:txBody>
      </p:sp>
      <p:sp>
        <p:nvSpPr>
          <p:cNvPr id="13" name="TextBox 12">
            <a:extLst>
              <a:ext uri="{FF2B5EF4-FFF2-40B4-BE49-F238E27FC236}">
                <a16:creationId xmlns:a16="http://schemas.microsoft.com/office/drawing/2014/main" id="{3C5BFF21-23A8-4333-8B82-02F71DA421C2}"/>
              </a:ext>
            </a:extLst>
          </p:cNvPr>
          <p:cNvSpPr txBox="1"/>
          <p:nvPr/>
        </p:nvSpPr>
        <p:spPr>
          <a:xfrm>
            <a:off x="5818905" y="1046194"/>
            <a:ext cx="2846387" cy="646331"/>
          </a:xfrm>
          <a:prstGeom prst="rect">
            <a:avLst/>
          </a:prstGeom>
          <a:solidFill>
            <a:schemeClr val="bg1"/>
          </a:solidFill>
        </p:spPr>
        <p:txBody>
          <a:bodyPr wrap="square">
            <a:spAutoFit/>
          </a:bodyPr>
          <a:lstStyle/>
          <a:p>
            <a:pPr>
              <a:defRPr/>
            </a:pPr>
            <a:endParaRPr lang="es-ES_tradnl" b="1" spc="200" dirty="0">
              <a:latin typeface="Arial" charset="0"/>
              <a:ea typeface="MS PGothic" charset="-128"/>
            </a:endParaRPr>
          </a:p>
          <a:p>
            <a:pPr eaLnBrk="1" hangingPunct="1">
              <a:defRPr/>
            </a:pPr>
            <a:r>
              <a:rPr lang="es-ES_tradnl" spc="200" dirty="0">
                <a:latin typeface="Arial" charset="0"/>
                <a:ea typeface="MS PGothic" charset="-128"/>
              </a:rPr>
              <a:t>Ondas Superficiales</a:t>
            </a:r>
          </a:p>
        </p:txBody>
      </p:sp>
      <p:sp>
        <p:nvSpPr>
          <p:cNvPr id="19466" name="TextBox 7">
            <a:extLst>
              <a:ext uri="{FF2B5EF4-FFF2-40B4-BE49-F238E27FC236}">
                <a16:creationId xmlns:a16="http://schemas.microsoft.com/office/drawing/2014/main" id="{B7659F4D-4FAD-4E6B-9CEC-F373D6540E51}"/>
              </a:ext>
            </a:extLst>
          </p:cNvPr>
          <p:cNvSpPr txBox="1">
            <a:spLocks noChangeArrowheads="1"/>
          </p:cNvSpPr>
          <p:nvPr/>
        </p:nvSpPr>
        <p:spPr bwMode="auto">
          <a:xfrm>
            <a:off x="1989138" y="735013"/>
            <a:ext cx="66976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El registro del terremoto en Bend, </a:t>
            </a:r>
            <a:r>
              <a:rPr lang="es-ES_tradnl" altLang="en-US" sz="1400" dirty="0" err="1">
                <a:solidFill>
                  <a:srgbClr val="000000"/>
                </a:solidFill>
                <a:latin typeface="Arial" panose="020B0604020202020204" pitchFamily="34" charset="0"/>
              </a:rPr>
              <a:t>Oregon</a:t>
            </a:r>
            <a:r>
              <a:rPr lang="es-ES_tradnl" altLang="en-US" sz="1400" dirty="0">
                <a:solidFill>
                  <a:srgbClr val="000000"/>
                </a:solidFill>
                <a:latin typeface="Arial" panose="020B0604020202020204" pitchFamily="34" charset="0"/>
              </a:rPr>
              <a:t> (BNOR) se ilustra a continuación. Bend está a 9,711 km (6,034 millas, 87,4 °) de la ubicación de este terremoto.</a:t>
            </a:r>
          </a:p>
        </p:txBody>
      </p:sp>
      <p:sp>
        <p:nvSpPr>
          <p:cNvPr id="19467" name="TextBox 4">
            <a:extLst>
              <a:ext uri="{FF2B5EF4-FFF2-40B4-BE49-F238E27FC236}">
                <a16:creationId xmlns:a16="http://schemas.microsoft.com/office/drawing/2014/main" id="{14165325-5C30-4ED1-867D-865E15F68265}"/>
              </a:ext>
            </a:extLst>
          </p:cNvPr>
          <p:cNvSpPr txBox="1">
            <a:spLocks noChangeArrowheads="1"/>
          </p:cNvSpPr>
          <p:nvPr/>
        </p:nvSpPr>
        <p:spPr bwMode="auto">
          <a:xfrm>
            <a:off x="3382963" y="1284288"/>
            <a:ext cx="503237"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b="1" dirty="0" err="1">
                <a:latin typeface="Arial" panose="020B0604020202020204" pitchFamily="34" charset="0"/>
              </a:rPr>
              <a:t>pP</a:t>
            </a:r>
            <a:endParaRPr lang="es-ES_tradnl" altLang="en-US" sz="1600" b="1" dirty="0">
              <a:latin typeface="Arial" panose="020B0604020202020204" pitchFamily="34" charset="0"/>
            </a:endParaRPr>
          </a:p>
        </p:txBody>
      </p:sp>
      <p:sp>
        <p:nvSpPr>
          <p:cNvPr id="19468" name="TextBox 4">
            <a:extLst>
              <a:ext uri="{FF2B5EF4-FFF2-40B4-BE49-F238E27FC236}">
                <a16:creationId xmlns:a16="http://schemas.microsoft.com/office/drawing/2014/main" id="{6E412477-8AB9-4F44-A4ED-D3FA8A2C0A17}"/>
              </a:ext>
            </a:extLst>
          </p:cNvPr>
          <p:cNvSpPr txBox="1">
            <a:spLocks noChangeArrowheads="1"/>
          </p:cNvSpPr>
          <p:nvPr/>
        </p:nvSpPr>
        <p:spPr bwMode="auto">
          <a:xfrm>
            <a:off x="3128963" y="1181100"/>
            <a:ext cx="3079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P</a:t>
            </a:r>
          </a:p>
        </p:txBody>
      </p:sp>
      <p:sp>
        <p:nvSpPr>
          <p:cNvPr id="19469" name="TextBox 6">
            <a:extLst>
              <a:ext uri="{FF2B5EF4-FFF2-40B4-BE49-F238E27FC236}">
                <a16:creationId xmlns:a16="http://schemas.microsoft.com/office/drawing/2014/main" id="{1011624C-BE69-4379-B61D-508064799342}"/>
              </a:ext>
            </a:extLst>
          </p:cNvPr>
          <p:cNvSpPr txBox="1">
            <a:spLocks noChangeArrowheads="1"/>
          </p:cNvSpPr>
          <p:nvPr/>
        </p:nvSpPr>
        <p:spPr bwMode="auto">
          <a:xfrm>
            <a:off x="4652963" y="5543550"/>
            <a:ext cx="377825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s-ES_tradnl" altLang="en-US" sz="1400" dirty="0">
              <a:solidFill>
                <a:srgbClr val="000000"/>
              </a:solidFill>
              <a:latin typeface="Arial" panose="020B0604020202020204" pitchFamily="34" charset="0"/>
            </a:endParaRPr>
          </a:p>
        </p:txBody>
      </p:sp>
      <p:sp>
        <p:nvSpPr>
          <p:cNvPr id="15" name="Title 1">
            <a:extLst>
              <a:ext uri="{FF2B5EF4-FFF2-40B4-BE49-F238E27FC236}">
                <a16:creationId xmlns:a16="http://schemas.microsoft.com/office/drawing/2014/main" id="{76AC513F-9023-F84B-8BC6-E3050BB985D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VANUATU</a:t>
            </a:r>
          </a:p>
          <a:p>
            <a:pPr eaLnBrk="1" fontAlgn="auto" hangingPunct="1">
              <a:spcAft>
                <a:spcPts val="0"/>
              </a:spcAft>
              <a:defRPr/>
            </a:pP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2 de Octubre, 2021, 06:29:18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6708</TotalTime>
  <Words>1485</Words>
  <Application>Microsoft Macintosh PowerPoint</Application>
  <PresentationFormat>On-screen Show (4:3)</PresentationFormat>
  <Paragraphs>132</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cp:lastModifiedBy>
  <cp:revision>717</cp:revision>
  <dcterms:created xsi:type="dcterms:W3CDTF">2009-05-31T20:07:40Z</dcterms:created>
  <dcterms:modified xsi:type="dcterms:W3CDTF">2021-10-03T18:14:22Z</dcterms:modified>
</cp:coreProperties>
</file>