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3"/>
  </p:notesMasterIdLst>
  <p:sldIdLst>
    <p:sldId id="384" r:id="rId4"/>
    <p:sldId id="302" r:id="rId5"/>
    <p:sldId id="365" r:id="rId6"/>
    <p:sldId id="422" r:id="rId7"/>
    <p:sldId id="423" r:id="rId8"/>
    <p:sldId id="424" r:id="rId9"/>
    <p:sldId id="421" r:id="rId10"/>
    <p:sldId id="407"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44" autoAdjust="0"/>
    <p:restoredTop sz="94637" autoAdjust="0"/>
  </p:normalViewPr>
  <p:slideViewPr>
    <p:cSldViewPr showGuides="1">
      <p:cViewPr varScale="1">
        <p:scale>
          <a:sx n="69" d="100"/>
          <a:sy n="69" d="100"/>
        </p:scale>
        <p:origin x="1194" y="78"/>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11/28/2021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More info:  </a:t>
            </a:r>
            <a:r>
              <a:rPr lang="en-US" altLang="en-US" dirty="0"/>
              <a:t>https://earthquake.usgs.gov/earthquakes/eventpage/us7000fxq2</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La </a:t>
            </a:r>
            <a:r>
              <a:rPr lang="en-US" altLang="en-US" dirty="0" err="1"/>
              <a:t>Jalca</a:t>
            </a:r>
            <a:r>
              <a:rPr lang="en-US" altLang="en-US" dirty="0"/>
              <a:t> District, Chachapoyas, Peru Pre-earthquake By JYB </a:t>
            </a:r>
            <a:r>
              <a:rPr lang="en-US" altLang="en-US" dirty="0" err="1"/>
              <a:t>Devot</a:t>
            </a:r>
            <a:r>
              <a:rPr lang="en-US" altLang="en-US" dirty="0"/>
              <a:t> - Own work, CC BY-SA 4.0, https://commons.wikimedia.org/w/index.php?curid=74222027</a:t>
            </a:r>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 represents total destruction.</a:t>
            </a:r>
          </a:p>
          <a:p>
            <a:pPr eaLnBrk="1" hangingPunct="1">
              <a:spcBef>
                <a:spcPct val="0"/>
              </a:spcBef>
            </a:pPr>
            <a:endParaRPr lang="en-US" altLang="en-US" dirty="0"/>
          </a:p>
          <a:p>
            <a:pPr eaLnBrk="1" hangingPunct="1">
              <a:spcBef>
                <a:spcPct val="0"/>
              </a:spcBef>
            </a:pPr>
            <a:r>
              <a:rPr lang="en-US" altLang="en-US" b="1" dirty="0"/>
              <a:t>Relevant animation:  </a:t>
            </a:r>
            <a:r>
              <a:rPr lang="en-US" altLang="en-US" dirty="0"/>
              <a:t>Earthquake Intensity </a:t>
            </a:r>
            <a:r>
              <a:rPr lang="en-US" altLang="en-US" dirty="0">
                <a:hlinkClick r:id="rId3"/>
              </a:rPr>
              <a:t>https://www.iris.edu/hq/inclass/animation/earthquake_intensity</a:t>
            </a:r>
            <a:r>
              <a:rPr lang="en-US" altLang="en-US" dirty="0"/>
              <a:t> </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solidFill>
                  <a:srgbClr val="393996"/>
                </a:solidFill>
              </a:rPr>
              <a:t>Relevant Animation:</a:t>
            </a:r>
          </a:p>
          <a:p>
            <a:pPr eaLnBrk="1" hangingPunct="1">
              <a:spcBef>
                <a:spcPct val="0"/>
              </a:spcBef>
            </a:pPr>
            <a:r>
              <a:rPr lang="en-US" sz="1200" b="0" i="0" kern="1200" dirty="0">
                <a:solidFill>
                  <a:schemeClr val="tx1"/>
                </a:solidFill>
                <a:effectLst/>
                <a:latin typeface="+mn-lt"/>
                <a:ea typeface="+mn-ea"/>
                <a:cs typeface="+mn-cs"/>
              </a:rPr>
              <a:t>Peru-Chile Subduction Zone: Earthquakes &amp; Tectonics</a:t>
            </a:r>
            <a:r>
              <a:rPr lang="en-US" altLang="en-US" b="0" dirty="0">
                <a:solidFill>
                  <a:srgbClr val="393996"/>
                </a:solidFill>
              </a:rPr>
              <a:t> </a:t>
            </a:r>
            <a:r>
              <a:rPr lang="en-US" sz="1200" b="0" i="0" kern="1200" dirty="0">
                <a:solidFill>
                  <a:schemeClr val="tx1"/>
                </a:solidFill>
                <a:effectLst/>
                <a:latin typeface="+mn-lt"/>
                <a:ea typeface="+mn-ea"/>
                <a:cs typeface="+mn-cs"/>
                <a:hlinkClick r:id="rId3"/>
              </a:rPr>
              <a:t>https://www.iris.edu/hq/inclass/animation/236</a:t>
            </a:r>
            <a:r>
              <a:rPr lang="en-US" sz="1200" b="0" i="0" kern="1200" dirty="0">
                <a:solidFill>
                  <a:schemeClr val="tx1"/>
                </a:solidFill>
                <a:effectLst/>
                <a:latin typeface="+mn-lt"/>
                <a:ea typeface="+mn-ea"/>
                <a:cs typeface="+mn-cs"/>
              </a:rPr>
              <a:t> </a:t>
            </a:r>
            <a:endParaRPr lang="en-US" altLang="en-US" b="1"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5</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  http://</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peruchile_subduction_zone_earthquakes__tectonics</a:t>
            </a:r>
            <a:r>
              <a:rPr lang="en-US" altLang="en-US" dirty="0">
                <a:ea typeface="ＭＳ Ｐゴシック" panose="020B0600070205080204" pitchFamily="34" charset="-128"/>
              </a:rPr>
              <a:t> </a:t>
            </a: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000" b="1" dirty="0">
                <a:solidFill>
                  <a:srgbClr val="393996"/>
                </a:solidFill>
                <a:latin typeface="Arial" panose="020B0604020202020204" pitchFamily="34" charset="0"/>
                <a:ea typeface="ＭＳ Ｐゴシック" panose="020B0600070205080204" pitchFamily="34" charset="-128"/>
              </a:rPr>
              <a:t>Relevant Animation: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Focal Mechanisms Explained   </a:t>
            </a:r>
            <a:r>
              <a:rPr lang="en-US" sz="1000" dirty="0">
                <a:solidFill>
                  <a:schemeClr val="bg1"/>
                </a:solidFill>
                <a:hlinkClick r:id="rId3">
                  <a:extLst>
                    <a:ext uri="{A12FA001-AC4F-418D-AE19-62706E023703}">
                      <ahyp:hlinkClr xmlns:ahyp="http://schemas.microsoft.com/office/drawing/2018/hyperlinkcolor" val="tx"/>
                    </a:ext>
                  </a:extLst>
                </a:hlinkClick>
              </a:rPr>
              <a:t>https://www.iris.edu/hq/inclass/animation/focal_mechanisms_explained</a:t>
            </a:r>
            <a:endParaRPr lang="en-US" sz="1000" dirty="0">
              <a:solidFill>
                <a:schemeClr val="bg1"/>
              </a:solidFill>
            </a:endParaRPr>
          </a:p>
          <a:p>
            <a:endParaRPr lang="en-US" altLang="en-US" sz="1000" b="1" dirty="0">
              <a:solidFill>
                <a:srgbClr val="393996"/>
              </a:solidFill>
              <a:latin typeface="Arial" panose="020B0604020202020204" pitchFamily="34" charset="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FA90624-6C83-3A49-9717-B219C53577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42A5E5A-A793-944E-8804-4B69B685E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ea typeface="ＭＳ Ｐゴシック" panose="020B0600070205080204" pitchFamily="34" charset="-128"/>
              </a:rPr>
              <a:t>Relevant Animation:</a:t>
            </a:r>
          </a:p>
          <a:p>
            <a:r>
              <a:rPr lang="en-US" altLang="en-US" sz="1600" b="0" dirty="0">
                <a:solidFill>
                  <a:srgbClr val="393996"/>
                </a:solidFill>
                <a:ea typeface="ＭＳ Ｐゴシック" panose="020B0600070205080204" pitchFamily="34" charset="-128"/>
              </a:rPr>
              <a:t>Travel time curves.  How they are created</a:t>
            </a:r>
            <a:r>
              <a:rPr lang="en-US" altLang="en-US" sz="1600" b="0">
                <a:solidFill>
                  <a:srgbClr val="393996"/>
                </a:solidFill>
                <a:ea typeface="ＭＳ Ｐゴシック" panose="020B0600070205080204" pitchFamily="34" charset="-128"/>
              </a:rPr>
              <a:t>:  https://www.iris.edu/hq/inclass/animation/traveltime_curves_how_they_are_created</a:t>
            </a:r>
          </a:p>
        </p:txBody>
      </p:sp>
      <p:sp>
        <p:nvSpPr>
          <p:cNvPr id="15363" name="Slide Number Placeholder 3">
            <a:extLst>
              <a:ext uri="{FF2B5EF4-FFF2-40B4-BE49-F238E27FC236}">
                <a16:creationId xmlns:a16="http://schemas.microsoft.com/office/drawing/2014/main" id="{AAEC0032-6AA0-3244-87B6-D41552272C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3049C9-6990-FE40-884D-FA6F36BE9438}"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8307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11/28/2021</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11/28/2021</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11/28/2021</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11/28/2021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11/28/2021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11/28/2021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11/28/2021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11/28/2021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11/28/2021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11/28/2021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11/28/2021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11/28/2021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11/28/2021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11/28/2021</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11/28/2021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tif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7" y="990600"/>
            <a:ext cx="6107753"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700" dirty="0">
                <a:latin typeface="Arial" panose="020B0604020202020204" pitchFamily="34" charset="0"/>
              </a:rPr>
              <a:t>A magnitude 7.5 earthquake occurred at 5:52 a.m. Sunday local time about 41 km (26 miles) NNW of the coastal city of Barranca, Peru, and about 160 km (100 miles) north of the capital of Lima, Peru at a depth of 112.5 km (70 miles). The earthquake was felt across Peru's northern border in Colombia and Ecuador.</a:t>
            </a:r>
          </a:p>
          <a:p>
            <a:pPr>
              <a:spcBef>
                <a:spcPct val="0"/>
              </a:spcBef>
              <a:buNone/>
            </a:pPr>
            <a:endParaRPr lang="en-US" altLang="en-US" sz="1700" dirty="0">
              <a:latin typeface="Arial" panose="020B0604020202020204" pitchFamily="34" charset="0"/>
            </a:endParaRPr>
          </a:p>
          <a:p>
            <a:pPr>
              <a:spcBef>
                <a:spcPct val="0"/>
              </a:spcBef>
              <a:buNone/>
            </a:pPr>
            <a:r>
              <a:rPr lang="en-US" altLang="en-US" sz="1700" dirty="0">
                <a:latin typeface="Arial" panose="020B0604020202020204" pitchFamily="34" charset="0"/>
              </a:rPr>
              <a:t>Early reports indicate minor injuries, widespread damage to buildings, and several highways in the Amazonas and Cajamarca regions blocked by fallen stones.</a:t>
            </a:r>
          </a:p>
        </p:txBody>
      </p:sp>
      <p:sp>
        <p:nvSpPr>
          <p:cNvPr id="16" name="Title 1">
            <a:extLst>
              <a:ext uri="{FF2B5EF4-FFF2-40B4-BE49-F238E27FC236}">
                <a16:creationId xmlns:a16="http://schemas.microsoft.com/office/drawing/2014/main" id="{6F04097E-D3CF-49F9-9347-1467F639BF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TextBox 1">
            <a:extLst>
              <a:ext uri="{FF2B5EF4-FFF2-40B4-BE49-F238E27FC236}">
                <a16:creationId xmlns:a16="http://schemas.microsoft.com/office/drawing/2014/main" id="{842E1740-456B-4D55-8A2E-3B0AB1665BD4}"/>
              </a:ext>
            </a:extLst>
          </p:cNvPr>
          <p:cNvSpPr txBox="1"/>
          <p:nvPr/>
        </p:nvSpPr>
        <p:spPr>
          <a:xfrm>
            <a:off x="3280522" y="6531745"/>
            <a:ext cx="2555660" cy="276999"/>
          </a:xfrm>
          <a:prstGeom prst="rect">
            <a:avLst/>
          </a:prstGeom>
          <a:noFill/>
        </p:spPr>
        <p:txBody>
          <a:bodyPr wrap="square" rtlCol="0">
            <a:spAutoFit/>
          </a:bodyPr>
          <a:lstStyle/>
          <a:p>
            <a:r>
              <a:rPr lang="en-US" sz="1200" dirty="0"/>
              <a:t>JYB </a:t>
            </a:r>
            <a:r>
              <a:rPr lang="en-US" sz="1200" dirty="0" err="1"/>
              <a:t>Devot</a:t>
            </a:r>
            <a:r>
              <a:rPr lang="en-US" sz="1200" dirty="0"/>
              <a:t> </a:t>
            </a:r>
          </a:p>
        </p:txBody>
      </p:sp>
      <p:pic>
        <p:nvPicPr>
          <p:cNvPr id="7" name="Picture 6" descr="Map&#10;&#10;Description automatically generated">
            <a:extLst>
              <a:ext uri="{FF2B5EF4-FFF2-40B4-BE49-F238E27FC236}">
                <a16:creationId xmlns:a16="http://schemas.microsoft.com/office/drawing/2014/main" id="{02F7D192-E97B-4755-9F39-943432EBE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656" y="139993"/>
            <a:ext cx="2711649" cy="3648399"/>
          </a:xfrm>
          <a:prstGeom prst="rect">
            <a:avLst/>
          </a:prstGeom>
        </p:spPr>
      </p:pic>
      <p:pic>
        <p:nvPicPr>
          <p:cNvPr id="9" name="Picture 8" descr="A picture containing sky, building, outdoor, old&#10;&#10;Description automatically generated">
            <a:extLst>
              <a:ext uri="{FF2B5EF4-FFF2-40B4-BE49-F238E27FC236}">
                <a16:creationId xmlns:a16="http://schemas.microsoft.com/office/drawing/2014/main" id="{E02DB742-A32E-468C-BF61-26D3EA8E12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952" y="3733801"/>
            <a:ext cx="3121185" cy="3082170"/>
          </a:xfrm>
          <a:prstGeom prst="rect">
            <a:avLst/>
          </a:prstGeom>
        </p:spPr>
      </p:pic>
      <p:pic>
        <p:nvPicPr>
          <p:cNvPr id="13" name="Picture 12" descr="A picture containing outdoor, sky, building, rock&#10;&#10;Description automatically generated">
            <a:extLst>
              <a:ext uri="{FF2B5EF4-FFF2-40B4-BE49-F238E27FC236}">
                <a16:creationId xmlns:a16="http://schemas.microsoft.com/office/drawing/2014/main" id="{D3564D97-1589-4667-9F50-2D87C00B24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1061" y="3942859"/>
            <a:ext cx="4616739" cy="2869368"/>
          </a:xfrm>
          <a:prstGeom prst="rect">
            <a:avLst/>
          </a:prstGeom>
        </p:spPr>
      </p:pic>
      <p:sp>
        <p:nvSpPr>
          <p:cNvPr id="17" name="TextBox 16">
            <a:extLst>
              <a:ext uri="{FF2B5EF4-FFF2-40B4-BE49-F238E27FC236}">
                <a16:creationId xmlns:a16="http://schemas.microsoft.com/office/drawing/2014/main" id="{5A96ED09-ADF8-4CB5-AD4E-D8A2639C81C1}"/>
              </a:ext>
            </a:extLst>
          </p:cNvPr>
          <p:cNvSpPr txBox="1"/>
          <p:nvPr/>
        </p:nvSpPr>
        <p:spPr>
          <a:xfrm>
            <a:off x="3348124" y="3912275"/>
            <a:ext cx="1089283" cy="2031325"/>
          </a:xfrm>
          <a:prstGeom prst="rect">
            <a:avLst/>
          </a:prstGeom>
          <a:noFill/>
        </p:spPr>
        <p:txBody>
          <a:bodyPr wrap="square" rtlCol="0">
            <a:spAutoFit/>
          </a:bodyPr>
          <a:lstStyle/>
          <a:p>
            <a:r>
              <a:rPr lang="en-US" sz="1400" dirty="0"/>
              <a:t>Before and after photos of a collapsed 16th-century Catholic church tower.</a:t>
            </a:r>
          </a:p>
        </p:txBody>
      </p:sp>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21328" y="6458226"/>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7.5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179696" y="1123950"/>
            <a:ext cx="355410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(MMI) scale is a ten-stage scale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that indicates the severity of</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ground shaking. Intensity is</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dependent on the magnitude,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depth, bedrock, and location.</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 the epicenter experienced severe shaking from this earthquake.</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4">
            <a:extLst>
              <a:ext uri="{FF2B5EF4-FFF2-40B4-BE49-F238E27FC236}">
                <a16:creationId xmlns:a16="http://schemas.microsoft.com/office/drawing/2014/main" id="{AD5E9567-C28A-4F80-9881-2BB3C6BC5EDB}"/>
              </a:ext>
            </a:extLst>
          </p:cNvPr>
          <p:cNvSpPr txBox="1">
            <a:spLocks noChangeArrowheads="1"/>
          </p:cNvSpPr>
          <p:nvPr/>
        </p:nvSpPr>
        <p:spPr bwMode="auto">
          <a:xfrm>
            <a:off x="587375" y="4381809"/>
            <a:ext cx="27527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13" name="Picture 9">
            <a:extLst>
              <a:ext uri="{FF2B5EF4-FFF2-40B4-BE49-F238E27FC236}">
                <a16:creationId xmlns:a16="http://schemas.microsoft.com/office/drawing/2014/main" id="{BB051B11-32C9-4FA4-86E0-CCD72A1020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429434"/>
            <a:ext cx="6477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0">
            <a:extLst>
              <a:ext uri="{FF2B5EF4-FFF2-40B4-BE49-F238E27FC236}">
                <a16:creationId xmlns:a16="http://schemas.microsoft.com/office/drawing/2014/main" id="{9934EAD4-4A55-40F6-A407-587022D09DBF}"/>
              </a:ext>
            </a:extLst>
          </p:cNvPr>
          <p:cNvSpPr txBox="1">
            <a:spLocks noChangeArrowheads="1"/>
          </p:cNvSpPr>
          <p:nvPr/>
        </p:nvSpPr>
        <p:spPr bwMode="auto">
          <a:xfrm>
            <a:off x="685800" y="4120665"/>
            <a:ext cx="2438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0CE108DF-02D7-4D37-ADE8-CAF897DE18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3800" y="1212210"/>
            <a:ext cx="5218719" cy="5218719"/>
          </a:xfrm>
          <a:prstGeom prst="rect">
            <a:avLst/>
          </a:prstGeom>
        </p:spPr>
      </p:pic>
      <p:sp>
        <p:nvSpPr>
          <p:cNvPr id="11" name="Title 1">
            <a:extLst>
              <a:ext uri="{FF2B5EF4-FFF2-40B4-BE49-F238E27FC236}">
                <a16:creationId xmlns:a16="http://schemas.microsoft.com/office/drawing/2014/main" id="{F2C1B7DD-56D5-410D-A199-A7B33E3BD8E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27,000 people were exposed to severe shaking from this earthquake.</a:t>
            </a:r>
          </a:p>
        </p:txBody>
      </p:sp>
      <p:pic>
        <p:nvPicPr>
          <p:cNvPr id="5" name="Picture 4" descr="Map&#10;&#10;Description automatically generated">
            <a:extLst>
              <a:ext uri="{FF2B5EF4-FFF2-40B4-BE49-F238E27FC236}">
                <a16:creationId xmlns:a16="http://schemas.microsoft.com/office/drawing/2014/main" id="{7F733EC8-1454-46E1-BF16-31E4CA674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4095" y="1170794"/>
            <a:ext cx="4316412" cy="4316412"/>
          </a:xfrm>
          <a:prstGeom prst="rect">
            <a:avLst/>
          </a:prstGeom>
        </p:spPr>
      </p:pic>
      <p:pic>
        <p:nvPicPr>
          <p:cNvPr id="8" name="Picture 7" descr="Graphical user interface, table&#10;&#10;Description automatically generated">
            <a:extLst>
              <a:ext uri="{FF2B5EF4-FFF2-40B4-BE49-F238E27FC236}">
                <a16:creationId xmlns:a16="http://schemas.microsoft.com/office/drawing/2014/main" id="{1BFF36FC-26B5-4E67-BFED-0C82533761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198" y="2971800"/>
            <a:ext cx="2066602" cy="3469756"/>
          </a:xfrm>
          <a:prstGeom prst="rect">
            <a:avLst/>
          </a:prstGeom>
        </p:spPr>
      </p:pic>
      <p:sp>
        <p:nvSpPr>
          <p:cNvPr id="11" name="Title 1">
            <a:extLst>
              <a:ext uri="{FF2B5EF4-FFF2-40B4-BE49-F238E27FC236}">
                <a16:creationId xmlns:a16="http://schemas.microsoft.com/office/drawing/2014/main" id="{A0D86D2E-F5C8-40EB-BC7F-89E36D12667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60237" y="1143000"/>
            <a:ext cx="2608486"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the orange triangles.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This earthquake is shown by the red star.  At the location of this earthquake, the Nazca Plate subducts beneath the South America Plate at a velocity of about 56 mm/yr.</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4">
            <a:extLst>
              <a:ext uri="{28A0092B-C50C-407E-A947-70E740481C1C}">
                <a14:useLocalDpi xmlns:a14="http://schemas.microsoft.com/office/drawing/2010/main" val="0"/>
              </a:ext>
            </a:extLst>
          </a:blip>
          <a:srcRect l="20000" t="5008" r="15654" b="5773"/>
          <a:stretch/>
        </p:blipFill>
        <p:spPr>
          <a:xfrm>
            <a:off x="3048000" y="1410846"/>
            <a:ext cx="5883828" cy="4848447"/>
          </a:xfrm>
          <a:prstGeom prst="rect">
            <a:avLst/>
          </a:prstGeom>
        </p:spPr>
      </p:pic>
      <p:sp>
        <p:nvSpPr>
          <p:cNvPr id="3" name="5-Point Star 2">
            <a:extLst>
              <a:ext uri="{FF2B5EF4-FFF2-40B4-BE49-F238E27FC236}">
                <a16:creationId xmlns:a16="http://schemas.microsoft.com/office/drawing/2014/main" id="{62BC2972-F4F8-724D-A868-C68C441C69D4}"/>
              </a:ext>
            </a:extLst>
          </p:cNvPr>
          <p:cNvSpPr/>
          <p:nvPr/>
        </p:nvSpPr>
        <p:spPr bwMode="auto">
          <a:xfrm>
            <a:off x="5812466" y="2442944"/>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4">
            <a:extLst>
              <a:ext uri="{28A0092B-C50C-407E-A947-70E740481C1C}">
                <a14:useLocalDpi xmlns:a14="http://schemas.microsoft.com/office/drawing/2010/main" val="0"/>
              </a:ext>
            </a:extLst>
          </a:blip>
          <a:srcRect l="72505" t="66815" r="4006" b="7162"/>
          <a:stretch/>
        </p:blipFill>
        <p:spPr>
          <a:xfrm>
            <a:off x="6635885" y="4747610"/>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553200" y="3301449"/>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3962400" y="3496515"/>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2" name="TextBox 1">
            <a:extLst>
              <a:ext uri="{FF2B5EF4-FFF2-40B4-BE49-F238E27FC236}">
                <a16:creationId xmlns:a16="http://schemas.microsoft.com/office/drawing/2014/main" id="{4A458601-6982-814C-ACF3-3FEF2EA8CBD9}"/>
              </a:ext>
            </a:extLst>
          </p:cNvPr>
          <p:cNvSpPr txBox="1"/>
          <p:nvPr/>
        </p:nvSpPr>
        <p:spPr>
          <a:xfrm>
            <a:off x="6029954" y="2408024"/>
            <a:ext cx="1099981" cy="307777"/>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400" dirty="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191723" y="2045670"/>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5928361" y="2204001"/>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02948" y="4291306"/>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01066" y="4067997"/>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16387" y="4555737"/>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085AC478-A433-4DE9-999F-1BCE4ADCD31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6434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760177-E249-4FF9-B148-BFF76777DC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64" y="4572000"/>
            <a:ext cx="3828298" cy="1902453"/>
          </a:xfrm>
          <a:prstGeom prst="rect">
            <a:avLst/>
          </a:prstGeom>
        </p:spPr>
      </p:pic>
      <p:pic>
        <p:nvPicPr>
          <p:cNvPr id="7" name="Picture 6" descr="Map&#10;&#10;Description automatically generated">
            <a:extLst>
              <a:ext uri="{FF2B5EF4-FFF2-40B4-BE49-F238E27FC236}">
                <a16:creationId xmlns:a16="http://schemas.microsoft.com/office/drawing/2014/main" id="{91BDB08A-EF1F-48CA-AA58-65E09F41C8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990600"/>
            <a:ext cx="4852697" cy="5466962"/>
          </a:xfrm>
          <a:prstGeom prst="rect">
            <a:avLst/>
          </a:prstGeom>
        </p:spPr>
      </p:pic>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189110" y="1069221"/>
            <a:ext cx="4099697" cy="34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Epicenters are shown on a map of historic seismicity on the right</a:t>
            </a:r>
            <a:r>
              <a:rPr lang="en-US" altLang="en-US" sz="1800" dirty="0">
                <a:latin typeface="Arial" panose="020B0604020202020204" pitchFamily="34" charset="0"/>
              </a:rPr>
              <a:t>.  Earthquakes between the Nazca and South American Plates and within the Nazca Plate increase in depth from west to east.  </a:t>
            </a:r>
          </a:p>
          <a:p>
            <a:pPr eaLnBrk="1" hangingPunct="1">
              <a:lnSpc>
                <a:spcPts val="2000"/>
              </a:lnSpc>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A</a:t>
            </a:r>
            <a:r>
              <a:rPr lang="en-US" altLang="en-US" sz="1800" dirty="0">
                <a:latin typeface="Arial" panose="020B0604020202020204" pitchFamily="34" charset="0"/>
              </a:rPr>
              <a:t> 3D view along the cross section oriented along the thin white line is shown below.  This earthquake occurred within the top of the Nazca Plate as it bends to dive more steeply beneath the South American Plate. </a:t>
            </a:r>
            <a:endParaRPr lang="en-US" altLang="en-US" sz="1800" dirty="0">
              <a:latin typeface="Arial" panose="020B0604020202020204" pitchFamily="34" charset="0"/>
              <a:ea typeface="ＭＳ Ｐゴシック" panose="020B0600070205080204" pitchFamily="34" charset="-128"/>
            </a:endParaRP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5105400" y="6477000"/>
            <a:ext cx="4038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ea typeface="ＭＳ Ｐゴシック" panose="020B0600070205080204" pitchFamily="34" charset="-128"/>
              </a:rPr>
              <a:t>Maps generated using IRIS Earthquake Browser</a:t>
            </a:r>
          </a:p>
        </p:txBody>
      </p:sp>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914400" y="5332374"/>
            <a:ext cx="11515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rgbClr val="FF0000"/>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86BA19AA-8461-42AF-9823-445FE95853F9}"/>
              </a:ext>
            </a:extLst>
          </p:cNvPr>
          <p:cNvCxnSpPr>
            <a:cxnSpLocks/>
          </p:cNvCxnSpPr>
          <p:nvPr/>
        </p:nvCxnSpPr>
        <p:spPr bwMode="auto">
          <a:xfrm flipV="1">
            <a:off x="1905000" y="5105400"/>
            <a:ext cx="297262" cy="30777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D3A59C1-D1E8-45B0-B4FD-2BC0EAAC1BD5}"/>
              </a:ext>
            </a:extLst>
          </p:cNvPr>
          <p:cNvSpPr txBox="1"/>
          <p:nvPr/>
        </p:nvSpPr>
        <p:spPr>
          <a:xfrm>
            <a:off x="6004420" y="2907944"/>
            <a:ext cx="2867444" cy="369332"/>
          </a:xfrm>
          <a:prstGeom prst="rect">
            <a:avLst/>
          </a:prstGeom>
          <a:noFill/>
        </p:spPr>
        <p:txBody>
          <a:bodyPr wrap="square" rtlCol="0">
            <a:spAutoFit/>
          </a:bodyPr>
          <a:lstStyle/>
          <a:p>
            <a:pPr algn="ctr"/>
            <a:r>
              <a:rPr lang="en-US" b="1" dirty="0"/>
              <a:t>South American Plate</a:t>
            </a:r>
          </a:p>
        </p:txBody>
      </p:sp>
      <p:sp>
        <p:nvSpPr>
          <p:cNvPr id="26" name="TextBox 4">
            <a:extLst>
              <a:ext uri="{FF2B5EF4-FFF2-40B4-BE49-F238E27FC236}">
                <a16:creationId xmlns:a16="http://schemas.microsoft.com/office/drawing/2014/main" id="{D639CBA8-6602-41C3-B255-E95BACC72E83}"/>
              </a:ext>
            </a:extLst>
          </p:cNvPr>
          <p:cNvSpPr txBox="1">
            <a:spLocks noChangeArrowheads="1"/>
          </p:cNvSpPr>
          <p:nvPr/>
        </p:nvSpPr>
        <p:spPr bwMode="auto">
          <a:xfrm>
            <a:off x="5859280" y="3253495"/>
            <a:ext cx="11459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rgbClr val="FF0000"/>
                </a:solidFill>
                <a:latin typeface="Arial" panose="020B0604020202020204" pitchFamily="34" charset="0"/>
              </a:rPr>
              <a:t>Earthquake</a:t>
            </a:r>
          </a:p>
        </p:txBody>
      </p:sp>
      <p:cxnSp>
        <p:nvCxnSpPr>
          <p:cNvPr id="28" name="Straight Arrow Connector 27">
            <a:extLst>
              <a:ext uri="{FF2B5EF4-FFF2-40B4-BE49-F238E27FC236}">
                <a16:creationId xmlns:a16="http://schemas.microsoft.com/office/drawing/2014/main" id="{C5D47CE6-0B0A-4230-931F-C1D2E77A2FB6}"/>
              </a:ext>
            </a:extLst>
          </p:cNvPr>
          <p:cNvCxnSpPr>
            <a:cxnSpLocks/>
          </p:cNvCxnSpPr>
          <p:nvPr/>
        </p:nvCxnSpPr>
        <p:spPr bwMode="auto">
          <a:xfrm flipH="1">
            <a:off x="5105400" y="3431667"/>
            <a:ext cx="794252" cy="46237"/>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693779D-9C2A-4AB7-9BB0-1C70787A0108}"/>
              </a:ext>
            </a:extLst>
          </p:cNvPr>
          <p:cNvCxnSpPr>
            <a:cxnSpLocks/>
          </p:cNvCxnSpPr>
          <p:nvPr/>
        </p:nvCxnSpPr>
        <p:spPr bwMode="auto">
          <a:xfrm flipV="1">
            <a:off x="4137019" y="3213219"/>
            <a:ext cx="1871371" cy="49721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06240" y="4670287"/>
            <a:ext cx="365760" cy="17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95840" y="4482133"/>
            <a:ext cx="166309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0BDCFC7B-F373-FC48-BFD6-258C98CE0B8B}"/>
              </a:ext>
            </a:extLst>
          </p:cNvPr>
          <p:cNvSpPr txBox="1"/>
          <p:nvPr/>
        </p:nvSpPr>
        <p:spPr>
          <a:xfrm>
            <a:off x="4455449" y="5642904"/>
            <a:ext cx="1147502" cy="646331"/>
          </a:xfrm>
          <a:prstGeom prst="rect">
            <a:avLst/>
          </a:prstGeom>
          <a:noFill/>
        </p:spPr>
        <p:txBody>
          <a:bodyPr wrap="square" rtlCol="0">
            <a:spAutoFit/>
          </a:bodyPr>
          <a:lstStyle/>
          <a:p>
            <a:pPr algn="ctr"/>
            <a:r>
              <a:rPr lang="en-US" b="1" dirty="0"/>
              <a:t>Nazca</a:t>
            </a:r>
          </a:p>
          <a:p>
            <a:pPr algn="ctr"/>
            <a:r>
              <a:rPr lang="en-US" b="1" dirty="0"/>
              <a:t>Plate</a:t>
            </a:r>
          </a:p>
        </p:txBody>
      </p:sp>
      <p:sp>
        <p:nvSpPr>
          <p:cNvPr id="18" name="Title 1">
            <a:extLst>
              <a:ext uri="{FF2B5EF4-FFF2-40B4-BE49-F238E27FC236}">
                <a16:creationId xmlns:a16="http://schemas.microsoft.com/office/drawing/2014/main" id="{2733AC5A-996B-4BAF-ADB7-F1DE24FC220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143000"/>
            <a:ext cx="8675687" cy="17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 typeface="Arial" panose="020B0604020202020204" pitchFamily="34" charset="0"/>
              <a:buNone/>
            </a:pPr>
            <a:r>
              <a:rPr lang="en-US" altLang="en-US" sz="1800" dirty="0">
                <a:latin typeface="Arial" panose="020B0604020202020204" pitchFamily="34" charset="0"/>
              </a:rPr>
              <a:t>At the location of this earthquake, the oceanic Nazca Plate moves east relative to the South American Plate, subducting at the Peru-Chile Trench west of the Ecuadoran coast and sinking into the mantle beneath South America. This earthquake occurred at an intermediate-depth, where earthquakes occur within the subducting slab rather than at the shallow plate interface between subducting and overriding tectonic plates. </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45300" y="5245100"/>
            <a:ext cx="1917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Nazca – South America plate boundary region.</a:t>
            </a:r>
          </a:p>
        </p:txBody>
      </p:sp>
      <p:pic>
        <p:nvPicPr>
          <p:cNvPr id="2" name="Short_PeruChile">
            <a:hlinkClick r:id="" action="ppaction://media"/>
            <a:extLst>
              <a:ext uri="{FF2B5EF4-FFF2-40B4-BE49-F238E27FC236}">
                <a16:creationId xmlns:a16="http://schemas.microsoft.com/office/drawing/2014/main" id="{92CAFF28-6AA0-42D6-8885-B7363D70D8F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960728"/>
            <a:ext cx="6248400" cy="3651409"/>
          </a:xfrm>
          <a:prstGeom prst="rect">
            <a:avLst/>
          </a:prstGeom>
        </p:spPr>
      </p:pic>
      <p:sp>
        <p:nvSpPr>
          <p:cNvPr id="9" name="Title 1">
            <a:extLst>
              <a:ext uri="{FF2B5EF4-FFF2-40B4-BE49-F238E27FC236}">
                <a16:creationId xmlns:a16="http://schemas.microsoft.com/office/drawing/2014/main" id="{FE0A7929-A3CC-4002-946C-5A219750149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0618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4737100" y="5257800"/>
            <a:ext cx="41671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earthquake occurred at a depth of 112.5 km, likely within the Nazca Plate which is subducting beneath the South America Plate.</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15367" name="TextBox 11">
            <a:extLst>
              <a:ext uri="{FF2B5EF4-FFF2-40B4-BE49-F238E27FC236}">
                <a16:creationId xmlns:a16="http://schemas.microsoft.com/office/drawing/2014/main" id="{B7A351BF-501E-47D4-A3DA-6153172C6591}"/>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439602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2">
            <a:extLst>
              <a:ext uri="{FF2B5EF4-FFF2-40B4-BE49-F238E27FC236}">
                <a16:creationId xmlns:a16="http://schemas.microsoft.com/office/drawing/2014/main" id="{0A805736-CAA4-4669-899D-6B7DF93EBD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614613"/>
            <a:ext cx="3657600" cy="164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iagram&#10;&#10;Description automatically generated with medium confidence">
            <a:extLst>
              <a:ext uri="{FF2B5EF4-FFF2-40B4-BE49-F238E27FC236}">
                <a16:creationId xmlns:a16="http://schemas.microsoft.com/office/drawing/2014/main" id="{C9D04243-934B-44FE-B144-4CF7CDA031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613" y="2555638"/>
            <a:ext cx="2309345" cy="2330531"/>
          </a:xfrm>
          <a:prstGeom prst="rect">
            <a:avLst/>
          </a:prstGeom>
        </p:spPr>
      </p:pic>
      <p:sp>
        <p:nvSpPr>
          <p:cNvPr id="12" name="Title 1">
            <a:extLst>
              <a:ext uri="{FF2B5EF4-FFF2-40B4-BE49-F238E27FC236}">
                <a16:creationId xmlns:a16="http://schemas.microsoft.com/office/drawing/2014/main" id="{B3932CE8-DA6E-492E-A32D-4FBFC52179E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D679BC-E2B3-9941-97C1-E0652ED510AF}"/>
              </a:ext>
            </a:extLst>
          </p:cNvPr>
          <p:cNvPicPr>
            <a:picLocks noChangeAspect="1"/>
          </p:cNvPicPr>
          <p:nvPr/>
        </p:nvPicPr>
        <p:blipFill>
          <a:blip r:embed="rId3"/>
          <a:stretch>
            <a:fillRect/>
          </a:stretch>
        </p:blipFill>
        <p:spPr>
          <a:xfrm>
            <a:off x="998904" y="1349992"/>
            <a:ext cx="6937829" cy="5486400"/>
          </a:xfrm>
          <a:prstGeom prst="rect">
            <a:avLst/>
          </a:prstGeom>
        </p:spPr>
      </p:pic>
      <p:sp>
        <p:nvSpPr>
          <p:cNvPr id="4" name="Rectangle 3">
            <a:extLst>
              <a:ext uri="{FF2B5EF4-FFF2-40B4-BE49-F238E27FC236}">
                <a16:creationId xmlns:a16="http://schemas.microsoft.com/office/drawing/2014/main" id="{CBFF957B-272E-4571-BB14-C3BC55F3375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D897A001-8909-8848-8E5A-6D3FD2D6DD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BDD0AC33-3FD9-134A-922F-9AFA7C8E1176}"/>
              </a:ext>
            </a:extLst>
          </p:cNvPr>
          <p:cNvSpPr txBox="1">
            <a:spLocks noChangeArrowheads="1"/>
          </p:cNvSpPr>
          <p:nvPr/>
        </p:nvSpPr>
        <p:spPr bwMode="auto">
          <a:xfrm>
            <a:off x="1600200" y="2549156"/>
            <a:ext cx="682612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10 minutes and 15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4342" name="TextBox 9">
            <a:extLst>
              <a:ext uri="{FF2B5EF4-FFF2-40B4-BE49-F238E27FC236}">
                <a16:creationId xmlns:a16="http://schemas.microsoft.com/office/drawing/2014/main" id="{45656B27-FE39-B444-82D6-BE05DEC98DFE}"/>
              </a:ext>
            </a:extLst>
          </p:cNvPr>
          <p:cNvSpPr txBox="1">
            <a:spLocks noChangeArrowheads="1"/>
          </p:cNvSpPr>
          <p:nvPr/>
        </p:nvSpPr>
        <p:spPr bwMode="auto">
          <a:xfrm>
            <a:off x="1600200" y="3557500"/>
            <a:ext cx="682612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18 minutes and 38 seconds to </a:t>
            </a:r>
            <a:r>
              <a:rPr lang="en-US" altLang="en-US" sz="1400" dirty="0">
                <a:solidFill>
                  <a:srgbClr val="000000"/>
                </a:solidFill>
                <a:latin typeface="Arial" panose="020B0604020202020204" pitchFamily="34" charset="0"/>
              </a:rPr>
              <a:t>travel from the earthquake to Bend.</a:t>
            </a:r>
          </a:p>
        </p:txBody>
      </p:sp>
      <p:sp>
        <p:nvSpPr>
          <p:cNvPr id="14343" name="TextBox 4">
            <a:extLst>
              <a:ext uri="{FF2B5EF4-FFF2-40B4-BE49-F238E27FC236}">
                <a16:creationId xmlns:a16="http://schemas.microsoft.com/office/drawing/2014/main" id="{10A09F04-4E3F-7741-AE8D-CEEC5E97266C}"/>
              </a:ext>
            </a:extLst>
          </p:cNvPr>
          <p:cNvSpPr txBox="1">
            <a:spLocks noChangeArrowheads="1"/>
          </p:cNvSpPr>
          <p:nvPr/>
        </p:nvSpPr>
        <p:spPr bwMode="auto">
          <a:xfrm>
            <a:off x="2819467" y="1321468"/>
            <a:ext cx="376238" cy="369888"/>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4344" name="TextBox 11">
            <a:extLst>
              <a:ext uri="{FF2B5EF4-FFF2-40B4-BE49-F238E27FC236}">
                <a16:creationId xmlns:a16="http://schemas.microsoft.com/office/drawing/2014/main" id="{CDD3406A-A273-E84C-88EC-6EF28E16C609}"/>
              </a:ext>
            </a:extLst>
          </p:cNvPr>
          <p:cNvSpPr txBox="1">
            <a:spLocks noChangeArrowheads="1"/>
          </p:cNvSpPr>
          <p:nvPr/>
        </p:nvSpPr>
        <p:spPr bwMode="auto">
          <a:xfrm>
            <a:off x="4315484" y="1420062"/>
            <a:ext cx="338138" cy="369888"/>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1" name="TextBox 11">
            <a:extLst>
              <a:ext uri="{FF2B5EF4-FFF2-40B4-BE49-F238E27FC236}">
                <a16:creationId xmlns:a16="http://schemas.microsoft.com/office/drawing/2014/main" id="{3A47D7A6-5AC8-4940-85D2-E00FB7FE2B3B}"/>
              </a:ext>
            </a:extLst>
          </p:cNvPr>
          <p:cNvSpPr txBox="1">
            <a:spLocks noChangeArrowheads="1"/>
          </p:cNvSpPr>
          <p:nvPr/>
        </p:nvSpPr>
        <p:spPr bwMode="auto">
          <a:xfrm>
            <a:off x="6239011" y="1281841"/>
            <a:ext cx="1787669" cy="646331"/>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dirty="0">
              <a:solidFill>
                <a:srgbClr val="000000"/>
              </a:solidFill>
              <a:latin typeface="Arial" panose="020B0604020202020204" pitchFamily="34" charset="0"/>
            </a:endParaRPr>
          </a:p>
          <a:p>
            <a:pPr eaLnBrk="1" hangingPunct="1">
              <a:spcBef>
                <a:spcPct val="0"/>
              </a:spcBef>
              <a:buFontTx/>
              <a:buNone/>
            </a:pPr>
            <a:r>
              <a:rPr lang="en-US" altLang="en-US" sz="1800" b="1" dirty="0">
                <a:solidFill>
                  <a:srgbClr val="000000"/>
                </a:solidFill>
                <a:latin typeface="Arial" panose="020B0604020202020204" pitchFamily="34" charset="0"/>
              </a:rPr>
              <a:t>Surface waves</a:t>
            </a:r>
          </a:p>
        </p:txBody>
      </p:sp>
      <p:sp>
        <p:nvSpPr>
          <p:cNvPr id="14341" name="TextBox 7">
            <a:extLst>
              <a:ext uri="{FF2B5EF4-FFF2-40B4-BE49-F238E27FC236}">
                <a16:creationId xmlns:a16="http://schemas.microsoft.com/office/drawing/2014/main" id="{03AE8578-50BA-C745-9216-9ECA7E2144BF}"/>
              </a:ext>
            </a:extLst>
          </p:cNvPr>
          <p:cNvSpPr txBox="1">
            <a:spLocks noChangeArrowheads="1"/>
          </p:cNvSpPr>
          <p:nvPr/>
        </p:nvSpPr>
        <p:spPr bwMode="auto">
          <a:xfrm>
            <a:off x="1846996" y="829167"/>
            <a:ext cx="63325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6984 km (4340 miles, 63.1°) from the location of this earthquake. </a:t>
            </a:r>
          </a:p>
        </p:txBody>
      </p:sp>
      <p:sp>
        <p:nvSpPr>
          <p:cNvPr id="18" name="TextBox 9">
            <a:extLst>
              <a:ext uri="{FF2B5EF4-FFF2-40B4-BE49-F238E27FC236}">
                <a16:creationId xmlns:a16="http://schemas.microsoft.com/office/drawing/2014/main" id="{5A19E201-C5F6-8C41-A527-4F3BDC4E94D0}"/>
              </a:ext>
            </a:extLst>
          </p:cNvPr>
          <p:cNvSpPr txBox="1">
            <a:spLocks noChangeArrowheads="1"/>
          </p:cNvSpPr>
          <p:nvPr/>
        </p:nvSpPr>
        <p:spPr bwMode="auto">
          <a:xfrm>
            <a:off x="2471379" y="4565844"/>
            <a:ext cx="508377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Because the focus of this earthquake was more than 100 km deep, there was little displacement of Earth’s surface above the earthquake and almost no surface waves were produced.</a:t>
            </a:r>
          </a:p>
        </p:txBody>
      </p:sp>
      <p:sp>
        <p:nvSpPr>
          <p:cNvPr id="8" name="Rectangle 7">
            <a:extLst>
              <a:ext uri="{FF2B5EF4-FFF2-40B4-BE49-F238E27FC236}">
                <a16:creationId xmlns:a16="http://schemas.microsoft.com/office/drawing/2014/main" id="{65BE80DA-779A-9A49-8533-6AACD5ABD0ED}"/>
              </a:ext>
            </a:extLst>
          </p:cNvPr>
          <p:cNvSpPr/>
          <p:nvPr/>
        </p:nvSpPr>
        <p:spPr>
          <a:xfrm>
            <a:off x="5715000" y="5562600"/>
            <a:ext cx="2221733"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1DD213B-2973-46D5-8D35-6B2CB00346E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November 28, 2021 at 10:52:13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2164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11121</TotalTime>
  <Words>1257</Words>
  <Application>Microsoft Office PowerPoint</Application>
  <PresentationFormat>On-screen Show (4:3)</PresentationFormat>
  <Paragraphs>111</Paragraphs>
  <Slides>9</Slides>
  <Notes>9</Notes>
  <HiddenSlides>0</HiddenSlides>
  <MMClips>1</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9</vt:i4>
      </vt:variant>
    </vt:vector>
  </HeadingPairs>
  <TitlesOfParts>
    <vt:vector size="14" baseType="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864</cp:revision>
  <cp:lastPrinted>2018-05-05T19:31:49Z</cp:lastPrinted>
  <dcterms:created xsi:type="dcterms:W3CDTF">2009-05-31T20:07:40Z</dcterms:created>
  <dcterms:modified xsi:type="dcterms:W3CDTF">2021-11-28T18:19:28Z</dcterms:modified>
</cp:coreProperties>
</file>