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2"/>
  </p:notesMasterIdLst>
  <p:sldIdLst>
    <p:sldId id="341" r:id="rId3"/>
    <p:sldId id="302" r:id="rId4"/>
    <p:sldId id="365" r:id="rId5"/>
    <p:sldId id="386" r:id="rId6"/>
    <p:sldId id="387" r:id="rId7"/>
    <p:sldId id="347" r:id="rId8"/>
    <p:sldId id="332" r:id="rId9"/>
    <p:sldId id="330" r:id="rId10"/>
    <p:sldId id="373" r:id="rId11"/>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04" autoAdjust="0"/>
    <p:restoredTop sz="83466" autoAdjust="0"/>
  </p:normalViewPr>
  <p:slideViewPr>
    <p:cSldViewPr showGuides="1">
      <p:cViewPr>
        <p:scale>
          <a:sx n="150" d="100"/>
          <a:sy n="150" d="100"/>
        </p:scale>
        <p:origin x="480" y="1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12/14/21</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B2CA3E6D-4D55-4345-B78F-4A009FFE200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A837DE41-BBF5-4EA6-A473-03679B7B8DA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sz="1200" kern="1200" dirty="0">
                <a:solidFill>
                  <a:schemeClr val="tx1"/>
                </a:solidFill>
                <a:effectLst/>
                <a:latin typeface="+mn-lt"/>
                <a:ea typeface="ＭＳ Ｐゴシック" panose="020B0600070205080204" pitchFamily="34" charset="-128"/>
                <a:cs typeface="ＭＳ Ｐゴシック" panose="020B0600070205080204" pitchFamily="34" charset="-128"/>
              </a:rPr>
              <a:t>Más información: </a:t>
            </a:r>
            <a:r>
              <a:rPr lang="es-ES"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https://earthquake.usgs.gov/earthquakes/eventpage/us6000gc2a</a:t>
            </a:r>
            <a:r>
              <a:rPr lang="en-US" dirty="0">
                <a:effectLst/>
              </a:rPr>
              <a:t> </a:t>
            </a:r>
            <a:endParaRPr lang="en-US" altLang="en-US" dirty="0"/>
          </a:p>
        </p:txBody>
      </p:sp>
      <p:sp>
        <p:nvSpPr>
          <p:cNvPr id="12292" name="Slide Number Placeholder 3">
            <a:extLst>
              <a:ext uri="{FF2B5EF4-FFF2-40B4-BE49-F238E27FC236}">
                <a16:creationId xmlns:a16="http://schemas.microsoft.com/office/drawing/2014/main" id="{A1CCDF6A-B23E-4717-8B50-8E645B17179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639E384-8C9E-4E14-9443-0118296A08F0}" type="slidenum">
              <a:rPr lang="en-US" altLang="en-US" sz="130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marL="0" marR="0" lvl="0" indent="0" algn="l" defTabSz="914400" rtl="0" eaLnBrk="1" fontAlgn="base" latinLnBrk="0" hangingPunct="1">
              <a:lnSpc>
                <a:spcPct val="100000"/>
              </a:lnSpc>
              <a:spcBef>
                <a:spcPct val="0"/>
              </a:spcBef>
              <a:spcAft>
                <a:spcPct val="0"/>
              </a:spcAft>
              <a:buClrTx/>
              <a:buSzTx/>
              <a:buFontTx/>
              <a:buNone/>
              <a:tabLst/>
              <a:defRPr/>
            </a:pPr>
            <a:endParaRPr lang="es-ES" altLang="en-US" dirty="0">
              <a:ea typeface="ＭＳ Ｐゴシック" panose="020B0600070205080204" pitchFamily="34" charset="-128"/>
            </a:endParaRPr>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3</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D0AD1675-F9EC-5C43-BE7F-FE98F22B26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7AE84F30-EAEC-D540-8757-62B9D5C419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3555" name="Slide Number Placeholder 3">
            <a:extLst>
              <a:ext uri="{FF2B5EF4-FFF2-40B4-BE49-F238E27FC236}">
                <a16:creationId xmlns:a16="http://schemas.microsoft.com/office/drawing/2014/main" id="{59B0E596-C8FD-234C-AAEC-BEEFE13514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5AC0E44-17FE-2C47-8279-B615BDB5ADB5}" type="slidenum">
              <a:rPr lang="en-US" altLang="en-US" sz="1300" smtClean="0"/>
              <a:pPr>
                <a:spcBef>
                  <a:spcPct val="0"/>
                </a:spcBef>
              </a:pPr>
              <a:t>4</a:t>
            </a:fld>
            <a:endParaRPr lang="en-US" altLang="en-US" sz="1300"/>
          </a:p>
        </p:txBody>
      </p:sp>
    </p:spTree>
    <p:extLst>
      <p:ext uri="{BB962C8B-B14F-4D97-AF65-F5344CB8AC3E}">
        <p14:creationId xmlns:p14="http://schemas.microsoft.com/office/powerpoint/2010/main" val="3386401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D0AD1675-F9EC-5C43-BE7F-FE98F22B26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7AE84F30-EAEC-D540-8757-62B9D5C419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3555" name="Slide Number Placeholder 3">
            <a:extLst>
              <a:ext uri="{FF2B5EF4-FFF2-40B4-BE49-F238E27FC236}">
                <a16:creationId xmlns:a16="http://schemas.microsoft.com/office/drawing/2014/main" id="{59B0E596-C8FD-234C-AAEC-BEEFE13514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5AC0E44-17FE-2C47-8279-B615BDB5ADB5}" type="slidenum">
              <a:rPr lang="en-US" altLang="en-US" sz="1300" smtClean="0"/>
              <a:pPr>
                <a:spcBef>
                  <a:spcPct val="0"/>
                </a:spcBef>
              </a:pPr>
              <a:t>5</a:t>
            </a:fld>
            <a:endParaRPr lang="en-US" altLang="en-US" sz="1300"/>
          </a:p>
        </p:txBody>
      </p:sp>
    </p:spTree>
    <p:extLst>
      <p:ext uri="{BB962C8B-B14F-4D97-AF65-F5344CB8AC3E}">
        <p14:creationId xmlns:p14="http://schemas.microsoft.com/office/powerpoint/2010/main" val="2119705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95E2562D-BC40-4F67-8036-0C61DF93997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B40E8634-20B6-4793-8D5B-27988E7EB0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altLang="en-US" b="1" noProof="0" dirty="0"/>
              <a:t>Explore la sismicidad más a fondo: </a:t>
            </a:r>
            <a:r>
              <a:rPr lang="es-ES_tradnl" altLang="en-US" b="0" noProof="0" dirty="0"/>
              <a:t>Imagen del Navegador de Terremotos de IRIS (</a:t>
            </a:r>
            <a:r>
              <a:rPr lang="es-ES_tradnl" altLang="en-US" sz="1200" i="1" dirty="0">
                <a:latin typeface="Arial" panose="020B0604020202020204" pitchFamily="34" charset="0"/>
                <a:hlinkClick r:id="rId3"/>
              </a:rPr>
              <a:t>www.iris.edu/ieb</a:t>
            </a:r>
            <a:r>
              <a:rPr lang="es-ES_tradnl" altLang="en-US" b="0" noProof="0" dirty="0"/>
              <a:t>)</a:t>
            </a:r>
          </a:p>
          <a:p>
            <a:pPr eaLnBrk="1" hangingPunct="1">
              <a:spcBef>
                <a:spcPct val="0"/>
              </a:spcBef>
            </a:pPr>
            <a:endParaRPr lang="es-ES_tradnl" altLang="en-US" b="0" noProof="0" dirty="0"/>
          </a:p>
        </p:txBody>
      </p:sp>
      <p:sp>
        <p:nvSpPr>
          <p:cNvPr id="15363" name="Slide Number Placeholder 3">
            <a:extLst>
              <a:ext uri="{FF2B5EF4-FFF2-40B4-BE49-F238E27FC236}">
                <a16:creationId xmlns:a16="http://schemas.microsoft.com/office/drawing/2014/main" id="{B92C9415-4829-4B26-A195-C1D901CD569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01675" indent="-269875">
              <a:defRPr>
                <a:solidFill>
                  <a:schemeClr val="tx1"/>
                </a:solidFill>
                <a:latin typeface="Arial" panose="020B0604020202020204" pitchFamily="34" charset="0"/>
                <a:cs typeface="Arial" panose="020B0604020202020204" pitchFamily="34" charset="0"/>
              </a:defRPr>
            </a:lvl2pPr>
            <a:lvl3pPr marL="1081088" indent="-215900">
              <a:defRPr>
                <a:solidFill>
                  <a:schemeClr val="tx1"/>
                </a:solidFill>
                <a:latin typeface="Arial" panose="020B0604020202020204" pitchFamily="34" charset="0"/>
                <a:cs typeface="Arial" panose="020B0604020202020204" pitchFamily="34" charset="0"/>
              </a:defRPr>
            </a:lvl3pPr>
            <a:lvl4pPr marL="1512888" indent="-215900">
              <a:defRPr>
                <a:solidFill>
                  <a:schemeClr val="tx1"/>
                </a:solidFill>
                <a:latin typeface="Arial" panose="020B0604020202020204" pitchFamily="34" charset="0"/>
                <a:cs typeface="Arial" panose="020B0604020202020204" pitchFamily="34" charset="0"/>
              </a:defRPr>
            </a:lvl4pPr>
            <a:lvl5pPr marL="1944688" indent="-215900">
              <a:defRPr>
                <a:solidFill>
                  <a:schemeClr val="tx1"/>
                </a:solidFill>
                <a:latin typeface="Arial" panose="020B0604020202020204" pitchFamily="34" charset="0"/>
                <a:cs typeface="Arial" panose="020B0604020202020204" pitchFamily="34" charset="0"/>
              </a:defRPr>
            </a:lvl5pPr>
            <a:lvl6pPr marL="24018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8590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162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7734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D8603A0-A6C8-4870-BD71-2A50C4F16128}" type="slidenum">
              <a:rPr lang="en-US" altLang="en-US" sz="1200" smtClean="0">
                <a:latin typeface="Calibri" panose="020F0502020204030204" pitchFamily="34" charset="0"/>
                <a:ea typeface="ＭＳ Ｐゴシック" panose="020B0600070205080204" pitchFamily="34" charset="-128"/>
              </a:rPr>
              <a:pPr/>
              <a:t>6</a:t>
            </a:fld>
            <a:endParaRPr lang="en-US" altLang="en-US" sz="1200">
              <a:latin typeface="Calibri" panose="020F0502020204030204" pitchFamily="34" charset="0"/>
              <a:ea typeface="ＭＳ Ｐゴシック" panose="020B0600070205080204"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8C575BE7-5262-2842-A99B-5DC5D16543F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75EC792A-2B21-EF4D-932C-46A2F32188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2000" b="1" dirty="0">
                <a:solidFill>
                  <a:srgbClr val="393996"/>
                </a:solidFill>
              </a:rPr>
              <a:t>Animación Relevante:</a:t>
            </a:r>
          </a:p>
          <a:p>
            <a:r>
              <a:rPr lang="es-VE" altLang="en-US" sz="2000" dirty="0"/>
              <a:t>Mecanismos Focales Explicado: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endParaRPr lang="en-US" altLang="en-US" sz="1600" dirty="0">
              <a:latin typeface="Arial" panose="020B0604020202020204" pitchFamily="34" charset="0"/>
              <a:cs typeface="Arial" panose="020B0604020202020204" pitchFamily="34" charset="0"/>
            </a:endParaRPr>
          </a:p>
        </p:txBody>
      </p:sp>
      <p:sp>
        <p:nvSpPr>
          <p:cNvPr id="16388" name="Slide Number Placeholder 3">
            <a:extLst>
              <a:ext uri="{FF2B5EF4-FFF2-40B4-BE49-F238E27FC236}">
                <a16:creationId xmlns:a16="http://schemas.microsoft.com/office/drawing/2014/main" id="{E08805DD-4E7E-204A-A359-CC2A3F42E4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55C24E1-A9A3-A549-9E32-16467D82219A}" type="slidenum">
              <a:rPr lang="en-US" altLang="en-US" sz="1300" smtClean="0"/>
              <a:pPr>
                <a:spcBef>
                  <a:spcPct val="0"/>
                </a:spcBef>
              </a:pPr>
              <a:t>7</a:t>
            </a:fld>
            <a:endParaRPr lang="en-US" altLang="en-US" sz="1300"/>
          </a:p>
        </p:txBody>
      </p:sp>
    </p:spTree>
    <p:extLst>
      <p:ext uri="{BB962C8B-B14F-4D97-AF65-F5344CB8AC3E}">
        <p14:creationId xmlns:p14="http://schemas.microsoft.com/office/powerpoint/2010/main" val="2520543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5AEDF768-7120-6C44-BB24-738487CF19E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DFF772D-49EE-2947-936D-677D1DD9B72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200" b="1" noProof="0" dirty="0">
                <a:solidFill>
                  <a:srgbClr val="393996"/>
                </a:solidFill>
              </a:rPr>
              <a:t>Animación Relevante:</a:t>
            </a:r>
          </a:p>
          <a:p>
            <a:pPr marL="0" marR="0">
              <a:spcBef>
                <a:spcPts val="0"/>
              </a:spcBef>
              <a:spcAft>
                <a:spcPts val="0"/>
              </a:spcAft>
            </a:pPr>
            <a:r>
              <a:rPr lang="es-ES_tradnl" altLang="en-US" sz="1200" b="0" noProof="0" dirty="0">
                <a:solidFill>
                  <a:srgbClr val="393996"/>
                </a:solidFill>
              </a:rPr>
              <a:t>Curvas Tiempo de Viaje: </a:t>
            </a:r>
            <a:r>
              <a:rPr lang="es-ES" altLang="en-US" sz="1200" dirty="0">
                <a:solidFill>
                  <a:srgbClr val="000000"/>
                </a:solidFill>
              </a:rPr>
              <a:t>¿</a:t>
            </a:r>
            <a:r>
              <a:rPr lang="es-ES_tradnl" altLang="en-US" sz="1200" b="0" noProof="0" dirty="0">
                <a:solidFill>
                  <a:srgbClr val="393996"/>
                </a:solidFill>
              </a:rPr>
              <a:t>Como son creadas? </a:t>
            </a:r>
            <a:r>
              <a:rPr lang="es-ES_tradnl" sz="12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https://www.iris.edu/hq/inclass/animation/traveltime_curves_how_they_are_created</a:t>
            </a:r>
            <a:endParaRPr lang="es-ES_tradnl" sz="12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es-ES_tradnl" altLang="en-US" sz="1200" noProof="0" dirty="0"/>
          </a:p>
        </p:txBody>
      </p:sp>
      <p:sp>
        <p:nvSpPr>
          <p:cNvPr id="18436" name="Slide Number Placeholder 3">
            <a:extLst>
              <a:ext uri="{FF2B5EF4-FFF2-40B4-BE49-F238E27FC236}">
                <a16:creationId xmlns:a16="http://schemas.microsoft.com/office/drawing/2014/main" id="{0BE6DB57-9EC5-FA4D-87FF-56E8D3DF475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A3F1518-5B14-6348-9B60-AFBA596B47EC}" type="slidenum">
              <a:rPr lang="en-US" altLang="en-US" sz="1300" smtClean="0">
                <a:ea typeface="ＭＳ Ｐゴシック" panose="020B0600070205080204" pitchFamily="34" charset="-128"/>
              </a:rPr>
              <a:pPr>
                <a:spcBef>
                  <a:spcPct val="0"/>
                </a:spcBef>
              </a:pPr>
              <a:t>8</a:t>
            </a:fld>
            <a:endParaRPr lang="en-US" altLang="en-US" sz="1300">
              <a:ea typeface="ＭＳ Ｐゴシック"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12/14/21</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12/14/21</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12/14/21</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12/14/21</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12/14/21</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12/14/21</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12/14/21</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12/14/21</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12/14/21</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12/14/21</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12/14/21</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12/14/21</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12/14/21</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12/14/21</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12/14/21</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12/14/21</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12/14/21</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12/14/21</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12/14/21</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12/14/21</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12/14/21</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12/14/21</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12/14/21</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12/14/21</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hyperlink" Target="about:blank"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hyperlink" Target="about:blank"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hyperlink" Target="about:blank" TargetMode="External"/><Relationship Id="rId5" Type="http://schemas.openxmlformats.org/officeDocument/2006/relationships/image" Target="../media/image17.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0E1EF92-9485-42EE-BBB5-BB58EB7FDE8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sp>
        <p:nvSpPr>
          <p:cNvPr id="11267" name="TextBox 9">
            <a:extLst>
              <a:ext uri="{FF2B5EF4-FFF2-40B4-BE49-F238E27FC236}">
                <a16:creationId xmlns:a16="http://schemas.microsoft.com/office/drawing/2014/main" id="{AFF4F1A5-0C2F-4499-BE40-C58C8F7B266F}"/>
              </a:ext>
            </a:extLst>
          </p:cNvPr>
          <p:cNvSpPr txBox="1">
            <a:spLocks noChangeArrowheads="1"/>
          </p:cNvSpPr>
          <p:nvPr/>
        </p:nvSpPr>
        <p:spPr bwMode="auto">
          <a:xfrm>
            <a:off x="255362" y="939248"/>
            <a:ext cx="6551838"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s-ES_tradnl" altLang="en-US" sz="1600" dirty="0">
                <a:latin typeface="Arial" panose="020B0604020202020204" pitchFamily="34" charset="0"/>
              </a:rPr>
              <a:t>Un terremoto de magnitud 7,3 ocurrió a 80,8 km (50,2 millas) al norte de </a:t>
            </a:r>
            <a:r>
              <a:rPr lang="es-ES_tradnl" altLang="en-US" sz="1600" dirty="0" err="1">
                <a:latin typeface="Arial" panose="020B0604020202020204" pitchFamily="34" charset="0"/>
              </a:rPr>
              <a:t>Maumere</a:t>
            </a:r>
            <a:r>
              <a:rPr lang="es-ES_tradnl" altLang="en-US" sz="1600" dirty="0">
                <a:latin typeface="Arial" panose="020B0604020202020204" pitchFamily="34" charset="0"/>
              </a:rPr>
              <a:t>, Indonesia, a una profundidad de 18,5 km (11,5 millas) que causó solo daños menores e hirió a una persona.</a:t>
            </a:r>
          </a:p>
          <a:p>
            <a:pPr>
              <a:spcBef>
                <a:spcPct val="0"/>
              </a:spcBef>
              <a:buNone/>
            </a:pPr>
            <a:endParaRPr lang="es-ES_tradnl" altLang="en-US" sz="1600" dirty="0">
              <a:latin typeface="Arial" panose="020B0604020202020204" pitchFamily="34" charset="0"/>
            </a:endParaRPr>
          </a:p>
          <a:p>
            <a:pPr>
              <a:spcBef>
                <a:spcPct val="0"/>
              </a:spcBef>
              <a:buNone/>
            </a:pPr>
            <a:r>
              <a:rPr lang="es-ES_tradnl" altLang="en-US" sz="1600" dirty="0">
                <a:latin typeface="Arial" panose="020B0604020202020204" pitchFamily="34" charset="0"/>
              </a:rPr>
              <a:t>Indonesia es el cuarto país más poblado del mundo con 277 millones de personas distribuidas en más de 17.000 islas. Debido a su ubicación dentro de la región de la Zona de Subducción de </a:t>
            </a:r>
            <a:r>
              <a:rPr lang="es-ES_tradnl" altLang="en-US" sz="1600" dirty="0" err="1">
                <a:latin typeface="Arial" panose="020B0604020202020204" pitchFamily="34" charset="0"/>
              </a:rPr>
              <a:t>Sunda</a:t>
            </a:r>
            <a:r>
              <a:rPr lang="es-ES_tradnl" altLang="en-US" sz="1600" dirty="0">
                <a:latin typeface="Arial" panose="020B0604020202020204" pitchFamily="34" charset="0"/>
              </a:rPr>
              <a:t>, Indonesia experimenta frecuentes terremotos y erupciones volcánicas.</a:t>
            </a:r>
          </a:p>
        </p:txBody>
      </p:sp>
      <p:pic>
        <p:nvPicPr>
          <p:cNvPr id="11268" name="Picture 8" descr="IRIS_TMlogo.png">
            <a:extLst>
              <a:ext uri="{FF2B5EF4-FFF2-40B4-BE49-F238E27FC236}">
                <a16:creationId xmlns:a16="http://schemas.microsoft.com/office/drawing/2014/main" id="{41286C2D-E675-40D5-B053-C6B89CB9602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1">
            <a:extLst>
              <a:ext uri="{FF2B5EF4-FFF2-40B4-BE49-F238E27FC236}">
                <a16:creationId xmlns:a16="http://schemas.microsoft.com/office/drawing/2014/main" id="{26E1D8AE-3210-4A39-8010-D54B6F878DE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9088" y="3030537"/>
            <a:ext cx="7364412" cy="375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2">
            <a:extLst>
              <a:ext uri="{FF2B5EF4-FFF2-40B4-BE49-F238E27FC236}">
                <a16:creationId xmlns:a16="http://schemas.microsoft.com/office/drawing/2014/main" id="{C101A3F0-E8A2-4534-BD50-892761120F2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152400"/>
            <a:ext cx="2168525" cy="217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5-Point Star 8">
            <a:extLst>
              <a:ext uri="{FF2B5EF4-FFF2-40B4-BE49-F238E27FC236}">
                <a16:creationId xmlns:a16="http://schemas.microsoft.com/office/drawing/2014/main" id="{86D21097-82D8-4CBA-9805-9FCD21E8852E}"/>
              </a:ext>
            </a:extLst>
          </p:cNvPr>
          <p:cNvSpPr/>
          <p:nvPr/>
        </p:nvSpPr>
        <p:spPr>
          <a:xfrm>
            <a:off x="4613275" y="5626100"/>
            <a:ext cx="127000" cy="1270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_tradnl" dirty="0"/>
          </a:p>
        </p:txBody>
      </p:sp>
      <p:sp>
        <p:nvSpPr>
          <p:cNvPr id="11272" name="TextBox 16">
            <a:extLst>
              <a:ext uri="{FF2B5EF4-FFF2-40B4-BE49-F238E27FC236}">
                <a16:creationId xmlns:a16="http://schemas.microsoft.com/office/drawing/2014/main" id="{1CCEBA0D-7A69-4E19-BEFA-DEB678A6B6A8}"/>
              </a:ext>
            </a:extLst>
          </p:cNvPr>
          <p:cNvSpPr txBox="1">
            <a:spLocks noChangeArrowheads="1"/>
          </p:cNvSpPr>
          <p:nvPr/>
        </p:nvSpPr>
        <p:spPr bwMode="auto">
          <a:xfrm>
            <a:off x="4668838" y="5360988"/>
            <a:ext cx="16605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200" b="1" dirty="0">
                <a:latin typeface="Arial" panose="020B0604020202020204" pitchFamily="34" charset="0"/>
              </a:rPr>
              <a:t>Terremoto</a:t>
            </a:r>
          </a:p>
        </p:txBody>
      </p:sp>
      <p:sp>
        <p:nvSpPr>
          <p:cNvPr id="10" name="Title 1">
            <a:extLst>
              <a:ext uri="{FF2B5EF4-FFF2-40B4-BE49-F238E27FC236}">
                <a16:creationId xmlns:a16="http://schemas.microsoft.com/office/drawing/2014/main" id="{4256F145-48B3-4E40-9EA5-9EA2EDEE2852}"/>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7,3 INDONESIA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14 de Diciembre, 2021 a las 03:20:24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3773941" y="6458226"/>
            <a:ext cx="52241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7,3</a:t>
            </a: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9">
            <a:extLst>
              <a:ext uri="{FF2B5EF4-FFF2-40B4-BE49-F238E27FC236}">
                <a16:creationId xmlns:a16="http://schemas.microsoft.com/office/drawing/2014/main" id="{BB051B11-32C9-4FA4-86E0-CCD72A1020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429434"/>
            <a:ext cx="647700"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8DBB6835-049B-4AD3-935E-225F6F8630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0428" y="1003300"/>
            <a:ext cx="5436833" cy="5454926"/>
          </a:xfrm>
          <a:prstGeom prst="rect">
            <a:avLst/>
          </a:prstGeom>
        </p:spPr>
      </p:pic>
      <p:sp>
        <p:nvSpPr>
          <p:cNvPr id="11" name="Title 1">
            <a:extLst>
              <a:ext uri="{FF2B5EF4-FFF2-40B4-BE49-F238E27FC236}">
                <a16:creationId xmlns:a16="http://schemas.microsoft.com/office/drawing/2014/main" id="{29184E69-7D99-3D49-9DC7-55DC0C85E43D}"/>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7,3 INDONESIA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14 de Diciembre, 2021 a las 03:20:24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5" name="TextBox 15">
            <a:extLst>
              <a:ext uri="{FF2B5EF4-FFF2-40B4-BE49-F238E27FC236}">
                <a16:creationId xmlns:a16="http://schemas.microsoft.com/office/drawing/2014/main" id="{082DF7AC-4193-7B41-9F15-BD76D03F46A6}"/>
              </a:ext>
            </a:extLst>
          </p:cNvPr>
          <p:cNvSpPr txBox="1">
            <a:spLocks noChangeArrowheads="1"/>
          </p:cNvSpPr>
          <p:nvPr/>
        </p:nvSpPr>
        <p:spPr bwMode="auto">
          <a:xfrm>
            <a:off x="179696" y="914400"/>
            <a:ext cx="3554104" cy="339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50" dirty="0">
                <a:latin typeface="Arial" panose="020B0604020202020204" pitchFamily="34" charset="0"/>
              </a:rPr>
              <a:t>La escala de intensidad de Mercalli modificada (MMI) es una escala de diez niveles que indica la severidad de los movimientos telúricos. La intensidad depende de la magnitud, profundidad, lecho rocoso y ubicación.</a:t>
            </a:r>
          </a:p>
          <a:p>
            <a:pPr eaLnBrk="1" hangingPunct="1">
              <a:spcBef>
                <a:spcPct val="0"/>
              </a:spcBef>
              <a:buFontTx/>
              <a:buNone/>
            </a:pPr>
            <a:endParaRPr lang="en-US" altLang="en-US" sz="1650" dirty="0">
              <a:latin typeface="Arial" panose="020B0604020202020204" pitchFamily="34" charset="0"/>
              <a:cs typeface="Arial" panose="020B0604020202020204" pitchFamily="34" charset="0"/>
            </a:endParaRPr>
          </a:p>
          <a:p>
            <a:pPr eaLnBrk="1" hangingPunct="1">
              <a:spcBef>
                <a:spcPct val="0"/>
              </a:spcBef>
              <a:buNone/>
            </a:pPr>
            <a:r>
              <a:rPr lang="es-ES" sz="1650" dirty="0">
                <a:latin typeface="Arial" panose="020B0604020202020204" pitchFamily="34" charset="0"/>
                <a:cs typeface="Arial" panose="020B0604020202020204" pitchFamily="34" charset="0"/>
              </a:rPr>
              <a:t>El área cercana al epicentro experimentó fuertes temblores como consecuencia de este terremoto.</a:t>
            </a:r>
            <a:endParaRPr lang="en-US" sz="1650" dirty="0">
              <a:latin typeface="Arial" panose="020B0604020202020204" pitchFamily="34" charset="0"/>
              <a:cs typeface="Arial" panose="020B0604020202020204" pitchFamily="34" charset="0"/>
            </a:endParaRPr>
          </a:p>
          <a:p>
            <a:pPr eaLnBrk="1" hangingPunct="1">
              <a:spcBef>
                <a:spcPct val="0"/>
              </a:spcBef>
              <a:buFontTx/>
              <a:buNone/>
            </a:pPr>
            <a:endParaRPr lang="en-US" altLang="en-US" sz="165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76545E6B-364A-0F45-B11D-4B3325D9184D}"/>
              </a:ext>
            </a:extLst>
          </p:cNvPr>
          <p:cNvSpPr txBox="1">
            <a:spLocks noChangeArrowheads="1"/>
          </p:cNvSpPr>
          <p:nvPr/>
        </p:nvSpPr>
        <p:spPr bwMode="auto">
          <a:xfrm>
            <a:off x="1143000" y="3936206"/>
            <a:ext cx="2109787" cy="287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buFontTx/>
              <a:buNone/>
            </a:pPr>
            <a:endParaRPr lang="es-VE" altLang="en-US" sz="1400" b="1" dirty="0">
              <a:latin typeface="Arial" panose="020B0604020202020204" pitchFamily="34" charset="0"/>
            </a:endParaRP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17" name="TextBox 16">
            <a:extLst>
              <a:ext uri="{FF2B5EF4-FFF2-40B4-BE49-F238E27FC236}">
                <a16:creationId xmlns:a16="http://schemas.microsoft.com/office/drawing/2014/main" id="{66E527FB-9C28-D54E-801A-C9641A06F994}"/>
              </a:ext>
            </a:extLst>
          </p:cNvPr>
          <p:cNvSpPr txBox="1"/>
          <p:nvPr/>
        </p:nvSpPr>
        <p:spPr>
          <a:xfrm>
            <a:off x="515820" y="3958411"/>
            <a:ext cx="610511" cy="307777"/>
          </a:xfrm>
          <a:prstGeom prst="rect">
            <a:avLst/>
          </a:prstGeom>
          <a:noFill/>
        </p:spPr>
        <p:txBody>
          <a:bodyPr wrap="square" rtlCol="0">
            <a:spAutoFit/>
          </a:bodyPr>
          <a:lstStyle/>
          <a:p>
            <a:r>
              <a:rPr lang="en-US" sz="1400" b="1" dirty="0"/>
              <a:t>MMI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095375"/>
            <a:ext cx="431641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El mapa de USGS PAGER muestra la población expuesta a diferentes niveles de intensidad de Mercalli modificada (MMI).</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2.000 personas estuvieron expuestas a fuertes movimientos telúricos como consecuencia de este terremoto.</a:t>
            </a:r>
          </a:p>
        </p:txBody>
      </p:sp>
      <p:pic>
        <p:nvPicPr>
          <p:cNvPr id="3" name="Picture 2">
            <a:extLst>
              <a:ext uri="{FF2B5EF4-FFF2-40B4-BE49-F238E27FC236}">
                <a16:creationId xmlns:a16="http://schemas.microsoft.com/office/drawing/2014/main" id="{74FE6EDC-EDD9-4566-9BFE-86B6FCE723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7167" y="1169531"/>
            <a:ext cx="4316412" cy="4308252"/>
          </a:xfrm>
          <a:prstGeom prst="rect">
            <a:avLst/>
          </a:prstGeom>
        </p:spPr>
      </p:pic>
      <p:sp>
        <p:nvSpPr>
          <p:cNvPr id="11" name="Title 1">
            <a:extLst>
              <a:ext uri="{FF2B5EF4-FFF2-40B4-BE49-F238E27FC236}">
                <a16:creationId xmlns:a16="http://schemas.microsoft.com/office/drawing/2014/main" id="{C9B137F9-0D51-F24E-B027-2F1D03A138C2}"/>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7,3 INDONESIA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14 de Diciembre, 2021 a las 03:20:24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2" name="TextBox 20">
            <a:extLst>
              <a:ext uri="{FF2B5EF4-FFF2-40B4-BE49-F238E27FC236}">
                <a16:creationId xmlns:a16="http://schemas.microsoft.com/office/drawing/2014/main" id="{FAD3366B-41D9-BC42-9073-9823EC270F59}"/>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3" name="TextBox 15">
            <a:extLst>
              <a:ext uri="{FF2B5EF4-FFF2-40B4-BE49-F238E27FC236}">
                <a16:creationId xmlns:a16="http://schemas.microsoft.com/office/drawing/2014/main" id="{40FDD36E-5D37-644C-B5F7-F5CAB08FE109}"/>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pic>
        <p:nvPicPr>
          <p:cNvPr id="5" name="Picture 4">
            <a:extLst>
              <a:ext uri="{FF2B5EF4-FFF2-40B4-BE49-F238E27FC236}">
                <a16:creationId xmlns:a16="http://schemas.microsoft.com/office/drawing/2014/main" id="{9DF0F002-981F-8F4C-9F69-70C6B9CD28AC}"/>
              </a:ext>
            </a:extLst>
          </p:cNvPr>
          <p:cNvPicPr>
            <a:picLocks noChangeAspect="1"/>
          </p:cNvPicPr>
          <p:nvPr/>
        </p:nvPicPr>
        <p:blipFill>
          <a:blip r:embed="rId5"/>
          <a:stretch>
            <a:fillRect/>
          </a:stretch>
        </p:blipFill>
        <p:spPr>
          <a:xfrm>
            <a:off x="462684" y="3143140"/>
            <a:ext cx="2890116" cy="3617997"/>
          </a:xfrm>
          <a:prstGeom prst="rect">
            <a:avLst/>
          </a:prstGeom>
        </p:spPr>
      </p:pic>
      <p:sp>
        <p:nvSpPr>
          <p:cNvPr id="16" name="TextBox 15">
            <a:extLst>
              <a:ext uri="{FF2B5EF4-FFF2-40B4-BE49-F238E27FC236}">
                <a16:creationId xmlns:a16="http://schemas.microsoft.com/office/drawing/2014/main" id="{3E46CC8C-E0B3-2F43-9974-B17EF1431D76}"/>
              </a:ext>
            </a:extLst>
          </p:cNvPr>
          <p:cNvSpPr txBox="1">
            <a:spLocks noChangeArrowheads="1"/>
          </p:cNvSpPr>
          <p:nvPr/>
        </p:nvSpPr>
        <p:spPr bwMode="auto">
          <a:xfrm>
            <a:off x="4664095" y="655638"/>
            <a:ext cx="44084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400" i="1" dirty="0">
                <a:latin typeface="Arial" panose="020B0604020202020204" pitchFamily="34" charset="0"/>
              </a:rPr>
              <a:t>USGS PAGER </a:t>
            </a:r>
          </a:p>
          <a:p>
            <a:pPr algn="r" eaLnBrk="1" hangingPunct="1">
              <a:spcBef>
                <a:spcPct val="0"/>
              </a:spcBef>
              <a:buFontTx/>
              <a:buNone/>
            </a:pPr>
            <a:r>
              <a:rPr lang="es-ES" altLang="en-US" sz="1400" i="1" dirty="0">
                <a:latin typeface="Arial" panose="020B0604020202020204" pitchFamily="34" charset="0"/>
              </a:rPr>
              <a:t>Población Expuesta a los Movimientos Telúricos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E49FDE-9BCA-034D-AA7E-C095C30C824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2530" name="Picture 8" descr="IRIS_TMlogo.png">
            <a:extLst>
              <a:ext uri="{FF2B5EF4-FFF2-40B4-BE49-F238E27FC236}">
                <a16:creationId xmlns:a16="http://schemas.microsoft.com/office/drawing/2014/main" id="{8924BAAE-CD8C-5544-AC86-89A76E1ABA5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Box 14">
            <a:extLst>
              <a:ext uri="{FF2B5EF4-FFF2-40B4-BE49-F238E27FC236}">
                <a16:creationId xmlns:a16="http://schemas.microsoft.com/office/drawing/2014/main" id="{AF5F2FE9-46CB-5245-9D5C-271DD69978F8}"/>
              </a:ext>
            </a:extLst>
          </p:cNvPr>
          <p:cNvSpPr txBox="1">
            <a:spLocks noChangeArrowheads="1"/>
          </p:cNvSpPr>
          <p:nvPr/>
        </p:nvSpPr>
        <p:spPr bwMode="auto">
          <a:xfrm>
            <a:off x="685801" y="5874603"/>
            <a:ext cx="8305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600" dirty="0">
                <a:latin typeface="Arial" panose="020B0604020202020204" pitchFamily="34" charset="0"/>
              </a:rPr>
              <a:t>La Fosa de </a:t>
            </a:r>
            <a:r>
              <a:rPr lang="es-ES_tradnl" altLang="en-US" sz="1600" dirty="0" err="1">
                <a:latin typeface="Arial" panose="020B0604020202020204" pitchFamily="34" charset="0"/>
              </a:rPr>
              <a:t>Sunda</a:t>
            </a:r>
            <a:r>
              <a:rPr lang="es-ES_tradnl" altLang="en-US" sz="1600" dirty="0">
                <a:latin typeface="Arial" panose="020B0604020202020204" pitchFamily="34" charset="0"/>
              </a:rPr>
              <a:t>-Java es el límite de placa convergente donde la Placa de Australia se subduce debajo del promontorio sureste en la Placa Euroasiática. La tectónica y la sismicidad del área dentro del rectángulo amarillo se muestran en la siguiente diapositiva.</a:t>
            </a:r>
          </a:p>
        </p:txBody>
      </p:sp>
      <p:pic>
        <p:nvPicPr>
          <p:cNvPr id="22532" name="Picture 1">
            <a:extLst>
              <a:ext uri="{FF2B5EF4-FFF2-40B4-BE49-F238E27FC236}">
                <a16:creationId xmlns:a16="http://schemas.microsoft.com/office/drawing/2014/main" id="{5F0317CA-1614-6342-9538-2D4FA273DFD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38603" y="1078022"/>
            <a:ext cx="6980237" cy="4773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95F43F63-FFA6-3F4D-9C93-2B52D5A8D485}"/>
              </a:ext>
            </a:extLst>
          </p:cNvPr>
          <p:cNvSpPr/>
          <p:nvPr/>
        </p:nvSpPr>
        <p:spPr>
          <a:xfrm>
            <a:off x="1429885" y="3546902"/>
            <a:ext cx="457200" cy="274320"/>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00"/>
              </a:solidFill>
            </a:endParaRPr>
          </a:p>
        </p:txBody>
      </p:sp>
      <p:sp>
        <p:nvSpPr>
          <p:cNvPr id="22540" name="TextBox 15">
            <a:extLst>
              <a:ext uri="{FF2B5EF4-FFF2-40B4-BE49-F238E27FC236}">
                <a16:creationId xmlns:a16="http://schemas.microsoft.com/office/drawing/2014/main" id="{455140D3-EC7B-424C-8003-C76045789E84}"/>
              </a:ext>
            </a:extLst>
          </p:cNvPr>
          <p:cNvSpPr txBox="1">
            <a:spLocks noChangeArrowheads="1"/>
          </p:cNvSpPr>
          <p:nvPr/>
        </p:nvSpPr>
        <p:spPr bwMode="auto">
          <a:xfrm>
            <a:off x="3886200" y="5511804"/>
            <a:ext cx="4542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dirty="0">
                <a:highlight>
                  <a:srgbClr val="C0C0C0"/>
                </a:highlight>
                <a:latin typeface="Arial" panose="020B0604020202020204" pitchFamily="34" charset="0"/>
              </a:rPr>
              <a:t>Imagen Cortesía del Servicio Geológico de los EE.UU.</a:t>
            </a:r>
          </a:p>
        </p:txBody>
      </p:sp>
      <p:sp>
        <p:nvSpPr>
          <p:cNvPr id="9" name="Title 1">
            <a:extLst>
              <a:ext uri="{FF2B5EF4-FFF2-40B4-BE49-F238E27FC236}">
                <a16:creationId xmlns:a16="http://schemas.microsoft.com/office/drawing/2014/main" id="{285DD9DF-B7AA-4340-AB9A-D892AC8A3569}"/>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7,3 INDONESIA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14 de Diciembre, 2021 a las 03:20:24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549621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E49FDE-9BCA-034D-AA7E-C095C30C824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dirty="0"/>
          </a:p>
        </p:txBody>
      </p:sp>
      <p:pic>
        <p:nvPicPr>
          <p:cNvPr id="22530" name="Picture 8" descr="IRIS_TMlogo.png">
            <a:extLst>
              <a:ext uri="{FF2B5EF4-FFF2-40B4-BE49-F238E27FC236}">
                <a16:creationId xmlns:a16="http://schemas.microsoft.com/office/drawing/2014/main" id="{8924BAAE-CD8C-5544-AC86-89A76E1ABA5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Box 14">
            <a:extLst>
              <a:ext uri="{FF2B5EF4-FFF2-40B4-BE49-F238E27FC236}">
                <a16:creationId xmlns:a16="http://schemas.microsoft.com/office/drawing/2014/main" id="{AF5F2FE9-46CB-5245-9D5C-271DD69978F8}"/>
              </a:ext>
            </a:extLst>
          </p:cNvPr>
          <p:cNvSpPr txBox="1">
            <a:spLocks noChangeArrowheads="1"/>
          </p:cNvSpPr>
          <p:nvPr/>
        </p:nvSpPr>
        <p:spPr bwMode="auto">
          <a:xfrm>
            <a:off x="457200" y="5562600"/>
            <a:ext cx="86756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200" dirty="0">
                <a:latin typeface="Arial" panose="020B0604020202020204" pitchFamily="34" charset="0"/>
              </a:rPr>
              <a:t>El registro histórico de terremotos desde el año 1900 al 2016 y la velocidad de subducción de la Placa de Australia debajo de la Placa de la </a:t>
            </a:r>
            <a:r>
              <a:rPr lang="es-ES_tradnl" altLang="en-US" sz="1200" dirty="0" err="1">
                <a:latin typeface="Arial" panose="020B0604020202020204" pitchFamily="34" charset="0"/>
              </a:rPr>
              <a:t>Sunda</a:t>
            </a:r>
            <a:r>
              <a:rPr lang="es-ES_tradnl" altLang="en-US" sz="1200" dirty="0">
                <a:latin typeface="Arial" panose="020B0604020202020204" pitchFamily="34" charset="0"/>
              </a:rPr>
              <a:t> se muestran en el mapa de la parte superior. La estrella roja indica el epicentro del terremoto del 14 de diciembre del 2021. En la parte superior derecha se muestra un corte de sección transversal de sur a norte de la zona de subducción desde C hasta C ’. Los terremotos con profundidades mayores a 50 km se encuentran dentro de la Placa de Australia en subducción. Con una profundidad de 18,5 km, el terremoto del 14 de diciembre se produjo dentro de la placa predominante de </a:t>
            </a:r>
            <a:r>
              <a:rPr lang="es-ES_tradnl" altLang="en-US" sz="1200" dirty="0" err="1">
                <a:latin typeface="Arial" panose="020B0604020202020204" pitchFamily="34" charset="0"/>
              </a:rPr>
              <a:t>Sunda</a:t>
            </a:r>
            <a:r>
              <a:rPr lang="es-ES_tradnl" altLang="en-US" sz="1200" dirty="0">
                <a:latin typeface="Arial" panose="020B0604020202020204" pitchFamily="34" charset="0"/>
              </a:rPr>
              <a:t>.</a:t>
            </a:r>
          </a:p>
        </p:txBody>
      </p:sp>
      <p:grpSp>
        <p:nvGrpSpPr>
          <p:cNvPr id="5" name="Group 4">
            <a:extLst>
              <a:ext uri="{FF2B5EF4-FFF2-40B4-BE49-F238E27FC236}">
                <a16:creationId xmlns:a16="http://schemas.microsoft.com/office/drawing/2014/main" id="{6AF84D9B-2C01-AC44-97A9-7ED2E20CE8DB}"/>
              </a:ext>
            </a:extLst>
          </p:cNvPr>
          <p:cNvGrpSpPr/>
          <p:nvPr/>
        </p:nvGrpSpPr>
        <p:grpSpPr>
          <a:xfrm>
            <a:off x="609600" y="838200"/>
            <a:ext cx="8153400" cy="4800599"/>
            <a:chOff x="685800" y="838200"/>
            <a:chExt cx="8458200" cy="5181601"/>
          </a:xfrm>
        </p:grpSpPr>
        <p:pic>
          <p:nvPicPr>
            <p:cNvPr id="3" name="Picture 2">
              <a:extLst>
                <a:ext uri="{FF2B5EF4-FFF2-40B4-BE49-F238E27FC236}">
                  <a16:creationId xmlns:a16="http://schemas.microsoft.com/office/drawing/2014/main" id="{C14EE7E3-F2A6-6C4E-97BA-7E063B86F232}"/>
                </a:ext>
              </a:extLst>
            </p:cNvPr>
            <p:cNvPicPr>
              <a:picLocks noChangeAspect="1"/>
            </p:cNvPicPr>
            <p:nvPr/>
          </p:nvPicPr>
          <p:blipFill rotWithShape="1">
            <a:blip r:embed="rId4">
              <a:extLst>
                <a:ext uri="{28A0092B-C50C-407E-A947-70E740481C1C}">
                  <a14:useLocalDpi xmlns:a14="http://schemas.microsoft.com/office/drawing/2010/main" val="0"/>
                </a:ext>
              </a:extLst>
            </a:blip>
            <a:srcRect l="4167" t="5139" r="3333" b="5139"/>
            <a:stretch/>
          </p:blipFill>
          <p:spPr>
            <a:xfrm>
              <a:off x="685800" y="838200"/>
              <a:ext cx="8458200" cy="5181601"/>
            </a:xfrm>
            <a:prstGeom prst="rect">
              <a:avLst/>
            </a:prstGeom>
          </p:spPr>
        </p:pic>
        <p:sp>
          <p:nvSpPr>
            <p:cNvPr id="11" name="5-Point Star 10">
              <a:extLst>
                <a:ext uri="{FF2B5EF4-FFF2-40B4-BE49-F238E27FC236}">
                  <a16:creationId xmlns:a16="http://schemas.microsoft.com/office/drawing/2014/main" id="{2EA3E787-3AC9-804D-9ACE-10614E54A5AC}"/>
                </a:ext>
              </a:extLst>
            </p:cNvPr>
            <p:cNvSpPr/>
            <p:nvPr/>
          </p:nvSpPr>
          <p:spPr>
            <a:xfrm>
              <a:off x="6820346" y="3249616"/>
              <a:ext cx="342454" cy="342454"/>
            </a:xfrm>
            <a:prstGeom prst="star5">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cxnSp>
          <p:nvCxnSpPr>
            <p:cNvPr id="8" name="Straight Connector 7">
              <a:extLst>
                <a:ext uri="{FF2B5EF4-FFF2-40B4-BE49-F238E27FC236}">
                  <a16:creationId xmlns:a16="http://schemas.microsoft.com/office/drawing/2014/main" id="{F39E84C0-9D3C-1646-80D8-7F3C87E3236D}"/>
                </a:ext>
              </a:extLst>
            </p:cNvPr>
            <p:cNvCxnSpPr>
              <a:cxnSpLocks/>
            </p:cNvCxnSpPr>
            <p:nvPr/>
          </p:nvCxnSpPr>
          <p:spPr>
            <a:xfrm flipH="1">
              <a:off x="6289662" y="2895601"/>
              <a:ext cx="9618" cy="167640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03D3CB6-05D7-0241-AB2F-11B9127B7B7F}"/>
                </a:ext>
              </a:extLst>
            </p:cNvPr>
            <p:cNvPicPr>
              <a:picLocks noChangeAspect="1"/>
            </p:cNvPicPr>
            <p:nvPr/>
          </p:nvPicPr>
          <p:blipFill>
            <a:blip r:embed="rId5"/>
            <a:stretch>
              <a:fillRect/>
            </a:stretch>
          </p:blipFill>
          <p:spPr>
            <a:xfrm>
              <a:off x="7034017" y="1026101"/>
              <a:ext cx="1831689" cy="2120900"/>
            </a:xfrm>
            <a:prstGeom prst="rect">
              <a:avLst/>
            </a:prstGeom>
          </p:spPr>
        </p:pic>
        <p:sp>
          <p:nvSpPr>
            <p:cNvPr id="10" name="TextBox 9">
              <a:extLst>
                <a:ext uri="{FF2B5EF4-FFF2-40B4-BE49-F238E27FC236}">
                  <a16:creationId xmlns:a16="http://schemas.microsoft.com/office/drawing/2014/main" id="{112AD024-DD19-5F49-9ABC-A6944552A547}"/>
                </a:ext>
              </a:extLst>
            </p:cNvPr>
            <p:cNvSpPr txBox="1"/>
            <p:nvPr/>
          </p:nvSpPr>
          <p:spPr>
            <a:xfrm>
              <a:off x="6123591" y="4538247"/>
              <a:ext cx="332142" cy="338554"/>
            </a:xfrm>
            <a:prstGeom prst="rect">
              <a:avLst/>
            </a:prstGeom>
            <a:noFill/>
          </p:spPr>
          <p:txBody>
            <a:bodyPr wrap="none" rtlCol="0">
              <a:spAutoFit/>
            </a:bodyPr>
            <a:lstStyle/>
            <a:p>
              <a:r>
                <a:rPr lang="es-ES_tradnl" sz="1600" dirty="0">
                  <a:solidFill>
                    <a:srgbClr val="7030A0"/>
                  </a:solidFill>
                </a:rPr>
                <a:t>C</a:t>
              </a:r>
            </a:p>
          </p:txBody>
        </p:sp>
        <p:sp>
          <p:nvSpPr>
            <p:cNvPr id="18" name="TextBox 17">
              <a:extLst>
                <a:ext uri="{FF2B5EF4-FFF2-40B4-BE49-F238E27FC236}">
                  <a16:creationId xmlns:a16="http://schemas.microsoft.com/office/drawing/2014/main" id="{EB4C1DEF-9C32-704F-966A-FAE0B0761943}"/>
                </a:ext>
              </a:extLst>
            </p:cNvPr>
            <p:cNvSpPr txBox="1"/>
            <p:nvPr/>
          </p:nvSpPr>
          <p:spPr>
            <a:xfrm>
              <a:off x="6123591" y="2633247"/>
              <a:ext cx="377026" cy="338554"/>
            </a:xfrm>
            <a:prstGeom prst="rect">
              <a:avLst/>
            </a:prstGeom>
            <a:noFill/>
          </p:spPr>
          <p:txBody>
            <a:bodyPr wrap="none" rtlCol="0">
              <a:spAutoFit/>
            </a:bodyPr>
            <a:lstStyle/>
            <a:p>
              <a:r>
                <a:rPr lang="es-ES_tradnl" sz="1600" dirty="0">
                  <a:solidFill>
                    <a:srgbClr val="7030A0"/>
                  </a:solidFill>
                </a:rPr>
                <a:t>C’</a:t>
              </a:r>
            </a:p>
          </p:txBody>
        </p:sp>
      </p:grpSp>
      <p:sp>
        <p:nvSpPr>
          <p:cNvPr id="13" name="Title 1">
            <a:extLst>
              <a:ext uri="{FF2B5EF4-FFF2-40B4-BE49-F238E27FC236}">
                <a16:creationId xmlns:a16="http://schemas.microsoft.com/office/drawing/2014/main" id="{A4AF9830-221F-864D-A42E-5C1C102601DD}"/>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7,3 INDONESIA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14 de Diciembre, 2021 a las 03:20:24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54623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F80FCFC-6A90-4431-8453-436DE3F584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338" name="TextBox 9">
            <a:extLst>
              <a:ext uri="{FF2B5EF4-FFF2-40B4-BE49-F238E27FC236}">
                <a16:creationId xmlns:a16="http://schemas.microsoft.com/office/drawing/2014/main" id="{DE76E704-9EA9-4D56-A7D8-DEEC2E3C6DDD}"/>
              </a:ext>
            </a:extLst>
          </p:cNvPr>
          <p:cNvSpPr txBox="1">
            <a:spLocks noChangeArrowheads="1"/>
          </p:cNvSpPr>
          <p:nvPr/>
        </p:nvSpPr>
        <p:spPr bwMode="auto">
          <a:xfrm>
            <a:off x="219075" y="1087438"/>
            <a:ext cx="3286125" cy="558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700" dirty="0">
                <a:latin typeface="Arial" panose="020B0604020202020204" pitchFamily="34" charset="0"/>
              </a:rPr>
              <a:t>La sismicidad regional en el área del Mar de Flores al norte y al este de la Fosa de Java se muestra en el mapa con los terremotos codificados por colores según la profundidad.</a:t>
            </a:r>
          </a:p>
          <a:p>
            <a:pPr eaLnBrk="1" hangingPunct="1">
              <a:spcBef>
                <a:spcPct val="0"/>
              </a:spcBef>
              <a:buFontTx/>
              <a:buNone/>
            </a:pPr>
            <a:endParaRPr lang="es-ES_tradnl" altLang="en-US" sz="1700" dirty="0">
              <a:latin typeface="Arial" panose="020B0604020202020204" pitchFamily="34" charset="0"/>
            </a:endParaRPr>
          </a:p>
          <a:p>
            <a:pPr eaLnBrk="1" hangingPunct="1">
              <a:spcBef>
                <a:spcPct val="0"/>
              </a:spcBef>
              <a:buFontTx/>
              <a:buNone/>
            </a:pPr>
            <a:r>
              <a:rPr lang="es-ES_tradnl" altLang="en-US" sz="1700" dirty="0">
                <a:latin typeface="Arial" panose="020B0604020202020204" pitchFamily="34" charset="0"/>
              </a:rPr>
              <a:t>Desde diciembre del 2011, se han producido 2.600 terremotos de magnitud 4 o más dentro del área del mapa. Observa que los terremotos son poco profundos en el borde sur del área del mapa. A medida que la porción oceánica de la Placa Australiana se subduce hacia el norte debajo de la Micro Placa de Timor, los terremotos dentro de la Placa de Australia aumentan en profundidad de sur a norte.</a:t>
            </a:r>
          </a:p>
        </p:txBody>
      </p:sp>
      <p:pic>
        <p:nvPicPr>
          <p:cNvPr id="14339" name="Picture 8" descr="IRIS_TMlogo.png">
            <a:extLst>
              <a:ext uri="{FF2B5EF4-FFF2-40B4-BE49-F238E27FC236}">
                <a16:creationId xmlns:a16="http://schemas.microsoft.com/office/drawing/2014/main" id="{648A1907-B194-4F3D-A672-B5749089701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21">
            <a:extLst>
              <a:ext uri="{FF2B5EF4-FFF2-40B4-BE49-F238E27FC236}">
                <a16:creationId xmlns:a16="http://schemas.microsoft.com/office/drawing/2014/main" id="{6D4765E0-CD8F-42CE-9696-BD9DA359AD63}"/>
              </a:ext>
            </a:extLst>
          </p:cNvPr>
          <p:cNvSpPr txBox="1">
            <a:spLocks noChangeArrowheads="1"/>
          </p:cNvSpPr>
          <p:nvPr/>
        </p:nvSpPr>
        <p:spPr bwMode="auto">
          <a:xfrm>
            <a:off x="3268662" y="6029980"/>
            <a:ext cx="58753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rPr>
              <a:t>Mapa creado con el navegador de terremotos de IRIS:  </a:t>
            </a:r>
            <a:r>
              <a:rPr lang="es-ES_tradnl" altLang="en-US" sz="1400" i="1" dirty="0">
                <a:latin typeface="Arial" panose="020B0604020202020204" pitchFamily="34" charset="0"/>
                <a:hlinkClick r:id="rId4"/>
              </a:rPr>
              <a:t>www.iris.edu/ieb</a:t>
            </a:r>
            <a:endParaRPr lang="es-ES_tradnl" altLang="en-US" sz="1400" i="1" dirty="0">
              <a:latin typeface="Arial" panose="020B0604020202020204" pitchFamily="34" charset="0"/>
            </a:endParaRPr>
          </a:p>
          <a:p>
            <a:pPr eaLnBrk="1" hangingPunct="1">
              <a:spcBef>
                <a:spcPct val="0"/>
              </a:spcBef>
              <a:buFontTx/>
              <a:buNone/>
            </a:pPr>
            <a:r>
              <a:rPr lang="es-ES_tradnl" altLang="en-US" sz="1400" dirty="0">
                <a:latin typeface="Arial" panose="020B0604020202020204" pitchFamily="34" charset="0"/>
              </a:rPr>
              <a:t>Limites de la Micro Placa de Google </a:t>
            </a:r>
            <a:r>
              <a:rPr lang="es-ES_tradnl" altLang="en-US" sz="1400" dirty="0" err="1">
                <a:latin typeface="Arial" panose="020B0604020202020204" pitchFamily="34" charset="0"/>
              </a:rPr>
              <a:t>Earth</a:t>
            </a:r>
            <a:endParaRPr lang="es-ES_tradnl" altLang="en-US" sz="1400" dirty="0">
              <a:latin typeface="Arial" panose="020B0604020202020204" pitchFamily="34" charset="0"/>
            </a:endParaRPr>
          </a:p>
        </p:txBody>
      </p:sp>
      <p:pic>
        <p:nvPicPr>
          <p:cNvPr id="14342" name="Picture 2" descr="Chart, map&#10;&#10;Description automatically generated">
            <a:extLst>
              <a:ext uri="{FF2B5EF4-FFF2-40B4-BE49-F238E27FC236}">
                <a16:creationId xmlns:a16="http://schemas.microsoft.com/office/drawing/2014/main" id="{157EF5FD-F0D4-4651-9CF1-F3CDBFD712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75063" y="1371600"/>
            <a:ext cx="5346700" cy="445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a:extLst>
              <a:ext uri="{FF2B5EF4-FFF2-40B4-BE49-F238E27FC236}">
                <a16:creationId xmlns:a16="http://schemas.microsoft.com/office/drawing/2014/main" id="{0D182246-D935-F14D-BCDA-A9A9E9FA03DA}"/>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7,3 INDONESIA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14 de Diciembre, 2021 a las 03:20:24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1531E28-8831-4319-8779-9EA82B0FFE6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4" name="Picture 18" descr="IRIS_TMlogo.png">
            <a:extLst>
              <a:ext uri="{FF2B5EF4-FFF2-40B4-BE49-F238E27FC236}">
                <a16:creationId xmlns:a16="http://schemas.microsoft.com/office/drawing/2014/main" id="{717FD03E-8B63-434D-AFF4-B7F25C98752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11">
            <a:extLst>
              <a:ext uri="{FF2B5EF4-FFF2-40B4-BE49-F238E27FC236}">
                <a16:creationId xmlns:a16="http://schemas.microsoft.com/office/drawing/2014/main" id="{D10FEDA5-D6B4-FE42-ABC7-C05F2C0A0176}"/>
              </a:ext>
            </a:extLst>
          </p:cNvPr>
          <p:cNvSpPr txBox="1">
            <a:spLocks noChangeArrowheads="1"/>
          </p:cNvSpPr>
          <p:nvPr/>
        </p:nvSpPr>
        <p:spPr bwMode="auto">
          <a:xfrm>
            <a:off x="304800" y="6477000"/>
            <a:ext cx="4343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200" dirty="0">
                <a:latin typeface="Arial" panose="020B0604020202020204" pitchFamily="34" charset="0"/>
                <a:cs typeface="Arial" panose="020B0604020202020204" pitchFamily="34" charset="0"/>
              </a:rPr>
              <a:t>Fase W Solución Tensor  Momento Sísmico, USGS</a:t>
            </a:r>
          </a:p>
        </p:txBody>
      </p:sp>
      <p:sp>
        <p:nvSpPr>
          <p:cNvPr id="15366" name="TextBox 7">
            <a:extLst>
              <a:ext uri="{FF2B5EF4-FFF2-40B4-BE49-F238E27FC236}">
                <a16:creationId xmlns:a16="http://schemas.microsoft.com/office/drawing/2014/main" id="{C1B21EAA-75D5-FC4F-8A32-6464127BFB1C}"/>
              </a:ext>
            </a:extLst>
          </p:cNvPr>
          <p:cNvSpPr txBox="1">
            <a:spLocks noChangeArrowheads="1"/>
          </p:cNvSpPr>
          <p:nvPr/>
        </p:nvSpPr>
        <p:spPr bwMode="auto">
          <a:xfrm>
            <a:off x="244475" y="1066800"/>
            <a:ext cx="8594725" cy="2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200"/>
              </a:lnSpc>
              <a:spcBef>
                <a:spcPct val="0"/>
              </a:spcBef>
              <a:buFontTx/>
              <a:buNone/>
            </a:pPr>
            <a:r>
              <a:rPr lang="es-ES_tradnl" altLang="en-US" sz="1800" dirty="0">
                <a:latin typeface="Arial" panose="020B0604020202020204" pitchFamily="34" charset="0"/>
              </a:rPr>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p>
          <a:p>
            <a:pPr eaLnBrk="1" hangingPunct="1">
              <a:lnSpc>
                <a:spcPts val="2200"/>
              </a:lnSpc>
              <a:spcBef>
                <a:spcPct val="0"/>
              </a:spcBef>
              <a:buFontTx/>
              <a:buNone/>
            </a:pPr>
            <a:endParaRPr lang="es-ES_tradnl" altLang="en-US" sz="1800" dirty="0">
              <a:latin typeface="Arial" panose="020B0604020202020204" pitchFamily="34" charset="0"/>
            </a:endParaRPr>
          </a:p>
          <a:p>
            <a:pPr eaLnBrk="1" hangingPunct="1">
              <a:lnSpc>
                <a:spcPts val="2200"/>
              </a:lnSpc>
              <a:spcBef>
                <a:spcPct val="0"/>
              </a:spcBef>
              <a:buFontTx/>
              <a:buNone/>
            </a:pPr>
            <a:r>
              <a:rPr lang="es-ES_tradnl" altLang="en-US" sz="1800" dirty="0">
                <a:latin typeface="Arial" panose="020B0604020202020204" pitchFamily="34" charset="0"/>
              </a:rPr>
              <a:t>Este terremoto ocurrió como resultado de una falla de deslizamiento lateral dentro de la Placa de la </a:t>
            </a:r>
            <a:r>
              <a:rPr lang="es-ES_tradnl" altLang="en-US" sz="1800" dirty="0" err="1">
                <a:latin typeface="Arial" panose="020B0604020202020204" pitchFamily="34" charset="0"/>
              </a:rPr>
              <a:t>Sunda</a:t>
            </a:r>
            <a:r>
              <a:rPr lang="es-ES_tradnl" altLang="en-US" sz="1800" dirty="0">
                <a:latin typeface="Arial" panose="020B0604020202020204" pitchFamily="34" charset="0"/>
              </a:rPr>
              <a:t>.</a:t>
            </a:r>
          </a:p>
        </p:txBody>
      </p:sp>
      <p:pic>
        <p:nvPicPr>
          <p:cNvPr id="13" name="Picture 2">
            <a:extLst>
              <a:ext uri="{FF2B5EF4-FFF2-40B4-BE49-F238E27FC236}">
                <a16:creationId xmlns:a16="http://schemas.microsoft.com/office/drawing/2014/main" id="{825A1D69-D34F-3449-A977-1A9F7B9B6F7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92575" y="3948411"/>
            <a:ext cx="4518025"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Chart, pie chart&#10;&#10;Description automatically generated">
            <a:extLst>
              <a:ext uri="{FF2B5EF4-FFF2-40B4-BE49-F238E27FC236}">
                <a16:creationId xmlns:a16="http://schemas.microsoft.com/office/drawing/2014/main" id="{9112FB75-2C8B-4395-9BCC-6A0B8F2FD9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400" y="3581400"/>
            <a:ext cx="2717800" cy="2726036"/>
          </a:xfrm>
          <a:prstGeom prst="rect">
            <a:avLst/>
          </a:prstGeom>
        </p:spPr>
      </p:pic>
      <p:sp>
        <p:nvSpPr>
          <p:cNvPr id="9" name="Title 1">
            <a:extLst>
              <a:ext uri="{FF2B5EF4-FFF2-40B4-BE49-F238E27FC236}">
                <a16:creationId xmlns:a16="http://schemas.microsoft.com/office/drawing/2014/main" id="{4F76846C-50DD-0146-940A-494A496B3CA7}"/>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7,3 INDONESIA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14 de Diciembre, 2021 a las 03:20:24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263943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antenna&#10;&#10;Description automatically generated">
            <a:extLst>
              <a:ext uri="{FF2B5EF4-FFF2-40B4-BE49-F238E27FC236}">
                <a16:creationId xmlns:a16="http://schemas.microsoft.com/office/drawing/2014/main" id="{5FB1E9BB-0BC2-4A9A-B43F-83B961EE8C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997" y="1468782"/>
            <a:ext cx="7848600" cy="5243629"/>
          </a:xfrm>
          <a:prstGeom prst="rect">
            <a:avLst/>
          </a:prstGeom>
        </p:spPr>
      </p:pic>
      <p:sp>
        <p:nvSpPr>
          <p:cNvPr id="4" name="Rectangle 3">
            <a:extLst>
              <a:ext uri="{FF2B5EF4-FFF2-40B4-BE49-F238E27FC236}">
                <a16:creationId xmlns:a16="http://schemas.microsoft.com/office/drawing/2014/main" id="{713D1D46-ECED-914C-9DD2-7C00982FFAC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dirty="0"/>
          </a:p>
        </p:txBody>
      </p:sp>
      <p:pic>
        <p:nvPicPr>
          <p:cNvPr id="17412" name="Picture 18" descr="IRIS_TMlogo.png">
            <a:extLst>
              <a:ext uri="{FF2B5EF4-FFF2-40B4-BE49-F238E27FC236}">
                <a16:creationId xmlns:a16="http://schemas.microsoft.com/office/drawing/2014/main" id="{51DB2AC2-6090-0246-B856-45D193B837C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6">
            <a:extLst>
              <a:ext uri="{FF2B5EF4-FFF2-40B4-BE49-F238E27FC236}">
                <a16:creationId xmlns:a16="http://schemas.microsoft.com/office/drawing/2014/main" id="{66924ED9-E25B-4644-9CA0-407A7CC7C8D2}"/>
              </a:ext>
            </a:extLst>
          </p:cNvPr>
          <p:cNvSpPr txBox="1">
            <a:spLocks noChangeArrowheads="1"/>
          </p:cNvSpPr>
          <p:nvPr/>
        </p:nvSpPr>
        <p:spPr bwMode="auto">
          <a:xfrm>
            <a:off x="3867202" y="5419036"/>
            <a:ext cx="4663681" cy="954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rPr>
              <a:t>Las ondas superficiales, tanto </a:t>
            </a:r>
            <a:r>
              <a:rPr lang="es-ES_tradnl" altLang="en-US" sz="1400" dirty="0" err="1">
                <a:latin typeface="Arial" panose="020B0604020202020204" pitchFamily="34" charset="0"/>
              </a:rPr>
              <a:t>Love</a:t>
            </a:r>
            <a:r>
              <a:rPr lang="es-ES_tradnl" altLang="en-US" sz="1400" dirty="0">
                <a:latin typeface="Arial" panose="020B0604020202020204" pitchFamily="34" charset="0"/>
              </a:rPr>
              <a:t> como </a:t>
            </a:r>
            <a:r>
              <a:rPr lang="es-ES_tradnl" altLang="en-US" sz="1400" dirty="0" err="1">
                <a:latin typeface="Arial" panose="020B0604020202020204" pitchFamily="34" charset="0"/>
              </a:rPr>
              <a:t>Rayleigh</a:t>
            </a:r>
            <a:r>
              <a:rPr lang="es-ES_tradnl" altLang="en-US" sz="1400" dirty="0">
                <a:latin typeface="Arial" panose="020B0604020202020204" pitchFamily="34" charset="0"/>
              </a:rPr>
              <a:t>, viajaron los 3.341 km (2076 millas) a lo largo del perímetro de la Tierra desde el terremoto hasta la estación de registro.</a:t>
            </a:r>
          </a:p>
        </p:txBody>
      </p:sp>
      <p:sp>
        <p:nvSpPr>
          <p:cNvPr id="17414" name="TextBox 7">
            <a:extLst>
              <a:ext uri="{FF2B5EF4-FFF2-40B4-BE49-F238E27FC236}">
                <a16:creationId xmlns:a16="http://schemas.microsoft.com/office/drawing/2014/main" id="{439A80EC-BFE2-9448-B23F-FF279EC408AF}"/>
              </a:ext>
            </a:extLst>
          </p:cNvPr>
          <p:cNvSpPr txBox="1">
            <a:spLocks noChangeArrowheads="1"/>
          </p:cNvSpPr>
          <p:nvPr/>
        </p:nvSpPr>
        <p:spPr bwMode="auto">
          <a:xfrm>
            <a:off x="1288256" y="794539"/>
            <a:ext cx="7613649" cy="584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El registro del terremoto en Bangkok, Tailandia (UTTH) se ilustra a continuación. Bangkok está a 3341 km (2076 millas, 30,1 °) de la ubicación de este terremoto.</a:t>
            </a:r>
          </a:p>
        </p:txBody>
      </p:sp>
      <p:sp>
        <p:nvSpPr>
          <p:cNvPr id="13" name="Rectangle 12">
            <a:extLst>
              <a:ext uri="{FF2B5EF4-FFF2-40B4-BE49-F238E27FC236}">
                <a16:creationId xmlns:a16="http://schemas.microsoft.com/office/drawing/2014/main" id="{AC6534F5-B075-194A-AAA1-577EF2F3174F}"/>
              </a:ext>
            </a:extLst>
          </p:cNvPr>
          <p:cNvSpPr>
            <a:spLocks noChangeAspect="1"/>
          </p:cNvSpPr>
          <p:nvPr/>
        </p:nvSpPr>
        <p:spPr>
          <a:xfrm>
            <a:off x="2563813" y="3960813"/>
            <a:ext cx="134937"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_tradnl" dirty="0"/>
          </a:p>
        </p:txBody>
      </p:sp>
      <p:sp>
        <p:nvSpPr>
          <p:cNvPr id="17417" name="TextBox 13">
            <a:extLst>
              <a:ext uri="{FF2B5EF4-FFF2-40B4-BE49-F238E27FC236}">
                <a16:creationId xmlns:a16="http://schemas.microsoft.com/office/drawing/2014/main" id="{AF4B3FD1-E76B-8849-9D8C-BCEE659E5F40}"/>
              </a:ext>
            </a:extLst>
          </p:cNvPr>
          <p:cNvSpPr txBox="1">
            <a:spLocks noChangeArrowheads="1"/>
          </p:cNvSpPr>
          <p:nvPr/>
        </p:nvSpPr>
        <p:spPr bwMode="auto">
          <a:xfrm>
            <a:off x="2279709" y="1419859"/>
            <a:ext cx="3635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800" b="1" dirty="0">
                <a:latin typeface="Arial" panose="020B0604020202020204" pitchFamily="34" charset="0"/>
              </a:rPr>
              <a:t>P</a:t>
            </a:r>
          </a:p>
        </p:txBody>
      </p:sp>
      <p:sp>
        <p:nvSpPr>
          <p:cNvPr id="17421" name="TextBox 20">
            <a:extLst>
              <a:ext uri="{FF2B5EF4-FFF2-40B4-BE49-F238E27FC236}">
                <a16:creationId xmlns:a16="http://schemas.microsoft.com/office/drawing/2014/main" id="{549EB0B2-817F-BF41-96DD-67907D6A5D7A}"/>
              </a:ext>
            </a:extLst>
          </p:cNvPr>
          <p:cNvSpPr txBox="1">
            <a:spLocks noChangeArrowheads="1"/>
          </p:cNvSpPr>
          <p:nvPr/>
        </p:nvSpPr>
        <p:spPr bwMode="auto">
          <a:xfrm>
            <a:off x="4437857" y="3105937"/>
            <a:ext cx="2403222" cy="3693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800" b="1" dirty="0">
                <a:latin typeface="Arial" panose="020B0604020202020204" pitchFamily="34" charset="0"/>
              </a:rPr>
              <a:t>Ondas Superficiales</a:t>
            </a:r>
          </a:p>
        </p:txBody>
      </p:sp>
      <p:sp>
        <p:nvSpPr>
          <p:cNvPr id="17423" name="TextBox 5">
            <a:extLst>
              <a:ext uri="{FF2B5EF4-FFF2-40B4-BE49-F238E27FC236}">
                <a16:creationId xmlns:a16="http://schemas.microsoft.com/office/drawing/2014/main" id="{E9BC7C90-F1DC-6147-BB34-3D1523315341}"/>
              </a:ext>
            </a:extLst>
          </p:cNvPr>
          <p:cNvSpPr txBox="1">
            <a:spLocks noChangeArrowheads="1"/>
          </p:cNvSpPr>
          <p:nvPr/>
        </p:nvSpPr>
        <p:spPr bwMode="auto">
          <a:xfrm>
            <a:off x="2698751" y="1788430"/>
            <a:ext cx="5073650" cy="7386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Después del terremoto, las ondas P compresionales tardaron 6 minutos y 8 segundos en recorrer una trayectoria curva a través del manto hasta Bangkok, Tailandia.</a:t>
            </a:r>
          </a:p>
        </p:txBody>
      </p:sp>
      <p:sp>
        <p:nvSpPr>
          <p:cNvPr id="14" name="Title 1">
            <a:extLst>
              <a:ext uri="{FF2B5EF4-FFF2-40B4-BE49-F238E27FC236}">
                <a16:creationId xmlns:a16="http://schemas.microsoft.com/office/drawing/2014/main" id="{BAE0D641-9FAC-9D47-9357-6FC5AF7F33F7}"/>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7,3 INDONESIA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14 de Diciembre, 2021 a las 03:20:24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03F986A8-4DD5-CF41-9756-2B647E2A38B6}"/>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10919</TotalTime>
  <Words>1218</Words>
  <Application>Microsoft Macintosh PowerPoint</Application>
  <PresentationFormat>On-screen Show (4:3)</PresentationFormat>
  <Paragraphs>86</Paragraphs>
  <Slides>9</Slides>
  <Notes>9</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9</vt:i4>
      </vt:variant>
    </vt:vector>
  </HeadingPairs>
  <TitlesOfParts>
    <vt:vector size="13"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840</cp:revision>
  <cp:lastPrinted>2018-05-05T19:31:49Z</cp:lastPrinted>
  <dcterms:created xsi:type="dcterms:W3CDTF">2009-05-31T20:07:40Z</dcterms:created>
  <dcterms:modified xsi:type="dcterms:W3CDTF">2021-12-15T05:26:04Z</dcterms:modified>
</cp:coreProperties>
</file>