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2"/>
  </p:notesMasterIdLst>
  <p:sldIdLst>
    <p:sldId id="341" r:id="rId3"/>
    <p:sldId id="302" r:id="rId4"/>
    <p:sldId id="365" r:id="rId5"/>
    <p:sldId id="388" r:id="rId6"/>
    <p:sldId id="389" r:id="rId7"/>
    <p:sldId id="347" r:id="rId8"/>
    <p:sldId id="390" r:id="rId9"/>
    <p:sldId id="377" r:id="rId10"/>
    <p:sldId id="373"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74221" autoAdjust="0"/>
  </p:normalViewPr>
  <p:slideViewPr>
    <p:cSldViewPr showGuides="1">
      <p:cViewPr varScale="1">
        <p:scale>
          <a:sx n="54" d="100"/>
          <a:sy n="54" d="100"/>
        </p:scale>
        <p:origin x="181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BBC8D-86FA-C44E-A86B-27E39ACCD70D}"/>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F58DB0E-43A6-1543-B42C-345AC8E32F9F}"/>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E2D9D5F3-8836-6045-8D1A-4FDE8272CE84}" type="datetimeFigureOut">
              <a:rPr lang="en-US" altLang="en-US"/>
              <a:pPr>
                <a:defRPr/>
              </a:pPr>
              <a:t>12/29/2021</a:t>
            </a:fld>
            <a:endParaRPr lang="en-US" altLang="en-US"/>
          </a:p>
        </p:txBody>
      </p:sp>
      <p:sp>
        <p:nvSpPr>
          <p:cNvPr id="4" name="Slide Image Placeholder 3">
            <a:extLst>
              <a:ext uri="{FF2B5EF4-FFF2-40B4-BE49-F238E27FC236}">
                <a16:creationId xmlns:a16="http://schemas.microsoft.com/office/drawing/2014/main" id="{D6B743B9-47CE-9B48-AA06-EB26DE5212E0}"/>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9317AA9A-D8C9-654F-9DB5-C6A1D77AECBA}"/>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6E91720-A9D5-5A40-972F-E27A07E58B65}"/>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426FF993-5FDB-1446-BF55-41E4481B917E}"/>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CD3FD737-2CE4-CF4D-9079-42F31C32BFB1}" type="slidenum">
              <a:rPr lang="en-US" altLang="en-US"/>
              <a:pPr>
                <a:defRPr/>
              </a:pPr>
              <a:t>‹#›</a:t>
            </a:fld>
            <a:endParaRPr lang="en-US" altLang="en-US"/>
          </a:p>
        </p:txBody>
      </p:sp>
    </p:spTree>
    <p:extLst>
      <p:ext uri="{BB962C8B-B14F-4D97-AF65-F5344CB8AC3E}">
        <p14:creationId xmlns:p14="http://schemas.microsoft.com/office/powerpoint/2010/main" val="588081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B2CA3E6D-4D55-4345-B78F-4A009FFE200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A837DE41-BBF5-4EA6-A473-03679B7B8D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t>More Information:  </a:t>
            </a:r>
            <a:r>
              <a:rPr lang="en-US" altLang="en-US" dirty="0"/>
              <a:t>https://earthquake.usgs.gov/earthquakes/eventpage/us7000g7lx</a:t>
            </a:r>
          </a:p>
        </p:txBody>
      </p:sp>
      <p:sp>
        <p:nvSpPr>
          <p:cNvPr id="12292" name="Slide Number Placeholder 3">
            <a:extLst>
              <a:ext uri="{FF2B5EF4-FFF2-40B4-BE49-F238E27FC236}">
                <a16:creationId xmlns:a16="http://schemas.microsoft.com/office/drawing/2014/main" id="{A1CCDF6A-B23E-4717-8B50-8E645B1717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639E384-8C9E-4E14-9443-0118296A08F0}" type="slidenum">
              <a:rPr lang="en-US" altLang="en-US" sz="1300"/>
              <a:pPr>
                <a:spcBef>
                  <a:spcPct val="0"/>
                </a:spcBef>
              </a:pPr>
              <a:t>1</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Shaking intensity scales were developed to standardize the measurements and ease comparison of different earthquakes. The Modified-Mercalli Intensity scale is a ten-stage scale, from I to X.  Lower numbers represent imperceptible shaking while X represents total destruction.</a:t>
            </a:r>
          </a:p>
          <a:p>
            <a:pPr eaLnBrk="1" hangingPunct="1">
              <a:spcBef>
                <a:spcPct val="0"/>
              </a:spcBef>
            </a:pPr>
            <a:endParaRPr lang="en-US" altLang="en-US" dirty="0"/>
          </a:p>
          <a:p>
            <a:pPr eaLnBrk="1" hangingPunct="1">
              <a:spcBef>
                <a:spcPct val="0"/>
              </a:spcBef>
            </a:pPr>
            <a:r>
              <a:rPr lang="en-US" altLang="en-US" b="1" dirty="0"/>
              <a:t>Relevant animation:  </a:t>
            </a:r>
            <a:r>
              <a:rPr lang="en-US" altLang="en-US" dirty="0"/>
              <a:t>Earthquake Intensity </a:t>
            </a:r>
            <a:r>
              <a:rPr lang="en-US" altLang="en-US" dirty="0">
                <a:hlinkClick r:id="rId3"/>
              </a:rPr>
              <a:t>https://www.iris.edu/hq/inclass/animation/earthquake_intensity</a:t>
            </a:r>
            <a:r>
              <a:rPr lang="en-US" altLang="en-US" dirty="0"/>
              <a:t> </a:t>
            </a:r>
          </a:p>
          <a:p>
            <a:pPr eaLnBrk="1" hangingPunct="1">
              <a:spcBef>
                <a:spcPct val="0"/>
              </a:spcBef>
            </a:pPr>
            <a:endParaRPr lang="en-US" altLang="en-US" dirty="0"/>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b="1" dirty="0"/>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0AD1675-F9EC-5C43-BE7F-FE98F22B26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7AE84F30-EAEC-D540-8757-62B9D5C4196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3555" name="Slide Number Placeholder 3">
            <a:extLst>
              <a:ext uri="{FF2B5EF4-FFF2-40B4-BE49-F238E27FC236}">
                <a16:creationId xmlns:a16="http://schemas.microsoft.com/office/drawing/2014/main" id="{59B0E596-C8FD-234C-AAEC-BEEFE13514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AC0E44-17FE-2C47-8279-B615BDB5ADB5}" type="slidenum">
              <a:rPr lang="en-US" altLang="en-US" sz="1300" smtClean="0"/>
              <a:pPr>
                <a:spcBef>
                  <a:spcPct val="0"/>
                </a:spcBef>
              </a:pPr>
              <a:t>4</a:t>
            </a:fld>
            <a:endParaRPr lang="en-US" altLang="en-US" sz="1300"/>
          </a:p>
        </p:txBody>
      </p:sp>
    </p:spTree>
    <p:extLst>
      <p:ext uri="{BB962C8B-B14F-4D97-AF65-F5344CB8AC3E}">
        <p14:creationId xmlns:p14="http://schemas.microsoft.com/office/powerpoint/2010/main" val="3386401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0AD1675-F9EC-5C43-BE7F-FE98F22B26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7AE84F30-EAEC-D540-8757-62B9D5C4196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3555" name="Slide Number Placeholder 3">
            <a:extLst>
              <a:ext uri="{FF2B5EF4-FFF2-40B4-BE49-F238E27FC236}">
                <a16:creationId xmlns:a16="http://schemas.microsoft.com/office/drawing/2014/main" id="{59B0E596-C8FD-234C-AAEC-BEEFE13514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AC0E44-17FE-2C47-8279-B615BDB5ADB5}" type="slidenum">
              <a:rPr lang="en-US" altLang="en-US" sz="1300" smtClean="0"/>
              <a:pPr>
                <a:spcBef>
                  <a:spcPct val="0"/>
                </a:spcBef>
              </a:pPr>
              <a:t>5</a:t>
            </a:fld>
            <a:endParaRPr lang="en-US" altLang="en-US" sz="1300"/>
          </a:p>
        </p:txBody>
      </p:sp>
    </p:spTree>
    <p:extLst>
      <p:ext uri="{BB962C8B-B14F-4D97-AF65-F5344CB8AC3E}">
        <p14:creationId xmlns:p14="http://schemas.microsoft.com/office/powerpoint/2010/main" val="2119705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95E2562D-BC40-4F67-8036-0C61DF9399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B40E8634-20B6-4793-8D5B-27988E7EB0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t>Explore the seismicity further:  </a:t>
            </a:r>
            <a:r>
              <a:rPr lang="en-US" altLang="en-US"/>
              <a:t>Image from IRIS Earthquake Browser (www.iris.edu/ieb)</a:t>
            </a:r>
          </a:p>
          <a:p>
            <a:pPr eaLnBrk="1" hangingPunct="1">
              <a:spcBef>
                <a:spcPct val="0"/>
              </a:spcBef>
            </a:pPr>
            <a:endParaRPr lang="en-US" altLang="en-US"/>
          </a:p>
        </p:txBody>
      </p:sp>
      <p:sp>
        <p:nvSpPr>
          <p:cNvPr id="15363" name="Slide Number Placeholder 3">
            <a:extLst>
              <a:ext uri="{FF2B5EF4-FFF2-40B4-BE49-F238E27FC236}">
                <a16:creationId xmlns:a16="http://schemas.microsoft.com/office/drawing/2014/main" id="{B92C9415-4829-4B26-A195-C1D901CD569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01675" indent="-269875">
              <a:defRPr>
                <a:solidFill>
                  <a:schemeClr val="tx1"/>
                </a:solidFill>
                <a:latin typeface="Arial" panose="020B0604020202020204" pitchFamily="34" charset="0"/>
                <a:cs typeface="Arial" panose="020B0604020202020204" pitchFamily="34" charset="0"/>
              </a:defRPr>
            </a:lvl2pPr>
            <a:lvl3pPr marL="1081088" indent="-215900">
              <a:defRPr>
                <a:solidFill>
                  <a:schemeClr val="tx1"/>
                </a:solidFill>
                <a:latin typeface="Arial" panose="020B0604020202020204" pitchFamily="34" charset="0"/>
                <a:cs typeface="Arial" panose="020B0604020202020204" pitchFamily="34" charset="0"/>
              </a:defRPr>
            </a:lvl3pPr>
            <a:lvl4pPr marL="1512888" indent="-215900">
              <a:defRPr>
                <a:solidFill>
                  <a:schemeClr val="tx1"/>
                </a:solidFill>
                <a:latin typeface="Arial" panose="020B0604020202020204" pitchFamily="34" charset="0"/>
                <a:cs typeface="Arial" panose="020B0604020202020204" pitchFamily="34" charset="0"/>
              </a:defRPr>
            </a:lvl4pPr>
            <a:lvl5pPr marL="1944688" indent="-215900">
              <a:defRPr>
                <a:solidFill>
                  <a:schemeClr val="tx1"/>
                </a:solidFill>
                <a:latin typeface="Arial" panose="020B0604020202020204" pitchFamily="34" charset="0"/>
                <a:cs typeface="Arial" panose="020B0604020202020204" pitchFamily="34" charset="0"/>
              </a:defRPr>
            </a:lvl5pPr>
            <a:lvl6pPr marL="24018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8590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162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773488" indent="-2159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D8603A0-A6C8-4870-BD71-2A50C4F16128}" type="slidenum">
              <a:rPr lang="en-US" altLang="en-US" sz="1200" smtClean="0">
                <a:latin typeface="Calibri" panose="020F0502020204030204" pitchFamily="34" charset="0"/>
                <a:ea typeface="ＭＳ Ｐゴシック" panose="020B0600070205080204" pitchFamily="34" charset="-128"/>
              </a:rPr>
              <a:pPr/>
              <a:t>6</a:t>
            </a:fld>
            <a:endParaRPr lang="en-US" altLang="en-US" sz="1200">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C6AE9E59-73FB-4E68-B241-FA85276AAE9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83388EE4-013C-4C61-BF3D-A0575A4FF1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latin typeface="Arial" panose="020B0604020202020204" pitchFamily="34" charset="0"/>
              </a:rPr>
              <a:t>Relevant Animation:  </a:t>
            </a:r>
            <a:r>
              <a:rPr lang="en-US" altLang="en-US" dirty="0">
                <a:latin typeface="Arial" panose="020B0604020202020204" pitchFamily="34" charset="0"/>
              </a:rPr>
              <a:t>Focal Mechanisms Explained https://www.iris.edu/hq/inclass/animation/focal_mechanisms_explained </a:t>
            </a:r>
            <a:endParaRPr lang="en-US" altLang="en-US" dirty="0"/>
          </a:p>
        </p:txBody>
      </p:sp>
      <p:sp>
        <p:nvSpPr>
          <p:cNvPr id="15363" name="Slide Number Placeholder 3">
            <a:extLst>
              <a:ext uri="{FF2B5EF4-FFF2-40B4-BE49-F238E27FC236}">
                <a16:creationId xmlns:a16="http://schemas.microsoft.com/office/drawing/2014/main" id="{802CD51F-1C87-475C-AFEC-D30EFC080B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7A7FFD8-5A18-4BBD-889E-53AF99119FA6}" type="slidenum">
              <a:rPr lang="en-US" altLang="en-US" sz="1300"/>
              <a:pPr>
                <a:spcBef>
                  <a:spcPct val="0"/>
                </a:spcBef>
              </a:pPr>
              <a:t>7</a:t>
            </a:fld>
            <a:endParaRPr lang="en-US" altLang="en-US" sz="13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E9EAA595-68BC-42C3-B9AF-EA5532B49FB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08BD5513-E656-4C9D-99FF-2FA3DBC850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400" b="1">
                <a:solidFill>
                  <a:srgbClr val="393996"/>
                </a:solidFill>
                <a:ea typeface="ＭＳ Ｐゴシック" panose="020B0600070205080204" pitchFamily="34" charset="-128"/>
              </a:rPr>
              <a:t>Relevant Animations:</a:t>
            </a:r>
          </a:p>
          <a:p>
            <a:r>
              <a:rPr lang="en-US" altLang="en-US" sz="1400">
                <a:ea typeface="ＭＳ Ｐゴシック" panose="020B0600070205080204" pitchFamily="34" charset="-128"/>
              </a:rPr>
              <a:t>Travel-time Curves: How they are created https://www.iris.edu/hq/inclass/animation/traveltime_curves_how_they_are_created </a:t>
            </a:r>
          </a:p>
          <a:p>
            <a:r>
              <a:rPr lang="en-US" altLang="en-US">
                <a:ea typeface="ＭＳ Ｐゴシック" panose="020B0600070205080204" pitchFamily="34" charset="-128"/>
              </a:rPr>
              <a:t>Seismic Shadow Zone: Basic Introduction https://www.iris.edu/hq/inclass/animation/seismic_shadow_zone_basic_introduction </a:t>
            </a:r>
          </a:p>
          <a:p>
            <a:endParaRPr lang="en-US" altLang="en-US" sz="1400">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15363" name="Slide Number Placeholder 3">
            <a:extLst>
              <a:ext uri="{FF2B5EF4-FFF2-40B4-BE49-F238E27FC236}">
                <a16:creationId xmlns:a16="http://schemas.microsoft.com/office/drawing/2014/main" id="{C534611E-5DD4-4661-9725-51A554CA90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5D962C6-5F8A-406B-8FBE-8E130AAB6206}" type="slidenum">
              <a:rPr lang="en-US" altLang="en-US" smtClean="0">
                <a:solidFill>
                  <a:srgbClr val="000000"/>
                </a:solidFill>
                <a:latin typeface="Calibri" panose="020F0502020204030204" pitchFamily="34" charset="0"/>
              </a:rPr>
              <a:pPr/>
              <a:t>8</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9</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B8B9A2F-3A98-704B-A964-C77DE96E00AF}"/>
              </a:ext>
            </a:extLst>
          </p:cNvPr>
          <p:cNvSpPr>
            <a:spLocks noGrp="1"/>
          </p:cNvSpPr>
          <p:nvPr>
            <p:ph type="dt" sz="half" idx="10"/>
          </p:nvPr>
        </p:nvSpPr>
        <p:spPr/>
        <p:txBody>
          <a:bodyPr/>
          <a:lstStyle>
            <a:lvl1pPr>
              <a:defRPr/>
            </a:lvl1pPr>
          </a:lstStyle>
          <a:p>
            <a:pPr>
              <a:defRPr/>
            </a:pPr>
            <a:fld id="{B6210B02-DE1D-8947-B91F-5D49AE3A0327}"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3499B872-5DC1-8441-8A4F-093599D55F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D061F49-D9CA-EB46-A0A4-ADAB08DA8EE6}"/>
              </a:ext>
            </a:extLst>
          </p:cNvPr>
          <p:cNvSpPr>
            <a:spLocks noGrp="1"/>
          </p:cNvSpPr>
          <p:nvPr>
            <p:ph type="sldNum" sz="quarter" idx="12"/>
          </p:nvPr>
        </p:nvSpPr>
        <p:spPr/>
        <p:txBody>
          <a:bodyPr/>
          <a:lstStyle>
            <a:lvl1pPr>
              <a:defRPr/>
            </a:lvl1pPr>
          </a:lstStyle>
          <a:p>
            <a:pPr>
              <a:defRPr/>
            </a:pPr>
            <a:fld id="{4BC95964-D245-6D46-8C59-ABD4A7CB1F5D}" type="slidenum">
              <a:rPr lang="en-US" altLang="en-US"/>
              <a:pPr>
                <a:defRPr/>
              </a:pPr>
              <a:t>‹#›</a:t>
            </a:fld>
            <a:endParaRPr lang="en-US" altLang="en-US"/>
          </a:p>
        </p:txBody>
      </p:sp>
    </p:spTree>
    <p:extLst>
      <p:ext uri="{BB962C8B-B14F-4D97-AF65-F5344CB8AC3E}">
        <p14:creationId xmlns:p14="http://schemas.microsoft.com/office/powerpoint/2010/main" val="186894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5C51B-E291-814D-B100-4713817F7DD0}"/>
              </a:ext>
            </a:extLst>
          </p:cNvPr>
          <p:cNvSpPr>
            <a:spLocks noGrp="1"/>
          </p:cNvSpPr>
          <p:nvPr>
            <p:ph type="dt" sz="half" idx="10"/>
          </p:nvPr>
        </p:nvSpPr>
        <p:spPr/>
        <p:txBody>
          <a:bodyPr/>
          <a:lstStyle>
            <a:lvl1pPr>
              <a:defRPr/>
            </a:lvl1pPr>
          </a:lstStyle>
          <a:p>
            <a:pPr>
              <a:defRPr/>
            </a:pPr>
            <a:fld id="{92FE05C0-86DD-3A4F-B784-2C171F526570}"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947ED8AE-3FF7-F342-B42B-A3BF198AD5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1D44EE-5CB6-C642-8D8C-586B65AD0D27}"/>
              </a:ext>
            </a:extLst>
          </p:cNvPr>
          <p:cNvSpPr>
            <a:spLocks noGrp="1"/>
          </p:cNvSpPr>
          <p:nvPr>
            <p:ph type="sldNum" sz="quarter" idx="12"/>
          </p:nvPr>
        </p:nvSpPr>
        <p:spPr/>
        <p:txBody>
          <a:bodyPr/>
          <a:lstStyle>
            <a:lvl1pPr>
              <a:defRPr/>
            </a:lvl1pPr>
          </a:lstStyle>
          <a:p>
            <a:pPr>
              <a:defRPr/>
            </a:pPr>
            <a:fld id="{A142A5A4-DFDA-034B-B610-E63A5C4130A3}" type="slidenum">
              <a:rPr lang="en-US" altLang="en-US"/>
              <a:pPr>
                <a:defRPr/>
              </a:pPr>
              <a:t>‹#›</a:t>
            </a:fld>
            <a:endParaRPr lang="en-US" altLang="en-US"/>
          </a:p>
        </p:txBody>
      </p:sp>
    </p:spTree>
    <p:extLst>
      <p:ext uri="{BB962C8B-B14F-4D97-AF65-F5344CB8AC3E}">
        <p14:creationId xmlns:p14="http://schemas.microsoft.com/office/powerpoint/2010/main" val="205269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6CCCC5-D401-C74E-8853-6B38FC863E07}"/>
              </a:ext>
            </a:extLst>
          </p:cNvPr>
          <p:cNvSpPr>
            <a:spLocks noGrp="1"/>
          </p:cNvSpPr>
          <p:nvPr>
            <p:ph type="dt" sz="half" idx="10"/>
          </p:nvPr>
        </p:nvSpPr>
        <p:spPr/>
        <p:txBody>
          <a:bodyPr/>
          <a:lstStyle>
            <a:lvl1pPr>
              <a:defRPr/>
            </a:lvl1pPr>
          </a:lstStyle>
          <a:p>
            <a:pPr>
              <a:defRPr/>
            </a:pPr>
            <a:fld id="{D69387FA-EDDA-C04F-8D13-D222995D17FC}"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1A3986EA-7CD4-EC48-B78E-DB3DD48FA2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DFA5F47-B878-2F47-BBB1-82C51E82605D}"/>
              </a:ext>
            </a:extLst>
          </p:cNvPr>
          <p:cNvSpPr>
            <a:spLocks noGrp="1"/>
          </p:cNvSpPr>
          <p:nvPr>
            <p:ph type="sldNum" sz="quarter" idx="12"/>
          </p:nvPr>
        </p:nvSpPr>
        <p:spPr/>
        <p:txBody>
          <a:bodyPr/>
          <a:lstStyle>
            <a:lvl1pPr>
              <a:defRPr/>
            </a:lvl1pPr>
          </a:lstStyle>
          <a:p>
            <a:pPr>
              <a:defRPr/>
            </a:pPr>
            <a:fld id="{C3F0B41C-35A6-5A49-A02A-0C0E99E8A473}" type="slidenum">
              <a:rPr lang="en-US" altLang="en-US"/>
              <a:pPr>
                <a:defRPr/>
              </a:pPr>
              <a:t>‹#›</a:t>
            </a:fld>
            <a:endParaRPr lang="en-US" altLang="en-US"/>
          </a:p>
        </p:txBody>
      </p:sp>
    </p:spTree>
    <p:extLst>
      <p:ext uri="{BB962C8B-B14F-4D97-AF65-F5344CB8AC3E}">
        <p14:creationId xmlns:p14="http://schemas.microsoft.com/office/powerpoint/2010/main" val="139128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7CAD44A-7BA7-5D40-BDC4-3F70B74F1F2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F753DB88-FA13-1F4E-A164-CEA45D46E5FF}"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3056EE79-61CC-EC44-9EA7-7547D62D2EB9}"/>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7489175D-BE4D-434B-AE88-5B71D4ED063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6E8553E-055A-4C41-8E4B-759C2D0D1225}" type="slidenum">
              <a:rPr lang="en-US" altLang="en-US"/>
              <a:pPr>
                <a:defRPr/>
              </a:pPr>
              <a:t>‹#›</a:t>
            </a:fld>
            <a:endParaRPr lang="en-US" altLang="en-US"/>
          </a:p>
        </p:txBody>
      </p:sp>
    </p:spTree>
    <p:extLst>
      <p:ext uri="{BB962C8B-B14F-4D97-AF65-F5344CB8AC3E}">
        <p14:creationId xmlns:p14="http://schemas.microsoft.com/office/powerpoint/2010/main" val="4194251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CC1D56-9DB6-7046-8C72-C80626E2B10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E8991DC-B322-E44E-A6F0-9A93D96AE697}"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CD729DAF-9B92-7C42-AD7B-0DCC5D80738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F232B46F-3CFA-5B4A-AEDB-A924A68EA60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DE6D013-CC79-624A-95CD-B09CA57517A1}" type="slidenum">
              <a:rPr lang="en-US" altLang="en-US"/>
              <a:pPr>
                <a:defRPr/>
              </a:pPr>
              <a:t>‹#›</a:t>
            </a:fld>
            <a:endParaRPr lang="en-US" altLang="en-US"/>
          </a:p>
        </p:txBody>
      </p:sp>
    </p:spTree>
    <p:extLst>
      <p:ext uri="{BB962C8B-B14F-4D97-AF65-F5344CB8AC3E}">
        <p14:creationId xmlns:p14="http://schemas.microsoft.com/office/powerpoint/2010/main" val="2002683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C50454-77F5-8147-8414-FDAB582D5221}"/>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22647E59-3E52-0E43-83B7-14AFC722A1BF}"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24980C7A-6927-9148-A72B-F64318B9B79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EE6EEDD2-9DF1-FE47-9973-3BA7B18409F6}"/>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B82C56F-516E-7443-B493-E1674E3C18D1}" type="slidenum">
              <a:rPr lang="en-US" altLang="en-US"/>
              <a:pPr>
                <a:defRPr/>
              </a:pPr>
              <a:t>‹#›</a:t>
            </a:fld>
            <a:endParaRPr lang="en-US" altLang="en-US"/>
          </a:p>
        </p:txBody>
      </p:sp>
    </p:spTree>
    <p:extLst>
      <p:ext uri="{BB962C8B-B14F-4D97-AF65-F5344CB8AC3E}">
        <p14:creationId xmlns:p14="http://schemas.microsoft.com/office/powerpoint/2010/main" val="29350500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2F071-F463-B743-987D-AE3205D246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67F851A-1D75-3D4D-9409-18B6CC6CA1B7}" type="datetimeFigureOut">
              <a:rPr lang="en-US" altLang="en-US"/>
              <a:pPr>
                <a:defRPr/>
              </a:pPr>
              <a:t>12/29/2021</a:t>
            </a:fld>
            <a:endParaRPr lang="en-US" altLang="en-US"/>
          </a:p>
        </p:txBody>
      </p:sp>
      <p:sp>
        <p:nvSpPr>
          <p:cNvPr id="6" name="Footer Placeholder 5">
            <a:extLst>
              <a:ext uri="{FF2B5EF4-FFF2-40B4-BE49-F238E27FC236}">
                <a16:creationId xmlns:a16="http://schemas.microsoft.com/office/drawing/2014/main" id="{5A978E12-3001-4E41-9FD3-6FC4B825350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63ACF0B-19C0-274D-8C3D-04A5D3193A0F}"/>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229DDED-B653-D440-967A-D910E05F8FE8}" type="slidenum">
              <a:rPr lang="en-US" altLang="en-US"/>
              <a:pPr>
                <a:defRPr/>
              </a:pPr>
              <a:t>‹#›</a:t>
            </a:fld>
            <a:endParaRPr lang="en-US" altLang="en-US"/>
          </a:p>
        </p:txBody>
      </p:sp>
    </p:spTree>
    <p:extLst>
      <p:ext uri="{BB962C8B-B14F-4D97-AF65-F5344CB8AC3E}">
        <p14:creationId xmlns:p14="http://schemas.microsoft.com/office/powerpoint/2010/main" val="1296717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D0935D-3174-2A4C-8E04-9677CCEE0CC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E8F2B47-E7C4-CE4B-A01D-922B8026605C}" type="datetimeFigureOut">
              <a:rPr lang="en-US" altLang="en-US"/>
              <a:pPr>
                <a:defRPr/>
              </a:pPr>
              <a:t>12/29/2021</a:t>
            </a:fld>
            <a:endParaRPr lang="en-US" altLang="en-US"/>
          </a:p>
        </p:txBody>
      </p:sp>
      <p:sp>
        <p:nvSpPr>
          <p:cNvPr id="8" name="Footer Placeholder 7">
            <a:extLst>
              <a:ext uri="{FF2B5EF4-FFF2-40B4-BE49-F238E27FC236}">
                <a16:creationId xmlns:a16="http://schemas.microsoft.com/office/drawing/2014/main" id="{60595DB8-24E4-A140-BEF2-2D09185983D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B6928DEC-AB06-EB46-A5DD-9BD0C21F388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8ABAE8F-56FF-8743-A2CD-266423FCE478}" type="slidenum">
              <a:rPr lang="en-US" altLang="en-US"/>
              <a:pPr>
                <a:defRPr/>
              </a:pPr>
              <a:t>‹#›</a:t>
            </a:fld>
            <a:endParaRPr lang="en-US" altLang="en-US"/>
          </a:p>
        </p:txBody>
      </p:sp>
    </p:spTree>
    <p:extLst>
      <p:ext uri="{BB962C8B-B14F-4D97-AF65-F5344CB8AC3E}">
        <p14:creationId xmlns:p14="http://schemas.microsoft.com/office/powerpoint/2010/main" val="3303000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72791D-D9C8-A245-891B-974B912B9C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DC5A48C-695A-FF44-9BEB-EE71E4C0BBFF}" type="datetimeFigureOut">
              <a:rPr lang="en-US" altLang="en-US"/>
              <a:pPr>
                <a:defRPr/>
              </a:pPr>
              <a:t>12/29/2021</a:t>
            </a:fld>
            <a:endParaRPr lang="en-US" altLang="en-US"/>
          </a:p>
        </p:txBody>
      </p:sp>
      <p:sp>
        <p:nvSpPr>
          <p:cNvPr id="4" name="Footer Placeholder 3">
            <a:extLst>
              <a:ext uri="{FF2B5EF4-FFF2-40B4-BE49-F238E27FC236}">
                <a16:creationId xmlns:a16="http://schemas.microsoft.com/office/drawing/2014/main" id="{C0317E33-AAFF-5B47-8F51-CF046A7CA50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4069E373-B773-2E40-B27A-22DF0213D6D2}"/>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09D9B4-C592-2F4A-8F43-2A386A715C2F}" type="slidenum">
              <a:rPr lang="en-US" altLang="en-US"/>
              <a:pPr>
                <a:defRPr/>
              </a:pPr>
              <a:t>‹#›</a:t>
            </a:fld>
            <a:endParaRPr lang="en-US" altLang="en-US"/>
          </a:p>
        </p:txBody>
      </p:sp>
    </p:spTree>
    <p:extLst>
      <p:ext uri="{BB962C8B-B14F-4D97-AF65-F5344CB8AC3E}">
        <p14:creationId xmlns:p14="http://schemas.microsoft.com/office/powerpoint/2010/main" val="3474675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0F8C7-A4CC-D84E-BAC6-1975F2F10E0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4070CF2-C23B-F240-B95F-978DCD18E9AD}" type="datetimeFigureOut">
              <a:rPr lang="en-US" altLang="en-US"/>
              <a:pPr>
                <a:defRPr/>
              </a:pPr>
              <a:t>12/29/2021</a:t>
            </a:fld>
            <a:endParaRPr lang="en-US" altLang="en-US"/>
          </a:p>
        </p:txBody>
      </p:sp>
      <p:sp>
        <p:nvSpPr>
          <p:cNvPr id="3" name="Footer Placeholder 2">
            <a:extLst>
              <a:ext uri="{FF2B5EF4-FFF2-40B4-BE49-F238E27FC236}">
                <a16:creationId xmlns:a16="http://schemas.microsoft.com/office/drawing/2014/main" id="{AD701CBD-AA7E-3545-869E-FB9C9A1AF8B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F37C470C-CEA8-A442-B5BB-8D32FCD017B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2C4E4F2-23B8-3845-8DE0-C67DC6511AB7}" type="slidenum">
              <a:rPr lang="en-US" altLang="en-US"/>
              <a:pPr>
                <a:defRPr/>
              </a:pPr>
              <a:t>‹#›</a:t>
            </a:fld>
            <a:endParaRPr lang="en-US" altLang="en-US"/>
          </a:p>
        </p:txBody>
      </p:sp>
    </p:spTree>
    <p:extLst>
      <p:ext uri="{BB962C8B-B14F-4D97-AF65-F5344CB8AC3E}">
        <p14:creationId xmlns:p14="http://schemas.microsoft.com/office/powerpoint/2010/main" val="1913077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E4F99E51-A721-CB47-803C-F83AFDD5BD2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E9C4F9D-817A-F94D-B956-7A35FF8EDA0D}" type="datetimeFigureOut">
              <a:rPr lang="en-US" altLang="en-US"/>
              <a:pPr>
                <a:defRPr/>
              </a:pPr>
              <a:t>12/29/2021</a:t>
            </a:fld>
            <a:endParaRPr lang="en-US" altLang="en-US"/>
          </a:p>
        </p:txBody>
      </p:sp>
      <p:sp>
        <p:nvSpPr>
          <p:cNvPr id="6" name="Footer Placeholder 5">
            <a:extLst>
              <a:ext uri="{FF2B5EF4-FFF2-40B4-BE49-F238E27FC236}">
                <a16:creationId xmlns:a16="http://schemas.microsoft.com/office/drawing/2014/main" id="{9FDF472D-5882-4E46-B3F0-D556D11D793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E7077AE-ED01-D949-926B-1D8E1B9348AC}"/>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826FCDE-CBA7-8F4A-8E3B-800FE277A9BC}" type="slidenum">
              <a:rPr lang="en-US" altLang="en-US"/>
              <a:pPr>
                <a:defRPr/>
              </a:pPr>
              <a:t>‹#›</a:t>
            </a:fld>
            <a:endParaRPr lang="en-US" altLang="en-US"/>
          </a:p>
        </p:txBody>
      </p:sp>
    </p:spTree>
    <p:extLst>
      <p:ext uri="{BB962C8B-B14F-4D97-AF65-F5344CB8AC3E}">
        <p14:creationId xmlns:p14="http://schemas.microsoft.com/office/powerpoint/2010/main" val="333038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0752EC-2C3D-AB49-8101-856B82EC70FB}"/>
              </a:ext>
            </a:extLst>
          </p:cNvPr>
          <p:cNvSpPr>
            <a:spLocks noGrp="1"/>
          </p:cNvSpPr>
          <p:nvPr>
            <p:ph type="dt" sz="half" idx="10"/>
          </p:nvPr>
        </p:nvSpPr>
        <p:spPr/>
        <p:txBody>
          <a:bodyPr/>
          <a:lstStyle>
            <a:lvl1pPr>
              <a:defRPr/>
            </a:lvl1pPr>
          </a:lstStyle>
          <a:p>
            <a:pPr>
              <a:defRPr/>
            </a:pPr>
            <a:fld id="{DC38BFB2-5669-0C43-8B94-BC69F4AEB3D0}"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3B399BCE-D9FC-194C-ADDA-F10A12EADE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6E11767-5870-2941-A235-37F57775CA0C}"/>
              </a:ext>
            </a:extLst>
          </p:cNvPr>
          <p:cNvSpPr>
            <a:spLocks noGrp="1"/>
          </p:cNvSpPr>
          <p:nvPr>
            <p:ph type="sldNum" sz="quarter" idx="12"/>
          </p:nvPr>
        </p:nvSpPr>
        <p:spPr/>
        <p:txBody>
          <a:bodyPr/>
          <a:lstStyle>
            <a:lvl1pPr>
              <a:defRPr/>
            </a:lvl1pPr>
          </a:lstStyle>
          <a:p>
            <a:pPr>
              <a:defRPr/>
            </a:pPr>
            <a:fld id="{613F9D58-0B1F-6E4F-8D54-52066A64D740}" type="slidenum">
              <a:rPr lang="en-US" altLang="en-US"/>
              <a:pPr>
                <a:defRPr/>
              </a:pPr>
              <a:t>‹#›</a:t>
            </a:fld>
            <a:endParaRPr lang="en-US" altLang="en-US"/>
          </a:p>
        </p:txBody>
      </p:sp>
    </p:spTree>
    <p:extLst>
      <p:ext uri="{BB962C8B-B14F-4D97-AF65-F5344CB8AC3E}">
        <p14:creationId xmlns:p14="http://schemas.microsoft.com/office/powerpoint/2010/main" val="628743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84B8AB0-0FF9-D64E-A10E-DB965B94D9A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375962B-F9E8-DC45-B69D-718402E7A26F}" type="datetimeFigureOut">
              <a:rPr lang="en-US" altLang="en-US"/>
              <a:pPr>
                <a:defRPr/>
              </a:pPr>
              <a:t>12/29/2021</a:t>
            </a:fld>
            <a:endParaRPr lang="en-US" altLang="en-US"/>
          </a:p>
        </p:txBody>
      </p:sp>
      <p:sp>
        <p:nvSpPr>
          <p:cNvPr id="6" name="Footer Placeholder 5">
            <a:extLst>
              <a:ext uri="{FF2B5EF4-FFF2-40B4-BE49-F238E27FC236}">
                <a16:creationId xmlns:a16="http://schemas.microsoft.com/office/drawing/2014/main" id="{030138A4-724A-C44A-BD1A-2BCA16B76C73}"/>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DE859B2-303E-2343-8FC9-22BF0B39BBB5}"/>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C517F9-1B48-0544-8D66-2186EFB0ECBB}" type="slidenum">
              <a:rPr lang="en-US" altLang="en-US"/>
              <a:pPr>
                <a:defRPr/>
              </a:pPr>
              <a:t>‹#›</a:t>
            </a:fld>
            <a:endParaRPr lang="en-US" altLang="en-US"/>
          </a:p>
        </p:txBody>
      </p:sp>
    </p:spTree>
    <p:extLst>
      <p:ext uri="{BB962C8B-B14F-4D97-AF65-F5344CB8AC3E}">
        <p14:creationId xmlns:p14="http://schemas.microsoft.com/office/powerpoint/2010/main" val="4122287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E0CAD-E1B8-8D4F-8350-2EAE1DE9E49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7592471-BAD5-A34B-A012-9BCBAE39DA9C}"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2294C96E-457E-AC40-B93C-B6D90622B7FD}"/>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5C51EB15-3F45-444C-BC30-F98AF363138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9D62795-D539-944D-B0C5-47C77E998982}" type="slidenum">
              <a:rPr lang="en-US" altLang="en-US"/>
              <a:pPr>
                <a:defRPr/>
              </a:pPr>
              <a:t>‹#›</a:t>
            </a:fld>
            <a:endParaRPr lang="en-US" altLang="en-US"/>
          </a:p>
        </p:txBody>
      </p:sp>
    </p:spTree>
    <p:extLst>
      <p:ext uri="{BB962C8B-B14F-4D97-AF65-F5344CB8AC3E}">
        <p14:creationId xmlns:p14="http://schemas.microsoft.com/office/powerpoint/2010/main" val="2056086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66562C-7ECD-9747-B02A-39C321A9DB42}"/>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2B0C7CB-7293-6242-8D16-2B3DFECD6446}"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230D2DED-E75E-404E-A361-484FADD8C6D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BED6C521-5D7C-4C46-972F-7814BF613FE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0B96B58-A477-0C4E-9642-983919DAADBF}" type="slidenum">
              <a:rPr lang="en-US" altLang="en-US"/>
              <a:pPr>
                <a:defRPr/>
              </a:pPr>
              <a:t>‹#›</a:t>
            </a:fld>
            <a:endParaRPr lang="en-US" altLang="en-US"/>
          </a:p>
        </p:txBody>
      </p:sp>
    </p:spTree>
    <p:extLst>
      <p:ext uri="{BB962C8B-B14F-4D97-AF65-F5344CB8AC3E}">
        <p14:creationId xmlns:p14="http://schemas.microsoft.com/office/powerpoint/2010/main" val="2572683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A70F2-0D5A-9847-89E0-2E25B387382F}"/>
              </a:ext>
            </a:extLst>
          </p:cNvPr>
          <p:cNvSpPr>
            <a:spLocks noGrp="1"/>
          </p:cNvSpPr>
          <p:nvPr>
            <p:ph type="dt" sz="half" idx="10"/>
          </p:nvPr>
        </p:nvSpPr>
        <p:spPr/>
        <p:txBody>
          <a:bodyPr/>
          <a:lstStyle>
            <a:lvl1pPr>
              <a:defRPr/>
            </a:lvl1pPr>
          </a:lstStyle>
          <a:p>
            <a:pPr>
              <a:defRPr/>
            </a:pPr>
            <a:fld id="{BCB0F9F3-6FC5-8B4D-8426-E6FAC5B80987}"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A3BE6DF3-AC56-BD4B-9B8B-F11F6C90B66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D30FC43-0659-A048-B9D6-EAC45D6EE521}"/>
              </a:ext>
            </a:extLst>
          </p:cNvPr>
          <p:cNvSpPr>
            <a:spLocks noGrp="1"/>
          </p:cNvSpPr>
          <p:nvPr>
            <p:ph type="sldNum" sz="quarter" idx="12"/>
          </p:nvPr>
        </p:nvSpPr>
        <p:spPr/>
        <p:txBody>
          <a:bodyPr/>
          <a:lstStyle>
            <a:lvl1pPr>
              <a:defRPr/>
            </a:lvl1pPr>
          </a:lstStyle>
          <a:p>
            <a:pPr>
              <a:defRPr/>
            </a:pPr>
            <a:fld id="{43F8F70A-557F-C740-9B6C-C7587C99AA41}" type="slidenum">
              <a:rPr lang="en-US" altLang="en-US"/>
              <a:pPr>
                <a:defRPr/>
              </a:pPr>
              <a:t>‹#›</a:t>
            </a:fld>
            <a:endParaRPr lang="en-US" altLang="en-US"/>
          </a:p>
        </p:txBody>
      </p:sp>
    </p:spTree>
    <p:extLst>
      <p:ext uri="{BB962C8B-B14F-4D97-AF65-F5344CB8AC3E}">
        <p14:creationId xmlns:p14="http://schemas.microsoft.com/office/powerpoint/2010/main" val="1848591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2472AC8-3F65-4D42-9703-BED15BB6C72B}"/>
              </a:ext>
            </a:extLst>
          </p:cNvPr>
          <p:cNvSpPr>
            <a:spLocks noGrp="1"/>
          </p:cNvSpPr>
          <p:nvPr>
            <p:ph type="dt" sz="half" idx="10"/>
          </p:nvPr>
        </p:nvSpPr>
        <p:spPr/>
        <p:txBody>
          <a:bodyPr/>
          <a:lstStyle>
            <a:lvl1pPr>
              <a:defRPr/>
            </a:lvl1pPr>
          </a:lstStyle>
          <a:p>
            <a:pPr>
              <a:defRPr/>
            </a:pPr>
            <a:fld id="{8C971E2D-B245-C249-94DC-34D0FFD7F66F}" type="datetimeFigureOut">
              <a:rPr lang="en-US" altLang="en-US"/>
              <a:pPr>
                <a:defRPr/>
              </a:pPr>
              <a:t>12/29/2021</a:t>
            </a:fld>
            <a:endParaRPr lang="en-US" altLang="en-US"/>
          </a:p>
        </p:txBody>
      </p:sp>
      <p:sp>
        <p:nvSpPr>
          <p:cNvPr id="6" name="Footer Placeholder 4">
            <a:extLst>
              <a:ext uri="{FF2B5EF4-FFF2-40B4-BE49-F238E27FC236}">
                <a16:creationId xmlns:a16="http://schemas.microsoft.com/office/drawing/2014/main" id="{7CD04AE9-7CCA-0045-A706-F55AB7B9F5F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3CD5DED-47BF-5F42-8486-EB8CB2E6C06A}"/>
              </a:ext>
            </a:extLst>
          </p:cNvPr>
          <p:cNvSpPr>
            <a:spLocks noGrp="1"/>
          </p:cNvSpPr>
          <p:nvPr>
            <p:ph type="sldNum" sz="quarter" idx="12"/>
          </p:nvPr>
        </p:nvSpPr>
        <p:spPr/>
        <p:txBody>
          <a:bodyPr/>
          <a:lstStyle>
            <a:lvl1pPr>
              <a:defRPr/>
            </a:lvl1pPr>
          </a:lstStyle>
          <a:p>
            <a:pPr>
              <a:defRPr/>
            </a:pPr>
            <a:fld id="{D29386C5-2837-7347-A4AA-EFE1BAAEE640}" type="slidenum">
              <a:rPr lang="en-US" altLang="en-US"/>
              <a:pPr>
                <a:defRPr/>
              </a:pPr>
              <a:t>‹#›</a:t>
            </a:fld>
            <a:endParaRPr lang="en-US" altLang="en-US"/>
          </a:p>
        </p:txBody>
      </p:sp>
    </p:spTree>
    <p:extLst>
      <p:ext uri="{BB962C8B-B14F-4D97-AF65-F5344CB8AC3E}">
        <p14:creationId xmlns:p14="http://schemas.microsoft.com/office/powerpoint/2010/main" val="134557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55097A4-0CCF-9343-9743-568F88941D80}"/>
              </a:ext>
            </a:extLst>
          </p:cNvPr>
          <p:cNvSpPr>
            <a:spLocks noGrp="1"/>
          </p:cNvSpPr>
          <p:nvPr>
            <p:ph type="dt" sz="half" idx="10"/>
          </p:nvPr>
        </p:nvSpPr>
        <p:spPr/>
        <p:txBody>
          <a:bodyPr/>
          <a:lstStyle>
            <a:lvl1pPr>
              <a:defRPr/>
            </a:lvl1pPr>
          </a:lstStyle>
          <a:p>
            <a:pPr>
              <a:defRPr/>
            </a:pPr>
            <a:fld id="{23827D50-074B-1049-85EA-EE9C59FA3570}" type="datetimeFigureOut">
              <a:rPr lang="en-US" altLang="en-US"/>
              <a:pPr>
                <a:defRPr/>
              </a:pPr>
              <a:t>12/29/2021</a:t>
            </a:fld>
            <a:endParaRPr lang="en-US" altLang="en-US"/>
          </a:p>
        </p:txBody>
      </p:sp>
      <p:sp>
        <p:nvSpPr>
          <p:cNvPr id="8" name="Footer Placeholder 4">
            <a:extLst>
              <a:ext uri="{FF2B5EF4-FFF2-40B4-BE49-F238E27FC236}">
                <a16:creationId xmlns:a16="http://schemas.microsoft.com/office/drawing/2014/main" id="{559F3544-13F8-6346-9C2D-008956708C8D}"/>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0DEAA70-82E0-CC49-B04C-A3E68D3F72E9}"/>
              </a:ext>
            </a:extLst>
          </p:cNvPr>
          <p:cNvSpPr>
            <a:spLocks noGrp="1"/>
          </p:cNvSpPr>
          <p:nvPr>
            <p:ph type="sldNum" sz="quarter" idx="12"/>
          </p:nvPr>
        </p:nvSpPr>
        <p:spPr/>
        <p:txBody>
          <a:bodyPr/>
          <a:lstStyle>
            <a:lvl1pPr>
              <a:defRPr/>
            </a:lvl1pPr>
          </a:lstStyle>
          <a:p>
            <a:pPr>
              <a:defRPr/>
            </a:pPr>
            <a:fld id="{C9708ACB-82A4-8145-AE0E-0C29FC9B453F}" type="slidenum">
              <a:rPr lang="en-US" altLang="en-US"/>
              <a:pPr>
                <a:defRPr/>
              </a:pPr>
              <a:t>‹#›</a:t>
            </a:fld>
            <a:endParaRPr lang="en-US" altLang="en-US"/>
          </a:p>
        </p:txBody>
      </p:sp>
    </p:spTree>
    <p:extLst>
      <p:ext uri="{BB962C8B-B14F-4D97-AF65-F5344CB8AC3E}">
        <p14:creationId xmlns:p14="http://schemas.microsoft.com/office/powerpoint/2010/main" val="266029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12A05E-7B02-154C-AE31-595458B3D956}"/>
              </a:ext>
            </a:extLst>
          </p:cNvPr>
          <p:cNvSpPr>
            <a:spLocks noGrp="1"/>
          </p:cNvSpPr>
          <p:nvPr>
            <p:ph type="dt" sz="half" idx="10"/>
          </p:nvPr>
        </p:nvSpPr>
        <p:spPr/>
        <p:txBody>
          <a:bodyPr/>
          <a:lstStyle>
            <a:lvl1pPr>
              <a:defRPr/>
            </a:lvl1pPr>
          </a:lstStyle>
          <a:p>
            <a:pPr>
              <a:defRPr/>
            </a:pPr>
            <a:fld id="{23343684-C1A7-AA48-87EB-C50A5B4E780D}" type="datetimeFigureOut">
              <a:rPr lang="en-US" altLang="en-US"/>
              <a:pPr>
                <a:defRPr/>
              </a:pPr>
              <a:t>12/29/2021</a:t>
            </a:fld>
            <a:endParaRPr lang="en-US" altLang="en-US"/>
          </a:p>
        </p:txBody>
      </p:sp>
      <p:sp>
        <p:nvSpPr>
          <p:cNvPr id="4" name="Footer Placeholder 4">
            <a:extLst>
              <a:ext uri="{FF2B5EF4-FFF2-40B4-BE49-F238E27FC236}">
                <a16:creationId xmlns:a16="http://schemas.microsoft.com/office/drawing/2014/main" id="{AEEAC63D-F935-E647-B02B-DBBD652D329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F5093E5-6B9E-8246-8A4E-8E09D415511D}"/>
              </a:ext>
            </a:extLst>
          </p:cNvPr>
          <p:cNvSpPr>
            <a:spLocks noGrp="1"/>
          </p:cNvSpPr>
          <p:nvPr>
            <p:ph type="sldNum" sz="quarter" idx="12"/>
          </p:nvPr>
        </p:nvSpPr>
        <p:spPr/>
        <p:txBody>
          <a:bodyPr/>
          <a:lstStyle>
            <a:lvl1pPr>
              <a:defRPr/>
            </a:lvl1pPr>
          </a:lstStyle>
          <a:p>
            <a:pPr>
              <a:defRPr/>
            </a:pPr>
            <a:fld id="{08BE3E36-320D-6147-864C-A6F8F6B99571}" type="slidenum">
              <a:rPr lang="en-US" altLang="en-US"/>
              <a:pPr>
                <a:defRPr/>
              </a:pPr>
              <a:t>‹#›</a:t>
            </a:fld>
            <a:endParaRPr lang="en-US" altLang="en-US"/>
          </a:p>
        </p:txBody>
      </p:sp>
    </p:spTree>
    <p:extLst>
      <p:ext uri="{BB962C8B-B14F-4D97-AF65-F5344CB8AC3E}">
        <p14:creationId xmlns:p14="http://schemas.microsoft.com/office/powerpoint/2010/main" val="251177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676AD91-BBC5-3845-ADE2-0BDBF4332BDF}"/>
              </a:ext>
            </a:extLst>
          </p:cNvPr>
          <p:cNvSpPr>
            <a:spLocks noGrp="1"/>
          </p:cNvSpPr>
          <p:nvPr>
            <p:ph type="dt" sz="half" idx="10"/>
          </p:nvPr>
        </p:nvSpPr>
        <p:spPr/>
        <p:txBody>
          <a:bodyPr/>
          <a:lstStyle>
            <a:lvl1pPr>
              <a:defRPr/>
            </a:lvl1pPr>
          </a:lstStyle>
          <a:p>
            <a:pPr>
              <a:defRPr/>
            </a:pPr>
            <a:fld id="{58C6DD0F-3864-A540-BD71-8CDD5C419F88}" type="datetimeFigureOut">
              <a:rPr lang="en-US" altLang="en-US"/>
              <a:pPr>
                <a:defRPr/>
              </a:pPr>
              <a:t>12/29/2021</a:t>
            </a:fld>
            <a:endParaRPr lang="en-US" altLang="en-US"/>
          </a:p>
        </p:txBody>
      </p:sp>
      <p:sp>
        <p:nvSpPr>
          <p:cNvPr id="3" name="Footer Placeholder 4">
            <a:extLst>
              <a:ext uri="{FF2B5EF4-FFF2-40B4-BE49-F238E27FC236}">
                <a16:creationId xmlns:a16="http://schemas.microsoft.com/office/drawing/2014/main" id="{C22F8138-B09B-8E43-B782-9F120869D1E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A602D87-97D6-1C47-B6AD-1AE41FC20EAC}"/>
              </a:ext>
            </a:extLst>
          </p:cNvPr>
          <p:cNvSpPr>
            <a:spLocks noGrp="1"/>
          </p:cNvSpPr>
          <p:nvPr>
            <p:ph type="sldNum" sz="quarter" idx="12"/>
          </p:nvPr>
        </p:nvSpPr>
        <p:spPr/>
        <p:txBody>
          <a:bodyPr/>
          <a:lstStyle>
            <a:lvl1pPr>
              <a:defRPr/>
            </a:lvl1pPr>
          </a:lstStyle>
          <a:p>
            <a:pPr>
              <a:defRPr/>
            </a:pPr>
            <a:fld id="{0957BE8A-2DF6-AB4A-BB53-58D059E016E0}" type="slidenum">
              <a:rPr lang="en-US" altLang="en-US"/>
              <a:pPr>
                <a:defRPr/>
              </a:pPr>
              <a:t>‹#›</a:t>
            </a:fld>
            <a:endParaRPr lang="en-US" altLang="en-US"/>
          </a:p>
        </p:txBody>
      </p:sp>
    </p:spTree>
    <p:extLst>
      <p:ext uri="{BB962C8B-B14F-4D97-AF65-F5344CB8AC3E}">
        <p14:creationId xmlns:p14="http://schemas.microsoft.com/office/powerpoint/2010/main" val="21839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5708104-B19B-EF47-99FA-0155CCE472BE}"/>
              </a:ext>
            </a:extLst>
          </p:cNvPr>
          <p:cNvSpPr>
            <a:spLocks noGrp="1"/>
          </p:cNvSpPr>
          <p:nvPr>
            <p:ph type="dt" sz="half" idx="10"/>
          </p:nvPr>
        </p:nvSpPr>
        <p:spPr/>
        <p:txBody>
          <a:bodyPr/>
          <a:lstStyle>
            <a:lvl1pPr>
              <a:defRPr/>
            </a:lvl1pPr>
          </a:lstStyle>
          <a:p>
            <a:pPr>
              <a:defRPr/>
            </a:pPr>
            <a:fld id="{371759EF-6B8D-354B-9D7A-CB463520E7B4}" type="datetimeFigureOut">
              <a:rPr lang="en-US" altLang="en-US"/>
              <a:pPr>
                <a:defRPr/>
              </a:pPr>
              <a:t>12/29/2021</a:t>
            </a:fld>
            <a:endParaRPr lang="en-US" altLang="en-US"/>
          </a:p>
        </p:txBody>
      </p:sp>
      <p:sp>
        <p:nvSpPr>
          <p:cNvPr id="6" name="Footer Placeholder 4">
            <a:extLst>
              <a:ext uri="{FF2B5EF4-FFF2-40B4-BE49-F238E27FC236}">
                <a16:creationId xmlns:a16="http://schemas.microsoft.com/office/drawing/2014/main" id="{8F26D501-ED0C-494F-842C-C6CC2CF0FFB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D69119-0848-A64A-A9BB-6A9F992E7355}"/>
              </a:ext>
            </a:extLst>
          </p:cNvPr>
          <p:cNvSpPr>
            <a:spLocks noGrp="1"/>
          </p:cNvSpPr>
          <p:nvPr>
            <p:ph type="sldNum" sz="quarter" idx="12"/>
          </p:nvPr>
        </p:nvSpPr>
        <p:spPr/>
        <p:txBody>
          <a:bodyPr/>
          <a:lstStyle>
            <a:lvl1pPr>
              <a:defRPr/>
            </a:lvl1pPr>
          </a:lstStyle>
          <a:p>
            <a:pPr>
              <a:defRPr/>
            </a:pPr>
            <a:fld id="{6368AC76-B55A-6C4F-B702-A41F45277F7B}" type="slidenum">
              <a:rPr lang="en-US" altLang="en-US"/>
              <a:pPr>
                <a:defRPr/>
              </a:pPr>
              <a:t>‹#›</a:t>
            </a:fld>
            <a:endParaRPr lang="en-US" altLang="en-US"/>
          </a:p>
        </p:txBody>
      </p:sp>
    </p:spTree>
    <p:extLst>
      <p:ext uri="{BB962C8B-B14F-4D97-AF65-F5344CB8AC3E}">
        <p14:creationId xmlns:p14="http://schemas.microsoft.com/office/powerpoint/2010/main" val="3729395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F512597-FEF3-564F-BF85-059462A9CD48}"/>
              </a:ext>
            </a:extLst>
          </p:cNvPr>
          <p:cNvSpPr>
            <a:spLocks noGrp="1"/>
          </p:cNvSpPr>
          <p:nvPr>
            <p:ph type="dt" sz="half" idx="10"/>
          </p:nvPr>
        </p:nvSpPr>
        <p:spPr/>
        <p:txBody>
          <a:bodyPr/>
          <a:lstStyle>
            <a:lvl1pPr>
              <a:defRPr/>
            </a:lvl1pPr>
          </a:lstStyle>
          <a:p>
            <a:pPr>
              <a:defRPr/>
            </a:pPr>
            <a:fld id="{443C3B47-2F1E-3847-A2F0-26F0EAACA193}" type="datetimeFigureOut">
              <a:rPr lang="en-US" altLang="en-US"/>
              <a:pPr>
                <a:defRPr/>
              </a:pPr>
              <a:t>12/29/2021</a:t>
            </a:fld>
            <a:endParaRPr lang="en-US" altLang="en-US"/>
          </a:p>
        </p:txBody>
      </p:sp>
      <p:sp>
        <p:nvSpPr>
          <p:cNvPr id="6" name="Footer Placeholder 4">
            <a:extLst>
              <a:ext uri="{FF2B5EF4-FFF2-40B4-BE49-F238E27FC236}">
                <a16:creationId xmlns:a16="http://schemas.microsoft.com/office/drawing/2014/main" id="{295D4F33-FBBE-CE40-AE14-CDB224270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F394229-14B0-E54C-8585-096BD8FD8C80}"/>
              </a:ext>
            </a:extLst>
          </p:cNvPr>
          <p:cNvSpPr>
            <a:spLocks noGrp="1"/>
          </p:cNvSpPr>
          <p:nvPr>
            <p:ph type="sldNum" sz="quarter" idx="12"/>
          </p:nvPr>
        </p:nvSpPr>
        <p:spPr/>
        <p:txBody>
          <a:bodyPr/>
          <a:lstStyle>
            <a:lvl1pPr>
              <a:defRPr/>
            </a:lvl1pPr>
          </a:lstStyle>
          <a:p>
            <a:pPr>
              <a:defRPr/>
            </a:pPr>
            <a:fld id="{8EE7A7B5-DD72-3F41-88B0-3D209811E55F}" type="slidenum">
              <a:rPr lang="en-US" altLang="en-US"/>
              <a:pPr>
                <a:defRPr/>
              </a:pPr>
              <a:t>‹#›</a:t>
            </a:fld>
            <a:endParaRPr lang="en-US" altLang="en-US"/>
          </a:p>
        </p:txBody>
      </p:sp>
    </p:spTree>
    <p:extLst>
      <p:ext uri="{BB962C8B-B14F-4D97-AF65-F5344CB8AC3E}">
        <p14:creationId xmlns:p14="http://schemas.microsoft.com/office/powerpoint/2010/main" val="2572458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D5B106C-37B4-ED4B-BE46-5D66C7AD5DD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D056B79-231B-AE4D-BDC0-6403962E35E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E5561BF-E9D7-604F-8A0C-106004B4E82C}"/>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9C7016EA-52B9-A84A-BDCF-502A68EDDBD0}" type="datetimeFigureOut">
              <a:rPr lang="en-US" altLang="en-US"/>
              <a:pPr>
                <a:defRPr/>
              </a:pPr>
              <a:t>12/29/2021</a:t>
            </a:fld>
            <a:endParaRPr lang="en-US" altLang="en-US"/>
          </a:p>
        </p:txBody>
      </p:sp>
      <p:sp>
        <p:nvSpPr>
          <p:cNvPr id="5" name="Footer Placeholder 4">
            <a:extLst>
              <a:ext uri="{FF2B5EF4-FFF2-40B4-BE49-F238E27FC236}">
                <a16:creationId xmlns:a16="http://schemas.microsoft.com/office/drawing/2014/main" id="{BE29A684-5D4F-8849-93AF-8D840E27ACE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7ED0216D-550C-7447-BDA6-1948AA58DA4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D4408D6-80D8-A243-B95E-ABAEAB74E81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itle Placeholder 1">
            <a:extLst>
              <a:ext uri="{FF2B5EF4-FFF2-40B4-BE49-F238E27FC236}">
                <a16:creationId xmlns:a16="http://schemas.microsoft.com/office/drawing/2014/main" id="{C34DA7D6-EDC1-6148-B1CF-DD2700FD4F5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5603" name="Text Placeholder 2">
            <a:extLst>
              <a:ext uri="{FF2B5EF4-FFF2-40B4-BE49-F238E27FC236}">
                <a16:creationId xmlns:a16="http://schemas.microsoft.com/office/drawing/2014/main" id="{04DBC2D3-642A-F446-BA9D-6EF1FD8412F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74D0C62-03D1-4F49-AB8A-5096BA8A6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3E507D51-1583-2742-8AF4-9682306BF86A}" type="datetimeFigureOut">
              <a:rPr lang="en-US"/>
              <a:pPr>
                <a:defRPr/>
              </a:pPr>
              <a:t>12/29/2021</a:t>
            </a:fld>
            <a:endParaRPr lang="en-US"/>
          </a:p>
        </p:txBody>
      </p:sp>
      <p:sp>
        <p:nvSpPr>
          <p:cNvPr id="5" name="Footer Placeholder 4">
            <a:extLst>
              <a:ext uri="{FF2B5EF4-FFF2-40B4-BE49-F238E27FC236}">
                <a16:creationId xmlns:a16="http://schemas.microsoft.com/office/drawing/2014/main" id="{542E41A1-CB26-9E4E-8D35-9F3300343A9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86D780CD-7E46-564E-BE88-08F61A353791}"/>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5FFFE95F-5608-5B43-A2D1-8BFDBD8D6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49" r:id="rId8"/>
    <p:sldLayoutId id="2147484550" r:id="rId9"/>
    <p:sldLayoutId id="2147484551" r:id="rId10"/>
    <p:sldLayoutId id="214748455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www.iris.edu/ieb" TargetMode="Externa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hyperlink" Target="http://www.iris.edu/hq/re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0E1EF92-9485-42EE-BBB5-BB58EB7FDE8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267" name="TextBox 9">
            <a:extLst>
              <a:ext uri="{FF2B5EF4-FFF2-40B4-BE49-F238E27FC236}">
                <a16:creationId xmlns:a16="http://schemas.microsoft.com/office/drawing/2014/main" id="{AFF4F1A5-0C2F-4499-BE40-C58C8F7B266F}"/>
              </a:ext>
            </a:extLst>
          </p:cNvPr>
          <p:cNvSpPr txBox="1">
            <a:spLocks noChangeArrowheads="1"/>
          </p:cNvSpPr>
          <p:nvPr/>
        </p:nvSpPr>
        <p:spPr bwMode="auto">
          <a:xfrm>
            <a:off x="255361" y="1044476"/>
            <a:ext cx="5385139"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en-US" altLang="en-US" sz="1600" dirty="0">
                <a:latin typeface="Arial" panose="020B0604020202020204" pitchFamily="34" charset="0"/>
              </a:rPr>
              <a:t>A magnitude 7.3 earthquake occurred 121 km </a:t>
            </a:r>
            <a:r>
              <a:rPr lang="en-US" altLang="es-VE" sz="1600" dirty="0">
                <a:latin typeface="Arial" panose="020B0604020202020204" pitchFamily="34" charset="0"/>
              </a:rPr>
              <a:t>(75 miles)</a:t>
            </a:r>
            <a:r>
              <a:rPr lang="en-US" altLang="en-US" sz="1600" dirty="0">
                <a:latin typeface="Arial" panose="020B0604020202020204" pitchFamily="34" charset="0"/>
              </a:rPr>
              <a:t> NNE of </a:t>
            </a:r>
            <a:r>
              <a:rPr lang="en-US" altLang="en-US" sz="1600" dirty="0" err="1">
                <a:latin typeface="Arial" panose="020B0604020202020204" pitchFamily="34" charset="0"/>
              </a:rPr>
              <a:t>Lospalos</a:t>
            </a:r>
            <a:r>
              <a:rPr lang="en-US" altLang="en-US" sz="1600" dirty="0">
                <a:latin typeface="Arial" panose="020B0604020202020204" pitchFamily="34" charset="0"/>
              </a:rPr>
              <a:t>, Timor-Leste, Indonesia at a depth </a:t>
            </a:r>
            <a:r>
              <a:rPr lang="en-US" altLang="es-VE" sz="1600" dirty="0">
                <a:latin typeface="Arial" panose="020B0604020202020204" pitchFamily="34" charset="0"/>
              </a:rPr>
              <a:t>of 166.9 km (103 miles) with no reports of damage or injuries.</a:t>
            </a:r>
          </a:p>
          <a:p>
            <a:pPr>
              <a:spcBef>
                <a:spcPct val="0"/>
              </a:spcBef>
              <a:buFontTx/>
              <a:buNone/>
            </a:pPr>
            <a:endParaRPr lang="en-US" altLang="en-US" sz="1600" dirty="0">
              <a:latin typeface="Arial" panose="020B0604020202020204" pitchFamily="34" charset="0"/>
            </a:endParaRPr>
          </a:p>
          <a:p>
            <a:pPr>
              <a:spcBef>
                <a:spcPct val="0"/>
              </a:spcBef>
              <a:buFontTx/>
              <a:buNone/>
            </a:pPr>
            <a:r>
              <a:rPr lang="en-US" altLang="en-US" sz="1600" dirty="0">
                <a:latin typeface="Arial" panose="020B0604020202020204" pitchFamily="34" charset="0"/>
              </a:rPr>
              <a:t>Indonesia is the world's fourth most populous country with 277 million people distributed over more than 17,000 islands.  Because of its location within the </a:t>
            </a:r>
            <a:r>
              <a:rPr lang="en-US" altLang="en-US" sz="1600" dirty="0" err="1">
                <a:latin typeface="Arial" panose="020B0604020202020204" pitchFamily="34" charset="0"/>
              </a:rPr>
              <a:t>Sunda</a:t>
            </a:r>
            <a:r>
              <a:rPr lang="en-US" altLang="en-US" sz="1600" dirty="0">
                <a:latin typeface="Arial" panose="020B0604020202020204" pitchFamily="34" charset="0"/>
              </a:rPr>
              <a:t> Subduction Zone region, Indonesia experiences frequent earthquakes and volcanic eruptions.</a:t>
            </a:r>
          </a:p>
        </p:txBody>
      </p:sp>
      <p:pic>
        <p:nvPicPr>
          <p:cNvPr id="11268" name="Picture 8" descr="IRIS_TMlogo.png">
            <a:extLst>
              <a:ext uri="{FF2B5EF4-FFF2-40B4-BE49-F238E27FC236}">
                <a16:creationId xmlns:a16="http://schemas.microsoft.com/office/drawing/2014/main" id="{41286C2D-E675-40D5-B053-C6B89CB9602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a:extLst>
              <a:ext uri="{FF2B5EF4-FFF2-40B4-BE49-F238E27FC236}">
                <a16:creationId xmlns:a16="http://schemas.microsoft.com/office/drawing/2014/main" id="{E7670A18-4C8B-45CD-966F-E867D9E691D8}"/>
              </a:ext>
            </a:extLst>
          </p:cNvPr>
          <p:cNvGrpSpPr/>
          <p:nvPr/>
        </p:nvGrpSpPr>
        <p:grpSpPr>
          <a:xfrm>
            <a:off x="312227" y="3657600"/>
            <a:ext cx="5385139" cy="2743066"/>
            <a:chOff x="319088" y="2490655"/>
            <a:chExt cx="7364412" cy="3751263"/>
          </a:xfrm>
        </p:grpSpPr>
        <p:pic>
          <p:nvPicPr>
            <p:cNvPr id="11269" name="Picture 1">
              <a:extLst>
                <a:ext uri="{FF2B5EF4-FFF2-40B4-BE49-F238E27FC236}">
                  <a16:creationId xmlns:a16="http://schemas.microsoft.com/office/drawing/2014/main" id="{26E1D8AE-3210-4A39-8010-D54B6F878DE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9088" y="2490655"/>
              <a:ext cx="7364412" cy="375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5-Point Star 8">
              <a:extLst>
                <a:ext uri="{FF2B5EF4-FFF2-40B4-BE49-F238E27FC236}">
                  <a16:creationId xmlns:a16="http://schemas.microsoft.com/office/drawing/2014/main" id="{86D21097-82D8-4CBA-9805-9FCD21E8852E}"/>
                </a:ext>
              </a:extLst>
            </p:cNvPr>
            <p:cNvSpPr/>
            <p:nvPr/>
          </p:nvSpPr>
          <p:spPr>
            <a:xfrm>
              <a:off x="5310496" y="5102583"/>
              <a:ext cx="127000" cy="1270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272" name="TextBox 16">
              <a:extLst>
                <a:ext uri="{FF2B5EF4-FFF2-40B4-BE49-F238E27FC236}">
                  <a16:creationId xmlns:a16="http://schemas.microsoft.com/office/drawing/2014/main" id="{1CCEBA0D-7A69-4E19-BEFA-DEB678A6B6A8}"/>
                </a:ext>
              </a:extLst>
            </p:cNvPr>
            <p:cNvSpPr txBox="1">
              <a:spLocks noChangeArrowheads="1"/>
            </p:cNvSpPr>
            <p:nvPr/>
          </p:nvSpPr>
          <p:spPr bwMode="auto">
            <a:xfrm>
              <a:off x="4668838" y="4719698"/>
              <a:ext cx="16605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Arial" panose="020B0604020202020204" pitchFamily="34" charset="0"/>
                </a:rPr>
                <a:t>Earthquake</a:t>
              </a:r>
            </a:p>
          </p:txBody>
        </p:sp>
      </p:grpSp>
      <p:sp>
        <p:nvSpPr>
          <p:cNvPr id="10" name="Title 1">
            <a:extLst>
              <a:ext uri="{FF2B5EF4-FFF2-40B4-BE49-F238E27FC236}">
                <a16:creationId xmlns:a16="http://schemas.microsoft.com/office/drawing/2014/main" id="{4256F145-48B3-4E40-9EA5-9EA2EDEE2852}"/>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Wednesday,  December 29, 2021 at 18:25:51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3" name="TextBox 2">
            <a:extLst>
              <a:ext uri="{FF2B5EF4-FFF2-40B4-BE49-F238E27FC236}">
                <a16:creationId xmlns:a16="http://schemas.microsoft.com/office/drawing/2014/main" id="{C487F6A2-0854-44DA-A790-77ECEF32A624}"/>
              </a:ext>
            </a:extLst>
          </p:cNvPr>
          <p:cNvSpPr txBox="1"/>
          <p:nvPr/>
        </p:nvSpPr>
        <p:spPr>
          <a:xfrm>
            <a:off x="6532033" y="3326844"/>
            <a:ext cx="2535767" cy="738664"/>
          </a:xfrm>
          <a:prstGeom prst="rect">
            <a:avLst/>
          </a:prstGeom>
          <a:noFill/>
        </p:spPr>
        <p:txBody>
          <a:bodyPr wrap="square" rtlCol="0">
            <a:spAutoFit/>
          </a:bodyPr>
          <a:lstStyle/>
          <a:p>
            <a:pPr algn="r"/>
            <a:r>
              <a:rPr lang="en-US" sz="1400" dirty="0"/>
              <a:t>Dili is the capital city of Timor-Leste, or East Timor, on the country's north coast.</a:t>
            </a:r>
          </a:p>
        </p:txBody>
      </p:sp>
      <p:pic>
        <p:nvPicPr>
          <p:cNvPr id="6" name="Picture 5" descr="A picture containing tree, outdoor, mountain, boat&#10;&#10;Description automatically generated">
            <a:extLst>
              <a:ext uri="{FF2B5EF4-FFF2-40B4-BE49-F238E27FC236}">
                <a16:creationId xmlns:a16="http://schemas.microsoft.com/office/drawing/2014/main" id="{587F97DF-37C9-4B37-A570-42C4ABF87D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7012" y="1086141"/>
            <a:ext cx="3224588" cy="2220115"/>
          </a:xfrm>
          <a:prstGeom prst="rect">
            <a:avLst/>
          </a:prstGeom>
        </p:spPr>
      </p:pic>
      <p:pic>
        <p:nvPicPr>
          <p:cNvPr id="8" name="Picture 7" descr="A picture containing tree, outdoor, sky, mountain&#10;&#10;Description automatically generated">
            <a:extLst>
              <a:ext uri="{FF2B5EF4-FFF2-40B4-BE49-F238E27FC236}">
                <a16:creationId xmlns:a16="http://schemas.microsoft.com/office/drawing/2014/main" id="{CE7B867A-5DEB-4010-B76E-FC8815600F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73566" y="4063528"/>
            <a:ext cx="3218034" cy="230997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0" name="TextBox 15">
            <a:extLst>
              <a:ext uri="{FF2B5EF4-FFF2-40B4-BE49-F238E27FC236}">
                <a16:creationId xmlns:a16="http://schemas.microsoft.com/office/drawing/2014/main" id="{00744420-C97D-2741-85E6-0CB2DE7A5C93}"/>
              </a:ext>
            </a:extLst>
          </p:cNvPr>
          <p:cNvSpPr txBox="1">
            <a:spLocks noChangeArrowheads="1"/>
          </p:cNvSpPr>
          <p:nvPr/>
        </p:nvSpPr>
        <p:spPr bwMode="auto">
          <a:xfrm>
            <a:off x="4121328" y="6458226"/>
            <a:ext cx="487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cs typeface="Arial" panose="020B0604020202020204" pitchFamily="34" charset="0"/>
              </a:rPr>
              <a:t>USGS Estimated shaking Intensity from M 7.3 Earthquake</a:t>
            </a:r>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179696" y="1123950"/>
            <a:ext cx="3448894" cy="283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cs typeface="Arial" panose="020B0604020202020204" pitchFamily="34" charset="0"/>
              </a:rPr>
              <a:t>The Modified-Mercalli Intensity</a:t>
            </a:r>
          </a:p>
          <a:p>
            <a:pPr eaLnBrk="1" hangingPunct="1">
              <a:spcBef>
                <a:spcPct val="0"/>
              </a:spcBef>
              <a:buFontTx/>
              <a:buNone/>
            </a:pPr>
            <a:r>
              <a:rPr lang="en-US" altLang="en-US" sz="1600" dirty="0">
                <a:latin typeface="Arial" panose="020B0604020202020204" pitchFamily="34" charset="0"/>
                <a:cs typeface="Arial" panose="020B0604020202020204" pitchFamily="34" charset="0"/>
              </a:rPr>
              <a:t>(MMI) scale is a ten-stage scale</a:t>
            </a:r>
          </a:p>
          <a:p>
            <a:pPr eaLnBrk="1" hangingPunct="1">
              <a:spcBef>
                <a:spcPct val="0"/>
              </a:spcBef>
              <a:buFontTx/>
              <a:buNone/>
            </a:pPr>
            <a:r>
              <a:rPr lang="en-US" altLang="en-US" sz="1600" dirty="0">
                <a:latin typeface="Arial" panose="020B0604020202020204" pitchFamily="34" charset="0"/>
                <a:cs typeface="Arial" panose="020B0604020202020204" pitchFamily="34" charset="0"/>
              </a:rPr>
              <a:t>that indicates the severity of</a:t>
            </a:r>
          </a:p>
          <a:p>
            <a:pPr eaLnBrk="1" hangingPunct="1">
              <a:spcBef>
                <a:spcPct val="0"/>
              </a:spcBef>
              <a:buFontTx/>
              <a:buNone/>
            </a:pPr>
            <a:r>
              <a:rPr lang="en-US" altLang="en-US" sz="1600" dirty="0">
                <a:latin typeface="Arial" panose="020B0604020202020204" pitchFamily="34" charset="0"/>
                <a:cs typeface="Arial" panose="020B0604020202020204" pitchFamily="34" charset="0"/>
              </a:rPr>
              <a:t>ground shaking. Intensity is</a:t>
            </a:r>
          </a:p>
          <a:p>
            <a:pPr eaLnBrk="1" hangingPunct="1">
              <a:spcBef>
                <a:spcPct val="0"/>
              </a:spcBef>
              <a:buFontTx/>
              <a:buNone/>
            </a:pPr>
            <a:r>
              <a:rPr lang="en-US" altLang="en-US" sz="1600" dirty="0">
                <a:latin typeface="Arial" panose="020B0604020202020204" pitchFamily="34" charset="0"/>
                <a:cs typeface="Arial" panose="020B0604020202020204" pitchFamily="34" charset="0"/>
              </a:rPr>
              <a:t>dependent on the magnitude,</a:t>
            </a:r>
          </a:p>
          <a:p>
            <a:pPr eaLnBrk="1" hangingPunct="1">
              <a:spcBef>
                <a:spcPct val="0"/>
              </a:spcBef>
              <a:buFontTx/>
              <a:buNone/>
            </a:pPr>
            <a:r>
              <a:rPr lang="en-US" altLang="en-US" sz="1600" dirty="0">
                <a:latin typeface="Arial" panose="020B0604020202020204" pitchFamily="34" charset="0"/>
                <a:cs typeface="Arial" panose="020B0604020202020204" pitchFamily="34" charset="0"/>
              </a:rPr>
              <a:t>depth, bedrock, and location.</a:t>
            </a:r>
          </a:p>
          <a:p>
            <a:pPr eaLnBrk="1" hangingPunct="1">
              <a:spcBef>
                <a:spcPct val="0"/>
              </a:spcBef>
              <a:buFontTx/>
              <a:buNone/>
            </a:pPr>
            <a:endParaRPr lang="en-US" altLang="en-US" sz="1600" dirty="0">
              <a:latin typeface="Arial" panose="020B0604020202020204" pitchFamily="34" charset="0"/>
              <a:cs typeface="Arial" panose="020B0604020202020204" pitchFamily="34" charset="0"/>
            </a:endParaRPr>
          </a:p>
          <a:p>
            <a:pPr eaLnBrk="1" hangingPunct="1">
              <a:spcBef>
                <a:spcPct val="0"/>
              </a:spcBef>
              <a:buFontTx/>
              <a:buNone/>
            </a:pPr>
            <a:r>
              <a:rPr lang="en-US" altLang="en-US" sz="1600" dirty="0">
                <a:latin typeface="Arial" panose="020B0604020202020204" pitchFamily="34" charset="0"/>
                <a:cs typeface="Arial" panose="020B0604020202020204" pitchFamily="34" charset="0"/>
              </a:rPr>
              <a:t>The area near the epicenter experienced strong shaking from this earthquake.</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4">
            <a:extLst>
              <a:ext uri="{FF2B5EF4-FFF2-40B4-BE49-F238E27FC236}">
                <a16:creationId xmlns:a16="http://schemas.microsoft.com/office/drawing/2014/main" id="{AD5E9567-C28A-4F80-9881-2BB3C6BC5EDB}"/>
              </a:ext>
            </a:extLst>
          </p:cNvPr>
          <p:cNvSpPr txBox="1">
            <a:spLocks noChangeArrowheads="1"/>
          </p:cNvSpPr>
          <p:nvPr/>
        </p:nvSpPr>
        <p:spPr bwMode="auto">
          <a:xfrm>
            <a:off x="587375" y="4071144"/>
            <a:ext cx="2752725"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400"/>
              </a:spcAft>
              <a:buFontTx/>
              <a:buNone/>
            </a:pPr>
            <a:r>
              <a:rPr lang="en-US" altLang="en-US" sz="1400" b="1" dirty="0">
                <a:solidFill>
                  <a:srgbClr val="C00000"/>
                </a:solidFill>
                <a:latin typeface="Arial" panose="020B0604020202020204" pitchFamily="34" charset="0"/>
              </a:rPr>
              <a:t>Extreme </a:t>
            </a:r>
          </a:p>
          <a:p>
            <a:pPr algn="ctr" eaLnBrk="1" hangingPunct="1">
              <a:spcBef>
                <a:spcPct val="0"/>
              </a:spcBef>
              <a:spcAft>
                <a:spcPts val="400"/>
              </a:spcAft>
              <a:buFontTx/>
              <a:buNone/>
            </a:pPr>
            <a:r>
              <a:rPr lang="en-US" altLang="en-US" sz="1400" b="1" dirty="0">
                <a:solidFill>
                  <a:srgbClr val="FF0000"/>
                </a:solidFill>
                <a:latin typeface="Arial" panose="020B0604020202020204" pitchFamily="34" charset="0"/>
              </a:rPr>
              <a:t>Violent</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rPr>
              <a:t>Severe</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rPr>
              <a:t>Very Strong</a:t>
            </a:r>
          </a:p>
          <a:p>
            <a:pPr algn="ctr" eaLnBrk="1" hangingPunct="1">
              <a:spcBef>
                <a:spcPct val="0"/>
              </a:spcBef>
              <a:spcAft>
                <a:spcPts val="400"/>
              </a:spcAft>
              <a:buFontTx/>
              <a:buNone/>
            </a:pPr>
            <a:r>
              <a:rPr lang="en-US" altLang="en-US" sz="1400" b="1" dirty="0">
                <a:solidFill>
                  <a:srgbClr val="FFFF00"/>
                </a:solidFill>
                <a:latin typeface="Arial" panose="020B0604020202020204" pitchFamily="34" charset="0"/>
              </a:rPr>
              <a:t>Strong</a:t>
            </a:r>
          </a:p>
          <a:p>
            <a:pPr algn="ctr" eaLnBrk="1" hangingPunct="1">
              <a:spcBef>
                <a:spcPct val="0"/>
              </a:spcBef>
              <a:spcAft>
                <a:spcPts val="400"/>
              </a:spcAft>
              <a:buFontTx/>
              <a:buNone/>
            </a:pPr>
            <a:r>
              <a:rPr lang="en-US" altLang="en-US" sz="1400" dirty="0">
                <a:latin typeface="Arial" panose="020B0604020202020204" pitchFamily="34" charset="0"/>
              </a:rPr>
              <a:t>Moderate</a:t>
            </a:r>
          </a:p>
          <a:p>
            <a:pPr algn="ctr" eaLnBrk="1" hangingPunct="1">
              <a:spcBef>
                <a:spcPct val="0"/>
              </a:spcBef>
              <a:spcAft>
                <a:spcPts val="400"/>
              </a:spcAft>
              <a:buFontTx/>
              <a:buNone/>
            </a:pPr>
            <a:r>
              <a:rPr lang="en-US" altLang="en-US" sz="1400" dirty="0">
                <a:latin typeface="Arial" panose="020B0604020202020204" pitchFamily="34" charset="0"/>
              </a:rPr>
              <a:t>Light</a:t>
            </a:r>
          </a:p>
          <a:p>
            <a:pPr algn="ctr" eaLnBrk="1" hangingPunct="1">
              <a:spcBef>
                <a:spcPct val="0"/>
              </a:spcBef>
              <a:spcAft>
                <a:spcPts val="400"/>
              </a:spcAft>
              <a:buFontTx/>
              <a:buNone/>
            </a:pPr>
            <a:r>
              <a:rPr lang="en-US" altLang="en-US" sz="1400" dirty="0">
                <a:latin typeface="Arial" panose="020B0604020202020204" pitchFamily="34" charset="0"/>
              </a:rPr>
              <a:t>Weak</a:t>
            </a:r>
          </a:p>
          <a:p>
            <a:pPr algn="ctr" eaLnBrk="1" hangingPunct="1">
              <a:spcBef>
                <a:spcPct val="0"/>
              </a:spcBef>
              <a:spcAft>
                <a:spcPts val="400"/>
              </a:spcAft>
              <a:buFontTx/>
              <a:buNone/>
            </a:pPr>
            <a:r>
              <a:rPr lang="en-US" altLang="en-US" sz="1400" dirty="0">
                <a:latin typeface="Arial" panose="020B0604020202020204" pitchFamily="34" charset="0"/>
              </a:rPr>
              <a:t>Not Felt</a:t>
            </a:r>
            <a:endParaRPr lang="en-US" altLang="en-US" sz="1800" dirty="0">
              <a:latin typeface="Arial" panose="020B0604020202020204" pitchFamily="34" charset="0"/>
            </a:endParaRPr>
          </a:p>
        </p:txBody>
      </p:sp>
      <p:pic>
        <p:nvPicPr>
          <p:cNvPr id="13" name="Picture 9">
            <a:extLst>
              <a:ext uri="{FF2B5EF4-FFF2-40B4-BE49-F238E27FC236}">
                <a16:creationId xmlns:a16="http://schemas.microsoft.com/office/drawing/2014/main" id="{BB051B11-32C9-4FA4-86E0-CCD72A1020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3" y="4084153"/>
            <a:ext cx="647700"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0">
            <a:extLst>
              <a:ext uri="{FF2B5EF4-FFF2-40B4-BE49-F238E27FC236}">
                <a16:creationId xmlns:a16="http://schemas.microsoft.com/office/drawing/2014/main" id="{9934EAD4-4A55-40F6-A407-587022D09DBF}"/>
              </a:ext>
            </a:extLst>
          </p:cNvPr>
          <p:cNvSpPr txBox="1">
            <a:spLocks noChangeArrowheads="1"/>
          </p:cNvSpPr>
          <p:nvPr/>
        </p:nvSpPr>
        <p:spPr bwMode="auto">
          <a:xfrm>
            <a:off x="685800" y="3810000"/>
            <a:ext cx="2438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 typeface="Arial" panose="020B0604020202020204" pitchFamily="34" charset="0"/>
              <a:buNone/>
            </a:pPr>
            <a:r>
              <a:rPr lang="en-US" altLang="en-US" sz="1400" b="1" dirty="0">
                <a:latin typeface="Arial" panose="020B0604020202020204" pitchFamily="34" charset="0"/>
              </a:rPr>
              <a:t>MMI    Perceived Shaking</a:t>
            </a:r>
          </a:p>
          <a:p>
            <a:pPr eaLnBrk="1" hangingPunct="1">
              <a:spcBef>
                <a:spcPct val="0"/>
              </a:spcBef>
              <a:buFontTx/>
              <a:buNone/>
            </a:pPr>
            <a:endParaRPr lang="en-US" altLang="en-US" sz="1400" dirty="0">
              <a:latin typeface="Arial" panose="020B0604020202020204" pitchFamily="34" charset="0"/>
            </a:endParaRPr>
          </a:p>
        </p:txBody>
      </p:sp>
      <p:pic>
        <p:nvPicPr>
          <p:cNvPr id="3" name="Picture 2" descr="Background pattern&#10;&#10;Description automatically generated">
            <a:extLst>
              <a:ext uri="{FF2B5EF4-FFF2-40B4-BE49-F238E27FC236}">
                <a16:creationId xmlns:a16="http://schemas.microsoft.com/office/drawing/2014/main" id="{1D01CAB4-DCA4-4BAA-8E57-1E66C5F41E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6851" y="1123949"/>
            <a:ext cx="5257453" cy="5275007"/>
          </a:xfrm>
          <a:prstGeom prst="rect">
            <a:avLst/>
          </a:prstGeom>
        </p:spPr>
      </p:pic>
      <p:sp>
        <p:nvSpPr>
          <p:cNvPr id="15" name="Title 1">
            <a:extLst>
              <a:ext uri="{FF2B5EF4-FFF2-40B4-BE49-F238E27FC236}">
                <a16:creationId xmlns:a16="http://schemas.microsoft.com/office/drawing/2014/main" id="{E4A4AF7B-803F-40EC-8001-7B76A5324DEA}"/>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Wednesday,  December 29, 2021 at 18:25:51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747" name="TextBox 15">
            <a:extLst>
              <a:ext uri="{FF2B5EF4-FFF2-40B4-BE49-F238E27FC236}">
                <a16:creationId xmlns:a16="http://schemas.microsoft.com/office/drawing/2014/main" id="{19DAC123-35EF-084E-A9BF-98D3EE055AC5}"/>
              </a:ext>
            </a:extLst>
          </p:cNvPr>
          <p:cNvSpPr txBox="1">
            <a:spLocks noChangeArrowheads="1"/>
          </p:cNvSpPr>
          <p:nvPr/>
        </p:nvSpPr>
        <p:spPr bwMode="auto">
          <a:xfrm>
            <a:off x="5186363" y="655638"/>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Box 15">
            <a:extLst>
              <a:ext uri="{FF2B5EF4-FFF2-40B4-BE49-F238E27FC236}">
                <a16:creationId xmlns:a16="http://schemas.microsoft.com/office/drawing/2014/main" id="{BCE6B55D-5A7D-2241-BA35-B08A6A58FB52}"/>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31750" name="TextBox 20">
            <a:extLst>
              <a:ext uri="{FF2B5EF4-FFF2-40B4-BE49-F238E27FC236}">
                <a16:creationId xmlns:a16="http://schemas.microsoft.com/office/drawing/2014/main" id="{FEDB7404-5F6F-1D44-8A3B-84E5958F5FC5}"/>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31641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600" dirty="0">
              <a:latin typeface="Arial" panose="020B0604020202020204" pitchFamily="34" charset="0"/>
            </a:endParaRPr>
          </a:p>
          <a:p>
            <a:pPr eaLnBrk="1" hangingPunct="1">
              <a:spcBef>
                <a:spcPct val="0"/>
              </a:spcBef>
              <a:buFontTx/>
              <a:buNone/>
            </a:pPr>
            <a:r>
              <a:rPr lang="en-US" altLang="en-US" sz="1600" dirty="0">
                <a:latin typeface="Arial" panose="020B0604020202020204" pitchFamily="34" charset="0"/>
              </a:rPr>
              <a:t>140,000 people were exposed to strong shaking from this earthquake.</a:t>
            </a:r>
          </a:p>
        </p:txBody>
      </p:sp>
      <p:pic>
        <p:nvPicPr>
          <p:cNvPr id="5" name="Picture 4" descr="Map&#10;&#10;Description automatically generated">
            <a:extLst>
              <a:ext uri="{FF2B5EF4-FFF2-40B4-BE49-F238E27FC236}">
                <a16:creationId xmlns:a16="http://schemas.microsoft.com/office/drawing/2014/main" id="{23DC35C2-F840-4DBF-87B3-BE9873C8ED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1213072"/>
            <a:ext cx="4316412" cy="4308253"/>
          </a:xfrm>
          <a:prstGeom prst="rect">
            <a:avLst/>
          </a:prstGeom>
        </p:spPr>
      </p:pic>
      <p:pic>
        <p:nvPicPr>
          <p:cNvPr id="8" name="Picture 7" descr="Table&#10;&#10;Description automatically generated">
            <a:extLst>
              <a:ext uri="{FF2B5EF4-FFF2-40B4-BE49-F238E27FC236}">
                <a16:creationId xmlns:a16="http://schemas.microsoft.com/office/drawing/2014/main" id="{3B84E256-3135-4E26-AFFD-06B3A5FBD1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557" y="2700873"/>
            <a:ext cx="2477293" cy="4137797"/>
          </a:xfrm>
          <a:prstGeom prst="rect">
            <a:avLst/>
          </a:prstGeom>
        </p:spPr>
      </p:pic>
      <p:sp>
        <p:nvSpPr>
          <p:cNvPr id="15" name="Title 1">
            <a:extLst>
              <a:ext uri="{FF2B5EF4-FFF2-40B4-BE49-F238E27FC236}">
                <a16:creationId xmlns:a16="http://schemas.microsoft.com/office/drawing/2014/main" id="{7FB0C4ED-EC4D-4C12-B3DF-D8B28568ABBD}"/>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Wednesday,  December 29, 2021 at 18:25:51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FE49FDE-9BCA-034D-AA7E-C095C30C824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0" name="Picture 8" descr="IRIS_TMlogo.png">
            <a:extLst>
              <a:ext uri="{FF2B5EF4-FFF2-40B4-BE49-F238E27FC236}">
                <a16:creationId xmlns:a16="http://schemas.microsoft.com/office/drawing/2014/main" id="{8924BAAE-CD8C-5544-AC86-89A76E1ABA5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14">
            <a:extLst>
              <a:ext uri="{FF2B5EF4-FFF2-40B4-BE49-F238E27FC236}">
                <a16:creationId xmlns:a16="http://schemas.microsoft.com/office/drawing/2014/main" id="{AF5F2FE9-46CB-5245-9D5C-271DD69978F8}"/>
              </a:ext>
            </a:extLst>
          </p:cNvPr>
          <p:cNvSpPr txBox="1">
            <a:spLocks noChangeArrowheads="1"/>
          </p:cNvSpPr>
          <p:nvPr/>
        </p:nvSpPr>
        <p:spPr bwMode="auto">
          <a:xfrm>
            <a:off x="609600" y="5874603"/>
            <a:ext cx="84581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600" dirty="0">
                <a:latin typeface="Arial" panose="020B0604020202020204" pitchFamily="34" charset="0"/>
              </a:rPr>
              <a:t>The </a:t>
            </a:r>
            <a:r>
              <a:rPr lang="en-US" altLang="en-US" sz="1600" dirty="0" err="1">
                <a:latin typeface="Arial" panose="020B0604020202020204" pitchFamily="34" charset="0"/>
              </a:rPr>
              <a:t>Sunda</a:t>
            </a:r>
            <a:r>
              <a:rPr lang="en-US" altLang="en-US" sz="1600" dirty="0">
                <a:latin typeface="Arial" panose="020B0604020202020204" pitchFamily="34" charset="0"/>
              </a:rPr>
              <a:t> – Java Trench and Timor Trough are the convergent plate boundary where the Australia Plate subducts beneath the southeastern promontory on the Eurasian Plate.  The tectonics and seismicity of the area within the yellow rectangle are shown on the next slide.</a:t>
            </a:r>
          </a:p>
        </p:txBody>
      </p:sp>
      <p:pic>
        <p:nvPicPr>
          <p:cNvPr id="22532" name="Picture 1">
            <a:extLst>
              <a:ext uri="{FF2B5EF4-FFF2-40B4-BE49-F238E27FC236}">
                <a16:creationId xmlns:a16="http://schemas.microsoft.com/office/drawing/2014/main" id="{5F0317CA-1614-6342-9538-2D4FA273DFD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38603" y="1078022"/>
            <a:ext cx="6980237" cy="4773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95F43F63-FFA6-3F4D-9C93-2B52D5A8D485}"/>
              </a:ext>
            </a:extLst>
          </p:cNvPr>
          <p:cNvSpPr/>
          <p:nvPr/>
        </p:nvSpPr>
        <p:spPr>
          <a:xfrm>
            <a:off x="1429885" y="3546902"/>
            <a:ext cx="457200" cy="274320"/>
          </a:xfrm>
          <a:prstGeom prst="rect">
            <a:avLst/>
          </a:prstGeom>
          <a:noFill/>
          <a:ln w="190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00"/>
              </a:solidFill>
            </a:endParaRPr>
          </a:p>
        </p:txBody>
      </p:sp>
      <p:sp>
        <p:nvSpPr>
          <p:cNvPr id="22540" name="TextBox 15">
            <a:extLst>
              <a:ext uri="{FF2B5EF4-FFF2-40B4-BE49-F238E27FC236}">
                <a16:creationId xmlns:a16="http://schemas.microsoft.com/office/drawing/2014/main" id="{455140D3-EC7B-424C-8003-C76045789E84}"/>
              </a:ext>
            </a:extLst>
          </p:cNvPr>
          <p:cNvSpPr txBox="1">
            <a:spLocks noChangeArrowheads="1"/>
          </p:cNvSpPr>
          <p:nvPr/>
        </p:nvSpPr>
        <p:spPr bwMode="auto">
          <a:xfrm>
            <a:off x="4694712" y="5511804"/>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i="1" dirty="0">
                <a:highlight>
                  <a:srgbClr val="C0C0C0"/>
                </a:highlight>
                <a:latin typeface="Arial" panose="020B0604020202020204" pitchFamily="34" charset="0"/>
              </a:rPr>
              <a:t>Image courtesy of the US Geological Survey</a:t>
            </a:r>
          </a:p>
        </p:txBody>
      </p:sp>
      <p:sp>
        <p:nvSpPr>
          <p:cNvPr id="8" name="Title 1">
            <a:extLst>
              <a:ext uri="{FF2B5EF4-FFF2-40B4-BE49-F238E27FC236}">
                <a16:creationId xmlns:a16="http://schemas.microsoft.com/office/drawing/2014/main" id="{E8C48C17-423D-413A-98C7-74A38C7210E9}"/>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Wednesday,  December 29, 2021 at 18:25:51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743782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4EE7E3-F2A6-6C4E-97BA-7E063B86F232}"/>
              </a:ext>
            </a:extLst>
          </p:cNvPr>
          <p:cNvPicPr>
            <a:picLocks noChangeAspect="1"/>
          </p:cNvPicPr>
          <p:nvPr/>
        </p:nvPicPr>
        <p:blipFill rotWithShape="1">
          <a:blip r:embed="rId3">
            <a:extLst>
              <a:ext uri="{28A0092B-C50C-407E-A947-70E740481C1C}">
                <a14:useLocalDpi xmlns:a14="http://schemas.microsoft.com/office/drawing/2010/main" val="0"/>
              </a:ext>
            </a:extLst>
          </a:blip>
          <a:srcRect l="4167" t="5139" r="3333" b="5139"/>
          <a:stretch/>
        </p:blipFill>
        <p:spPr>
          <a:xfrm>
            <a:off x="685800" y="838200"/>
            <a:ext cx="8458200" cy="5181601"/>
          </a:xfrm>
          <a:prstGeom prst="rect">
            <a:avLst/>
          </a:prstGeom>
        </p:spPr>
      </p:pic>
      <p:sp>
        <p:nvSpPr>
          <p:cNvPr id="4" name="Rectangle 3">
            <a:extLst>
              <a:ext uri="{FF2B5EF4-FFF2-40B4-BE49-F238E27FC236}">
                <a16:creationId xmlns:a16="http://schemas.microsoft.com/office/drawing/2014/main" id="{2FE49FDE-9BCA-034D-AA7E-C095C30C824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0" name="Picture 8" descr="IRIS_TMlogo.png">
            <a:extLst>
              <a:ext uri="{FF2B5EF4-FFF2-40B4-BE49-F238E27FC236}">
                <a16:creationId xmlns:a16="http://schemas.microsoft.com/office/drawing/2014/main" id="{8924BAAE-CD8C-5544-AC86-89A76E1ABA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14">
            <a:extLst>
              <a:ext uri="{FF2B5EF4-FFF2-40B4-BE49-F238E27FC236}">
                <a16:creationId xmlns:a16="http://schemas.microsoft.com/office/drawing/2014/main" id="{AF5F2FE9-46CB-5245-9D5C-271DD69978F8}"/>
              </a:ext>
            </a:extLst>
          </p:cNvPr>
          <p:cNvSpPr txBox="1">
            <a:spLocks noChangeArrowheads="1"/>
          </p:cNvSpPr>
          <p:nvPr/>
        </p:nvSpPr>
        <p:spPr bwMode="auto">
          <a:xfrm>
            <a:off x="685800" y="5867400"/>
            <a:ext cx="844708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dirty="0">
                <a:latin typeface="Arial" panose="020B0604020202020204" pitchFamily="34" charset="0"/>
              </a:rPr>
              <a:t>The earthquake history from 1900 to 2016 and rates of subduction of the Australia Plate beneath the </a:t>
            </a:r>
            <a:r>
              <a:rPr lang="en-US" altLang="en-US" sz="1200" dirty="0" err="1">
                <a:latin typeface="Arial" panose="020B0604020202020204" pitchFamily="34" charset="0"/>
              </a:rPr>
              <a:t>Sunda</a:t>
            </a:r>
            <a:r>
              <a:rPr lang="en-US" altLang="en-US" sz="1200" dirty="0">
                <a:latin typeface="Arial" panose="020B0604020202020204" pitchFamily="34" charset="0"/>
              </a:rPr>
              <a:t> Plate are shown on the map above.  Red star indicates the epicenter of the December 29, 2021 earthquake.  The </a:t>
            </a:r>
            <a:r>
              <a:rPr lang="en-US" altLang="en-US" sz="1200" dirty="0" err="1">
                <a:latin typeface="Arial" panose="020B0604020202020204" pitchFamily="34" charset="0"/>
              </a:rPr>
              <a:t>Sunda</a:t>
            </a:r>
            <a:r>
              <a:rPr lang="en-US" altLang="en-US" sz="1200" dirty="0">
                <a:latin typeface="Arial" panose="020B0604020202020204" pitchFamily="34" charset="0"/>
              </a:rPr>
              <a:t> – Java Trench connects with the Timor Trough that is located south of Timor – </a:t>
            </a:r>
            <a:r>
              <a:rPr lang="en-US" altLang="en-US" sz="1200" dirty="0" err="1">
                <a:latin typeface="Arial" panose="020B0604020202020204" pitchFamily="34" charset="0"/>
              </a:rPr>
              <a:t>Leste</a:t>
            </a:r>
            <a:r>
              <a:rPr lang="en-US" altLang="en-US" sz="1200" dirty="0">
                <a:latin typeface="Arial" panose="020B0604020202020204" pitchFamily="34" charset="0"/>
              </a:rPr>
              <a:t>.  A south-to-north cross section of the subduction zone from C to C’ is shown in the upper right.  Earthquakes deeper than 50 km are within the subducting Australia Plate. With a depth of 167 km, the December 29 earthquake occurred within the subducting Australia Plate. </a:t>
            </a:r>
          </a:p>
        </p:txBody>
      </p:sp>
      <p:sp>
        <p:nvSpPr>
          <p:cNvPr id="11" name="5-Point Star 10">
            <a:extLst>
              <a:ext uri="{FF2B5EF4-FFF2-40B4-BE49-F238E27FC236}">
                <a16:creationId xmlns:a16="http://schemas.microsoft.com/office/drawing/2014/main" id="{2EA3E787-3AC9-804D-9ACE-10614E54A5AC}"/>
              </a:ext>
            </a:extLst>
          </p:cNvPr>
          <p:cNvSpPr/>
          <p:nvPr/>
        </p:nvSpPr>
        <p:spPr>
          <a:xfrm>
            <a:off x="8520300" y="3219673"/>
            <a:ext cx="342454" cy="342454"/>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F39E84C0-9D3C-1646-80D8-7F3C87E3236D}"/>
              </a:ext>
            </a:extLst>
          </p:cNvPr>
          <p:cNvCxnSpPr>
            <a:cxnSpLocks/>
          </p:cNvCxnSpPr>
          <p:nvPr/>
        </p:nvCxnSpPr>
        <p:spPr>
          <a:xfrm>
            <a:off x="7513464" y="2646449"/>
            <a:ext cx="1119658" cy="2007915"/>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12AD024-DD19-5F49-9ABC-A6944552A547}"/>
              </a:ext>
            </a:extLst>
          </p:cNvPr>
          <p:cNvSpPr txBox="1"/>
          <p:nvPr/>
        </p:nvSpPr>
        <p:spPr>
          <a:xfrm>
            <a:off x="8278458" y="4538247"/>
            <a:ext cx="332142" cy="338554"/>
          </a:xfrm>
          <a:prstGeom prst="rect">
            <a:avLst/>
          </a:prstGeom>
          <a:noFill/>
        </p:spPr>
        <p:txBody>
          <a:bodyPr wrap="none" rtlCol="0">
            <a:spAutoFit/>
          </a:bodyPr>
          <a:lstStyle/>
          <a:p>
            <a:r>
              <a:rPr lang="en-US" sz="1600" dirty="0">
                <a:solidFill>
                  <a:srgbClr val="7030A0"/>
                </a:solidFill>
              </a:rPr>
              <a:t>C</a:t>
            </a:r>
          </a:p>
        </p:txBody>
      </p:sp>
      <p:sp>
        <p:nvSpPr>
          <p:cNvPr id="18" name="TextBox 17">
            <a:extLst>
              <a:ext uri="{FF2B5EF4-FFF2-40B4-BE49-F238E27FC236}">
                <a16:creationId xmlns:a16="http://schemas.microsoft.com/office/drawing/2014/main" id="{EB4C1DEF-9C32-704F-966A-FAE0B0761943}"/>
              </a:ext>
            </a:extLst>
          </p:cNvPr>
          <p:cNvSpPr txBox="1"/>
          <p:nvPr/>
        </p:nvSpPr>
        <p:spPr>
          <a:xfrm>
            <a:off x="7162800" y="2557046"/>
            <a:ext cx="377026" cy="338554"/>
          </a:xfrm>
          <a:prstGeom prst="rect">
            <a:avLst/>
          </a:prstGeom>
          <a:noFill/>
        </p:spPr>
        <p:txBody>
          <a:bodyPr wrap="none" rtlCol="0">
            <a:spAutoFit/>
          </a:bodyPr>
          <a:lstStyle/>
          <a:p>
            <a:r>
              <a:rPr lang="en-US" sz="1600" dirty="0">
                <a:solidFill>
                  <a:srgbClr val="7030A0"/>
                </a:solidFill>
              </a:rPr>
              <a:t>C’</a:t>
            </a:r>
          </a:p>
        </p:txBody>
      </p:sp>
      <p:sp>
        <p:nvSpPr>
          <p:cNvPr id="5" name="Freeform 4">
            <a:extLst>
              <a:ext uri="{FF2B5EF4-FFF2-40B4-BE49-F238E27FC236}">
                <a16:creationId xmlns:a16="http://schemas.microsoft.com/office/drawing/2014/main" id="{EA2541B8-BA43-1B42-9E9A-1847CBEB2111}"/>
              </a:ext>
            </a:extLst>
          </p:cNvPr>
          <p:cNvSpPr/>
          <p:nvPr/>
        </p:nvSpPr>
        <p:spPr>
          <a:xfrm>
            <a:off x="6391373" y="3817856"/>
            <a:ext cx="2573518" cy="945334"/>
          </a:xfrm>
          <a:custGeom>
            <a:avLst/>
            <a:gdLst>
              <a:gd name="connsiteX0" fmla="*/ 0 w 2573518"/>
              <a:gd name="connsiteY0" fmla="*/ 791851 h 945334"/>
              <a:gd name="connsiteX1" fmla="*/ 405353 w 2573518"/>
              <a:gd name="connsiteY1" fmla="*/ 942680 h 945334"/>
              <a:gd name="connsiteX2" fmla="*/ 886120 w 2573518"/>
              <a:gd name="connsiteY2" fmla="*/ 678730 h 945334"/>
              <a:gd name="connsiteX3" fmla="*/ 1376314 w 2573518"/>
              <a:gd name="connsiteY3" fmla="*/ 471340 h 945334"/>
              <a:gd name="connsiteX4" fmla="*/ 1762813 w 2573518"/>
              <a:gd name="connsiteY4" fmla="*/ 263950 h 945334"/>
              <a:gd name="connsiteX5" fmla="*/ 2253006 w 2573518"/>
              <a:gd name="connsiteY5" fmla="*/ 75414 h 945334"/>
              <a:gd name="connsiteX6" fmla="*/ 2573518 w 2573518"/>
              <a:gd name="connsiteY6" fmla="*/ 0 h 945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3518" h="945334">
                <a:moveTo>
                  <a:pt x="0" y="791851"/>
                </a:moveTo>
                <a:cubicBezTo>
                  <a:pt x="128833" y="876692"/>
                  <a:pt x="257666" y="961534"/>
                  <a:pt x="405353" y="942680"/>
                </a:cubicBezTo>
                <a:cubicBezTo>
                  <a:pt x="553040" y="923827"/>
                  <a:pt x="724293" y="757287"/>
                  <a:pt x="886120" y="678730"/>
                </a:cubicBezTo>
                <a:cubicBezTo>
                  <a:pt x="1047947" y="600173"/>
                  <a:pt x="1230198" y="540470"/>
                  <a:pt x="1376314" y="471340"/>
                </a:cubicBezTo>
                <a:cubicBezTo>
                  <a:pt x="1522430" y="402210"/>
                  <a:pt x="1616698" y="329938"/>
                  <a:pt x="1762813" y="263950"/>
                </a:cubicBezTo>
                <a:cubicBezTo>
                  <a:pt x="1908928" y="197962"/>
                  <a:pt x="2117888" y="119406"/>
                  <a:pt x="2253006" y="75414"/>
                </a:cubicBezTo>
                <a:cubicBezTo>
                  <a:pt x="2388124" y="31422"/>
                  <a:pt x="2480821" y="15711"/>
                  <a:pt x="2573518" y="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riangle 5">
            <a:extLst>
              <a:ext uri="{FF2B5EF4-FFF2-40B4-BE49-F238E27FC236}">
                <a16:creationId xmlns:a16="http://schemas.microsoft.com/office/drawing/2014/main" id="{8B30A49A-208E-8A4D-8DBA-728A1F458DEE}"/>
              </a:ext>
            </a:extLst>
          </p:cNvPr>
          <p:cNvSpPr/>
          <p:nvPr/>
        </p:nvSpPr>
        <p:spPr>
          <a:xfrm rot="19690222">
            <a:off x="6912933" y="4648200"/>
            <a:ext cx="76200" cy="4571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55FD40DA-2A5B-2049-8DA1-C6A329EBB0B9}"/>
              </a:ext>
            </a:extLst>
          </p:cNvPr>
          <p:cNvSpPr/>
          <p:nvPr/>
        </p:nvSpPr>
        <p:spPr>
          <a:xfrm rot="20270898">
            <a:off x="7473408" y="4340090"/>
            <a:ext cx="76200" cy="4571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508AFF32-074B-444E-AE35-B49D0B04CBCF}"/>
              </a:ext>
            </a:extLst>
          </p:cNvPr>
          <p:cNvSpPr/>
          <p:nvPr/>
        </p:nvSpPr>
        <p:spPr>
          <a:xfrm rot="19976565">
            <a:off x="8083428" y="4042810"/>
            <a:ext cx="76200" cy="4571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C19C1F1B-07B0-5C47-86CE-A1C1C1D579DB}"/>
              </a:ext>
            </a:extLst>
          </p:cNvPr>
          <p:cNvSpPr/>
          <p:nvPr/>
        </p:nvSpPr>
        <p:spPr>
          <a:xfrm rot="20637976">
            <a:off x="8767832" y="3794997"/>
            <a:ext cx="76200" cy="4571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9E802F9-E6C6-DC4D-883F-96D6149A2F6C}"/>
              </a:ext>
            </a:extLst>
          </p:cNvPr>
          <p:cNvSpPr txBox="1"/>
          <p:nvPr/>
        </p:nvSpPr>
        <p:spPr>
          <a:xfrm rot="19943675">
            <a:off x="7606003" y="4095526"/>
            <a:ext cx="1031051" cy="261610"/>
          </a:xfrm>
          <a:prstGeom prst="rect">
            <a:avLst/>
          </a:prstGeom>
          <a:noFill/>
        </p:spPr>
        <p:txBody>
          <a:bodyPr wrap="none" rtlCol="0">
            <a:spAutoFit/>
          </a:bodyPr>
          <a:lstStyle/>
          <a:p>
            <a:r>
              <a:rPr lang="en-US" sz="1100" dirty="0"/>
              <a:t>Timor Trough</a:t>
            </a:r>
          </a:p>
        </p:txBody>
      </p:sp>
      <p:sp>
        <p:nvSpPr>
          <p:cNvPr id="19" name="TextBox 18">
            <a:extLst>
              <a:ext uri="{FF2B5EF4-FFF2-40B4-BE49-F238E27FC236}">
                <a16:creationId xmlns:a16="http://schemas.microsoft.com/office/drawing/2014/main" id="{80FA75EA-55E2-9941-93F7-BD4BF3FB4D11}"/>
              </a:ext>
            </a:extLst>
          </p:cNvPr>
          <p:cNvSpPr txBox="1"/>
          <p:nvPr/>
        </p:nvSpPr>
        <p:spPr>
          <a:xfrm rot="19943675">
            <a:off x="7447314" y="3770017"/>
            <a:ext cx="1013419" cy="261610"/>
          </a:xfrm>
          <a:prstGeom prst="rect">
            <a:avLst/>
          </a:prstGeom>
          <a:noFill/>
        </p:spPr>
        <p:txBody>
          <a:bodyPr wrap="none" rtlCol="0">
            <a:spAutoFit/>
          </a:bodyPr>
          <a:lstStyle/>
          <a:p>
            <a:r>
              <a:rPr lang="en-US" sz="1100" dirty="0"/>
              <a:t>Timor - </a:t>
            </a:r>
            <a:r>
              <a:rPr lang="en-US" sz="1100" dirty="0" err="1"/>
              <a:t>Leste</a:t>
            </a:r>
            <a:endParaRPr lang="en-US" sz="1100" dirty="0"/>
          </a:p>
        </p:txBody>
      </p:sp>
      <p:pic>
        <p:nvPicPr>
          <p:cNvPr id="20" name="Picture 19" descr="A picture containing colorful, different, line, vegetable&#10;&#10;Description automatically generated">
            <a:extLst>
              <a:ext uri="{FF2B5EF4-FFF2-40B4-BE49-F238E27FC236}">
                <a16:creationId xmlns:a16="http://schemas.microsoft.com/office/drawing/2014/main" id="{A16CFF8C-77DB-4EF2-833A-06A2439B03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713" y="572604"/>
            <a:ext cx="3113087" cy="2018196"/>
          </a:xfrm>
          <a:prstGeom prst="rect">
            <a:avLst/>
          </a:prstGeom>
        </p:spPr>
      </p:pic>
      <p:sp>
        <p:nvSpPr>
          <p:cNvPr id="23" name="Title 1">
            <a:extLst>
              <a:ext uri="{FF2B5EF4-FFF2-40B4-BE49-F238E27FC236}">
                <a16:creationId xmlns:a16="http://schemas.microsoft.com/office/drawing/2014/main" id="{66A1D38D-6B70-40F9-8BFA-3D478285F750}"/>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Wednesday,  December 29, 2021 at 18:25:51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75035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F80FCFC-6A90-4431-8453-436DE3F5844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338" name="TextBox 9">
            <a:extLst>
              <a:ext uri="{FF2B5EF4-FFF2-40B4-BE49-F238E27FC236}">
                <a16:creationId xmlns:a16="http://schemas.microsoft.com/office/drawing/2014/main" id="{DE76E704-9EA9-4D56-A7D8-DEEC2E3C6DDD}"/>
              </a:ext>
            </a:extLst>
          </p:cNvPr>
          <p:cNvSpPr txBox="1">
            <a:spLocks noChangeArrowheads="1"/>
          </p:cNvSpPr>
          <p:nvPr/>
        </p:nvSpPr>
        <p:spPr bwMode="auto">
          <a:xfrm>
            <a:off x="219075" y="1024130"/>
            <a:ext cx="86963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latin typeface="Arial" panose="020B0604020202020204" pitchFamily="34" charset="0"/>
                <a:ea typeface="ＭＳ Ｐゴシック" panose="020B0600070205080204" pitchFamily="34" charset="-128"/>
              </a:rPr>
              <a:t>Regional seismicity is shown on the map with earthquakes color coded by depth.  Plotted are the most recent 4000 earthquakes magnitude 4 or larger. Notice that earthquakes are shallow on the south edge of the map area.  As the oceanic portion of the Australian Plate subducts towards the north beneath the </a:t>
            </a:r>
            <a:r>
              <a:rPr lang="en-US" altLang="en-US" sz="1800" dirty="0" err="1">
                <a:latin typeface="Arial" panose="020B0604020202020204" pitchFamily="34" charset="0"/>
                <a:ea typeface="ＭＳ Ｐゴシック" panose="020B0600070205080204" pitchFamily="34" charset="-128"/>
              </a:rPr>
              <a:t>Sunda</a:t>
            </a:r>
            <a:r>
              <a:rPr lang="en-US" altLang="en-US" sz="1800" dirty="0">
                <a:latin typeface="Arial" panose="020B0604020202020204" pitchFamily="34" charset="0"/>
                <a:ea typeface="ＭＳ Ｐゴシック" panose="020B0600070205080204" pitchFamily="34" charset="-128"/>
              </a:rPr>
              <a:t> Plate, earthquakes within the Australia Plate increase in depth from south to north. </a:t>
            </a:r>
          </a:p>
        </p:txBody>
      </p:sp>
      <p:pic>
        <p:nvPicPr>
          <p:cNvPr id="14339" name="Picture 8" descr="IRIS_TMlogo.png">
            <a:extLst>
              <a:ext uri="{FF2B5EF4-FFF2-40B4-BE49-F238E27FC236}">
                <a16:creationId xmlns:a16="http://schemas.microsoft.com/office/drawing/2014/main" id="{648A1907-B194-4F3D-A672-B5749089701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a:extLst>
              <a:ext uri="{FF2B5EF4-FFF2-40B4-BE49-F238E27FC236}">
                <a16:creationId xmlns:a16="http://schemas.microsoft.com/office/drawing/2014/main" id="{E04CAAC0-5CD5-46B4-BDF3-0F8BBB10C354}"/>
              </a:ext>
            </a:extLst>
          </p:cNvPr>
          <p:cNvGrpSpPr/>
          <p:nvPr/>
        </p:nvGrpSpPr>
        <p:grpSpPr>
          <a:xfrm>
            <a:off x="283197" y="2522289"/>
            <a:ext cx="7717803" cy="4259512"/>
            <a:chOff x="9144000" y="519499"/>
            <a:chExt cx="6812305" cy="3707335"/>
          </a:xfrm>
        </p:grpSpPr>
        <p:pic>
          <p:nvPicPr>
            <p:cNvPr id="8" name="Picture 7" descr="Chart, scatter chart&#10;&#10;Description automatically generated">
              <a:extLst>
                <a:ext uri="{FF2B5EF4-FFF2-40B4-BE49-F238E27FC236}">
                  <a16:creationId xmlns:a16="http://schemas.microsoft.com/office/drawing/2014/main" id="{B5417E21-036E-4AB6-B90E-73902A8E84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0" y="519499"/>
              <a:ext cx="6812305" cy="3707335"/>
            </a:xfrm>
            <a:prstGeom prst="rect">
              <a:avLst/>
            </a:prstGeom>
          </p:spPr>
        </p:pic>
        <p:sp>
          <p:nvSpPr>
            <p:cNvPr id="11" name="TextBox 10">
              <a:extLst>
                <a:ext uri="{FF2B5EF4-FFF2-40B4-BE49-F238E27FC236}">
                  <a16:creationId xmlns:a16="http://schemas.microsoft.com/office/drawing/2014/main" id="{C07EB8EE-3D93-4716-B95B-0C0460C0C31B}"/>
                </a:ext>
              </a:extLst>
            </p:cNvPr>
            <p:cNvSpPr txBox="1"/>
            <p:nvPr/>
          </p:nvSpPr>
          <p:spPr>
            <a:xfrm>
              <a:off x="13479463" y="3290500"/>
              <a:ext cx="2362200" cy="246221"/>
            </a:xfrm>
            <a:prstGeom prst="rect">
              <a:avLst/>
            </a:prstGeom>
            <a:noFill/>
          </p:spPr>
          <p:txBody>
            <a:bodyPr wrap="square" rtlCol="0">
              <a:spAutoFit/>
            </a:bodyPr>
            <a:lstStyle/>
            <a:p>
              <a:r>
                <a:rPr lang="en-US" sz="1000" b="1" dirty="0"/>
                <a:t>Australian Plate</a:t>
              </a:r>
            </a:p>
          </p:txBody>
        </p:sp>
        <p:sp>
          <p:nvSpPr>
            <p:cNvPr id="12" name="TextBox 11">
              <a:extLst>
                <a:ext uri="{FF2B5EF4-FFF2-40B4-BE49-F238E27FC236}">
                  <a16:creationId xmlns:a16="http://schemas.microsoft.com/office/drawing/2014/main" id="{A4A7043B-4A3D-498F-8B4D-34DB117F2722}"/>
                </a:ext>
              </a:extLst>
            </p:cNvPr>
            <p:cNvSpPr txBox="1"/>
            <p:nvPr/>
          </p:nvSpPr>
          <p:spPr>
            <a:xfrm>
              <a:off x="13461742" y="2819400"/>
              <a:ext cx="2362200" cy="276999"/>
            </a:xfrm>
            <a:prstGeom prst="rect">
              <a:avLst/>
            </a:prstGeom>
            <a:noFill/>
          </p:spPr>
          <p:txBody>
            <a:bodyPr wrap="square" rtlCol="0">
              <a:spAutoFit/>
            </a:bodyPr>
            <a:lstStyle/>
            <a:p>
              <a:r>
                <a:rPr lang="en-US" sz="1200" b="1" dirty="0"/>
                <a:t>M 7.3</a:t>
              </a:r>
            </a:p>
          </p:txBody>
        </p:sp>
        <p:cxnSp>
          <p:nvCxnSpPr>
            <p:cNvPr id="10" name="Straight Arrow Connector 9">
              <a:extLst>
                <a:ext uri="{FF2B5EF4-FFF2-40B4-BE49-F238E27FC236}">
                  <a16:creationId xmlns:a16="http://schemas.microsoft.com/office/drawing/2014/main" id="{B1680B25-0F92-4402-BE40-FE482D04085A}"/>
                </a:ext>
              </a:extLst>
            </p:cNvPr>
            <p:cNvCxnSpPr>
              <a:cxnSpLocks/>
            </p:cNvCxnSpPr>
            <p:nvPr/>
          </p:nvCxnSpPr>
          <p:spPr>
            <a:xfrm flipH="1" flipV="1">
              <a:off x="13364880" y="2532528"/>
              <a:ext cx="126742" cy="4433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4340" name="TextBox 21">
            <a:extLst>
              <a:ext uri="{FF2B5EF4-FFF2-40B4-BE49-F238E27FC236}">
                <a16:creationId xmlns:a16="http://schemas.microsoft.com/office/drawing/2014/main" id="{6D4765E0-CD8F-42CE-9696-BD9DA359AD63}"/>
              </a:ext>
            </a:extLst>
          </p:cNvPr>
          <p:cNvSpPr txBox="1">
            <a:spLocks noChangeArrowheads="1"/>
          </p:cNvSpPr>
          <p:nvPr/>
        </p:nvSpPr>
        <p:spPr bwMode="auto">
          <a:xfrm>
            <a:off x="7655578" y="5624567"/>
            <a:ext cx="148842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dirty="0">
                <a:latin typeface="Arial" panose="020B0604020202020204" pitchFamily="34" charset="0"/>
                <a:ea typeface="ＭＳ Ｐゴシック" panose="020B0600070205080204" pitchFamily="34" charset="-128"/>
              </a:rPr>
              <a:t>Map created using the IRIS Earthquake Browser:  </a:t>
            </a:r>
            <a:r>
              <a:rPr lang="en-US" altLang="en-US" sz="1200" i="1" dirty="0">
                <a:latin typeface="Arial" panose="020B0604020202020204" pitchFamily="34" charset="0"/>
                <a:ea typeface="ＭＳ Ｐゴシック" panose="020B0600070205080204" pitchFamily="34" charset="-128"/>
                <a:hlinkClick r:id="rId5"/>
              </a:rPr>
              <a:t>www.iris.edu/ieb</a:t>
            </a:r>
            <a:endParaRPr lang="en-US" altLang="en-US" sz="1200" i="1" dirty="0">
              <a:latin typeface="Arial" panose="020B0604020202020204" pitchFamily="34" charset="0"/>
              <a:ea typeface="ＭＳ Ｐゴシック" panose="020B0600070205080204" pitchFamily="34" charset="-128"/>
            </a:endParaRPr>
          </a:p>
        </p:txBody>
      </p:sp>
      <p:sp>
        <p:nvSpPr>
          <p:cNvPr id="18" name="TextBox 17">
            <a:extLst>
              <a:ext uri="{FF2B5EF4-FFF2-40B4-BE49-F238E27FC236}">
                <a16:creationId xmlns:a16="http://schemas.microsoft.com/office/drawing/2014/main" id="{B09CF89A-C5EA-4B3D-9F0F-77B19D5475CC}"/>
              </a:ext>
            </a:extLst>
          </p:cNvPr>
          <p:cNvSpPr txBox="1"/>
          <p:nvPr/>
        </p:nvSpPr>
        <p:spPr>
          <a:xfrm>
            <a:off x="2667000" y="4354305"/>
            <a:ext cx="2676186" cy="246221"/>
          </a:xfrm>
          <a:prstGeom prst="rect">
            <a:avLst/>
          </a:prstGeom>
          <a:noFill/>
        </p:spPr>
        <p:txBody>
          <a:bodyPr wrap="square" rtlCol="0">
            <a:spAutoFit/>
          </a:bodyPr>
          <a:lstStyle/>
          <a:p>
            <a:r>
              <a:rPr lang="en-US" sz="1000" b="1" dirty="0" err="1"/>
              <a:t>Sunda</a:t>
            </a:r>
            <a:r>
              <a:rPr lang="en-US" sz="1000" b="1" dirty="0"/>
              <a:t> Plate</a:t>
            </a:r>
          </a:p>
        </p:txBody>
      </p:sp>
      <p:sp>
        <p:nvSpPr>
          <p:cNvPr id="25" name="Title 1">
            <a:extLst>
              <a:ext uri="{FF2B5EF4-FFF2-40B4-BE49-F238E27FC236}">
                <a16:creationId xmlns:a16="http://schemas.microsoft.com/office/drawing/2014/main" id="{F50CBA51-9D43-4A3E-B30C-9ADC50DC4773}"/>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Wednesday,  December 29, 2021 at 18:25:51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4">
            <a:extLst>
              <a:ext uri="{FF2B5EF4-FFF2-40B4-BE49-F238E27FC236}">
                <a16:creationId xmlns:a16="http://schemas.microsoft.com/office/drawing/2014/main" id="{B47A966A-4967-41A9-9201-464985EE5CA3}"/>
              </a:ext>
            </a:extLst>
          </p:cNvPr>
          <p:cNvGrpSpPr>
            <a:grpSpLocks/>
          </p:cNvGrpSpPr>
          <p:nvPr/>
        </p:nvGrpSpPr>
        <p:grpSpPr bwMode="auto">
          <a:xfrm>
            <a:off x="4106270" y="3058318"/>
            <a:ext cx="4465733" cy="2461443"/>
            <a:chOff x="4934565" y="2503547"/>
            <a:chExt cx="3752235" cy="2068453"/>
          </a:xfrm>
        </p:grpSpPr>
        <p:pic>
          <p:nvPicPr>
            <p:cNvPr id="14345" name="Picture 4">
              <a:extLst>
                <a:ext uri="{FF2B5EF4-FFF2-40B4-BE49-F238E27FC236}">
                  <a16:creationId xmlns:a16="http://schemas.microsoft.com/office/drawing/2014/main" id="{3F1FBF73-97F8-4F57-B9A0-3858F99F0E7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34565" y="2503547"/>
              <a:ext cx="3730625" cy="15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6" name="Picture 2">
              <a:extLst>
                <a:ext uri="{FF2B5EF4-FFF2-40B4-BE49-F238E27FC236}">
                  <a16:creationId xmlns:a16="http://schemas.microsoft.com/office/drawing/2014/main" id="{EF7BAC37-9858-4DF9-9B93-2DBDFDCE072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51436" y="4098261"/>
              <a:ext cx="3535364" cy="473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Rectangle 3">
            <a:extLst>
              <a:ext uri="{FF2B5EF4-FFF2-40B4-BE49-F238E27FC236}">
                <a16:creationId xmlns:a16="http://schemas.microsoft.com/office/drawing/2014/main" id="{B54794FB-3F5B-48CA-AD8B-5DD994462F59}"/>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4339" name="Picture 18" descr="IRIS_TMlogo.png">
            <a:extLst>
              <a:ext uri="{FF2B5EF4-FFF2-40B4-BE49-F238E27FC236}">
                <a16:creationId xmlns:a16="http://schemas.microsoft.com/office/drawing/2014/main" id="{77969E39-1596-4268-8E5E-4267138FEF4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8">
            <a:extLst>
              <a:ext uri="{FF2B5EF4-FFF2-40B4-BE49-F238E27FC236}">
                <a16:creationId xmlns:a16="http://schemas.microsoft.com/office/drawing/2014/main" id="{3C84A3A5-055E-4915-B310-58DC22A57507}"/>
              </a:ext>
            </a:extLst>
          </p:cNvPr>
          <p:cNvSpPr txBox="1">
            <a:spLocks noChangeArrowheads="1"/>
          </p:cNvSpPr>
          <p:nvPr/>
        </p:nvSpPr>
        <p:spPr bwMode="auto">
          <a:xfrm>
            <a:off x="4038601" y="5914726"/>
            <a:ext cx="4800599" cy="8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000"/>
              </a:lnSpc>
              <a:spcBef>
                <a:spcPct val="0"/>
              </a:spcBef>
              <a:buFontTx/>
              <a:buNone/>
            </a:pPr>
            <a:r>
              <a:rPr lang="en-US" altLang="en-US" sz="1400" dirty="0">
                <a:latin typeface="Arial" panose="020B0604020202020204" pitchFamily="34" charset="0"/>
              </a:rPr>
              <a:t>The letters represent the axis of maximum compressional strain (P) and the axis of maximum extensional strain (T) resulting from the earthquake.</a:t>
            </a:r>
          </a:p>
        </p:txBody>
      </p:sp>
      <p:sp>
        <p:nvSpPr>
          <p:cNvPr id="14341" name="TextBox 11">
            <a:extLst>
              <a:ext uri="{FF2B5EF4-FFF2-40B4-BE49-F238E27FC236}">
                <a16:creationId xmlns:a16="http://schemas.microsoft.com/office/drawing/2014/main" id="{72EC66EC-6CC7-4C58-A2D5-79E0A6430954}"/>
              </a:ext>
            </a:extLst>
          </p:cNvPr>
          <p:cNvSpPr txBox="1">
            <a:spLocks noChangeArrowheads="1"/>
          </p:cNvSpPr>
          <p:nvPr/>
        </p:nvSpPr>
        <p:spPr bwMode="auto">
          <a:xfrm>
            <a:off x="304800" y="6477000"/>
            <a:ext cx="4343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i="1">
                <a:latin typeface="Arial" panose="020B0604020202020204" pitchFamily="34" charset="0"/>
              </a:rPr>
              <a:t>USGS WPhase Centroid Moment Tensor Solution</a:t>
            </a:r>
          </a:p>
        </p:txBody>
      </p:sp>
      <p:sp>
        <p:nvSpPr>
          <p:cNvPr id="14342" name="TextBox 7">
            <a:extLst>
              <a:ext uri="{FF2B5EF4-FFF2-40B4-BE49-F238E27FC236}">
                <a16:creationId xmlns:a16="http://schemas.microsoft.com/office/drawing/2014/main" id="{A0B26CFF-B676-42DA-9C19-B6DF76E8C9C0}"/>
              </a:ext>
            </a:extLst>
          </p:cNvPr>
          <p:cNvSpPr txBox="1">
            <a:spLocks noChangeArrowheads="1"/>
          </p:cNvSpPr>
          <p:nvPr/>
        </p:nvSpPr>
        <p:spPr bwMode="auto">
          <a:xfrm>
            <a:off x="269282" y="1090636"/>
            <a:ext cx="8722317" cy="204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200"/>
              </a:lnSpc>
              <a:spcBef>
                <a:spcPct val="0"/>
              </a:spcBef>
              <a:buFontTx/>
              <a:buNone/>
            </a:pPr>
            <a:r>
              <a:rPr lang="en-US" altLang="en-US" sz="1600" dirty="0">
                <a:latin typeface="Arial" panose="020B0604020202020204" pitchFamily="34" charset="0"/>
              </a:rPr>
              <a:t>The focal mechanism is how seismologists plot the 3-D stress orientations of an earthquake.  Because an earthquake occurs as slip on a fault, it generates primary (P) waves in quadrants where the first pulse is compressional (shaded) and quadrants where the first pulse is extensional (white). The orientation of these quadrants determined from recorded seismic waves identifies the type of fault that produced the earthquake.  In the case of the December 29, 2021 earthquake, the focal mechanism indicates thrust faulting as the primary mechanism.</a:t>
            </a:r>
          </a:p>
        </p:txBody>
      </p:sp>
      <p:pic>
        <p:nvPicPr>
          <p:cNvPr id="14343" name="Picture 1">
            <a:extLst>
              <a:ext uri="{FF2B5EF4-FFF2-40B4-BE49-F238E27FC236}">
                <a16:creationId xmlns:a16="http://schemas.microsoft.com/office/drawing/2014/main" id="{1A6E8980-48C4-455E-B3A8-FE2CDE7A223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2138" y="3375025"/>
            <a:ext cx="3159125"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001450E2-FDFA-4057-850D-44A77A904801}"/>
              </a:ext>
            </a:extLst>
          </p:cNvPr>
          <p:cNvSpPr/>
          <p:nvPr/>
        </p:nvSpPr>
        <p:spPr>
          <a:xfrm>
            <a:off x="304800" y="3733800"/>
            <a:ext cx="685800" cy="358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Title 1">
            <a:extLst>
              <a:ext uri="{FF2B5EF4-FFF2-40B4-BE49-F238E27FC236}">
                <a16:creationId xmlns:a16="http://schemas.microsoft.com/office/drawing/2014/main" id="{38A05381-5D0A-46EF-90E2-DD082B56EB08}"/>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Wednesday,  December 29, 2021 at 18:25:51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a:extLst>
              <a:ext uri="{FF2B5EF4-FFF2-40B4-BE49-F238E27FC236}">
                <a16:creationId xmlns:a16="http://schemas.microsoft.com/office/drawing/2014/main" id="{010B7BBA-AD03-4908-8D04-D10294D49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1003300"/>
            <a:ext cx="7553325" cy="575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B3CA7FB7-5B07-4C32-8604-664747F138E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A93EDDC0-E897-4E82-AB46-A878145DA29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7">
            <a:extLst>
              <a:ext uri="{FF2B5EF4-FFF2-40B4-BE49-F238E27FC236}">
                <a16:creationId xmlns:a16="http://schemas.microsoft.com/office/drawing/2014/main" id="{86260AFD-1FD2-4D2F-AE87-C09DAE32542E}"/>
              </a:ext>
            </a:extLst>
          </p:cNvPr>
          <p:cNvSpPr txBox="1">
            <a:spLocks noChangeArrowheads="1"/>
          </p:cNvSpPr>
          <p:nvPr/>
        </p:nvSpPr>
        <p:spPr bwMode="auto">
          <a:xfrm>
            <a:off x="1281113" y="771525"/>
            <a:ext cx="7862887"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The record of the December 29, 2021 earthquake in Bend, Oregon (BNOR) is illustrated below.  Bend is 12,273 km (7626 miles, 110.6°) from the location of this earthquake.  </a:t>
            </a:r>
          </a:p>
        </p:txBody>
      </p:sp>
      <p:sp>
        <p:nvSpPr>
          <p:cNvPr id="14341" name="TextBox 4">
            <a:extLst>
              <a:ext uri="{FF2B5EF4-FFF2-40B4-BE49-F238E27FC236}">
                <a16:creationId xmlns:a16="http://schemas.microsoft.com/office/drawing/2014/main" id="{611FB63D-9B2D-4205-AD28-43E8A4C12417}"/>
              </a:ext>
            </a:extLst>
          </p:cNvPr>
          <p:cNvSpPr txBox="1">
            <a:spLocks noChangeArrowheads="1"/>
          </p:cNvSpPr>
          <p:nvPr/>
        </p:nvSpPr>
        <p:spPr bwMode="auto">
          <a:xfrm>
            <a:off x="1812925" y="1751013"/>
            <a:ext cx="12747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b="1">
                <a:latin typeface="Arial" panose="020B0604020202020204" pitchFamily="34" charset="0"/>
              </a:rPr>
              <a:t>Diffracted P wave</a:t>
            </a:r>
          </a:p>
        </p:txBody>
      </p:sp>
      <p:sp>
        <p:nvSpPr>
          <p:cNvPr id="12" name="TextBox 11">
            <a:extLst>
              <a:ext uri="{FF2B5EF4-FFF2-40B4-BE49-F238E27FC236}">
                <a16:creationId xmlns:a16="http://schemas.microsoft.com/office/drawing/2014/main" id="{7D1A216D-7AAB-4BE4-B217-18907E926EFA}"/>
              </a:ext>
            </a:extLst>
          </p:cNvPr>
          <p:cNvSpPr txBox="1"/>
          <p:nvPr/>
        </p:nvSpPr>
        <p:spPr>
          <a:xfrm>
            <a:off x="6835775" y="1838325"/>
            <a:ext cx="2152650" cy="338138"/>
          </a:xfrm>
          <a:prstGeom prst="rect">
            <a:avLst/>
          </a:prstGeom>
          <a:solidFill>
            <a:schemeClr val="bg1"/>
          </a:solidFill>
        </p:spPr>
        <p:txBody>
          <a:bodyPr>
            <a:spAutoFit/>
          </a:bodyPr>
          <a:lstStyle/>
          <a:p>
            <a:pPr eaLnBrk="1" hangingPunct="1">
              <a:defRPr/>
            </a:pPr>
            <a:r>
              <a:rPr lang="en-US" sz="1600" spc="200" dirty="0">
                <a:latin typeface="Arial" charset="0"/>
                <a:ea typeface="MS PGothic" charset="-128"/>
              </a:rPr>
              <a:t>Surface Waves</a:t>
            </a:r>
          </a:p>
        </p:txBody>
      </p:sp>
      <p:sp>
        <p:nvSpPr>
          <p:cNvPr id="14343" name="TextBox 4">
            <a:extLst>
              <a:ext uri="{FF2B5EF4-FFF2-40B4-BE49-F238E27FC236}">
                <a16:creationId xmlns:a16="http://schemas.microsoft.com/office/drawing/2014/main" id="{F97E1D04-94D0-43E4-B55C-F61FC4CD6F05}"/>
              </a:ext>
            </a:extLst>
          </p:cNvPr>
          <p:cNvSpPr txBox="1">
            <a:spLocks noChangeArrowheads="1"/>
          </p:cNvSpPr>
          <p:nvPr/>
        </p:nvSpPr>
        <p:spPr bwMode="auto">
          <a:xfrm>
            <a:off x="3384550" y="1909763"/>
            <a:ext cx="4572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b="1">
                <a:latin typeface="Arial" panose="020B0604020202020204" pitchFamily="34" charset="0"/>
              </a:rPr>
              <a:t>PP</a:t>
            </a:r>
          </a:p>
        </p:txBody>
      </p:sp>
      <p:sp>
        <p:nvSpPr>
          <p:cNvPr id="14344" name="TextBox 5">
            <a:extLst>
              <a:ext uri="{FF2B5EF4-FFF2-40B4-BE49-F238E27FC236}">
                <a16:creationId xmlns:a16="http://schemas.microsoft.com/office/drawing/2014/main" id="{AFA3193C-B57C-4726-B525-519820C10B79}"/>
              </a:ext>
            </a:extLst>
          </p:cNvPr>
          <p:cNvSpPr txBox="1">
            <a:spLocks noChangeArrowheads="1"/>
          </p:cNvSpPr>
          <p:nvPr/>
        </p:nvSpPr>
        <p:spPr bwMode="auto">
          <a:xfrm>
            <a:off x="2057400" y="2444750"/>
            <a:ext cx="66548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cs typeface="Arial" panose="020B0604020202020204" pitchFamily="34" charset="0"/>
              </a:rPr>
              <a:t>A prominent wave arrival on this seismogram is PP, a compressional wave that bounced off the Earth</a:t>
            </a:r>
            <a:r>
              <a:rPr lang="ja-JP" altLang="en-US" sz="1400">
                <a:latin typeface="Arial" panose="020B0604020202020204" pitchFamily="34" charset="0"/>
                <a:cs typeface="Arial" panose="020B0604020202020204" pitchFamily="34" charset="0"/>
              </a:rPr>
              <a:t>’</a:t>
            </a:r>
            <a:r>
              <a:rPr lang="en-US" altLang="ja-JP" sz="1400">
                <a:latin typeface="Arial" panose="020B0604020202020204" pitchFamily="34" charset="0"/>
                <a:cs typeface="Arial" panose="020B0604020202020204" pitchFamily="34" charset="0"/>
              </a:rPr>
              <a:t>s surface halfway between the earthquake and the station.  Because of the 167 km depth of this earthquake, surface wave energy is very low.  </a:t>
            </a:r>
            <a:endParaRPr lang="en-US" altLang="en-US" sz="1400">
              <a:latin typeface="Arial" panose="020B0604020202020204" pitchFamily="34" charset="0"/>
              <a:cs typeface="Arial" panose="020B0604020202020204" pitchFamily="34" charset="0"/>
            </a:endParaRPr>
          </a:p>
        </p:txBody>
      </p:sp>
      <p:cxnSp>
        <p:nvCxnSpPr>
          <p:cNvPr id="17" name="Straight Arrow Connector 16">
            <a:extLst>
              <a:ext uri="{FF2B5EF4-FFF2-40B4-BE49-F238E27FC236}">
                <a16:creationId xmlns:a16="http://schemas.microsoft.com/office/drawing/2014/main" id="{DBB86C07-412C-4E6B-AE81-70DFE6FB38E8}"/>
              </a:ext>
            </a:extLst>
          </p:cNvPr>
          <p:cNvCxnSpPr>
            <a:cxnSpLocks/>
          </p:cNvCxnSpPr>
          <p:nvPr/>
        </p:nvCxnSpPr>
        <p:spPr>
          <a:xfrm>
            <a:off x="2722563" y="2120900"/>
            <a:ext cx="365125" cy="20161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346" name="Picture 2">
            <a:extLst>
              <a:ext uri="{FF2B5EF4-FFF2-40B4-BE49-F238E27FC236}">
                <a16:creationId xmlns:a16="http://schemas.microsoft.com/office/drawing/2014/main" id="{5369C2B6-6C98-4B8C-B02E-33F8E9AED91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57913" y="3810000"/>
            <a:ext cx="2717800" cy="253682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14347" name="TextBox 5">
            <a:extLst>
              <a:ext uri="{FF2B5EF4-FFF2-40B4-BE49-F238E27FC236}">
                <a16:creationId xmlns:a16="http://schemas.microsoft.com/office/drawing/2014/main" id="{EEABBF95-BF92-49AC-AD76-0215CA108808}"/>
              </a:ext>
            </a:extLst>
          </p:cNvPr>
          <p:cNvSpPr txBox="1">
            <a:spLocks noChangeArrowheads="1"/>
          </p:cNvSpPr>
          <p:nvPr/>
        </p:nvSpPr>
        <p:spPr bwMode="auto">
          <a:xfrm>
            <a:off x="5946775" y="3486150"/>
            <a:ext cx="3141663"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rPr>
              <a:t>The first arrival is a diffracted P wave.</a:t>
            </a:r>
          </a:p>
        </p:txBody>
      </p:sp>
      <p:sp>
        <p:nvSpPr>
          <p:cNvPr id="14348" name="TextBox 6">
            <a:extLst>
              <a:ext uri="{FF2B5EF4-FFF2-40B4-BE49-F238E27FC236}">
                <a16:creationId xmlns:a16="http://schemas.microsoft.com/office/drawing/2014/main" id="{9EF2E897-2FEB-4A65-9D23-BD424064AA10}"/>
              </a:ext>
            </a:extLst>
          </p:cNvPr>
          <p:cNvSpPr txBox="1">
            <a:spLocks noChangeArrowheads="1"/>
          </p:cNvSpPr>
          <p:nvPr/>
        </p:nvSpPr>
        <p:spPr bwMode="auto">
          <a:xfrm>
            <a:off x="2168525" y="3790950"/>
            <a:ext cx="3529013" cy="2247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rPr>
              <a:t>Direct P and S waves cannot travel to stations more than epicentral distance Δ &gt; 103°because of the large decrease in wave velocities across the boundary between the mantle and the liquid outer core.  There is a "shadow zone" for direct P waves in the range 103°&lt; Δ &lt; 143°. The S-wave shadow zone exists for Δ &gt; 103°because the liquid outer core blocks S waves that cannot travel through liquids.</a:t>
            </a:r>
          </a:p>
        </p:txBody>
      </p:sp>
      <p:sp>
        <p:nvSpPr>
          <p:cNvPr id="14349" name="TextBox 4">
            <a:extLst>
              <a:ext uri="{FF2B5EF4-FFF2-40B4-BE49-F238E27FC236}">
                <a16:creationId xmlns:a16="http://schemas.microsoft.com/office/drawing/2014/main" id="{53359630-EE53-4510-9117-ED8AC4732651}"/>
              </a:ext>
            </a:extLst>
          </p:cNvPr>
          <p:cNvSpPr txBox="1">
            <a:spLocks noChangeArrowheads="1"/>
          </p:cNvSpPr>
          <p:nvPr/>
        </p:nvSpPr>
        <p:spPr bwMode="auto">
          <a:xfrm>
            <a:off x="2881313" y="1828800"/>
            <a:ext cx="242887"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b="1">
                <a:latin typeface="Arial" panose="020B0604020202020204" pitchFamily="34" charset="0"/>
              </a:rPr>
              <a:t> </a:t>
            </a:r>
          </a:p>
        </p:txBody>
      </p:sp>
      <p:sp>
        <p:nvSpPr>
          <p:cNvPr id="14350" name="TextBox 4">
            <a:extLst>
              <a:ext uri="{FF2B5EF4-FFF2-40B4-BE49-F238E27FC236}">
                <a16:creationId xmlns:a16="http://schemas.microsoft.com/office/drawing/2014/main" id="{2C04D7BB-65B9-41C9-BF23-24649503CC8C}"/>
              </a:ext>
            </a:extLst>
          </p:cNvPr>
          <p:cNvSpPr txBox="1">
            <a:spLocks noChangeArrowheads="1"/>
          </p:cNvSpPr>
          <p:nvPr/>
        </p:nvSpPr>
        <p:spPr bwMode="auto">
          <a:xfrm>
            <a:off x="4214813" y="1914525"/>
            <a:ext cx="3206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b="1">
                <a:latin typeface="Arial" panose="020B0604020202020204" pitchFamily="34" charset="0"/>
              </a:rPr>
              <a:t>S</a:t>
            </a:r>
          </a:p>
        </p:txBody>
      </p:sp>
      <p:sp>
        <p:nvSpPr>
          <p:cNvPr id="14351" name="TextBox 4">
            <a:extLst>
              <a:ext uri="{FF2B5EF4-FFF2-40B4-BE49-F238E27FC236}">
                <a16:creationId xmlns:a16="http://schemas.microsoft.com/office/drawing/2014/main" id="{2CA5D5AC-F87B-4A52-9FEF-5D4E7144940D}"/>
              </a:ext>
            </a:extLst>
          </p:cNvPr>
          <p:cNvSpPr txBox="1">
            <a:spLocks noChangeArrowheads="1"/>
          </p:cNvSpPr>
          <p:nvPr/>
        </p:nvSpPr>
        <p:spPr bwMode="auto">
          <a:xfrm>
            <a:off x="4927600" y="1951038"/>
            <a:ext cx="4572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b="1">
                <a:latin typeface="Arial" panose="020B0604020202020204" pitchFamily="34" charset="0"/>
              </a:rPr>
              <a:t>SS</a:t>
            </a:r>
          </a:p>
        </p:txBody>
      </p:sp>
      <p:sp>
        <p:nvSpPr>
          <p:cNvPr id="18" name="Title 1">
            <a:extLst>
              <a:ext uri="{FF2B5EF4-FFF2-40B4-BE49-F238E27FC236}">
                <a16:creationId xmlns:a16="http://schemas.microsoft.com/office/drawing/2014/main" id="{C24D62E2-B8AD-4035-A3C8-D33041227571}"/>
              </a:ext>
            </a:extLst>
          </p:cNvPr>
          <p:cNvSpPr txBox="1">
            <a:spLocks/>
          </p:cNvSpPr>
          <p:nvPr/>
        </p:nvSpPr>
        <p:spPr>
          <a:xfrm>
            <a:off x="1231900" y="-3175"/>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7.3 INDONESIA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j-ea"/>
              </a:rPr>
              <a:t>Wednesday,  December 29, 2021 at 18:25:51 UTC </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59394" name="TextBox 9">
            <a:extLst>
              <a:ext uri="{FF2B5EF4-FFF2-40B4-BE49-F238E27FC236}">
                <a16:creationId xmlns:a16="http://schemas.microsoft.com/office/drawing/2014/main" id="{E4024EA3-34B6-3E4A-915C-1FC1226210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10894</TotalTime>
  <Words>1233</Words>
  <Application>Microsoft Office PowerPoint</Application>
  <PresentationFormat>On-screen Show (4:3)</PresentationFormat>
  <Paragraphs>99</Paragraphs>
  <Slides>9</Slides>
  <Notes>9</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Tammy Bravo</cp:lastModifiedBy>
  <cp:revision>833</cp:revision>
  <cp:lastPrinted>2018-05-05T19:31:49Z</cp:lastPrinted>
  <dcterms:created xsi:type="dcterms:W3CDTF">2009-05-31T20:07:40Z</dcterms:created>
  <dcterms:modified xsi:type="dcterms:W3CDTF">2021-12-29T21:55:07Z</dcterms:modified>
</cp:coreProperties>
</file>