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77" r:id="rId2"/>
    <p:sldId id="385" r:id="rId3"/>
    <p:sldId id="386" r:id="rId4"/>
    <p:sldId id="380" r:id="rId5"/>
    <p:sldId id="379" r:id="rId6"/>
    <p:sldId id="375" r:id="rId7"/>
    <p:sldId id="332" r:id="rId8"/>
    <p:sldId id="434" r:id="rId9"/>
    <p:sldId id="355" r:id="rId10"/>
    <p:sldId id="368"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43" autoAdjust="0"/>
    <p:restoredTop sz="92561" autoAdjust="0"/>
  </p:normalViewPr>
  <p:slideViewPr>
    <p:cSldViewPr>
      <p:cViewPr>
        <p:scale>
          <a:sx n="70" d="100"/>
          <a:sy n="70" d="100"/>
        </p:scale>
        <p:origin x="606"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81" d="100"/>
        <a:sy n="181"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64A3674-B5E0-BE45-A5D1-6C219AF22230}"/>
              </a:ext>
            </a:extLst>
          </p:cNvPr>
          <p:cNvSpPr>
            <a:spLocks noGrp="1"/>
          </p:cNvSpPr>
          <p:nvPr>
            <p:ph type="hdr" sz="quarter"/>
          </p:nvPr>
        </p:nvSpPr>
        <p:spPr>
          <a:xfrm>
            <a:off x="0" y="0"/>
            <a:ext cx="3170238" cy="479425"/>
          </a:xfrm>
          <a:prstGeom prst="rect">
            <a:avLst/>
          </a:prstGeom>
        </p:spPr>
        <p:txBody>
          <a:bodyPr vert="horz" lIns="96661" tIns="48331" rIns="96661" bIns="48331"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1D61C27-9630-E94D-98E5-1EF8EB5DADF1}"/>
              </a:ext>
            </a:extLst>
          </p:cNvPr>
          <p:cNvSpPr>
            <a:spLocks noGrp="1"/>
          </p:cNvSpPr>
          <p:nvPr>
            <p:ph type="dt" idx="1"/>
          </p:nvPr>
        </p:nvSpPr>
        <p:spPr>
          <a:xfrm>
            <a:off x="4143375" y="0"/>
            <a:ext cx="3170238" cy="479425"/>
          </a:xfrm>
          <a:prstGeom prst="rect">
            <a:avLst/>
          </a:prstGeom>
        </p:spPr>
        <p:txBody>
          <a:bodyPr vert="horz" wrap="square" lIns="96661" tIns="48331" rIns="96661" bIns="48331"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4CFD296B-389A-2A4E-9EFC-35A820AFBB8E}" type="datetimeFigureOut">
              <a:rPr lang="en-US" altLang="en-US"/>
              <a:pPr>
                <a:defRPr/>
              </a:pPr>
              <a:t>3/31/2022</a:t>
            </a:fld>
            <a:endParaRPr lang="en-US" altLang="en-US"/>
          </a:p>
        </p:txBody>
      </p:sp>
      <p:sp>
        <p:nvSpPr>
          <p:cNvPr id="4" name="Slide Image Placeholder 3">
            <a:extLst>
              <a:ext uri="{FF2B5EF4-FFF2-40B4-BE49-F238E27FC236}">
                <a16:creationId xmlns:a16="http://schemas.microsoft.com/office/drawing/2014/main" id="{EA8B9CC9-E578-604F-9A43-C93BD9E93A34}"/>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a:extLst>
              <a:ext uri="{FF2B5EF4-FFF2-40B4-BE49-F238E27FC236}">
                <a16:creationId xmlns:a16="http://schemas.microsoft.com/office/drawing/2014/main" id="{58F01168-E91D-904C-810A-8E8BC5D91EEE}"/>
              </a:ext>
            </a:extLst>
          </p:cNvPr>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F930C994-7971-0744-96F6-69243028614A}"/>
              </a:ext>
            </a:extLst>
          </p:cNvPr>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23655ACF-A3CC-B84B-A89F-6210A7B36E03}"/>
              </a:ext>
            </a:extLst>
          </p:cNvPr>
          <p:cNvSpPr>
            <a:spLocks noGrp="1"/>
          </p:cNvSpPr>
          <p:nvPr>
            <p:ph type="sldNum" sz="quarter" idx="5"/>
          </p:nvPr>
        </p:nvSpPr>
        <p:spPr>
          <a:xfrm>
            <a:off x="4143375" y="9120188"/>
            <a:ext cx="3170238" cy="479425"/>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03049590-22B4-9744-82CD-F9311505FB45}" type="slidenum">
              <a:rPr lang="en-US" altLang="en-US"/>
              <a:pPr>
                <a:defRPr/>
              </a:pPr>
              <a:t>‹#›</a:t>
            </a:fld>
            <a:endParaRPr lang="en-US" altLang="en-US"/>
          </a:p>
        </p:txBody>
      </p:sp>
    </p:spTree>
    <p:extLst>
      <p:ext uri="{BB962C8B-B14F-4D97-AF65-F5344CB8AC3E}">
        <p14:creationId xmlns:p14="http://schemas.microsoft.com/office/powerpoint/2010/main" val="17462344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973712B0-0222-CB46-959F-6BAA92C45E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80947A67-C784-264F-AC8A-59A1407A1D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dirty="0">
                <a:ea typeface="ＭＳ Ｐゴシック" panose="020B0600070205080204" pitchFamily="34" charset="-128"/>
              </a:rPr>
              <a:t>For more detail, visit USGS:  https://earthquake.usgs.gov/earthquakes/eventpage/us7000gymk</a:t>
            </a:r>
            <a:endParaRPr lang="en-US" altLang="en-US" dirty="0"/>
          </a:p>
        </p:txBody>
      </p:sp>
      <p:sp>
        <p:nvSpPr>
          <p:cNvPr id="15363" name="Slide Number Placeholder 3">
            <a:extLst>
              <a:ext uri="{FF2B5EF4-FFF2-40B4-BE49-F238E27FC236}">
                <a16:creationId xmlns:a16="http://schemas.microsoft.com/office/drawing/2014/main" id="{9B7F3F2A-A44F-B543-914E-3AF6622FDB0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405D1BF-736C-A64A-B3FE-F44D73969D08}" type="slidenum">
              <a:rPr lang="en-US" altLang="en-US" sz="1300" smtClean="0"/>
              <a:pPr>
                <a:spcBef>
                  <a:spcPct val="0"/>
                </a:spcBef>
              </a:pPr>
              <a:t>1</a:t>
            </a:fld>
            <a:endParaRPr lang="en-US" altLang="en-US" sz="1300"/>
          </a:p>
        </p:txBody>
      </p:sp>
    </p:spTree>
    <p:extLst>
      <p:ext uri="{BB962C8B-B14F-4D97-AF65-F5344CB8AC3E}">
        <p14:creationId xmlns:p14="http://schemas.microsoft.com/office/powerpoint/2010/main" val="14513182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a:extLst>
              <a:ext uri="{FF2B5EF4-FFF2-40B4-BE49-F238E27FC236}">
                <a16:creationId xmlns:a16="http://schemas.microsoft.com/office/drawing/2014/main" id="{DA418EA5-16E8-DE41-B391-AF589CF2722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8" name="Notes Placeholder 2">
            <a:extLst>
              <a:ext uri="{FF2B5EF4-FFF2-40B4-BE49-F238E27FC236}">
                <a16:creationId xmlns:a16="http://schemas.microsoft.com/office/drawing/2014/main" id="{37557FE5-18EE-8C44-B017-85E3C274147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9699" name="Slide Number Placeholder 3">
            <a:extLst>
              <a:ext uri="{FF2B5EF4-FFF2-40B4-BE49-F238E27FC236}">
                <a16:creationId xmlns:a16="http://schemas.microsoft.com/office/drawing/2014/main" id="{8A0F146D-29EF-094C-87C0-996CCE65CD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C7EFF1D-17F4-184F-81E6-64151A851E7A}" type="slidenum">
              <a:rPr lang="en-US" altLang="en-US" sz="1300" smtClean="0"/>
              <a:pPr>
                <a:spcBef>
                  <a:spcPct val="0"/>
                </a:spcBef>
              </a:pPr>
              <a:t>10</a:t>
            </a:fld>
            <a:endParaRPr lang="en-US" altLang="en-US" sz="1300"/>
          </a:p>
        </p:txBody>
      </p:sp>
    </p:spTree>
    <p:extLst>
      <p:ext uri="{BB962C8B-B14F-4D97-AF65-F5344CB8AC3E}">
        <p14:creationId xmlns:p14="http://schemas.microsoft.com/office/powerpoint/2010/main" val="6330348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872D40AC-E0A8-43C5-BD06-00BEEB01CB4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4E29640D-93DD-421F-9C5B-3695CC525CD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ea typeface="ＭＳ Ｐゴシック" panose="020B0600070205080204" pitchFamily="34" charset="-128"/>
              </a:rPr>
              <a:t>Shaking intensity scales were developed to standardize the measurements and ease comparison of different earthquakes. The Modified-Mercalli Intensity scale is a ten-stage scale, from I to X.  Lower numbers represent imperceptible shaking while X represents extreme shaking.</a:t>
            </a:r>
          </a:p>
          <a:p>
            <a:pPr eaLnBrk="1" hangingPunct="1">
              <a:spcBef>
                <a:spcPct val="0"/>
              </a:spcBef>
            </a:pPr>
            <a:endParaRPr lang="en-US" altLang="en-US" dirty="0">
              <a:ea typeface="ＭＳ Ｐゴシック" panose="020B0600070205080204" pitchFamily="34" charset="-128"/>
            </a:endParaRPr>
          </a:p>
          <a:p>
            <a:pPr eaLnBrk="1" hangingPunct="1">
              <a:spcBef>
                <a:spcPct val="0"/>
              </a:spcBef>
            </a:pPr>
            <a:r>
              <a:rPr lang="en-US" altLang="en-US" dirty="0">
                <a:ea typeface="ＭＳ Ｐゴシック" panose="020B0600070205080204" pitchFamily="34" charset="-128"/>
              </a:rPr>
              <a:t>Relevant animation:  Earthquake Intensity </a:t>
            </a:r>
            <a:r>
              <a:rPr lang="en-US" altLang="en-US" dirty="0">
                <a:ea typeface="ＭＳ Ｐゴシック" panose="020B0600070205080204" pitchFamily="34" charset="-128"/>
                <a:hlinkClick r:id="rId3"/>
              </a:rPr>
              <a:t>https://www.iris.edu/hq/inclass/animation/earthquake_intensity</a:t>
            </a:r>
            <a:r>
              <a:rPr lang="en-US" altLang="en-US" dirty="0">
                <a:ea typeface="ＭＳ Ｐゴシック" panose="020B0600070205080204" pitchFamily="34" charset="-128"/>
              </a:rPr>
              <a:t> </a:t>
            </a:r>
          </a:p>
          <a:p>
            <a:pPr eaLnBrk="1" hangingPunct="1">
              <a:spcBef>
                <a:spcPct val="0"/>
              </a:spcBef>
            </a:pPr>
            <a:endParaRPr lang="en-US" altLang="en-US" dirty="0">
              <a:ea typeface="ＭＳ Ｐゴシック" panose="020B0600070205080204" pitchFamily="34" charset="-128"/>
            </a:endParaRPr>
          </a:p>
          <a:p>
            <a:pPr eaLnBrk="1" hangingPunct="1">
              <a:spcBef>
                <a:spcPct val="0"/>
              </a:spcBef>
            </a:pPr>
            <a:endParaRPr lang="en-US" altLang="en-US" dirty="0">
              <a:ea typeface="ＭＳ Ｐゴシック" panose="020B0600070205080204" pitchFamily="34" charset="-128"/>
            </a:endParaRPr>
          </a:p>
        </p:txBody>
      </p:sp>
      <p:sp>
        <p:nvSpPr>
          <p:cNvPr id="8196" name="Slide Number Placeholder 3">
            <a:extLst>
              <a:ext uri="{FF2B5EF4-FFF2-40B4-BE49-F238E27FC236}">
                <a16:creationId xmlns:a16="http://schemas.microsoft.com/office/drawing/2014/main" id="{5D74C439-E838-4806-8AC8-3BAB6F9CF01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EFC25D4-2A55-4B21-A9B2-31033FC54867}"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CB00B360-D337-4EC2-8D71-73E7475551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6ADD45C5-BA11-4211-9EC4-19A8594E745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a:ea typeface="ＭＳ Ｐゴシック" panose="020B0600070205080204" pitchFamily="34" charset="-128"/>
            </a:endParaRPr>
          </a:p>
        </p:txBody>
      </p:sp>
      <p:sp>
        <p:nvSpPr>
          <p:cNvPr id="10244" name="Slide Number Placeholder 3">
            <a:extLst>
              <a:ext uri="{FF2B5EF4-FFF2-40B4-BE49-F238E27FC236}">
                <a16:creationId xmlns:a16="http://schemas.microsoft.com/office/drawing/2014/main" id="{778D6351-96D5-44A6-8CFA-F9E51BC2332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6136C01-F468-42A0-9291-EEFFF117CA86}" type="slidenum">
              <a:rPr lang="en-US" altLang="en-US" sz="1300" smtClean="0"/>
              <a:pPr>
                <a:spcBef>
                  <a:spcPct val="0"/>
                </a:spcBef>
              </a:pPr>
              <a:t>3</a:t>
            </a:fld>
            <a:endParaRPr lang="en-U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A886084E-D5E5-C94A-85D4-D144036A19D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43BEE624-A3AA-D746-8B37-BB01051EEB0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Exploring Seismicity:</a:t>
            </a:r>
          </a:p>
          <a:p>
            <a:r>
              <a:rPr lang="en-US" altLang="en-US" dirty="0"/>
              <a:t>Interactive Earthquake Browser—World map or 3D viewer </a:t>
            </a:r>
            <a:r>
              <a:rPr lang="en-US" altLang="en-US" sz="1100" dirty="0">
                <a:hlinkClick r:id="rId3"/>
              </a:rPr>
              <a:t>http://www.iris.edu/ieb</a:t>
            </a:r>
            <a:endParaRPr lang="en-US" altLang="en-US" sz="1400" dirty="0"/>
          </a:p>
        </p:txBody>
      </p:sp>
      <p:sp>
        <p:nvSpPr>
          <p:cNvPr id="23555" name="Slide Number Placeholder 3">
            <a:extLst>
              <a:ext uri="{FF2B5EF4-FFF2-40B4-BE49-F238E27FC236}">
                <a16:creationId xmlns:a16="http://schemas.microsoft.com/office/drawing/2014/main" id="{D33516DF-533B-784D-AB1E-D4682DF086A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67022624-1F23-5044-9AF2-95F00F9EAD5F}" type="slidenum">
              <a:rPr lang="en-US" altLang="en-US" smtClean="0">
                <a:solidFill>
                  <a:srgbClr val="000000"/>
                </a:solidFill>
                <a:latin typeface="Calibri" panose="020F0502020204030204" pitchFamily="34" charset="0"/>
              </a:rPr>
              <a:pPr/>
              <a:t>4</a:t>
            </a:fld>
            <a:endParaRPr lang="en-US" altLang="en-US" dirty="0">
              <a:solidFill>
                <a:srgbClr val="000000"/>
              </a:solidFill>
              <a:latin typeface="Calibri" panose="020F0502020204030204" pitchFamily="34" charset="0"/>
            </a:endParaRPr>
          </a:p>
        </p:txBody>
      </p:sp>
    </p:spTree>
    <p:extLst>
      <p:ext uri="{BB962C8B-B14F-4D97-AF65-F5344CB8AC3E}">
        <p14:creationId xmlns:p14="http://schemas.microsoft.com/office/powerpoint/2010/main" val="3930981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a:extLst>
              <a:ext uri="{FF2B5EF4-FFF2-40B4-BE49-F238E27FC236}">
                <a16:creationId xmlns:a16="http://schemas.microsoft.com/office/drawing/2014/main" id="{96379B2B-A7A4-934A-BF29-36A633A7239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Notes Placeholder 2">
            <a:extLst>
              <a:ext uri="{FF2B5EF4-FFF2-40B4-BE49-F238E27FC236}">
                <a16:creationId xmlns:a16="http://schemas.microsoft.com/office/drawing/2014/main" id="{C2F2594A-8810-0C4E-9A4A-65ED432309B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21507" name="Slide Number Placeholder 3">
            <a:extLst>
              <a:ext uri="{FF2B5EF4-FFF2-40B4-BE49-F238E27FC236}">
                <a16:creationId xmlns:a16="http://schemas.microsoft.com/office/drawing/2014/main" id="{DF480768-8F0E-E643-8CEC-053CA147646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ED3A273-4791-5A4B-B797-1E57EF2AB7DD}" type="slidenum">
              <a:rPr lang="en-US" altLang="en-US" sz="1200" smtClean="0">
                <a:latin typeface="Calibri" panose="020F0502020204030204" pitchFamily="34" charset="0"/>
                <a:cs typeface="Arial" panose="020B0604020202020204" pitchFamily="34" charset="0"/>
              </a:rPr>
              <a:pPr/>
              <a:t>5</a:t>
            </a:fld>
            <a:endParaRPr lang="en-US" altLang="en-US" sz="1200" dirty="0">
              <a:latin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902073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a:extLst>
              <a:ext uri="{FF2B5EF4-FFF2-40B4-BE49-F238E27FC236}">
                <a16:creationId xmlns:a16="http://schemas.microsoft.com/office/drawing/2014/main" id="{AFB79AE4-CA3D-194F-99A8-F279628DA8F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2" name="Notes Placeholder 2">
            <a:extLst>
              <a:ext uri="{FF2B5EF4-FFF2-40B4-BE49-F238E27FC236}">
                <a16:creationId xmlns:a16="http://schemas.microsoft.com/office/drawing/2014/main" id="{5DE0F3E5-7AC3-C344-BA08-9DE04A7B631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solidFill>
                  <a:srgbClr val="FF0000"/>
                </a:solidFill>
                <a:latin typeface="Arial" panose="020B0604020202020204" pitchFamily="34" charset="0"/>
              </a:rPr>
              <a:t>More Information:  https://www.iris.edu/hq/inclass/animation/237</a:t>
            </a:r>
            <a:endParaRPr lang="en-US" altLang="en-US" dirty="0"/>
          </a:p>
        </p:txBody>
      </p:sp>
      <p:sp>
        <p:nvSpPr>
          <p:cNvPr id="25603" name="Slide Number Placeholder 3">
            <a:extLst>
              <a:ext uri="{FF2B5EF4-FFF2-40B4-BE49-F238E27FC236}">
                <a16:creationId xmlns:a16="http://schemas.microsoft.com/office/drawing/2014/main" id="{A843E544-A274-1640-BD85-59827925D6A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F958BE7C-3776-3E4B-AF84-6D2D6D4F1845}" type="slidenum">
              <a:rPr lang="en-US" altLang="en-US" sz="1300" smtClean="0"/>
              <a:pPr>
                <a:spcBef>
                  <a:spcPct val="0"/>
                </a:spcBef>
              </a:pPr>
              <a:t>6</a:t>
            </a:fld>
            <a:endParaRPr lang="en-US" altLang="en-US" sz="1300"/>
          </a:p>
        </p:txBody>
      </p:sp>
    </p:spTree>
    <p:extLst>
      <p:ext uri="{BB962C8B-B14F-4D97-AF65-F5344CB8AC3E}">
        <p14:creationId xmlns:p14="http://schemas.microsoft.com/office/powerpoint/2010/main" val="64837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a:extLst>
              <a:ext uri="{FF2B5EF4-FFF2-40B4-BE49-F238E27FC236}">
                <a16:creationId xmlns:a16="http://schemas.microsoft.com/office/drawing/2014/main" id="{7E9A5F50-E716-7D46-A9F7-0BFE273CB0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0" name="Notes Placeholder 2">
            <a:extLst>
              <a:ext uri="{FF2B5EF4-FFF2-40B4-BE49-F238E27FC236}">
                <a16:creationId xmlns:a16="http://schemas.microsoft.com/office/drawing/2014/main" id="{71286F9E-73D2-9D44-B702-4C58B8655CA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latin typeface="Arial" panose="020B0604020202020204" pitchFamily="34" charset="0"/>
              </a:rPr>
              <a:t>Relevant Animation:</a:t>
            </a:r>
          </a:p>
          <a:p>
            <a:r>
              <a:rPr lang="en-US" altLang="en-US">
                <a:latin typeface="Arial" panose="020B0604020202020204" pitchFamily="34" charset="0"/>
              </a:rPr>
              <a:t>Understanding focal mechanisms https://www.iris.edu/hq/inclass/animation/204</a:t>
            </a:r>
            <a:endParaRPr lang="en-US" altLang="en-US"/>
          </a:p>
        </p:txBody>
      </p:sp>
      <p:sp>
        <p:nvSpPr>
          <p:cNvPr id="27651" name="Slide Number Placeholder 3">
            <a:extLst>
              <a:ext uri="{FF2B5EF4-FFF2-40B4-BE49-F238E27FC236}">
                <a16:creationId xmlns:a16="http://schemas.microsoft.com/office/drawing/2014/main" id="{D49D51F0-717D-3B49-A287-7F114D97FE0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869805F1-2C30-2D4B-AC79-5BAFB170C9F4}" type="slidenum">
              <a:rPr lang="en-US" altLang="en-US" sz="1300" smtClean="0"/>
              <a:pPr>
                <a:spcBef>
                  <a:spcPct val="0"/>
                </a:spcBef>
              </a:pPr>
              <a:t>7</a:t>
            </a:fld>
            <a:endParaRPr lang="en-US" altLang="en-US" sz="1300"/>
          </a:p>
        </p:txBody>
      </p:sp>
    </p:spTree>
    <p:extLst>
      <p:ext uri="{BB962C8B-B14F-4D97-AF65-F5344CB8AC3E}">
        <p14:creationId xmlns:p14="http://schemas.microsoft.com/office/powerpoint/2010/main" val="1597565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12A8D377-6315-466A-9D76-03FC2CDAA8A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33668D6C-3BBA-4CB8-9679-708493CEAED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200" b="1" dirty="0">
                <a:solidFill>
                  <a:srgbClr val="393996"/>
                </a:solidFill>
                <a:ea typeface="ＭＳ Ｐゴシック" panose="020B0600070205080204" pitchFamily="34" charset="-128"/>
              </a:rPr>
              <a:t>Relevant Animation:</a:t>
            </a:r>
          </a:p>
          <a:p>
            <a:r>
              <a:rPr lang="en-US" altLang="en-US" sz="1200" dirty="0">
                <a:ea typeface="ＭＳ Ｐゴシック" panose="020B0600070205080204" pitchFamily="34" charset="-128"/>
              </a:rPr>
              <a:t>Focal Mechanisms Explained: https://www.iris.edu/hq/inclass/animation/focal_mechanisms_explained</a:t>
            </a:r>
          </a:p>
          <a:p>
            <a:pPr eaLnBrk="1" hangingPunct="1">
              <a:spcBef>
                <a:spcPct val="0"/>
              </a:spcBef>
            </a:pPr>
            <a:endParaRPr lang="en-US" altLang="en-US" dirty="0">
              <a:ea typeface="ＭＳ Ｐゴシック" panose="020B0600070205080204" pitchFamily="34" charset="-128"/>
            </a:endParaRPr>
          </a:p>
        </p:txBody>
      </p:sp>
      <p:sp>
        <p:nvSpPr>
          <p:cNvPr id="20484" name="Slide Number Placeholder 3">
            <a:extLst>
              <a:ext uri="{FF2B5EF4-FFF2-40B4-BE49-F238E27FC236}">
                <a16:creationId xmlns:a16="http://schemas.microsoft.com/office/drawing/2014/main" id="{6F1146D9-0704-43B2-9FA1-81D5EEB7568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A193043E-4B9B-4BB4-834F-2A464ED2E1A8}" type="slidenum">
              <a:rPr lang="en-US" altLang="en-US" smtClean="0"/>
              <a:pPr>
                <a:spcBef>
                  <a:spcPct val="0"/>
                </a:spcBef>
              </a:pPr>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5DB77A68-00AC-4604-B5FF-6A9673F27F1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0C9F929C-5294-422B-867C-6832E62B6B0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rPr>
              <a:t>Relevant Animation:</a:t>
            </a:r>
          </a:p>
          <a:p>
            <a:r>
              <a:rPr lang="en-US" altLang="en-US" sz="1400"/>
              <a:t>Where do travel-time curves come from? </a:t>
            </a:r>
            <a:r>
              <a:rPr lang="en-US" altLang="en-US"/>
              <a:t>https://www.iris.edu/hq/inclass/animation/traveltime_curves_how_they_are_created </a:t>
            </a:r>
          </a:p>
          <a:p>
            <a:endParaRPr lang="en-US" altLang="en-US"/>
          </a:p>
        </p:txBody>
      </p:sp>
      <p:sp>
        <p:nvSpPr>
          <p:cNvPr id="15363" name="Slide Number Placeholder 3">
            <a:extLst>
              <a:ext uri="{FF2B5EF4-FFF2-40B4-BE49-F238E27FC236}">
                <a16:creationId xmlns:a16="http://schemas.microsoft.com/office/drawing/2014/main" id="{8F09C926-12D6-410E-A272-483D83E9B71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537DEFE-5226-4976-B996-F2F74400B49A}" type="slidenum">
              <a:rPr lang="en-US" altLang="en-US" smtClean="0">
                <a:solidFill>
                  <a:srgbClr val="000000"/>
                </a:solidFill>
                <a:latin typeface="Calibri" panose="020F0502020204030204" pitchFamily="34" charset="0"/>
              </a:rPr>
              <a:pPr/>
              <a:t>9</a:t>
            </a:fld>
            <a:endParaRPr lang="en-US" altLang="en-US">
              <a:solidFill>
                <a:srgbClr val="000000"/>
              </a:solidFill>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80D6639-5476-F446-909D-0888E1F9D004}"/>
              </a:ext>
            </a:extLst>
          </p:cNvPr>
          <p:cNvSpPr>
            <a:spLocks noGrp="1"/>
          </p:cNvSpPr>
          <p:nvPr>
            <p:ph type="dt" sz="half" idx="10"/>
          </p:nvPr>
        </p:nvSpPr>
        <p:spPr/>
        <p:txBody>
          <a:bodyPr/>
          <a:lstStyle>
            <a:lvl1pPr>
              <a:defRPr/>
            </a:lvl1pPr>
          </a:lstStyle>
          <a:p>
            <a:pPr>
              <a:defRPr/>
            </a:pPr>
            <a:fld id="{83B22ABD-EBC2-514B-8B9E-0D8B2337B41C}" type="datetimeFigureOut">
              <a:rPr lang="en-US" altLang="en-US"/>
              <a:pPr>
                <a:defRPr/>
              </a:pPr>
              <a:t>3/31/2022</a:t>
            </a:fld>
            <a:endParaRPr lang="en-US" altLang="en-US"/>
          </a:p>
        </p:txBody>
      </p:sp>
      <p:sp>
        <p:nvSpPr>
          <p:cNvPr id="5" name="Footer Placeholder 4">
            <a:extLst>
              <a:ext uri="{FF2B5EF4-FFF2-40B4-BE49-F238E27FC236}">
                <a16:creationId xmlns:a16="http://schemas.microsoft.com/office/drawing/2014/main" id="{2D2903E2-C9FC-8E4E-B3F6-619AFC7406E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B7E7083-7D52-E343-909B-ACF912CF708D}"/>
              </a:ext>
            </a:extLst>
          </p:cNvPr>
          <p:cNvSpPr>
            <a:spLocks noGrp="1"/>
          </p:cNvSpPr>
          <p:nvPr>
            <p:ph type="sldNum" sz="quarter" idx="12"/>
          </p:nvPr>
        </p:nvSpPr>
        <p:spPr/>
        <p:txBody>
          <a:bodyPr/>
          <a:lstStyle>
            <a:lvl1pPr>
              <a:defRPr/>
            </a:lvl1pPr>
          </a:lstStyle>
          <a:p>
            <a:pPr>
              <a:defRPr/>
            </a:pPr>
            <a:fld id="{FB29C30E-6E2F-644E-BB9D-4CE4CFDF38E3}" type="slidenum">
              <a:rPr lang="en-US" altLang="en-US"/>
              <a:pPr>
                <a:defRPr/>
              </a:pPr>
              <a:t>‹#›</a:t>
            </a:fld>
            <a:endParaRPr lang="en-US" altLang="en-US"/>
          </a:p>
        </p:txBody>
      </p:sp>
    </p:spTree>
    <p:extLst>
      <p:ext uri="{BB962C8B-B14F-4D97-AF65-F5344CB8AC3E}">
        <p14:creationId xmlns:p14="http://schemas.microsoft.com/office/powerpoint/2010/main" val="1518410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F279E0-5A4F-BB44-8817-B162F1B970AC}"/>
              </a:ext>
            </a:extLst>
          </p:cNvPr>
          <p:cNvSpPr>
            <a:spLocks noGrp="1"/>
          </p:cNvSpPr>
          <p:nvPr>
            <p:ph type="dt" sz="half" idx="10"/>
          </p:nvPr>
        </p:nvSpPr>
        <p:spPr/>
        <p:txBody>
          <a:bodyPr/>
          <a:lstStyle>
            <a:lvl1pPr>
              <a:defRPr/>
            </a:lvl1pPr>
          </a:lstStyle>
          <a:p>
            <a:pPr>
              <a:defRPr/>
            </a:pPr>
            <a:fld id="{A1204707-61DA-C44A-9182-C0FB5E20CA01}" type="datetimeFigureOut">
              <a:rPr lang="en-US" altLang="en-US"/>
              <a:pPr>
                <a:defRPr/>
              </a:pPr>
              <a:t>3/31/2022</a:t>
            </a:fld>
            <a:endParaRPr lang="en-US" altLang="en-US"/>
          </a:p>
        </p:txBody>
      </p:sp>
      <p:sp>
        <p:nvSpPr>
          <p:cNvPr id="5" name="Footer Placeholder 4">
            <a:extLst>
              <a:ext uri="{FF2B5EF4-FFF2-40B4-BE49-F238E27FC236}">
                <a16:creationId xmlns:a16="http://schemas.microsoft.com/office/drawing/2014/main" id="{0827F652-DD06-A548-9FA7-395DE63836D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5AEB970-AC09-BC45-88CC-E08A0A81586B}"/>
              </a:ext>
            </a:extLst>
          </p:cNvPr>
          <p:cNvSpPr>
            <a:spLocks noGrp="1"/>
          </p:cNvSpPr>
          <p:nvPr>
            <p:ph type="sldNum" sz="quarter" idx="12"/>
          </p:nvPr>
        </p:nvSpPr>
        <p:spPr/>
        <p:txBody>
          <a:bodyPr/>
          <a:lstStyle>
            <a:lvl1pPr>
              <a:defRPr/>
            </a:lvl1pPr>
          </a:lstStyle>
          <a:p>
            <a:pPr>
              <a:defRPr/>
            </a:pPr>
            <a:fld id="{E5F2137D-7C80-0C43-82B4-05676273985F}" type="slidenum">
              <a:rPr lang="en-US" altLang="en-US"/>
              <a:pPr>
                <a:defRPr/>
              </a:pPr>
              <a:t>‹#›</a:t>
            </a:fld>
            <a:endParaRPr lang="en-US" altLang="en-US"/>
          </a:p>
        </p:txBody>
      </p:sp>
    </p:spTree>
    <p:extLst>
      <p:ext uri="{BB962C8B-B14F-4D97-AF65-F5344CB8AC3E}">
        <p14:creationId xmlns:p14="http://schemas.microsoft.com/office/powerpoint/2010/main" val="2513349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FB8D5BA-0519-CE41-A59E-1696B1124AA3}"/>
              </a:ext>
            </a:extLst>
          </p:cNvPr>
          <p:cNvSpPr>
            <a:spLocks noGrp="1"/>
          </p:cNvSpPr>
          <p:nvPr>
            <p:ph type="dt" sz="half" idx="10"/>
          </p:nvPr>
        </p:nvSpPr>
        <p:spPr/>
        <p:txBody>
          <a:bodyPr/>
          <a:lstStyle>
            <a:lvl1pPr>
              <a:defRPr/>
            </a:lvl1pPr>
          </a:lstStyle>
          <a:p>
            <a:pPr>
              <a:defRPr/>
            </a:pPr>
            <a:fld id="{D2A05244-A33A-5442-8B0C-0FD07D2F95F6}" type="datetimeFigureOut">
              <a:rPr lang="en-US" altLang="en-US"/>
              <a:pPr>
                <a:defRPr/>
              </a:pPr>
              <a:t>3/31/2022</a:t>
            </a:fld>
            <a:endParaRPr lang="en-US" altLang="en-US"/>
          </a:p>
        </p:txBody>
      </p:sp>
      <p:sp>
        <p:nvSpPr>
          <p:cNvPr id="5" name="Footer Placeholder 4">
            <a:extLst>
              <a:ext uri="{FF2B5EF4-FFF2-40B4-BE49-F238E27FC236}">
                <a16:creationId xmlns:a16="http://schemas.microsoft.com/office/drawing/2014/main" id="{3E999260-C536-B14B-A4E3-8EE4E7209C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2011E26-FD98-7745-BC79-BB6431029EB6}"/>
              </a:ext>
            </a:extLst>
          </p:cNvPr>
          <p:cNvSpPr>
            <a:spLocks noGrp="1"/>
          </p:cNvSpPr>
          <p:nvPr>
            <p:ph type="sldNum" sz="quarter" idx="12"/>
          </p:nvPr>
        </p:nvSpPr>
        <p:spPr/>
        <p:txBody>
          <a:bodyPr/>
          <a:lstStyle>
            <a:lvl1pPr>
              <a:defRPr/>
            </a:lvl1pPr>
          </a:lstStyle>
          <a:p>
            <a:pPr>
              <a:defRPr/>
            </a:pPr>
            <a:fld id="{A65D5AAD-018C-A34D-9942-B956D3B48862}" type="slidenum">
              <a:rPr lang="en-US" altLang="en-US"/>
              <a:pPr>
                <a:defRPr/>
              </a:pPr>
              <a:t>‹#›</a:t>
            </a:fld>
            <a:endParaRPr lang="en-US" altLang="en-US"/>
          </a:p>
        </p:txBody>
      </p:sp>
    </p:spTree>
    <p:extLst>
      <p:ext uri="{BB962C8B-B14F-4D97-AF65-F5344CB8AC3E}">
        <p14:creationId xmlns:p14="http://schemas.microsoft.com/office/powerpoint/2010/main" val="2563538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5A87F7-D5C2-FA47-BCAD-454F0E6A95D7}"/>
              </a:ext>
            </a:extLst>
          </p:cNvPr>
          <p:cNvSpPr>
            <a:spLocks noGrp="1"/>
          </p:cNvSpPr>
          <p:nvPr>
            <p:ph type="dt" sz="half" idx="10"/>
          </p:nvPr>
        </p:nvSpPr>
        <p:spPr/>
        <p:txBody>
          <a:bodyPr/>
          <a:lstStyle>
            <a:lvl1pPr>
              <a:defRPr/>
            </a:lvl1pPr>
          </a:lstStyle>
          <a:p>
            <a:pPr>
              <a:defRPr/>
            </a:pPr>
            <a:fld id="{9022CD47-2DC8-0C4F-BA8E-98D0F01E4BCD}" type="datetimeFigureOut">
              <a:rPr lang="en-US" altLang="en-US"/>
              <a:pPr>
                <a:defRPr/>
              </a:pPr>
              <a:t>3/31/2022</a:t>
            </a:fld>
            <a:endParaRPr lang="en-US" altLang="en-US"/>
          </a:p>
        </p:txBody>
      </p:sp>
      <p:sp>
        <p:nvSpPr>
          <p:cNvPr id="5" name="Footer Placeholder 4">
            <a:extLst>
              <a:ext uri="{FF2B5EF4-FFF2-40B4-BE49-F238E27FC236}">
                <a16:creationId xmlns:a16="http://schemas.microsoft.com/office/drawing/2014/main" id="{C1694A71-54A7-1449-AE95-9970B30D4D3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7833C18-71DF-9343-8EA0-4D8AFD07631F}"/>
              </a:ext>
            </a:extLst>
          </p:cNvPr>
          <p:cNvSpPr>
            <a:spLocks noGrp="1"/>
          </p:cNvSpPr>
          <p:nvPr>
            <p:ph type="sldNum" sz="quarter" idx="12"/>
          </p:nvPr>
        </p:nvSpPr>
        <p:spPr/>
        <p:txBody>
          <a:bodyPr/>
          <a:lstStyle>
            <a:lvl1pPr>
              <a:defRPr/>
            </a:lvl1pPr>
          </a:lstStyle>
          <a:p>
            <a:pPr>
              <a:defRPr/>
            </a:pPr>
            <a:fld id="{E1815A52-618E-1347-BA72-3E01D39ED2B6}" type="slidenum">
              <a:rPr lang="en-US" altLang="en-US"/>
              <a:pPr>
                <a:defRPr/>
              </a:pPr>
              <a:t>‹#›</a:t>
            </a:fld>
            <a:endParaRPr lang="en-US" altLang="en-US"/>
          </a:p>
        </p:txBody>
      </p:sp>
    </p:spTree>
    <p:extLst>
      <p:ext uri="{BB962C8B-B14F-4D97-AF65-F5344CB8AC3E}">
        <p14:creationId xmlns:p14="http://schemas.microsoft.com/office/powerpoint/2010/main" val="2205742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4FD8CA-B65C-F54B-98EF-D70FB5799A38}"/>
              </a:ext>
            </a:extLst>
          </p:cNvPr>
          <p:cNvSpPr>
            <a:spLocks noGrp="1"/>
          </p:cNvSpPr>
          <p:nvPr>
            <p:ph type="dt" sz="half" idx="10"/>
          </p:nvPr>
        </p:nvSpPr>
        <p:spPr/>
        <p:txBody>
          <a:bodyPr/>
          <a:lstStyle>
            <a:lvl1pPr>
              <a:defRPr/>
            </a:lvl1pPr>
          </a:lstStyle>
          <a:p>
            <a:pPr>
              <a:defRPr/>
            </a:pPr>
            <a:fld id="{49E9BCF1-B994-1646-896F-0D7C00C209F4}" type="datetimeFigureOut">
              <a:rPr lang="en-US" altLang="en-US"/>
              <a:pPr>
                <a:defRPr/>
              </a:pPr>
              <a:t>3/31/2022</a:t>
            </a:fld>
            <a:endParaRPr lang="en-US" altLang="en-US"/>
          </a:p>
        </p:txBody>
      </p:sp>
      <p:sp>
        <p:nvSpPr>
          <p:cNvPr id="5" name="Footer Placeholder 4">
            <a:extLst>
              <a:ext uri="{FF2B5EF4-FFF2-40B4-BE49-F238E27FC236}">
                <a16:creationId xmlns:a16="http://schemas.microsoft.com/office/drawing/2014/main" id="{5BAB1CCF-1C5B-D044-B372-371AB02AD01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666B6C87-5BCF-034A-BC0D-BE61FA3050D3}"/>
              </a:ext>
            </a:extLst>
          </p:cNvPr>
          <p:cNvSpPr>
            <a:spLocks noGrp="1"/>
          </p:cNvSpPr>
          <p:nvPr>
            <p:ph type="sldNum" sz="quarter" idx="12"/>
          </p:nvPr>
        </p:nvSpPr>
        <p:spPr/>
        <p:txBody>
          <a:bodyPr/>
          <a:lstStyle>
            <a:lvl1pPr>
              <a:defRPr/>
            </a:lvl1pPr>
          </a:lstStyle>
          <a:p>
            <a:pPr>
              <a:defRPr/>
            </a:pPr>
            <a:fld id="{E2BF09CD-26F4-4143-9A06-65263F531ACA}" type="slidenum">
              <a:rPr lang="en-US" altLang="en-US"/>
              <a:pPr>
                <a:defRPr/>
              </a:pPr>
              <a:t>‹#›</a:t>
            </a:fld>
            <a:endParaRPr lang="en-US" altLang="en-US"/>
          </a:p>
        </p:txBody>
      </p:sp>
    </p:spTree>
    <p:extLst>
      <p:ext uri="{BB962C8B-B14F-4D97-AF65-F5344CB8AC3E}">
        <p14:creationId xmlns:p14="http://schemas.microsoft.com/office/powerpoint/2010/main" val="2372509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3C4AC48C-717B-774A-80CC-4F9BBEA95116}"/>
              </a:ext>
            </a:extLst>
          </p:cNvPr>
          <p:cNvSpPr>
            <a:spLocks noGrp="1"/>
          </p:cNvSpPr>
          <p:nvPr>
            <p:ph type="dt" sz="half" idx="10"/>
          </p:nvPr>
        </p:nvSpPr>
        <p:spPr/>
        <p:txBody>
          <a:bodyPr/>
          <a:lstStyle>
            <a:lvl1pPr>
              <a:defRPr/>
            </a:lvl1pPr>
          </a:lstStyle>
          <a:p>
            <a:pPr>
              <a:defRPr/>
            </a:pPr>
            <a:fld id="{F5FE65E3-BC4D-8848-99E9-8D357509B173}" type="datetimeFigureOut">
              <a:rPr lang="en-US" altLang="en-US"/>
              <a:pPr>
                <a:defRPr/>
              </a:pPr>
              <a:t>3/31/2022</a:t>
            </a:fld>
            <a:endParaRPr lang="en-US" altLang="en-US"/>
          </a:p>
        </p:txBody>
      </p:sp>
      <p:sp>
        <p:nvSpPr>
          <p:cNvPr id="6" name="Footer Placeholder 4">
            <a:extLst>
              <a:ext uri="{FF2B5EF4-FFF2-40B4-BE49-F238E27FC236}">
                <a16:creationId xmlns:a16="http://schemas.microsoft.com/office/drawing/2014/main" id="{63E2B84F-D4AD-7B4D-8E16-18616B51813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1A69361-1E19-2B42-934E-9F33F04F4CBA}"/>
              </a:ext>
            </a:extLst>
          </p:cNvPr>
          <p:cNvSpPr>
            <a:spLocks noGrp="1"/>
          </p:cNvSpPr>
          <p:nvPr>
            <p:ph type="sldNum" sz="quarter" idx="12"/>
          </p:nvPr>
        </p:nvSpPr>
        <p:spPr/>
        <p:txBody>
          <a:bodyPr/>
          <a:lstStyle>
            <a:lvl1pPr>
              <a:defRPr/>
            </a:lvl1pPr>
          </a:lstStyle>
          <a:p>
            <a:pPr>
              <a:defRPr/>
            </a:pPr>
            <a:fld id="{C6F07D16-C4A4-9546-B6B3-7307D5B8761C}" type="slidenum">
              <a:rPr lang="en-US" altLang="en-US"/>
              <a:pPr>
                <a:defRPr/>
              </a:pPr>
              <a:t>‹#›</a:t>
            </a:fld>
            <a:endParaRPr lang="en-US" altLang="en-US"/>
          </a:p>
        </p:txBody>
      </p:sp>
    </p:spTree>
    <p:extLst>
      <p:ext uri="{BB962C8B-B14F-4D97-AF65-F5344CB8AC3E}">
        <p14:creationId xmlns:p14="http://schemas.microsoft.com/office/powerpoint/2010/main" val="860720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2F4A6890-FA0B-C240-94EF-155C9FDF6EF2}"/>
              </a:ext>
            </a:extLst>
          </p:cNvPr>
          <p:cNvSpPr>
            <a:spLocks noGrp="1"/>
          </p:cNvSpPr>
          <p:nvPr>
            <p:ph type="dt" sz="half" idx="10"/>
          </p:nvPr>
        </p:nvSpPr>
        <p:spPr/>
        <p:txBody>
          <a:bodyPr/>
          <a:lstStyle>
            <a:lvl1pPr>
              <a:defRPr/>
            </a:lvl1pPr>
          </a:lstStyle>
          <a:p>
            <a:pPr>
              <a:defRPr/>
            </a:pPr>
            <a:fld id="{83D3329A-124D-6047-8721-8723551C48E8}" type="datetimeFigureOut">
              <a:rPr lang="en-US" altLang="en-US"/>
              <a:pPr>
                <a:defRPr/>
              </a:pPr>
              <a:t>3/31/2022</a:t>
            </a:fld>
            <a:endParaRPr lang="en-US" altLang="en-US"/>
          </a:p>
        </p:txBody>
      </p:sp>
      <p:sp>
        <p:nvSpPr>
          <p:cNvPr id="8" name="Footer Placeholder 4">
            <a:extLst>
              <a:ext uri="{FF2B5EF4-FFF2-40B4-BE49-F238E27FC236}">
                <a16:creationId xmlns:a16="http://schemas.microsoft.com/office/drawing/2014/main" id="{5B8CFD69-D1C5-154E-82B2-BCD48F4B2F09}"/>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99D2C3FA-35D9-B747-95CF-0A0B7CFDED34}"/>
              </a:ext>
            </a:extLst>
          </p:cNvPr>
          <p:cNvSpPr>
            <a:spLocks noGrp="1"/>
          </p:cNvSpPr>
          <p:nvPr>
            <p:ph type="sldNum" sz="quarter" idx="12"/>
          </p:nvPr>
        </p:nvSpPr>
        <p:spPr/>
        <p:txBody>
          <a:bodyPr/>
          <a:lstStyle>
            <a:lvl1pPr>
              <a:defRPr/>
            </a:lvl1pPr>
          </a:lstStyle>
          <a:p>
            <a:pPr>
              <a:defRPr/>
            </a:pPr>
            <a:fld id="{C7BE0A46-D52F-D548-B1F0-BD488A7CAAF4}" type="slidenum">
              <a:rPr lang="en-US" altLang="en-US"/>
              <a:pPr>
                <a:defRPr/>
              </a:pPr>
              <a:t>‹#›</a:t>
            </a:fld>
            <a:endParaRPr lang="en-US" altLang="en-US"/>
          </a:p>
        </p:txBody>
      </p:sp>
    </p:spTree>
    <p:extLst>
      <p:ext uri="{BB962C8B-B14F-4D97-AF65-F5344CB8AC3E}">
        <p14:creationId xmlns:p14="http://schemas.microsoft.com/office/powerpoint/2010/main" val="3091300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3903881-4571-7746-8CAC-D9D337E08C11}"/>
              </a:ext>
            </a:extLst>
          </p:cNvPr>
          <p:cNvSpPr>
            <a:spLocks noGrp="1"/>
          </p:cNvSpPr>
          <p:nvPr>
            <p:ph type="dt" sz="half" idx="10"/>
          </p:nvPr>
        </p:nvSpPr>
        <p:spPr/>
        <p:txBody>
          <a:bodyPr/>
          <a:lstStyle>
            <a:lvl1pPr>
              <a:defRPr/>
            </a:lvl1pPr>
          </a:lstStyle>
          <a:p>
            <a:pPr>
              <a:defRPr/>
            </a:pPr>
            <a:fld id="{06CC70D5-920D-2747-A925-7CD67F656489}" type="datetimeFigureOut">
              <a:rPr lang="en-US" altLang="en-US"/>
              <a:pPr>
                <a:defRPr/>
              </a:pPr>
              <a:t>3/31/2022</a:t>
            </a:fld>
            <a:endParaRPr lang="en-US" altLang="en-US"/>
          </a:p>
        </p:txBody>
      </p:sp>
      <p:sp>
        <p:nvSpPr>
          <p:cNvPr id="4" name="Footer Placeholder 4">
            <a:extLst>
              <a:ext uri="{FF2B5EF4-FFF2-40B4-BE49-F238E27FC236}">
                <a16:creationId xmlns:a16="http://schemas.microsoft.com/office/drawing/2014/main" id="{AFC5BFA1-A442-F048-A423-94472176A98D}"/>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95243814-946E-9946-82CA-8E5E46748307}"/>
              </a:ext>
            </a:extLst>
          </p:cNvPr>
          <p:cNvSpPr>
            <a:spLocks noGrp="1"/>
          </p:cNvSpPr>
          <p:nvPr>
            <p:ph type="sldNum" sz="quarter" idx="12"/>
          </p:nvPr>
        </p:nvSpPr>
        <p:spPr/>
        <p:txBody>
          <a:bodyPr/>
          <a:lstStyle>
            <a:lvl1pPr>
              <a:defRPr/>
            </a:lvl1pPr>
          </a:lstStyle>
          <a:p>
            <a:pPr>
              <a:defRPr/>
            </a:pPr>
            <a:fld id="{DC7DFCCE-8978-9E49-B9C8-8DA50A0D019C}" type="slidenum">
              <a:rPr lang="en-US" altLang="en-US"/>
              <a:pPr>
                <a:defRPr/>
              </a:pPr>
              <a:t>‹#›</a:t>
            </a:fld>
            <a:endParaRPr lang="en-US" altLang="en-US"/>
          </a:p>
        </p:txBody>
      </p:sp>
    </p:spTree>
    <p:extLst>
      <p:ext uri="{BB962C8B-B14F-4D97-AF65-F5344CB8AC3E}">
        <p14:creationId xmlns:p14="http://schemas.microsoft.com/office/powerpoint/2010/main" val="3677103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CB4A7ED-2F84-1B40-97A7-218CC969018F}"/>
              </a:ext>
            </a:extLst>
          </p:cNvPr>
          <p:cNvSpPr>
            <a:spLocks noGrp="1"/>
          </p:cNvSpPr>
          <p:nvPr>
            <p:ph type="dt" sz="half" idx="10"/>
          </p:nvPr>
        </p:nvSpPr>
        <p:spPr/>
        <p:txBody>
          <a:bodyPr/>
          <a:lstStyle>
            <a:lvl1pPr>
              <a:defRPr/>
            </a:lvl1pPr>
          </a:lstStyle>
          <a:p>
            <a:pPr>
              <a:defRPr/>
            </a:pPr>
            <a:fld id="{EDE38228-2848-D04F-9513-A6EFE864BBFB}" type="datetimeFigureOut">
              <a:rPr lang="en-US" altLang="en-US"/>
              <a:pPr>
                <a:defRPr/>
              </a:pPr>
              <a:t>3/31/2022</a:t>
            </a:fld>
            <a:endParaRPr lang="en-US" altLang="en-US"/>
          </a:p>
        </p:txBody>
      </p:sp>
      <p:sp>
        <p:nvSpPr>
          <p:cNvPr id="3" name="Footer Placeholder 4">
            <a:extLst>
              <a:ext uri="{FF2B5EF4-FFF2-40B4-BE49-F238E27FC236}">
                <a16:creationId xmlns:a16="http://schemas.microsoft.com/office/drawing/2014/main" id="{41A94365-283E-8540-A33E-1EC39EDBD6C7}"/>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93257086-92C4-B246-A89F-EC09397017DE}"/>
              </a:ext>
            </a:extLst>
          </p:cNvPr>
          <p:cNvSpPr>
            <a:spLocks noGrp="1"/>
          </p:cNvSpPr>
          <p:nvPr>
            <p:ph type="sldNum" sz="quarter" idx="12"/>
          </p:nvPr>
        </p:nvSpPr>
        <p:spPr/>
        <p:txBody>
          <a:bodyPr/>
          <a:lstStyle>
            <a:lvl1pPr>
              <a:defRPr/>
            </a:lvl1pPr>
          </a:lstStyle>
          <a:p>
            <a:pPr>
              <a:defRPr/>
            </a:pPr>
            <a:fld id="{9E0803CC-09A4-FF42-8875-C9A05223A124}" type="slidenum">
              <a:rPr lang="en-US" altLang="en-US"/>
              <a:pPr>
                <a:defRPr/>
              </a:pPr>
              <a:t>‹#›</a:t>
            </a:fld>
            <a:endParaRPr lang="en-US" altLang="en-US"/>
          </a:p>
        </p:txBody>
      </p:sp>
    </p:spTree>
    <p:extLst>
      <p:ext uri="{BB962C8B-B14F-4D97-AF65-F5344CB8AC3E}">
        <p14:creationId xmlns:p14="http://schemas.microsoft.com/office/powerpoint/2010/main" val="174554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4482B3F-8547-0545-9EF8-D8015D8FA4CA}"/>
              </a:ext>
            </a:extLst>
          </p:cNvPr>
          <p:cNvSpPr>
            <a:spLocks noGrp="1"/>
          </p:cNvSpPr>
          <p:nvPr>
            <p:ph type="dt" sz="half" idx="10"/>
          </p:nvPr>
        </p:nvSpPr>
        <p:spPr/>
        <p:txBody>
          <a:bodyPr/>
          <a:lstStyle>
            <a:lvl1pPr>
              <a:defRPr/>
            </a:lvl1pPr>
          </a:lstStyle>
          <a:p>
            <a:pPr>
              <a:defRPr/>
            </a:pPr>
            <a:fld id="{23805F36-4EDE-A44C-8163-37B7FAE6F777}" type="datetimeFigureOut">
              <a:rPr lang="en-US" altLang="en-US"/>
              <a:pPr>
                <a:defRPr/>
              </a:pPr>
              <a:t>3/31/2022</a:t>
            </a:fld>
            <a:endParaRPr lang="en-US" altLang="en-US"/>
          </a:p>
        </p:txBody>
      </p:sp>
      <p:sp>
        <p:nvSpPr>
          <p:cNvPr id="6" name="Footer Placeholder 4">
            <a:extLst>
              <a:ext uri="{FF2B5EF4-FFF2-40B4-BE49-F238E27FC236}">
                <a16:creationId xmlns:a16="http://schemas.microsoft.com/office/drawing/2014/main" id="{7DCBB477-F4F3-9449-B9CF-3DDE99DC080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1A7CA83-F3B6-354D-A85A-95D55461CA9B}"/>
              </a:ext>
            </a:extLst>
          </p:cNvPr>
          <p:cNvSpPr>
            <a:spLocks noGrp="1"/>
          </p:cNvSpPr>
          <p:nvPr>
            <p:ph type="sldNum" sz="quarter" idx="12"/>
          </p:nvPr>
        </p:nvSpPr>
        <p:spPr/>
        <p:txBody>
          <a:bodyPr/>
          <a:lstStyle>
            <a:lvl1pPr>
              <a:defRPr/>
            </a:lvl1pPr>
          </a:lstStyle>
          <a:p>
            <a:pPr>
              <a:defRPr/>
            </a:pPr>
            <a:fld id="{9E0EB73C-FFA3-B544-BD16-9E6888B1CEE3}" type="slidenum">
              <a:rPr lang="en-US" altLang="en-US"/>
              <a:pPr>
                <a:defRPr/>
              </a:pPr>
              <a:t>‹#›</a:t>
            </a:fld>
            <a:endParaRPr lang="en-US" altLang="en-US"/>
          </a:p>
        </p:txBody>
      </p:sp>
    </p:spTree>
    <p:extLst>
      <p:ext uri="{BB962C8B-B14F-4D97-AF65-F5344CB8AC3E}">
        <p14:creationId xmlns:p14="http://schemas.microsoft.com/office/powerpoint/2010/main" val="1823397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2A96E955-320E-0641-A4DF-FDF6AD5179E1}"/>
              </a:ext>
            </a:extLst>
          </p:cNvPr>
          <p:cNvSpPr>
            <a:spLocks noGrp="1"/>
          </p:cNvSpPr>
          <p:nvPr>
            <p:ph type="dt" sz="half" idx="10"/>
          </p:nvPr>
        </p:nvSpPr>
        <p:spPr/>
        <p:txBody>
          <a:bodyPr/>
          <a:lstStyle>
            <a:lvl1pPr>
              <a:defRPr/>
            </a:lvl1pPr>
          </a:lstStyle>
          <a:p>
            <a:pPr>
              <a:defRPr/>
            </a:pPr>
            <a:fld id="{E5BF1287-D3A1-0640-999E-AA38068C82C3}" type="datetimeFigureOut">
              <a:rPr lang="en-US" altLang="en-US"/>
              <a:pPr>
                <a:defRPr/>
              </a:pPr>
              <a:t>3/31/2022</a:t>
            </a:fld>
            <a:endParaRPr lang="en-US" altLang="en-US"/>
          </a:p>
        </p:txBody>
      </p:sp>
      <p:sp>
        <p:nvSpPr>
          <p:cNvPr id="6" name="Footer Placeholder 4">
            <a:extLst>
              <a:ext uri="{FF2B5EF4-FFF2-40B4-BE49-F238E27FC236}">
                <a16:creationId xmlns:a16="http://schemas.microsoft.com/office/drawing/2014/main" id="{6B66A901-62BE-314B-BA11-5FD85914A88D}"/>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5AFB752-F34F-1B46-A058-DAB42B8192AC}"/>
              </a:ext>
            </a:extLst>
          </p:cNvPr>
          <p:cNvSpPr>
            <a:spLocks noGrp="1"/>
          </p:cNvSpPr>
          <p:nvPr>
            <p:ph type="sldNum" sz="quarter" idx="12"/>
          </p:nvPr>
        </p:nvSpPr>
        <p:spPr/>
        <p:txBody>
          <a:bodyPr/>
          <a:lstStyle>
            <a:lvl1pPr>
              <a:defRPr/>
            </a:lvl1pPr>
          </a:lstStyle>
          <a:p>
            <a:pPr>
              <a:defRPr/>
            </a:pPr>
            <a:fld id="{93F729CE-1D88-2240-AC49-43A3449216EF}" type="slidenum">
              <a:rPr lang="en-US" altLang="en-US"/>
              <a:pPr>
                <a:defRPr/>
              </a:pPr>
              <a:t>‹#›</a:t>
            </a:fld>
            <a:endParaRPr lang="en-US" altLang="en-US"/>
          </a:p>
        </p:txBody>
      </p:sp>
    </p:spTree>
    <p:extLst>
      <p:ext uri="{BB962C8B-B14F-4D97-AF65-F5344CB8AC3E}">
        <p14:creationId xmlns:p14="http://schemas.microsoft.com/office/powerpoint/2010/main" val="1711591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2632CE74-C6AE-9848-97B0-69C34BAC9CD6}"/>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8EA43FE2-1888-1B4C-87E1-E4E1E69F8A9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E06C972-C885-2346-83D3-D3C31514609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9F70BF3-2631-FB43-9836-D6E4F0D5C463}" type="datetimeFigureOut">
              <a:rPr lang="en-US" altLang="en-US"/>
              <a:pPr>
                <a:defRPr/>
              </a:pPr>
              <a:t>3/31/2022</a:t>
            </a:fld>
            <a:endParaRPr lang="en-US" altLang="en-US"/>
          </a:p>
        </p:txBody>
      </p:sp>
      <p:sp>
        <p:nvSpPr>
          <p:cNvPr id="5" name="Footer Placeholder 4">
            <a:extLst>
              <a:ext uri="{FF2B5EF4-FFF2-40B4-BE49-F238E27FC236}">
                <a16:creationId xmlns:a16="http://schemas.microsoft.com/office/drawing/2014/main" id="{5D9FF6E4-1352-534B-B744-8C55DD494AE4}"/>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A50ABE58-A805-064E-93D0-DB7736C24EF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AD6B02AB-3513-0A4C-A4EC-69EB9B14C0E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hyperlink" Target="http://www.iris.edu/hq/re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Layout" Target="../slideLayouts/slideLayout1.xml"/><Relationship Id="rId7" Type="http://schemas.openxmlformats.org/officeDocument/2006/relationships/hyperlink" Target="https://www.iris.edu/hq/inclass/animation/237" TargetMode="External"/><Relationship Id="rId2" Type="http://schemas.openxmlformats.org/officeDocument/2006/relationships/video" Target="file:///C:\Users\tkb\Desktop\SolomonVanuatu_short.mp4" TargetMode="External"/><Relationship Id="rId1" Type="http://schemas.microsoft.com/office/2007/relationships/media" Target="file:///C:\Users\tkb\Desktop\SolomonVanuatu_short.mp4" TargetMode="External"/><Relationship Id="rId6" Type="http://schemas.openxmlformats.org/officeDocument/2006/relationships/hyperlink" Target="https://youtu.be/GUIPv1vUvlc" TargetMode="External"/><Relationship Id="rId5" Type="http://schemas.openxmlformats.org/officeDocument/2006/relationships/image" Target="../media/image1.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7.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8.png"/><Relationship Id="rId5" Type="http://schemas.openxmlformats.org/officeDocument/2006/relationships/image" Target="../media/image1.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79FF6DE-9D64-774C-92D4-4FFEC5ADDAD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4338" name="Picture 8" descr="IRIS_TMlogo.png">
            <a:extLst>
              <a:ext uri="{FF2B5EF4-FFF2-40B4-BE49-F238E27FC236}">
                <a16:creationId xmlns:a16="http://schemas.microsoft.com/office/drawing/2014/main" id="{CC269468-A866-194D-B55D-320B43FA179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2FE1B0DF-0E54-874E-AFAE-E7B615755FB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March 31, 2022, 05:44:01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9" name="TextBox 9"/>
          <p:cNvSpPr txBox="1">
            <a:spLocks noChangeArrowheads="1"/>
          </p:cNvSpPr>
          <p:nvPr/>
        </p:nvSpPr>
        <p:spPr bwMode="auto">
          <a:xfrm>
            <a:off x="381000" y="1045192"/>
            <a:ext cx="7772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charset="0"/>
              <a:buChar char="•"/>
              <a:defRPr sz="3200">
                <a:solidFill>
                  <a:schemeClr val="tx1"/>
                </a:solidFill>
                <a:latin typeface="Calibri" charset="0"/>
                <a:ea typeface="ＭＳ Ｐゴシック" charset="-128"/>
              </a:defRPr>
            </a:lvl1pPr>
            <a:lvl2pPr marL="742950" indent="-285750">
              <a:spcBef>
                <a:spcPct val="20000"/>
              </a:spcBef>
              <a:buFont typeface="Arial" charset="0"/>
              <a:buChar char="–"/>
              <a:defRPr sz="2800">
                <a:solidFill>
                  <a:schemeClr val="tx1"/>
                </a:solidFill>
                <a:latin typeface="Calibri" charset="0"/>
                <a:ea typeface="ＭＳ Ｐゴシック" charset="-128"/>
              </a:defRPr>
            </a:lvl2pPr>
            <a:lvl3pPr marL="1143000" indent="-228600">
              <a:spcBef>
                <a:spcPct val="20000"/>
              </a:spcBef>
              <a:buFont typeface="Arial" charset="0"/>
              <a:buChar char="•"/>
              <a:defRPr sz="2400">
                <a:solidFill>
                  <a:schemeClr val="tx1"/>
                </a:solidFill>
                <a:latin typeface="Calibri" charset="0"/>
                <a:ea typeface="ＭＳ Ｐゴシック" charset="-128"/>
              </a:defRPr>
            </a:lvl3pPr>
            <a:lvl4pPr marL="1600200" indent="-228600">
              <a:spcBef>
                <a:spcPct val="20000"/>
              </a:spcBef>
              <a:buFont typeface="Arial" charset="0"/>
              <a:buChar char="–"/>
              <a:defRPr sz="2000">
                <a:solidFill>
                  <a:schemeClr val="tx1"/>
                </a:solidFill>
                <a:latin typeface="Calibri" charset="0"/>
                <a:ea typeface="ＭＳ Ｐゴシック" charset="-128"/>
              </a:defRPr>
            </a:lvl4pPr>
            <a:lvl5pPr marL="2057400" indent="-228600">
              <a:spcBef>
                <a:spcPct val="20000"/>
              </a:spcBef>
              <a:buFont typeface="Arial" charset="0"/>
              <a:buChar char="»"/>
              <a:defRPr sz="2000">
                <a:solidFill>
                  <a:schemeClr val="tx1"/>
                </a:solidFill>
                <a:latin typeface="Calibri" charset="0"/>
                <a:ea typeface="ＭＳ Ｐゴシック"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ＭＳ Ｐゴシック" charset="-128"/>
              </a:defRPr>
            </a:lvl9pPr>
          </a:lstStyle>
          <a:p>
            <a:pPr eaLnBrk="1" hangingPunct="1">
              <a:spcBef>
                <a:spcPct val="0"/>
              </a:spcBef>
              <a:buNone/>
            </a:pPr>
            <a:r>
              <a:rPr lang="en-US" altLang="en-US" sz="1800" dirty="0">
                <a:latin typeface="Arial" charset="0"/>
              </a:rPr>
              <a:t>A magnitude 7.0 earthquake has occurred 279 km (173 miles) ESE of </a:t>
            </a:r>
            <a:r>
              <a:rPr lang="en-US" altLang="en-US" sz="1800" dirty="0" err="1">
                <a:latin typeface="Arial" charset="0"/>
              </a:rPr>
              <a:t>Tadine</a:t>
            </a:r>
            <a:r>
              <a:rPr lang="en-US" altLang="en-US" sz="1800" dirty="0">
                <a:latin typeface="Arial" charset="0"/>
              </a:rPr>
              <a:t>, New Caledonia</a:t>
            </a:r>
            <a:r>
              <a:rPr lang="it-IT" altLang="en-US" sz="1800" dirty="0">
                <a:latin typeface="Arial" charset="0"/>
              </a:rPr>
              <a:t> at a depth of 10 km (6.2 miles).</a:t>
            </a:r>
            <a:r>
              <a:rPr lang="en-US" altLang="en-US" sz="1800" dirty="0">
                <a:latin typeface="Arial" charset="0"/>
              </a:rPr>
              <a:t> A tsunami warning issued for the region has been lifted. There are no immediate reports of damage or injuries.</a:t>
            </a:r>
          </a:p>
        </p:txBody>
      </p:sp>
      <p:pic>
        <p:nvPicPr>
          <p:cNvPr id="3" name="Picture 2" descr="Map&#10;&#10;Description automatically generated">
            <a:extLst>
              <a:ext uri="{FF2B5EF4-FFF2-40B4-BE49-F238E27FC236}">
                <a16:creationId xmlns:a16="http://schemas.microsoft.com/office/drawing/2014/main" id="{F789CC5E-EA46-40BB-813B-AD52D52439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3265" y="2565157"/>
            <a:ext cx="4695768" cy="3683243"/>
          </a:xfrm>
          <a:prstGeom prst="rect">
            <a:avLst/>
          </a:prstGeom>
        </p:spPr>
      </p:pic>
      <p:pic>
        <p:nvPicPr>
          <p:cNvPr id="8" name="Pictur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631121" y="2044489"/>
            <a:ext cx="4346076" cy="285612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 name="Rectangle 10"/>
          <p:cNvSpPr/>
          <p:nvPr/>
        </p:nvSpPr>
        <p:spPr>
          <a:xfrm>
            <a:off x="3423973" y="3961852"/>
            <a:ext cx="371462" cy="229148"/>
          </a:xfrm>
          <a:prstGeom prst="rect">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2" name="Straight Connector 11"/>
          <p:cNvCxnSpPr>
            <a:cxnSpLocks/>
          </p:cNvCxnSpPr>
          <p:nvPr/>
        </p:nvCxnSpPr>
        <p:spPr>
          <a:xfrm flipV="1">
            <a:off x="3423973" y="2044489"/>
            <a:ext cx="1207148" cy="1917363"/>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cxnSpLocks/>
          </p:cNvCxnSpPr>
          <p:nvPr/>
        </p:nvCxnSpPr>
        <p:spPr>
          <a:xfrm>
            <a:off x="3795435" y="4191000"/>
            <a:ext cx="835686" cy="70961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03227A3C-0705-45E4-8E06-282621F56160}"/>
              </a:ext>
            </a:extLst>
          </p:cNvPr>
          <p:cNvSpPr txBox="1"/>
          <p:nvPr/>
        </p:nvSpPr>
        <p:spPr>
          <a:xfrm>
            <a:off x="1369087" y="4104670"/>
            <a:ext cx="1752600" cy="369332"/>
          </a:xfrm>
          <a:prstGeom prst="rect">
            <a:avLst/>
          </a:prstGeom>
          <a:noFill/>
        </p:spPr>
        <p:txBody>
          <a:bodyPr wrap="square" rtlCol="0">
            <a:spAutoFit/>
          </a:bodyPr>
          <a:lstStyle/>
          <a:p>
            <a:r>
              <a:rPr lang="en-US" dirty="0">
                <a:solidFill>
                  <a:schemeClr val="bg1"/>
                </a:solidFill>
              </a:rPr>
              <a:t>Australia</a:t>
            </a:r>
          </a:p>
        </p:txBody>
      </p:sp>
      <p:pic>
        <p:nvPicPr>
          <p:cNvPr id="22" name="Picture 21" descr="A picture containing sky, outdoor, water, beach&#10;&#10;Description automatically generated">
            <a:extLst>
              <a:ext uri="{FF2B5EF4-FFF2-40B4-BE49-F238E27FC236}">
                <a16:creationId xmlns:a16="http://schemas.microsoft.com/office/drawing/2014/main" id="{6E93525D-CEAC-417E-92A2-0F26F3AA77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27733" y="5007592"/>
            <a:ext cx="3459067" cy="1729534"/>
          </a:xfrm>
          <a:prstGeom prst="rect">
            <a:avLst/>
          </a:prstGeom>
        </p:spPr>
      </p:pic>
      <p:sp>
        <p:nvSpPr>
          <p:cNvPr id="24" name="TextBox 16">
            <a:extLst>
              <a:ext uri="{FF2B5EF4-FFF2-40B4-BE49-F238E27FC236}">
                <a16:creationId xmlns:a16="http://schemas.microsoft.com/office/drawing/2014/main" id="{821F0B93-7037-4338-864E-529C7E81ED98}"/>
              </a:ext>
            </a:extLst>
          </p:cNvPr>
          <p:cNvSpPr txBox="1">
            <a:spLocks noChangeArrowheads="1"/>
          </p:cNvSpPr>
          <p:nvPr/>
        </p:nvSpPr>
        <p:spPr bwMode="auto">
          <a:xfrm>
            <a:off x="2066290" y="6502683"/>
            <a:ext cx="31614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a:spcBef>
                <a:spcPct val="0"/>
              </a:spcBef>
              <a:buFontTx/>
              <a:buNone/>
            </a:pPr>
            <a:r>
              <a:rPr lang="en-US" altLang="en-US" sz="1400" dirty="0" err="1">
                <a:solidFill>
                  <a:srgbClr val="000000"/>
                </a:solidFill>
                <a:latin typeface="Arial" panose="020B0604020202020204" pitchFamily="34" charset="0"/>
              </a:rPr>
              <a:t>Yédjélé</a:t>
            </a:r>
            <a:r>
              <a:rPr lang="en-US" altLang="en-US" sz="1400" dirty="0">
                <a:solidFill>
                  <a:srgbClr val="000000"/>
                </a:solidFill>
                <a:latin typeface="Arial" panose="020B0604020202020204" pitchFamily="34" charset="0"/>
              </a:rPr>
              <a:t> Beach, </a:t>
            </a:r>
            <a:r>
              <a:rPr lang="en-US" altLang="en-US" sz="1400" dirty="0" err="1">
                <a:solidFill>
                  <a:srgbClr val="000000"/>
                </a:solidFill>
                <a:latin typeface="Arial" panose="020B0604020202020204" pitchFamily="34" charset="0"/>
              </a:rPr>
              <a:t>Maré</a:t>
            </a:r>
            <a:r>
              <a:rPr lang="en-US" altLang="en-US" sz="1400" dirty="0">
                <a:solidFill>
                  <a:srgbClr val="000000"/>
                </a:solidFill>
                <a:latin typeface="Arial" panose="020B0604020202020204" pitchFamily="34" charset="0"/>
              </a:rPr>
              <a:t>, New Caledonia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F8B390-22A7-5B4A-BB3C-8A20033214F5}"/>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8674" name="TextBox 9">
            <a:extLst>
              <a:ext uri="{FF2B5EF4-FFF2-40B4-BE49-F238E27FC236}">
                <a16:creationId xmlns:a16="http://schemas.microsoft.com/office/drawing/2014/main" id="{33044E6C-34F1-744A-88CA-F0D0BE324D53}"/>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28675" name="Picture 1">
            <a:extLst>
              <a:ext uri="{FF2B5EF4-FFF2-40B4-BE49-F238E27FC236}">
                <a16:creationId xmlns:a16="http://schemas.microsoft.com/office/drawing/2014/main" id="{42B16672-DFAE-6449-A028-EC373688E303}"/>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Picture 1">
            <a:extLst>
              <a:ext uri="{FF2B5EF4-FFF2-40B4-BE49-F238E27FC236}">
                <a16:creationId xmlns:a16="http://schemas.microsoft.com/office/drawing/2014/main" id="{05E3E393-74AF-A84C-9158-78A602B7501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TextBox 1">
            <a:extLst>
              <a:ext uri="{FF2B5EF4-FFF2-40B4-BE49-F238E27FC236}">
                <a16:creationId xmlns:a16="http://schemas.microsoft.com/office/drawing/2014/main" id="{6E0EDF64-378D-D440-A935-B3B96B18C6E5}"/>
              </a:ext>
            </a:extLst>
          </p:cNvPr>
          <p:cNvSpPr txBox="1">
            <a:spLocks noChangeArrowheads="1"/>
          </p:cNvSpPr>
          <p:nvPr/>
        </p:nvSpPr>
        <p:spPr bwMode="auto">
          <a:xfrm>
            <a:off x="3432175"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28678" name="Picture 1">
            <a:extLst>
              <a:ext uri="{FF2B5EF4-FFF2-40B4-BE49-F238E27FC236}">
                <a16:creationId xmlns:a16="http://schemas.microsoft.com/office/drawing/2014/main" id="{EBB20316-D48A-A349-B70B-E0928ED72EFB}"/>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71888" y="4806950"/>
            <a:ext cx="2057400" cy="15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31DEB51-9108-4220-9FD9-CB69CE8C1F60}"/>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endParaRPr>
          </a:p>
        </p:txBody>
      </p:sp>
      <p:sp>
        <p:nvSpPr>
          <p:cNvPr id="7172" name="TextBox 14">
            <a:extLst>
              <a:ext uri="{FF2B5EF4-FFF2-40B4-BE49-F238E27FC236}">
                <a16:creationId xmlns:a16="http://schemas.microsoft.com/office/drawing/2014/main" id="{514BAA71-EA87-4C10-B0A4-184B8A2A1E57}"/>
              </a:ext>
            </a:extLst>
          </p:cNvPr>
          <p:cNvSpPr txBox="1">
            <a:spLocks noChangeArrowheads="1"/>
          </p:cNvSpPr>
          <p:nvPr/>
        </p:nvSpPr>
        <p:spPr bwMode="auto">
          <a:xfrm>
            <a:off x="739775" y="4100513"/>
            <a:ext cx="2460625"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spcAft>
                <a:spcPts val="400"/>
              </a:spcAft>
              <a:buFontTx/>
              <a:buNone/>
            </a:pPr>
            <a:r>
              <a:rPr lang="en-US" altLang="en-US" sz="1400" b="1" dirty="0">
                <a:solidFill>
                  <a:srgbClr val="C00000"/>
                </a:solidFill>
                <a:latin typeface="Arial" panose="020B0604020202020204" pitchFamily="34" charset="0"/>
              </a:rPr>
              <a:t>Extreme </a:t>
            </a:r>
          </a:p>
          <a:p>
            <a:pPr algn="ctr" eaLnBrk="1" hangingPunct="1">
              <a:spcBef>
                <a:spcPct val="0"/>
              </a:spcBef>
              <a:spcAft>
                <a:spcPts val="400"/>
              </a:spcAft>
              <a:buFontTx/>
              <a:buNone/>
            </a:pPr>
            <a:r>
              <a:rPr lang="en-US" altLang="en-US" sz="1400" b="1" dirty="0">
                <a:solidFill>
                  <a:srgbClr val="FF0000"/>
                </a:solidFill>
                <a:latin typeface="Arial" panose="020B0604020202020204" pitchFamily="34" charset="0"/>
              </a:rPr>
              <a:t>Violent</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rPr>
              <a:t>Severe</a:t>
            </a:r>
          </a:p>
          <a:p>
            <a:pPr algn="ctr" eaLnBrk="1" hangingPunct="1">
              <a:spcBef>
                <a:spcPct val="0"/>
              </a:spcBef>
              <a:spcAft>
                <a:spcPts val="400"/>
              </a:spcAft>
              <a:buFontTx/>
              <a:buNone/>
            </a:pPr>
            <a:r>
              <a:rPr lang="en-US" altLang="en-US" sz="1400" b="1" dirty="0">
                <a:solidFill>
                  <a:srgbClr val="FFC000"/>
                </a:solidFill>
                <a:latin typeface="Arial" panose="020B0604020202020204" pitchFamily="34" charset="0"/>
              </a:rPr>
              <a:t>Very Strong</a:t>
            </a:r>
          </a:p>
          <a:p>
            <a:pPr algn="ctr" eaLnBrk="1" hangingPunct="1">
              <a:spcBef>
                <a:spcPct val="0"/>
              </a:spcBef>
              <a:spcAft>
                <a:spcPts val="400"/>
              </a:spcAft>
              <a:buFontTx/>
              <a:buNone/>
            </a:pPr>
            <a:r>
              <a:rPr lang="en-US" altLang="en-US" sz="1400" b="1" dirty="0">
                <a:solidFill>
                  <a:srgbClr val="FFFF00"/>
                </a:solidFill>
                <a:latin typeface="Arial" panose="020B0604020202020204" pitchFamily="34" charset="0"/>
              </a:rPr>
              <a:t>Strong</a:t>
            </a:r>
          </a:p>
          <a:p>
            <a:pPr algn="ctr" eaLnBrk="1" hangingPunct="1">
              <a:spcBef>
                <a:spcPct val="0"/>
              </a:spcBef>
              <a:spcAft>
                <a:spcPts val="400"/>
              </a:spcAft>
              <a:buFontTx/>
              <a:buNone/>
            </a:pPr>
            <a:r>
              <a:rPr lang="en-US" altLang="en-US" sz="1400" dirty="0">
                <a:latin typeface="Arial" panose="020B0604020202020204" pitchFamily="34" charset="0"/>
              </a:rPr>
              <a:t>Moderate</a:t>
            </a:r>
          </a:p>
          <a:p>
            <a:pPr algn="ctr" eaLnBrk="1" hangingPunct="1">
              <a:spcBef>
                <a:spcPct val="0"/>
              </a:spcBef>
              <a:spcAft>
                <a:spcPts val="400"/>
              </a:spcAft>
              <a:buFontTx/>
              <a:buNone/>
            </a:pPr>
            <a:r>
              <a:rPr lang="en-US" altLang="en-US" sz="1400" dirty="0">
                <a:latin typeface="Arial" panose="020B0604020202020204" pitchFamily="34" charset="0"/>
              </a:rPr>
              <a:t>Light</a:t>
            </a:r>
          </a:p>
          <a:p>
            <a:pPr algn="ctr" eaLnBrk="1" hangingPunct="1">
              <a:spcBef>
                <a:spcPct val="0"/>
              </a:spcBef>
              <a:spcAft>
                <a:spcPts val="400"/>
              </a:spcAft>
              <a:buFontTx/>
              <a:buNone/>
            </a:pPr>
            <a:r>
              <a:rPr lang="en-US" altLang="en-US" sz="1400" dirty="0">
                <a:latin typeface="Arial" panose="020B0604020202020204" pitchFamily="34" charset="0"/>
              </a:rPr>
              <a:t>Weak</a:t>
            </a:r>
          </a:p>
          <a:p>
            <a:pPr algn="ctr" eaLnBrk="1" hangingPunct="1">
              <a:spcBef>
                <a:spcPct val="0"/>
              </a:spcBef>
              <a:spcAft>
                <a:spcPts val="400"/>
              </a:spcAft>
              <a:buFontTx/>
              <a:buNone/>
            </a:pPr>
            <a:r>
              <a:rPr lang="en-US" altLang="en-US" sz="1400" dirty="0">
                <a:latin typeface="Arial" panose="020B0604020202020204" pitchFamily="34" charset="0"/>
              </a:rPr>
              <a:t>Not Felt</a:t>
            </a:r>
            <a:endParaRPr lang="en-US" altLang="en-US" sz="1800" dirty="0">
              <a:latin typeface="Arial" panose="020B0604020202020204" pitchFamily="34" charset="0"/>
            </a:endParaRPr>
          </a:p>
        </p:txBody>
      </p:sp>
      <p:sp>
        <p:nvSpPr>
          <p:cNvPr id="7173" name="TextBox 15">
            <a:extLst>
              <a:ext uri="{FF2B5EF4-FFF2-40B4-BE49-F238E27FC236}">
                <a16:creationId xmlns:a16="http://schemas.microsoft.com/office/drawing/2014/main" id="{C41A3EC3-F44C-4339-8405-C27BC9174244}"/>
              </a:ext>
            </a:extLst>
          </p:cNvPr>
          <p:cNvSpPr txBox="1">
            <a:spLocks noChangeArrowheads="1"/>
          </p:cNvSpPr>
          <p:nvPr/>
        </p:nvSpPr>
        <p:spPr bwMode="auto">
          <a:xfrm>
            <a:off x="4297172" y="6458194"/>
            <a:ext cx="49645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dirty="0">
                <a:latin typeface="Arial" panose="020B0604020202020204" pitchFamily="34" charset="0"/>
              </a:rPr>
              <a:t>USGS estimated shaking intensity from M 7.0 Earthquake</a:t>
            </a:r>
          </a:p>
        </p:txBody>
      </p:sp>
      <p:sp>
        <p:nvSpPr>
          <p:cNvPr id="7174" name="TextBox 15">
            <a:extLst>
              <a:ext uri="{FF2B5EF4-FFF2-40B4-BE49-F238E27FC236}">
                <a16:creationId xmlns:a16="http://schemas.microsoft.com/office/drawing/2014/main" id="{43CAF0BC-18F3-40AD-8047-4E5273215377}"/>
              </a:ext>
            </a:extLst>
          </p:cNvPr>
          <p:cNvSpPr txBox="1">
            <a:spLocks noChangeArrowheads="1"/>
          </p:cNvSpPr>
          <p:nvPr/>
        </p:nvSpPr>
        <p:spPr bwMode="auto">
          <a:xfrm>
            <a:off x="273050" y="1067812"/>
            <a:ext cx="3079750"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Modified-Mercalli Intensity (MMI) scale is a ten-stage scale, from I to X, that indicates the severity of ground shaking. Intensity is based on observed effects and is variable over the area affected by an earthquake. Intensity is dependent on earthquake size, depth, distance, and local conditions.  </a:t>
            </a:r>
          </a:p>
          <a:p>
            <a:pPr eaLnBrk="1" hangingPunct="1">
              <a:spcBef>
                <a:spcPct val="0"/>
              </a:spcBef>
              <a:buFontTx/>
              <a:buNone/>
            </a:pPr>
            <a:endParaRPr lang="en-US" altLang="en-US" sz="1600" dirty="0">
              <a:latin typeface="Arial" panose="020B0604020202020204" pitchFamily="34" charset="0"/>
            </a:endParaRPr>
          </a:p>
        </p:txBody>
      </p:sp>
      <p:pic>
        <p:nvPicPr>
          <p:cNvPr id="7175" name="Picture 8" descr="IRIS_TMlogo.png">
            <a:extLst>
              <a:ext uri="{FF2B5EF4-FFF2-40B4-BE49-F238E27FC236}">
                <a16:creationId xmlns:a16="http://schemas.microsoft.com/office/drawing/2014/main" id="{0C28D01A-98E7-4AEE-B4A8-BBC9C670E0E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7" name="Picture 9">
            <a:extLst>
              <a:ext uri="{FF2B5EF4-FFF2-40B4-BE49-F238E27FC236}">
                <a16:creationId xmlns:a16="http://schemas.microsoft.com/office/drawing/2014/main" id="{763967F5-B16A-44DD-AA1A-850CC3B630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13" y="4152900"/>
            <a:ext cx="6286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TextBox 10">
            <a:extLst>
              <a:ext uri="{FF2B5EF4-FFF2-40B4-BE49-F238E27FC236}">
                <a16:creationId xmlns:a16="http://schemas.microsoft.com/office/drawing/2014/main" id="{DBD0A588-2257-40F2-9E83-1FB41B13CE98}"/>
              </a:ext>
            </a:extLst>
          </p:cNvPr>
          <p:cNvSpPr txBox="1">
            <a:spLocks noChangeArrowheads="1"/>
          </p:cNvSpPr>
          <p:nvPr/>
        </p:nvSpPr>
        <p:spPr bwMode="auto">
          <a:xfrm>
            <a:off x="725488" y="3810000"/>
            <a:ext cx="22621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n-US" altLang="en-US" sz="1400" b="1" dirty="0">
                <a:latin typeface="Arial" panose="020B0604020202020204" pitchFamily="34" charset="0"/>
              </a:rPr>
              <a:t>MMI   Perceived Shaking</a:t>
            </a:r>
          </a:p>
          <a:p>
            <a:pPr eaLnBrk="1" hangingPunct="1">
              <a:spcBef>
                <a:spcPct val="0"/>
              </a:spcBef>
              <a:buFontTx/>
              <a:buNone/>
            </a:pPr>
            <a:endParaRPr lang="en-US" altLang="en-US" sz="1400" dirty="0">
              <a:latin typeface="Arial" panose="020B0604020202020204" pitchFamily="34" charset="0"/>
            </a:endParaRPr>
          </a:p>
        </p:txBody>
      </p:sp>
      <p:pic>
        <p:nvPicPr>
          <p:cNvPr id="3" name="Picture 2" descr="Background pattern&#10;&#10;Description automatically generated with medium confidence">
            <a:extLst>
              <a:ext uri="{FF2B5EF4-FFF2-40B4-BE49-F238E27FC236}">
                <a16:creationId xmlns:a16="http://schemas.microsoft.com/office/drawing/2014/main" id="{FF9D891E-40F9-46DF-90EC-3C09C55BEC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29000" y="838200"/>
            <a:ext cx="5601034" cy="5591730"/>
          </a:xfrm>
          <a:prstGeom prst="rect">
            <a:avLst/>
          </a:prstGeom>
        </p:spPr>
      </p:pic>
      <p:sp>
        <p:nvSpPr>
          <p:cNvPr id="13" name="Title 1">
            <a:extLst>
              <a:ext uri="{FF2B5EF4-FFF2-40B4-BE49-F238E27FC236}">
                <a16:creationId xmlns:a16="http://schemas.microsoft.com/office/drawing/2014/main" id="{D979AB88-12AA-4AF7-9B48-8B6A2D82504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March 31, 2022, 05:44:01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A7EE22-D5AF-4381-84AE-99BF42E8D0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9219" name="Picture 8" descr="IRIS_TMlogo.png">
            <a:extLst>
              <a:ext uri="{FF2B5EF4-FFF2-40B4-BE49-F238E27FC236}">
                <a16:creationId xmlns:a16="http://schemas.microsoft.com/office/drawing/2014/main" id="{1817F4D8-65A5-4DF7-B6C9-2E1CEA65568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18">
            <a:extLst>
              <a:ext uri="{FF2B5EF4-FFF2-40B4-BE49-F238E27FC236}">
                <a16:creationId xmlns:a16="http://schemas.microsoft.com/office/drawing/2014/main" id="{9929321F-17E3-4DEA-B963-0B1E0DB4FB50}"/>
              </a:ext>
            </a:extLst>
          </p:cNvPr>
          <p:cNvSpPr txBox="1">
            <a:spLocks noChangeArrowheads="1"/>
          </p:cNvSpPr>
          <p:nvPr/>
        </p:nvSpPr>
        <p:spPr bwMode="auto">
          <a:xfrm>
            <a:off x="304800" y="1123950"/>
            <a:ext cx="38862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600" dirty="0">
              <a:latin typeface="Arial" panose="020B0604020202020204" pitchFamily="34" charset="0"/>
            </a:endParaRPr>
          </a:p>
          <a:p>
            <a:pPr eaLnBrk="1" hangingPunct="1">
              <a:spcBef>
                <a:spcPct val="0"/>
              </a:spcBef>
              <a:buFontTx/>
              <a:buNone/>
            </a:pPr>
            <a:r>
              <a:rPr lang="en-US" altLang="en-US" sz="1600" dirty="0">
                <a:latin typeface="Arial" panose="020B0604020202020204" pitchFamily="34" charset="0"/>
              </a:rPr>
              <a:t>The USGS estimates that over 3,000 people felt light shaking from this earthquake.</a:t>
            </a:r>
          </a:p>
        </p:txBody>
      </p:sp>
      <p:sp>
        <p:nvSpPr>
          <p:cNvPr id="9221" name="TextBox 15">
            <a:extLst>
              <a:ext uri="{FF2B5EF4-FFF2-40B4-BE49-F238E27FC236}">
                <a16:creationId xmlns:a16="http://schemas.microsoft.com/office/drawing/2014/main" id="{1BBCA3FA-165B-4FA3-AD8C-A5105F8A9710}"/>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9222" name="TextBox 20">
            <a:extLst>
              <a:ext uri="{FF2B5EF4-FFF2-40B4-BE49-F238E27FC236}">
                <a16:creationId xmlns:a16="http://schemas.microsoft.com/office/drawing/2014/main" id="{B59A3062-D1CD-4698-A49A-AD55336199F4}"/>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dirty="0">
                <a:latin typeface="Arial" panose="020B0604020202020204" pitchFamily="34" charset="0"/>
              </a:rPr>
              <a:t>The color-coded contour lines outline regions of MMI intensity.  </a:t>
            </a:r>
          </a:p>
          <a:p>
            <a:pPr algn="r" eaLnBrk="1" hangingPunct="1">
              <a:spcBef>
                <a:spcPct val="0"/>
              </a:spcBef>
              <a:buFontTx/>
              <a:buNone/>
            </a:pPr>
            <a:r>
              <a:rPr lang="en-US" altLang="en-US" sz="1400" dirty="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pic>
        <p:nvPicPr>
          <p:cNvPr id="5" name="Picture 4" descr="A picture containing graphical user interface&#10;&#10;Description automatically generated">
            <a:extLst>
              <a:ext uri="{FF2B5EF4-FFF2-40B4-BE49-F238E27FC236}">
                <a16:creationId xmlns:a16="http://schemas.microsoft.com/office/drawing/2014/main" id="{D5E28A99-D291-47D4-A229-375A5A16F7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1000" y="729549"/>
            <a:ext cx="4791776" cy="4791776"/>
          </a:xfrm>
          <a:prstGeom prst="rect">
            <a:avLst/>
          </a:prstGeom>
        </p:spPr>
      </p:pic>
      <p:pic>
        <p:nvPicPr>
          <p:cNvPr id="8" name="Picture 7" descr="Table&#10;&#10;Description automatically generated">
            <a:extLst>
              <a:ext uri="{FF2B5EF4-FFF2-40B4-BE49-F238E27FC236}">
                <a16:creationId xmlns:a16="http://schemas.microsoft.com/office/drawing/2014/main" id="{FD949A97-B65E-4AEA-9E06-F6976EB4C9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629" y="2900937"/>
            <a:ext cx="2273371" cy="3965384"/>
          </a:xfrm>
          <a:prstGeom prst="rect">
            <a:avLst/>
          </a:prstGeom>
        </p:spPr>
      </p:pic>
      <p:sp>
        <p:nvSpPr>
          <p:cNvPr id="14" name="Title 1">
            <a:extLst>
              <a:ext uri="{FF2B5EF4-FFF2-40B4-BE49-F238E27FC236}">
                <a16:creationId xmlns:a16="http://schemas.microsoft.com/office/drawing/2014/main" id="{B471B01A-A8C5-45FF-AC99-C741CBED2660}"/>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March 31, 2022, 05:44:01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map of a city&#10;&#10;Description automatically generated with low confidence">
            <a:extLst>
              <a:ext uri="{FF2B5EF4-FFF2-40B4-BE49-F238E27FC236}">
                <a16:creationId xmlns:a16="http://schemas.microsoft.com/office/drawing/2014/main" id="{FFE561FA-E89F-4355-8635-57AA6B455B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8420" y="838200"/>
            <a:ext cx="5611168" cy="3968453"/>
          </a:xfrm>
          <a:prstGeom prst="rect">
            <a:avLst/>
          </a:prstGeom>
        </p:spPr>
      </p:pic>
      <p:sp>
        <p:nvSpPr>
          <p:cNvPr id="22529" name="TextBox 14">
            <a:extLst>
              <a:ext uri="{FF2B5EF4-FFF2-40B4-BE49-F238E27FC236}">
                <a16:creationId xmlns:a16="http://schemas.microsoft.com/office/drawing/2014/main" id="{048415A3-752C-F24B-87B7-F1FBFA061E6F}"/>
              </a:ext>
            </a:extLst>
          </p:cNvPr>
          <p:cNvSpPr txBox="1">
            <a:spLocks noChangeArrowheads="1"/>
          </p:cNvSpPr>
          <p:nvPr/>
        </p:nvSpPr>
        <p:spPr bwMode="auto">
          <a:xfrm>
            <a:off x="239714" y="1042307"/>
            <a:ext cx="2903052" cy="5478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nSpc>
                <a:spcPts val="2000"/>
              </a:lnSpc>
              <a:spcBef>
                <a:spcPct val="0"/>
              </a:spcBef>
              <a:buNone/>
            </a:pPr>
            <a:r>
              <a:rPr lang="en-US" altLang="en-US" sz="1600" dirty="0">
                <a:solidFill>
                  <a:srgbClr val="000000"/>
                </a:solidFill>
                <a:latin typeface="Arial" panose="020B0604020202020204" pitchFamily="34" charset="0"/>
              </a:rPr>
              <a:t>This seismicity map shows the most recent 2000 earthquakes in the region of the South New Hebrides and Tonga trenches. Earthquake depths increase from west to east across the South New Hebrides Trench, where the Australian Plate subducts beneath the Pacific Plate.</a:t>
            </a:r>
          </a:p>
          <a:p>
            <a:pPr>
              <a:lnSpc>
                <a:spcPts val="2000"/>
              </a:lnSpc>
              <a:spcBef>
                <a:spcPct val="0"/>
              </a:spcBef>
              <a:buNone/>
            </a:pPr>
            <a:endParaRPr lang="en-US" altLang="en-US" sz="1600" dirty="0">
              <a:solidFill>
                <a:srgbClr val="000000"/>
              </a:solidFill>
              <a:latin typeface="Arial" panose="020B0604020202020204" pitchFamily="34" charset="0"/>
            </a:endParaRPr>
          </a:p>
          <a:p>
            <a:pPr>
              <a:lnSpc>
                <a:spcPts val="2000"/>
              </a:lnSpc>
              <a:spcBef>
                <a:spcPct val="0"/>
              </a:spcBef>
              <a:buNone/>
            </a:pPr>
            <a:r>
              <a:rPr lang="en-US" altLang="en-US" sz="1600" dirty="0">
                <a:solidFill>
                  <a:srgbClr val="000000"/>
                </a:solidFill>
                <a:latin typeface="Arial" panose="020B0604020202020204" pitchFamily="34" charset="0"/>
              </a:rPr>
              <a:t>Across the Tonga Trench, earthquake depths increase from east to west where the Pacific Plate subducts beneath the Australian Plate.</a:t>
            </a:r>
          </a:p>
          <a:p>
            <a:pPr>
              <a:lnSpc>
                <a:spcPts val="2000"/>
              </a:lnSpc>
              <a:spcBef>
                <a:spcPct val="0"/>
              </a:spcBef>
              <a:buNone/>
            </a:pPr>
            <a:endParaRPr lang="en-US" altLang="en-US" sz="1600" dirty="0">
              <a:solidFill>
                <a:srgbClr val="000000"/>
              </a:solidFill>
              <a:latin typeface="Arial" panose="020B0604020202020204" pitchFamily="34" charset="0"/>
            </a:endParaRPr>
          </a:p>
          <a:p>
            <a:pPr>
              <a:lnSpc>
                <a:spcPts val="2000"/>
              </a:lnSpc>
              <a:spcBef>
                <a:spcPct val="0"/>
              </a:spcBef>
              <a:buNone/>
            </a:pPr>
            <a:r>
              <a:rPr lang="en-US" altLang="en-US" sz="1600" dirty="0">
                <a:solidFill>
                  <a:srgbClr val="000000"/>
                </a:solidFill>
                <a:latin typeface="Arial" panose="020B0604020202020204" pitchFamily="34" charset="0"/>
              </a:rPr>
              <a:t>The epicenter of this M7.0 earthquake is labeled on the inset map at right.</a:t>
            </a:r>
          </a:p>
          <a:p>
            <a:pPr>
              <a:lnSpc>
                <a:spcPts val="2000"/>
              </a:lnSpc>
              <a:spcBef>
                <a:spcPct val="0"/>
              </a:spcBef>
              <a:buNone/>
            </a:pPr>
            <a:endParaRPr lang="en-US" altLang="en-US" sz="1800" dirty="0">
              <a:solidFill>
                <a:srgbClr val="000000"/>
              </a:solidFill>
              <a:latin typeface="Arial" panose="020B0604020202020204" pitchFamily="34" charset="0"/>
            </a:endParaRPr>
          </a:p>
        </p:txBody>
      </p:sp>
      <p:sp>
        <p:nvSpPr>
          <p:cNvPr id="4" name="Rectangle 3">
            <a:extLst>
              <a:ext uri="{FF2B5EF4-FFF2-40B4-BE49-F238E27FC236}">
                <a16:creationId xmlns:a16="http://schemas.microsoft.com/office/drawing/2014/main" id="{AC5C11BF-68E6-4FD5-A236-8F32B66C41E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dirty="0">
              <a:solidFill>
                <a:srgbClr val="FFFFFF"/>
              </a:solidFill>
              <a:cs typeface="Arial" panose="020B0604020202020204" pitchFamily="34" charset="0"/>
            </a:endParaRPr>
          </a:p>
        </p:txBody>
      </p:sp>
      <p:pic>
        <p:nvPicPr>
          <p:cNvPr id="22532" name="Picture 18" descr="IRIS_TMlogo.png">
            <a:extLst>
              <a:ext uri="{FF2B5EF4-FFF2-40B4-BE49-F238E27FC236}">
                <a16:creationId xmlns:a16="http://schemas.microsoft.com/office/drawing/2014/main" id="{29C5DCFC-91BE-4A48-886C-A4E84B20A3C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28">
            <a:extLst>
              <a:ext uri="{FF2B5EF4-FFF2-40B4-BE49-F238E27FC236}">
                <a16:creationId xmlns:a16="http://schemas.microsoft.com/office/drawing/2014/main" id="{0134D20D-03AB-6E41-B5B6-DA12CCC0B938}"/>
              </a:ext>
            </a:extLst>
          </p:cNvPr>
          <p:cNvPicPr>
            <a:picLocks noChangeAspect="1"/>
          </p:cNvPicPr>
          <p:nvPr/>
        </p:nvPicPr>
        <p:blipFill>
          <a:blip r:embed="rId5">
            <a:extLst>
              <a:ext uri="{28A0092B-C50C-407E-A947-70E740481C1C}">
                <a14:useLocalDpi xmlns:a14="http://schemas.microsoft.com/office/drawing/2010/main" val="0"/>
              </a:ext>
            </a:extLst>
          </a:blip>
          <a:srcRect l="2750" t="2988" r="68832" b="20885"/>
          <a:stretch>
            <a:fillRect/>
          </a:stretch>
        </p:blipFill>
        <p:spPr bwMode="auto">
          <a:xfrm>
            <a:off x="8422481" y="1963136"/>
            <a:ext cx="366713" cy="207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TextBox 16">
            <a:extLst>
              <a:ext uri="{FF2B5EF4-FFF2-40B4-BE49-F238E27FC236}">
                <a16:creationId xmlns:a16="http://schemas.microsoft.com/office/drawing/2014/main" id="{D8B378D6-5CA0-F04E-B0CF-434A9C1D012E}"/>
              </a:ext>
            </a:extLst>
          </p:cNvPr>
          <p:cNvSpPr txBox="1">
            <a:spLocks noChangeArrowheads="1"/>
          </p:cNvSpPr>
          <p:nvPr/>
        </p:nvSpPr>
        <p:spPr bwMode="auto">
          <a:xfrm>
            <a:off x="7470392" y="3831494"/>
            <a:ext cx="973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US" altLang="en-US" sz="1600" dirty="0">
                <a:solidFill>
                  <a:srgbClr val="FFFFFF"/>
                </a:solidFill>
                <a:latin typeface="Arial" panose="020B0604020202020204" pitchFamily="34" charset="0"/>
              </a:rPr>
              <a:t>Pacific</a:t>
            </a:r>
          </a:p>
          <a:p>
            <a:pPr algn="ctr">
              <a:spcBef>
                <a:spcPct val="0"/>
              </a:spcBef>
              <a:buFontTx/>
              <a:buNone/>
            </a:pPr>
            <a:r>
              <a:rPr lang="en-US" altLang="en-US" sz="1600" dirty="0">
                <a:solidFill>
                  <a:srgbClr val="FFFFFF"/>
                </a:solidFill>
                <a:latin typeface="Arial" panose="020B0604020202020204" pitchFamily="34" charset="0"/>
              </a:rPr>
              <a:t>Plate</a:t>
            </a:r>
          </a:p>
        </p:txBody>
      </p:sp>
      <p:sp>
        <p:nvSpPr>
          <p:cNvPr id="22536" name="TextBox 16">
            <a:extLst>
              <a:ext uri="{FF2B5EF4-FFF2-40B4-BE49-F238E27FC236}">
                <a16:creationId xmlns:a16="http://schemas.microsoft.com/office/drawing/2014/main" id="{19C7ABF6-7ECD-FC41-A023-6067C6A31B85}"/>
              </a:ext>
            </a:extLst>
          </p:cNvPr>
          <p:cNvSpPr txBox="1">
            <a:spLocks noChangeArrowheads="1"/>
          </p:cNvSpPr>
          <p:nvPr/>
        </p:nvSpPr>
        <p:spPr bwMode="auto">
          <a:xfrm>
            <a:off x="6686550" y="5013325"/>
            <a:ext cx="22066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a:spcBef>
                <a:spcPct val="0"/>
              </a:spcBef>
              <a:buFontTx/>
              <a:buNone/>
            </a:pPr>
            <a:r>
              <a:rPr lang="en-US" altLang="en-US" sz="1400" i="1" dirty="0">
                <a:solidFill>
                  <a:srgbClr val="000000"/>
                </a:solidFill>
                <a:latin typeface="Arial" panose="020B0604020202020204" pitchFamily="34" charset="0"/>
              </a:rPr>
              <a:t>Maps created with the </a:t>
            </a:r>
          </a:p>
          <a:p>
            <a:pPr algn="r">
              <a:spcBef>
                <a:spcPct val="0"/>
              </a:spcBef>
              <a:buFontTx/>
              <a:buNone/>
            </a:pPr>
            <a:r>
              <a:rPr lang="en-US" altLang="en-US" sz="1400" i="1" dirty="0">
                <a:solidFill>
                  <a:srgbClr val="000000"/>
                </a:solidFill>
                <a:latin typeface="Arial" panose="020B0604020202020204" pitchFamily="34" charset="0"/>
              </a:rPr>
              <a:t>IRIS Earthquake Browser</a:t>
            </a:r>
          </a:p>
        </p:txBody>
      </p:sp>
      <p:pic>
        <p:nvPicPr>
          <p:cNvPr id="22537" name="Picture 2">
            <a:extLst>
              <a:ext uri="{FF2B5EF4-FFF2-40B4-BE49-F238E27FC236}">
                <a16:creationId xmlns:a16="http://schemas.microsoft.com/office/drawing/2014/main" id="{CECC50E7-2EE9-7142-AB0D-06530C4C29B5}"/>
              </a:ext>
            </a:extLst>
          </p:cNvPr>
          <p:cNvPicPr>
            <a:picLocks noChangeAspect="1"/>
          </p:cNvPicPr>
          <p:nvPr/>
        </p:nvPicPr>
        <p:blipFill>
          <a:blip r:embed="rId6">
            <a:extLst>
              <a:ext uri="{28A0092B-C50C-407E-A947-70E740481C1C}">
                <a14:useLocalDpi xmlns:a14="http://schemas.microsoft.com/office/drawing/2010/main" val="0"/>
              </a:ext>
            </a:extLst>
          </a:blip>
          <a:srcRect r="1421" b="14381"/>
          <a:stretch>
            <a:fillRect/>
          </a:stretch>
        </p:blipFill>
        <p:spPr bwMode="auto">
          <a:xfrm>
            <a:off x="8021637" y="4519030"/>
            <a:ext cx="801687"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TextBox 33">
            <a:extLst>
              <a:ext uri="{FF2B5EF4-FFF2-40B4-BE49-F238E27FC236}">
                <a16:creationId xmlns:a16="http://schemas.microsoft.com/office/drawing/2014/main" id="{BF026C28-49E2-2E47-AE5D-E17CFFE4C0F9}"/>
              </a:ext>
            </a:extLst>
          </p:cNvPr>
          <p:cNvSpPr txBox="1">
            <a:spLocks noChangeArrowheads="1"/>
          </p:cNvSpPr>
          <p:nvPr/>
        </p:nvSpPr>
        <p:spPr bwMode="auto">
          <a:xfrm>
            <a:off x="4219575" y="845345"/>
            <a:ext cx="2466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US" altLang="en-US" sz="1400" dirty="0">
                <a:solidFill>
                  <a:srgbClr val="FFFFFF"/>
                </a:solidFill>
                <a:latin typeface="Arial" panose="020B0604020202020204" pitchFamily="34" charset="0"/>
              </a:rPr>
              <a:t>South New Hebrides Trench</a:t>
            </a:r>
          </a:p>
        </p:txBody>
      </p:sp>
      <p:cxnSp>
        <p:nvCxnSpPr>
          <p:cNvPr id="23" name="Straight Arrow Connector 22">
            <a:extLst>
              <a:ext uri="{FF2B5EF4-FFF2-40B4-BE49-F238E27FC236}">
                <a16:creationId xmlns:a16="http://schemas.microsoft.com/office/drawing/2014/main" id="{78E493C6-ABBF-401D-AAB1-E6D4DD764E4A}"/>
              </a:ext>
            </a:extLst>
          </p:cNvPr>
          <p:cNvCxnSpPr>
            <a:cxnSpLocks noChangeShapeType="1"/>
          </p:cNvCxnSpPr>
          <p:nvPr/>
        </p:nvCxnSpPr>
        <p:spPr bwMode="auto">
          <a:xfrm flipH="1">
            <a:off x="5069569" y="1152675"/>
            <a:ext cx="811212" cy="1598612"/>
          </a:xfrm>
          <a:prstGeom prst="straightConnector1">
            <a:avLst/>
          </a:prstGeom>
          <a:noFill/>
          <a:ln w="28575">
            <a:solidFill>
              <a:schemeClr val="bg1"/>
            </a:solidFill>
            <a:round/>
            <a:headE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2541" name="TextBox 33">
            <a:extLst>
              <a:ext uri="{FF2B5EF4-FFF2-40B4-BE49-F238E27FC236}">
                <a16:creationId xmlns:a16="http://schemas.microsoft.com/office/drawing/2014/main" id="{04A789A9-67DC-4046-9C91-E908891B18AB}"/>
              </a:ext>
            </a:extLst>
          </p:cNvPr>
          <p:cNvSpPr txBox="1">
            <a:spLocks noChangeArrowheads="1"/>
          </p:cNvSpPr>
          <p:nvPr/>
        </p:nvSpPr>
        <p:spPr bwMode="auto">
          <a:xfrm rot="-4140513">
            <a:off x="7267575" y="2805113"/>
            <a:ext cx="1436687"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US" altLang="en-US" sz="1400" dirty="0">
                <a:solidFill>
                  <a:srgbClr val="FFFFFF"/>
                </a:solidFill>
                <a:latin typeface="Arial" panose="020B0604020202020204" pitchFamily="34" charset="0"/>
              </a:rPr>
              <a:t>Tonga Trench</a:t>
            </a:r>
          </a:p>
        </p:txBody>
      </p:sp>
      <p:sp>
        <p:nvSpPr>
          <p:cNvPr id="22542" name="TextBox 16">
            <a:extLst>
              <a:ext uri="{FF2B5EF4-FFF2-40B4-BE49-F238E27FC236}">
                <a16:creationId xmlns:a16="http://schemas.microsoft.com/office/drawing/2014/main" id="{15AB42B2-1A94-3F4C-A25C-B7D382892B1A}"/>
              </a:ext>
            </a:extLst>
          </p:cNvPr>
          <p:cNvSpPr txBox="1">
            <a:spLocks noChangeArrowheads="1"/>
          </p:cNvSpPr>
          <p:nvPr/>
        </p:nvSpPr>
        <p:spPr bwMode="auto">
          <a:xfrm>
            <a:off x="3889375" y="3409263"/>
            <a:ext cx="12636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US" altLang="en-US" sz="1600" dirty="0">
                <a:solidFill>
                  <a:srgbClr val="FFFFFF"/>
                </a:solidFill>
                <a:latin typeface="Arial" panose="020B0604020202020204" pitchFamily="34" charset="0"/>
              </a:rPr>
              <a:t>Australian</a:t>
            </a:r>
          </a:p>
          <a:p>
            <a:pPr algn="ctr">
              <a:spcBef>
                <a:spcPct val="0"/>
              </a:spcBef>
              <a:buFontTx/>
              <a:buNone/>
            </a:pPr>
            <a:r>
              <a:rPr lang="en-US" altLang="en-US" sz="1600" dirty="0">
                <a:solidFill>
                  <a:srgbClr val="FFFFFF"/>
                </a:solidFill>
                <a:latin typeface="Arial" panose="020B0604020202020204" pitchFamily="34" charset="0"/>
              </a:rPr>
              <a:t>Plate</a:t>
            </a:r>
          </a:p>
        </p:txBody>
      </p:sp>
      <p:sp>
        <p:nvSpPr>
          <p:cNvPr id="5" name="Rectangle 4">
            <a:extLst>
              <a:ext uri="{FF2B5EF4-FFF2-40B4-BE49-F238E27FC236}">
                <a16:creationId xmlns:a16="http://schemas.microsoft.com/office/drawing/2014/main" id="{F91CD3EA-FECA-41B1-A480-1FDBF44B50D6}"/>
              </a:ext>
            </a:extLst>
          </p:cNvPr>
          <p:cNvSpPr/>
          <p:nvPr/>
        </p:nvSpPr>
        <p:spPr>
          <a:xfrm>
            <a:off x="3958318" y="2408387"/>
            <a:ext cx="1419225" cy="800955"/>
          </a:xfrm>
          <a:prstGeom prst="rect">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9" name="Straight Connector 8">
            <a:extLst>
              <a:ext uri="{FF2B5EF4-FFF2-40B4-BE49-F238E27FC236}">
                <a16:creationId xmlns:a16="http://schemas.microsoft.com/office/drawing/2014/main" id="{18230CF1-D5CE-4687-8128-E75EA1E8801A}"/>
              </a:ext>
            </a:extLst>
          </p:cNvPr>
          <p:cNvCxnSpPr>
            <a:cxnSpLocks/>
          </p:cNvCxnSpPr>
          <p:nvPr/>
        </p:nvCxnSpPr>
        <p:spPr>
          <a:xfrm flipH="1">
            <a:off x="3142766" y="3209342"/>
            <a:ext cx="815552" cy="12354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012AB9D-EF52-465A-A843-554BDED7E63A}"/>
              </a:ext>
            </a:extLst>
          </p:cNvPr>
          <p:cNvCxnSpPr>
            <a:cxnSpLocks/>
          </p:cNvCxnSpPr>
          <p:nvPr/>
        </p:nvCxnSpPr>
        <p:spPr>
          <a:xfrm>
            <a:off x="5377543" y="3209342"/>
            <a:ext cx="1277297" cy="1235488"/>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14" name="Picture 13" descr="Map&#10;&#10;Description automatically generated">
            <a:extLst>
              <a:ext uri="{FF2B5EF4-FFF2-40B4-BE49-F238E27FC236}">
                <a16:creationId xmlns:a16="http://schemas.microsoft.com/office/drawing/2014/main" id="{4DF6181B-4A6E-4DFD-8AD4-B1676AB10F5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48849" y="4444830"/>
            <a:ext cx="3556751" cy="2260770"/>
          </a:xfrm>
          <a:prstGeom prst="rect">
            <a:avLst/>
          </a:prstGeom>
          <a:ln w="25400">
            <a:solidFill>
              <a:schemeClr val="bg1"/>
            </a:solidFill>
          </a:ln>
        </p:spPr>
      </p:pic>
      <p:cxnSp>
        <p:nvCxnSpPr>
          <p:cNvPr id="13" name="Straight Arrow Connector 12">
            <a:extLst>
              <a:ext uri="{FF2B5EF4-FFF2-40B4-BE49-F238E27FC236}">
                <a16:creationId xmlns:a16="http://schemas.microsoft.com/office/drawing/2014/main" id="{517DECC9-9FAF-487A-83FE-5E4F1EF272FE}"/>
              </a:ext>
            </a:extLst>
          </p:cNvPr>
          <p:cNvCxnSpPr>
            <a:cxnSpLocks/>
          </p:cNvCxnSpPr>
          <p:nvPr/>
        </p:nvCxnSpPr>
        <p:spPr>
          <a:xfrm flipV="1">
            <a:off x="4961731" y="5861128"/>
            <a:ext cx="491331" cy="381365"/>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22548" name="TextBox 16">
            <a:extLst>
              <a:ext uri="{FF2B5EF4-FFF2-40B4-BE49-F238E27FC236}">
                <a16:creationId xmlns:a16="http://schemas.microsoft.com/office/drawing/2014/main" id="{F723A3AE-9AE9-D044-A64E-7BB488F62001}"/>
              </a:ext>
            </a:extLst>
          </p:cNvPr>
          <p:cNvSpPr txBox="1">
            <a:spLocks noChangeArrowheads="1"/>
          </p:cNvSpPr>
          <p:nvPr/>
        </p:nvSpPr>
        <p:spPr bwMode="auto">
          <a:xfrm>
            <a:off x="3555290" y="6222951"/>
            <a:ext cx="15977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a:spcBef>
                <a:spcPct val="0"/>
              </a:spcBef>
              <a:buFontTx/>
              <a:buNone/>
            </a:pPr>
            <a:r>
              <a:rPr lang="en-US" altLang="en-US" sz="1400" dirty="0">
                <a:solidFill>
                  <a:srgbClr val="FFFFFF"/>
                </a:solidFill>
                <a:latin typeface="Arial" panose="020B0604020202020204" pitchFamily="34" charset="0"/>
              </a:rPr>
              <a:t>M7.0 Earthquake</a:t>
            </a:r>
          </a:p>
        </p:txBody>
      </p:sp>
      <p:sp>
        <p:nvSpPr>
          <p:cNvPr id="33" name="Title 1">
            <a:extLst>
              <a:ext uri="{FF2B5EF4-FFF2-40B4-BE49-F238E27FC236}">
                <a16:creationId xmlns:a16="http://schemas.microsoft.com/office/drawing/2014/main" id="{717E3765-C5E7-43B6-A937-AB2B30BD32D4}"/>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March 31, 2022, 05:44:01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2132106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5E27F3F-DED2-3444-ADFB-C58D4F2F67D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endParaRPr lang="en-US" altLang="en-US" dirty="0">
              <a:solidFill>
                <a:srgbClr val="FFFFFF"/>
              </a:solidFill>
              <a:latin typeface="Calibri" panose="020F0502020204030204" pitchFamily="34" charset="0"/>
            </a:endParaRPr>
          </a:p>
        </p:txBody>
      </p:sp>
      <p:pic>
        <p:nvPicPr>
          <p:cNvPr id="20482" name="Picture 18" descr="IRIS_TMlogo.png">
            <a:extLst>
              <a:ext uri="{FF2B5EF4-FFF2-40B4-BE49-F238E27FC236}">
                <a16:creationId xmlns:a16="http://schemas.microsoft.com/office/drawing/2014/main" id="{68917E87-C8BE-B344-BF27-98CFAC93E3B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4">
            <a:extLst>
              <a:ext uri="{FF2B5EF4-FFF2-40B4-BE49-F238E27FC236}">
                <a16:creationId xmlns:a16="http://schemas.microsoft.com/office/drawing/2014/main" id="{202AF814-C4FA-6745-B786-313F336DF913}"/>
              </a:ext>
            </a:extLst>
          </p:cNvPr>
          <p:cNvSpPr>
            <a:spLocks noChangeArrowheads="1"/>
          </p:cNvSpPr>
          <p:nvPr/>
        </p:nvSpPr>
        <p:spPr bwMode="auto">
          <a:xfrm>
            <a:off x="239713" y="945932"/>
            <a:ext cx="854868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Tx/>
              <a:buNone/>
            </a:pPr>
            <a:r>
              <a:rPr lang="en-US" altLang="en-US" sz="1600" dirty="0">
                <a:latin typeface="Arial" panose="020B0604020202020204" pitchFamily="34" charset="0"/>
              </a:rPr>
              <a:t>This regional map shows the complexity of major tectonic plates and microplates resulting from the convergence between the Australian and Pacific Plates.  The red star indicates the epicenter of this earthquake. The location and focal mechanism indicate that this earthquake resulted from thrust faulting on or near the boundary between the subducting Australian Plate and the overriding Pacific Plate in the subduction zone at the South New Hebrides Trench.</a:t>
            </a:r>
          </a:p>
        </p:txBody>
      </p:sp>
      <p:pic>
        <p:nvPicPr>
          <p:cNvPr id="20484" name="Picture 3" descr="N.Guinea2Tonga copy.jpg">
            <a:extLst>
              <a:ext uri="{FF2B5EF4-FFF2-40B4-BE49-F238E27FC236}">
                <a16:creationId xmlns:a16="http://schemas.microsoft.com/office/drawing/2014/main" id="{FA3F385D-204A-E442-95A3-A8789B1034D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262616"/>
            <a:ext cx="7086600" cy="4519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5-Point Star 1">
            <a:extLst>
              <a:ext uri="{FF2B5EF4-FFF2-40B4-BE49-F238E27FC236}">
                <a16:creationId xmlns:a16="http://schemas.microsoft.com/office/drawing/2014/main" id="{ED599341-5376-9D40-869D-C63F9201A3E9}"/>
              </a:ext>
            </a:extLst>
          </p:cNvPr>
          <p:cNvSpPr/>
          <p:nvPr/>
        </p:nvSpPr>
        <p:spPr>
          <a:xfrm>
            <a:off x="5173222" y="5564849"/>
            <a:ext cx="301279" cy="30127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Title 1">
            <a:extLst>
              <a:ext uri="{FF2B5EF4-FFF2-40B4-BE49-F238E27FC236}">
                <a16:creationId xmlns:a16="http://schemas.microsoft.com/office/drawing/2014/main" id="{7167C006-18A9-44DE-99DD-99F87D491DB8}"/>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March 31, 2022, 05:44:01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409428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3278E98-A216-9F4D-82DF-430412E1767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4578" name="Picture 8" descr="IRIS_TMlogo.png">
            <a:extLst>
              <a:ext uri="{FF2B5EF4-FFF2-40B4-BE49-F238E27FC236}">
                <a16:creationId xmlns:a16="http://schemas.microsoft.com/office/drawing/2014/main" id="{53BC78C9-EFAF-534B-A2E5-73102224FAC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TextBox 9">
            <a:extLst>
              <a:ext uri="{FF2B5EF4-FFF2-40B4-BE49-F238E27FC236}">
                <a16:creationId xmlns:a16="http://schemas.microsoft.com/office/drawing/2014/main" id="{87A19086-B05A-0940-A57D-4C60CD7813B5}"/>
              </a:ext>
            </a:extLst>
          </p:cNvPr>
          <p:cNvSpPr txBox="1">
            <a:spLocks noChangeArrowheads="1"/>
          </p:cNvSpPr>
          <p:nvPr/>
        </p:nvSpPr>
        <p:spPr bwMode="auto">
          <a:xfrm>
            <a:off x="257175" y="1219200"/>
            <a:ext cx="307975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n-US" altLang="en-US" sz="1600" dirty="0">
                <a:latin typeface="Arial" panose="020B0604020202020204" pitchFamily="34" charset="0"/>
              </a:rPr>
              <a:t>This short animation is part of a longer IRIS animation that looks at seismicity and tectonics of Australian – Pacific Plate interactions immediately to the northwest of this earthquake</a:t>
            </a:r>
          </a:p>
          <a:p>
            <a:pPr eaLnBrk="1" hangingPunct="1">
              <a:spcBef>
                <a:spcPct val="0"/>
              </a:spcBef>
              <a:buFont typeface="Arial" panose="020B0604020202020204" pitchFamily="34" charset="0"/>
              <a:buNone/>
            </a:pPr>
            <a:endParaRPr lang="en-US" altLang="en-US" sz="1600" dirty="0">
              <a:latin typeface="Arial" panose="020B0604020202020204" pitchFamily="34" charset="0"/>
            </a:endParaRPr>
          </a:p>
          <a:p>
            <a:pPr eaLnBrk="1" hangingPunct="1">
              <a:spcBef>
                <a:spcPct val="0"/>
              </a:spcBef>
              <a:buFont typeface="Arial" panose="020B0604020202020204" pitchFamily="34" charset="0"/>
              <a:buNone/>
            </a:pPr>
            <a:r>
              <a:rPr lang="en-US" altLang="en-US" sz="1600" dirty="0">
                <a:latin typeface="Arial" panose="020B0604020202020204" pitchFamily="34" charset="0"/>
              </a:rPr>
              <a:t>The animation examines three cross sections from southeast to northwest that reveal a change from:</a:t>
            </a:r>
          </a:p>
          <a:p>
            <a:pPr eaLnBrk="1" hangingPunct="1">
              <a:spcBef>
                <a:spcPct val="0"/>
              </a:spcBef>
              <a:buFont typeface="Arial" panose="020B0604020202020204" pitchFamily="34" charset="0"/>
              <a:buNone/>
            </a:pPr>
            <a:endParaRPr lang="en-US" altLang="en-US" sz="1600" dirty="0">
              <a:latin typeface="Arial" panose="020B0604020202020204" pitchFamily="34" charset="0"/>
            </a:endParaRPr>
          </a:p>
          <a:p>
            <a:pPr marL="342900" indent="-342900" eaLnBrk="1" hangingPunct="1">
              <a:spcBef>
                <a:spcPct val="0"/>
              </a:spcBef>
              <a:buFont typeface="+mj-lt"/>
              <a:buAutoNum type="arabicPeriod"/>
            </a:pPr>
            <a:r>
              <a:rPr lang="en-US" altLang="en-US" sz="1600" dirty="0">
                <a:latin typeface="Arial" panose="020B0604020202020204" pitchFamily="34" charset="0"/>
              </a:rPr>
              <a:t>Steeply-dipping subduction along the New Hebrides trench to</a:t>
            </a:r>
          </a:p>
          <a:p>
            <a:pPr marL="342900" indent="-342900" eaLnBrk="1" hangingPunct="1">
              <a:spcBef>
                <a:spcPct val="0"/>
              </a:spcBef>
              <a:buFont typeface="+mj-lt"/>
              <a:buAutoNum type="arabicPeriod"/>
            </a:pPr>
            <a:endParaRPr lang="en-US" altLang="en-US" sz="1600" dirty="0">
              <a:latin typeface="Arial" panose="020B0604020202020204" pitchFamily="34" charset="0"/>
            </a:endParaRPr>
          </a:p>
          <a:p>
            <a:pPr marL="342900" indent="-342900" eaLnBrk="1" hangingPunct="1">
              <a:spcBef>
                <a:spcPct val="0"/>
              </a:spcBef>
              <a:buFont typeface="+mj-lt"/>
              <a:buAutoNum type="arabicPeriod"/>
            </a:pPr>
            <a:r>
              <a:rPr lang="en-US" altLang="en-US" sz="1600" dirty="0">
                <a:latin typeface="Arial" panose="020B0604020202020204" pitchFamily="34" charset="0"/>
              </a:rPr>
              <a:t>Strike-slip motion along the Solomon Islands to</a:t>
            </a:r>
          </a:p>
          <a:p>
            <a:pPr marL="342900" indent="-342900" eaLnBrk="1" hangingPunct="1">
              <a:spcBef>
                <a:spcPct val="0"/>
              </a:spcBef>
              <a:buFont typeface="+mj-lt"/>
              <a:buAutoNum type="arabicPeriod"/>
            </a:pPr>
            <a:endParaRPr lang="en-US" altLang="en-US" sz="1600" dirty="0">
              <a:latin typeface="Arial" panose="020B0604020202020204" pitchFamily="34" charset="0"/>
            </a:endParaRPr>
          </a:p>
          <a:p>
            <a:pPr marL="342900" indent="-342900" eaLnBrk="1" hangingPunct="1">
              <a:spcBef>
                <a:spcPct val="0"/>
              </a:spcBef>
              <a:buFont typeface="+mj-lt"/>
              <a:buAutoNum type="arabicPeriod"/>
            </a:pPr>
            <a:r>
              <a:rPr lang="en-US" altLang="en-US" sz="1600" dirty="0">
                <a:latin typeface="Arial" panose="020B0604020202020204" pitchFamily="34" charset="0"/>
              </a:rPr>
              <a:t>Shallow-dipping subduction farther to the west.</a:t>
            </a:r>
          </a:p>
        </p:txBody>
      </p:sp>
      <p:sp>
        <p:nvSpPr>
          <p:cNvPr id="24580" name="TextBox 1">
            <a:extLst>
              <a:ext uri="{FF2B5EF4-FFF2-40B4-BE49-F238E27FC236}">
                <a16:creationId xmlns:a16="http://schemas.microsoft.com/office/drawing/2014/main" id="{83553F8F-6DAA-0A4F-B7A4-2E7811258560}"/>
              </a:ext>
            </a:extLst>
          </p:cNvPr>
          <p:cNvSpPr txBox="1">
            <a:spLocks noChangeArrowheads="1"/>
          </p:cNvSpPr>
          <p:nvPr/>
        </p:nvSpPr>
        <p:spPr bwMode="auto">
          <a:xfrm>
            <a:off x="4191000" y="6019800"/>
            <a:ext cx="83058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rPr>
              <a:t>Full animation:  </a:t>
            </a:r>
            <a:r>
              <a:rPr lang="en-US" altLang="en-US" sz="1400" dirty="0">
                <a:latin typeface="Arial" panose="020B0604020202020204" pitchFamily="34" charset="0"/>
                <a:hlinkClick r:id="rId6"/>
              </a:rPr>
              <a:t>https://youtu.be/GUIPv1vUvlc</a:t>
            </a:r>
            <a:endParaRPr lang="en-US" altLang="en-US" sz="1400" dirty="0">
              <a:latin typeface="Arial" panose="020B0604020202020204" pitchFamily="34" charset="0"/>
            </a:endParaRPr>
          </a:p>
          <a:p>
            <a:pPr eaLnBrk="1" hangingPunct="1">
              <a:spcBef>
                <a:spcPct val="0"/>
              </a:spcBef>
              <a:buFontTx/>
              <a:buNone/>
            </a:pPr>
            <a:endParaRPr lang="en-US" altLang="en-US" sz="1400" dirty="0">
              <a:latin typeface="Arial" panose="020B0604020202020204" pitchFamily="34" charset="0"/>
            </a:endParaRPr>
          </a:p>
          <a:p>
            <a:pPr eaLnBrk="1" hangingPunct="1">
              <a:spcBef>
                <a:spcPct val="0"/>
              </a:spcBef>
              <a:buFontTx/>
              <a:buNone/>
            </a:pPr>
            <a:r>
              <a:rPr lang="en-US" altLang="en-US" sz="1400" dirty="0">
                <a:latin typeface="Arial" panose="020B0604020202020204" pitchFamily="34" charset="0"/>
              </a:rPr>
              <a:t>Or download:  </a:t>
            </a:r>
            <a:r>
              <a:rPr lang="en-US" altLang="en-US" sz="1400" dirty="0">
                <a:latin typeface="Arial" panose="020B0604020202020204" pitchFamily="34" charset="0"/>
                <a:hlinkClick r:id="rId7"/>
              </a:rPr>
              <a:t>https://www.iris.edu/hq/inclass/animation/237</a:t>
            </a:r>
            <a:endParaRPr lang="en-US" altLang="en-US" sz="1400" dirty="0">
              <a:latin typeface="Arial" panose="020B0604020202020204" pitchFamily="34" charset="0"/>
            </a:endParaRPr>
          </a:p>
        </p:txBody>
      </p:sp>
      <p:pic>
        <p:nvPicPr>
          <p:cNvPr id="2" name="SolomonVanuatu_short.mp4">
            <a:hlinkClick r:id="" action="ppaction://media"/>
            <a:extLst>
              <a:ext uri="{FF2B5EF4-FFF2-40B4-BE49-F238E27FC236}">
                <a16:creationId xmlns:a16="http://schemas.microsoft.com/office/drawing/2014/main" id="{17979BD8-1FD1-B543-9B2B-E35C3AC6D05E}"/>
              </a:ext>
            </a:extLst>
          </p:cNvPr>
          <p:cNvPicPr>
            <a:picLocks noRot="1" noChangeAspect="1"/>
          </p:cNvPicPr>
          <p:nvPr>
            <a:videoFile r:link="rId2"/>
            <p:extLst>
              <p:ext uri="{DAA4B4D4-6D71-4841-9C94-3DE7FCFB9230}">
                <p14:media xmlns:p14="http://schemas.microsoft.com/office/powerpoint/2010/main" r:link="rId1"/>
              </p:ext>
            </p:extLst>
          </p:nvPr>
        </p:nvPicPr>
        <p:blipFill>
          <a:blip r:embed="rId8">
            <a:extLst>
              <a:ext uri="{28A0092B-C50C-407E-A947-70E740481C1C}">
                <a14:useLocalDpi xmlns:a14="http://schemas.microsoft.com/office/drawing/2010/main" val="0"/>
              </a:ext>
            </a:extLst>
          </a:blip>
          <a:srcRect/>
          <a:stretch>
            <a:fillRect/>
          </a:stretch>
        </p:blipFill>
        <p:spPr bwMode="auto">
          <a:xfrm>
            <a:off x="3441700" y="1219200"/>
            <a:ext cx="5464175"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a:extLst>
              <a:ext uri="{FF2B5EF4-FFF2-40B4-BE49-F238E27FC236}">
                <a16:creationId xmlns:a16="http://schemas.microsoft.com/office/drawing/2014/main" id="{E3256EFC-F061-4AB7-BE4F-0EA3EBFE9444}"/>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March 31, 2022, 05:44:01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074C876-B7AD-024A-8060-F6BCFA22A484}"/>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6626" name="Picture 18" descr="IRIS_TMlogo.png">
            <a:extLst>
              <a:ext uri="{FF2B5EF4-FFF2-40B4-BE49-F238E27FC236}">
                <a16:creationId xmlns:a16="http://schemas.microsoft.com/office/drawing/2014/main" id="{55940D7D-007E-0C41-8E14-7B7B19FB3DE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TextBox 11">
            <a:extLst>
              <a:ext uri="{FF2B5EF4-FFF2-40B4-BE49-F238E27FC236}">
                <a16:creationId xmlns:a16="http://schemas.microsoft.com/office/drawing/2014/main" id="{6E7F7E63-438A-A743-80A6-1ED8D11DF26E}"/>
              </a:ext>
            </a:extLst>
          </p:cNvPr>
          <p:cNvSpPr txBox="1">
            <a:spLocks noChangeArrowheads="1"/>
          </p:cNvSpPr>
          <p:nvPr/>
        </p:nvSpPr>
        <p:spPr bwMode="auto">
          <a:xfrm>
            <a:off x="304800" y="6477000"/>
            <a:ext cx="43434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i="1">
                <a:latin typeface="Arial" panose="020B0604020202020204" pitchFamily="34" charset="0"/>
              </a:rPr>
              <a:t>USGS WPhase Centroid Moment Tensor Solution</a:t>
            </a:r>
          </a:p>
        </p:txBody>
      </p:sp>
      <p:sp>
        <p:nvSpPr>
          <p:cNvPr id="26628" name="TextBox 7">
            <a:extLst>
              <a:ext uri="{FF2B5EF4-FFF2-40B4-BE49-F238E27FC236}">
                <a16:creationId xmlns:a16="http://schemas.microsoft.com/office/drawing/2014/main" id="{9AB2C684-8BBB-814C-821A-E4325479284D}"/>
              </a:ext>
            </a:extLst>
          </p:cNvPr>
          <p:cNvSpPr txBox="1">
            <a:spLocks noChangeArrowheads="1"/>
          </p:cNvSpPr>
          <p:nvPr/>
        </p:nvSpPr>
        <p:spPr bwMode="auto">
          <a:xfrm>
            <a:off x="244475" y="1066800"/>
            <a:ext cx="8366125" cy="2613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200"/>
              </a:lnSpc>
              <a:spcBef>
                <a:spcPct val="0"/>
              </a:spcBef>
              <a:buFontTx/>
              <a:buNone/>
            </a:pPr>
            <a:r>
              <a:rPr lang="en-US" altLang="en-US" sz="1800" dirty="0">
                <a:latin typeface="Arial" panose="020B0604020202020204" pitchFamily="34" charset="0"/>
              </a:rPr>
              <a:t>The focal mechanism is how seismologists plot the 3-D stress orientations of an earthquake.  Because an earthquake occurs as slip on a fault, it generates primary (P) waves in quadrants where the first pulse is compressional (shaded) and quadrants where the first pulse is extensional (white). The orientation of these quadrants determined from recorded seismic waves identifies the type of fault that produced the earthquake.</a:t>
            </a:r>
          </a:p>
          <a:p>
            <a:pPr eaLnBrk="1" hangingPunct="1">
              <a:lnSpc>
                <a:spcPts val="2200"/>
              </a:lnSpc>
              <a:spcBef>
                <a:spcPct val="0"/>
              </a:spcBef>
              <a:buFontTx/>
              <a:buNone/>
            </a:pPr>
            <a:endParaRPr lang="en-US" altLang="en-US" sz="1800" dirty="0">
              <a:latin typeface="Arial" panose="020B0604020202020204" pitchFamily="34" charset="0"/>
            </a:endParaRPr>
          </a:p>
          <a:p>
            <a:pPr eaLnBrk="1" hangingPunct="1">
              <a:lnSpc>
                <a:spcPts val="2200"/>
              </a:lnSpc>
              <a:spcBef>
                <a:spcPct val="0"/>
              </a:spcBef>
              <a:buFontTx/>
              <a:buNone/>
            </a:pPr>
            <a:r>
              <a:rPr lang="en-US" altLang="en-US" sz="1800" dirty="0">
                <a:latin typeface="Arial" panose="020B0604020202020204" pitchFamily="34" charset="0"/>
              </a:rPr>
              <a:t>The earthquake occurred as the result of reverse faulting on or near the plate boundary interface between the </a:t>
            </a:r>
            <a:r>
              <a:rPr lang="en-US" altLang="en-US" sz="1800" dirty="0">
                <a:solidFill>
                  <a:srgbClr val="000000"/>
                </a:solidFill>
                <a:latin typeface="Arial" panose="020B0604020202020204" pitchFamily="34" charset="0"/>
              </a:rPr>
              <a:t>Australian Plate and the Pacific Plate</a:t>
            </a:r>
            <a:r>
              <a:rPr lang="en-US" altLang="en-US" sz="1800" dirty="0">
                <a:latin typeface="Arial" panose="020B0604020202020204" pitchFamily="34" charset="0"/>
              </a:rPr>
              <a:t>.</a:t>
            </a:r>
            <a:endParaRPr lang="en-US" altLang="en-US" sz="1800" dirty="0">
              <a:solidFill>
                <a:srgbClr val="000000"/>
              </a:solidFill>
              <a:latin typeface="Arial" panose="020B0604020202020204" pitchFamily="34" charset="0"/>
            </a:endParaRPr>
          </a:p>
        </p:txBody>
      </p:sp>
      <p:pic>
        <p:nvPicPr>
          <p:cNvPr id="9" name="Picture 2">
            <a:extLst>
              <a:ext uri="{FF2B5EF4-FFF2-40B4-BE49-F238E27FC236}">
                <a16:creationId xmlns:a16="http://schemas.microsoft.com/office/drawing/2014/main" id="{B6429B9D-493B-4770-8CF4-C94CEE1F9252}"/>
              </a:ext>
            </a:extLst>
          </p:cNvPr>
          <p:cNvPicPr>
            <a:picLocks noChangeAspect="1"/>
          </p:cNvPicPr>
          <p:nvPr/>
        </p:nvPicPr>
        <p:blipFill rotWithShape="1">
          <a:blip r:embed="rId4">
            <a:extLst>
              <a:ext uri="{28A0092B-C50C-407E-A947-70E740481C1C}">
                <a14:useLocalDpi xmlns:a14="http://schemas.microsoft.com/office/drawing/2010/main" val="0"/>
              </a:ext>
            </a:extLst>
          </a:blip>
          <a:srcRect t="73271"/>
          <a:stretch/>
        </p:blipFill>
        <p:spPr bwMode="auto">
          <a:xfrm>
            <a:off x="3789916" y="5739883"/>
            <a:ext cx="4518025" cy="584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focal.png">
            <a:extLst>
              <a:ext uri="{FF2B5EF4-FFF2-40B4-BE49-F238E27FC236}">
                <a16:creationId xmlns:a16="http://schemas.microsoft.com/office/drawing/2014/main" id="{E9C231D9-E604-4A3E-8764-0C3CAF54381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10611" y="3763872"/>
            <a:ext cx="4518025" cy="1997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a:extLst>
              <a:ext uri="{FF2B5EF4-FFF2-40B4-BE49-F238E27FC236}">
                <a16:creationId xmlns:a16="http://schemas.microsoft.com/office/drawing/2014/main" id="{B5572B11-0470-488C-9DFF-5172F274FC85}"/>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March 31, 2022, 05:44:01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6" name="Picture 5" descr="A picture containing text, clock&#10;&#10;Description automatically generated">
            <a:extLst>
              <a:ext uri="{FF2B5EF4-FFF2-40B4-BE49-F238E27FC236}">
                <a16:creationId xmlns:a16="http://schemas.microsoft.com/office/drawing/2014/main" id="{23A40A76-7667-4E1B-A36B-74B01F549C8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9729" y="3705562"/>
            <a:ext cx="2742857" cy="269523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64FFB4D-C088-4089-9050-E0E0C392C30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endParaRPr>
          </a:p>
        </p:txBody>
      </p:sp>
      <p:pic>
        <p:nvPicPr>
          <p:cNvPr id="19459" name="Picture 18" descr="IRIS_TMlogo.png">
            <a:extLst>
              <a:ext uri="{FF2B5EF4-FFF2-40B4-BE49-F238E27FC236}">
                <a16:creationId xmlns:a16="http://schemas.microsoft.com/office/drawing/2014/main" id="{E629F336-FD28-4A78-96DB-41263BC87A3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Box 7">
            <a:extLst>
              <a:ext uri="{FF2B5EF4-FFF2-40B4-BE49-F238E27FC236}">
                <a16:creationId xmlns:a16="http://schemas.microsoft.com/office/drawing/2014/main" id="{592BD9CB-6771-421D-B6CD-C482E209CA1A}"/>
              </a:ext>
            </a:extLst>
          </p:cNvPr>
          <p:cNvSpPr txBox="1">
            <a:spLocks noChangeArrowheads="1"/>
          </p:cNvSpPr>
          <p:nvPr/>
        </p:nvSpPr>
        <p:spPr bwMode="auto">
          <a:xfrm>
            <a:off x="252413" y="1066800"/>
            <a:ext cx="37099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This animation explores the motion of a reverse fault, and how reverse faults are represented in a focal mechanism.</a:t>
            </a:r>
          </a:p>
        </p:txBody>
      </p:sp>
      <p:sp>
        <p:nvSpPr>
          <p:cNvPr id="19461" name="TextBox 11">
            <a:extLst>
              <a:ext uri="{FF2B5EF4-FFF2-40B4-BE49-F238E27FC236}">
                <a16:creationId xmlns:a16="http://schemas.microsoft.com/office/drawing/2014/main" id="{9367F5D1-645E-4607-BE76-AF0944FF1086}"/>
              </a:ext>
            </a:extLst>
          </p:cNvPr>
          <p:cNvSpPr txBox="1">
            <a:spLocks noChangeArrowheads="1"/>
          </p:cNvSpPr>
          <p:nvPr/>
        </p:nvSpPr>
        <p:spPr bwMode="auto">
          <a:xfrm>
            <a:off x="667889" y="4795669"/>
            <a:ext cx="30051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i="1" dirty="0">
                <a:latin typeface="Arial" panose="020B0604020202020204" pitchFamily="34" charset="0"/>
              </a:rPr>
              <a:t>USGS W-phase Moment Tensor Solution</a:t>
            </a:r>
            <a:endParaRPr lang="en-US" altLang="en-US" sz="1600" i="1" dirty="0">
              <a:latin typeface="Arial" panose="020B0604020202020204" pitchFamily="34" charset="0"/>
            </a:endParaRPr>
          </a:p>
        </p:txBody>
      </p:sp>
      <p:pic>
        <p:nvPicPr>
          <p:cNvPr id="6" name="FocalMechanism_Reverse_SHORT.mp4">
            <a:hlinkClick r:id="" action="ppaction://media"/>
            <a:extLst>
              <a:ext uri="{FF2B5EF4-FFF2-40B4-BE49-F238E27FC236}">
                <a16:creationId xmlns:a16="http://schemas.microsoft.com/office/drawing/2014/main" id="{80D78617-0EE1-435D-8A1A-32E357E360F4}"/>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105424" y="1021693"/>
            <a:ext cx="4572000" cy="3429000"/>
          </a:xfrm>
          <a:prstGeom prst="rect">
            <a:avLst/>
          </a:prstGeom>
        </p:spPr>
      </p:pic>
      <p:sp>
        <p:nvSpPr>
          <p:cNvPr id="9" name="Title 1">
            <a:extLst>
              <a:ext uri="{FF2B5EF4-FFF2-40B4-BE49-F238E27FC236}">
                <a16:creationId xmlns:a16="http://schemas.microsoft.com/office/drawing/2014/main" id="{BAC17368-FACF-4CFD-9E15-8ADF2520D7E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March 31, 2022, 05:44:01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10" name="Picture 9" descr="A picture containing text, clock&#10;&#10;Description automatically generated">
            <a:extLst>
              <a:ext uri="{FF2B5EF4-FFF2-40B4-BE49-F238E27FC236}">
                <a16:creationId xmlns:a16="http://schemas.microsoft.com/office/drawing/2014/main" id="{C0F2B44C-2630-406C-B83A-412ABD1CD6A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1356" y="2081381"/>
            <a:ext cx="2742857" cy="2695238"/>
          </a:xfrm>
          <a:prstGeom prst="rect">
            <a:avLst/>
          </a:prstGeom>
        </p:spPr>
      </p:pic>
      <p:sp>
        <p:nvSpPr>
          <p:cNvPr id="2" name="TextBox 1">
            <a:extLst>
              <a:ext uri="{FF2B5EF4-FFF2-40B4-BE49-F238E27FC236}">
                <a16:creationId xmlns:a16="http://schemas.microsoft.com/office/drawing/2014/main" id="{055D14B0-F1D6-4348-82FC-C75E2EF9A375}"/>
              </a:ext>
            </a:extLst>
          </p:cNvPr>
          <p:cNvSpPr txBox="1"/>
          <p:nvPr/>
        </p:nvSpPr>
        <p:spPr>
          <a:xfrm>
            <a:off x="3986049" y="4933781"/>
            <a:ext cx="4319752" cy="1323439"/>
          </a:xfrm>
          <a:prstGeom prst="rect">
            <a:avLst/>
          </a:prstGeom>
          <a:noFill/>
        </p:spPr>
        <p:txBody>
          <a:bodyPr wrap="square" rtlCol="0">
            <a:spAutoFit/>
          </a:bodyPr>
          <a:lstStyle/>
          <a:p>
            <a:r>
              <a:rPr lang="en-US" altLang="en-US" sz="1600" dirty="0">
                <a:latin typeface="Arial" panose="020B0604020202020204" pitchFamily="34" charset="0"/>
              </a:rPr>
              <a:t>Remember, this was the focal mechanism solution for this earthquake.  It was estimated by analysis of the pattern of "first motions", that is, whether the first-arriving P waves push up or pull down.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2337"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a:extLst>
              <a:ext uri="{FF2B5EF4-FFF2-40B4-BE49-F238E27FC236}">
                <a16:creationId xmlns:a16="http://schemas.microsoft.com/office/drawing/2014/main" id="{E6FFC448-5BF6-4AF2-A7FC-2867F96726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855" r="1320"/>
          <a:stretch>
            <a:fillRect/>
          </a:stretch>
        </p:blipFill>
        <p:spPr bwMode="auto">
          <a:xfrm>
            <a:off x="1295400" y="914400"/>
            <a:ext cx="7478713"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9F985FD-CF77-448E-ADAF-1F80E05AF9B5}"/>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pic>
        <p:nvPicPr>
          <p:cNvPr id="14339" name="Picture 18" descr="IRIS_TMlogo.png">
            <a:extLst>
              <a:ext uri="{FF2B5EF4-FFF2-40B4-BE49-F238E27FC236}">
                <a16:creationId xmlns:a16="http://schemas.microsoft.com/office/drawing/2014/main" id="{2BE915A9-8440-4C11-973B-BF05C0E43EC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6">
            <a:extLst>
              <a:ext uri="{FF2B5EF4-FFF2-40B4-BE49-F238E27FC236}">
                <a16:creationId xmlns:a16="http://schemas.microsoft.com/office/drawing/2014/main" id="{F2AE4AA3-9161-4E40-B2FE-A642D9E64F53}"/>
              </a:ext>
            </a:extLst>
          </p:cNvPr>
          <p:cNvSpPr txBox="1">
            <a:spLocks noChangeArrowheads="1"/>
          </p:cNvSpPr>
          <p:nvPr/>
        </p:nvSpPr>
        <p:spPr bwMode="auto">
          <a:xfrm>
            <a:off x="1828800" y="2878138"/>
            <a:ext cx="7315200" cy="5222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400">
                <a:solidFill>
                  <a:srgbClr val="000000"/>
                </a:solidFill>
                <a:latin typeface="Arial" panose="020B0604020202020204" pitchFamily="34" charset="0"/>
              </a:rPr>
              <a:t>With instrumental noise from early spring weather and the great distance to this magnitude 7.0 earthquake, picking arrivals of seismic waves on this seismogram is a challenge.  </a:t>
            </a:r>
          </a:p>
        </p:txBody>
      </p:sp>
      <p:sp>
        <p:nvSpPr>
          <p:cNvPr id="14341" name="TextBox 11">
            <a:extLst>
              <a:ext uri="{FF2B5EF4-FFF2-40B4-BE49-F238E27FC236}">
                <a16:creationId xmlns:a16="http://schemas.microsoft.com/office/drawing/2014/main" id="{547DB798-080D-4A0E-838B-113C699065AE}"/>
              </a:ext>
            </a:extLst>
          </p:cNvPr>
          <p:cNvSpPr txBox="1">
            <a:spLocks noChangeArrowheads="1"/>
          </p:cNvSpPr>
          <p:nvPr/>
        </p:nvSpPr>
        <p:spPr bwMode="auto">
          <a:xfrm>
            <a:off x="4249738" y="1230313"/>
            <a:ext cx="338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800" b="1">
                <a:latin typeface="Arial" panose="020B0604020202020204" pitchFamily="34" charset="0"/>
              </a:rPr>
              <a:t>S</a:t>
            </a:r>
          </a:p>
        </p:txBody>
      </p:sp>
      <p:sp>
        <p:nvSpPr>
          <p:cNvPr id="14342" name="TextBox 4">
            <a:extLst>
              <a:ext uri="{FF2B5EF4-FFF2-40B4-BE49-F238E27FC236}">
                <a16:creationId xmlns:a16="http://schemas.microsoft.com/office/drawing/2014/main" id="{A6E02383-7D05-42FC-86B7-B1C9017CADF4}"/>
              </a:ext>
            </a:extLst>
          </p:cNvPr>
          <p:cNvSpPr txBox="1">
            <a:spLocks noChangeArrowheads="1"/>
          </p:cNvSpPr>
          <p:nvPr/>
        </p:nvSpPr>
        <p:spPr bwMode="auto">
          <a:xfrm>
            <a:off x="2171700" y="3603625"/>
            <a:ext cx="66294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400" dirty="0">
                <a:solidFill>
                  <a:srgbClr val="000000"/>
                </a:solidFill>
                <a:latin typeface="Arial" panose="020B0604020202020204" pitchFamily="34" charset="0"/>
              </a:rPr>
              <a:t>The first seismic waves to arrive from this earthquake were the compressional </a:t>
            </a:r>
            <a:br>
              <a:rPr lang="en-US" altLang="en-US" sz="1400" dirty="0">
                <a:solidFill>
                  <a:srgbClr val="000000"/>
                </a:solidFill>
                <a:latin typeface="Arial" panose="020B0604020202020204" pitchFamily="34" charset="0"/>
              </a:rPr>
            </a:br>
            <a:r>
              <a:rPr lang="en-US" altLang="en-US" sz="1400" dirty="0">
                <a:solidFill>
                  <a:srgbClr val="000000"/>
                </a:solidFill>
                <a:latin typeface="Arial" panose="020B0604020202020204" pitchFamily="34" charset="0"/>
              </a:rPr>
              <a:t>P waves.  Following the earthquake, it </a:t>
            </a:r>
            <a:r>
              <a:rPr lang="en-US" altLang="en-US" sz="1400" dirty="0">
                <a:latin typeface="Arial" panose="020B0604020202020204" pitchFamily="34" charset="0"/>
              </a:rPr>
              <a:t>took 13 minutes and 6 seconds for </a:t>
            </a:r>
            <a:r>
              <a:rPr lang="en-US" altLang="en-US" sz="1400" dirty="0">
                <a:solidFill>
                  <a:srgbClr val="000000"/>
                </a:solidFill>
                <a:latin typeface="Arial" panose="020B0604020202020204" pitchFamily="34" charset="0"/>
              </a:rPr>
              <a:t>the</a:t>
            </a:r>
            <a:br>
              <a:rPr lang="en-US" altLang="en-US" sz="1400" dirty="0">
                <a:solidFill>
                  <a:srgbClr val="000000"/>
                </a:solidFill>
                <a:latin typeface="Arial" panose="020B0604020202020204" pitchFamily="34" charset="0"/>
              </a:rPr>
            </a:br>
            <a:r>
              <a:rPr lang="en-US" altLang="en-US" sz="1400" dirty="0">
                <a:solidFill>
                  <a:srgbClr val="000000"/>
                </a:solidFill>
                <a:latin typeface="Arial" panose="020B0604020202020204" pitchFamily="34" charset="0"/>
              </a:rPr>
              <a:t>P waves to travel a curved path through the mantle to Bend, Oregon.</a:t>
            </a:r>
          </a:p>
        </p:txBody>
      </p:sp>
      <p:sp>
        <p:nvSpPr>
          <p:cNvPr id="13" name="TextBox 12">
            <a:extLst>
              <a:ext uri="{FF2B5EF4-FFF2-40B4-BE49-F238E27FC236}">
                <a16:creationId xmlns:a16="http://schemas.microsoft.com/office/drawing/2014/main" id="{08350986-A73E-417A-961C-A7ECFF73BC59}"/>
              </a:ext>
            </a:extLst>
          </p:cNvPr>
          <p:cNvSpPr txBox="1"/>
          <p:nvPr/>
        </p:nvSpPr>
        <p:spPr>
          <a:xfrm>
            <a:off x="6621463" y="1144588"/>
            <a:ext cx="2152650" cy="368300"/>
          </a:xfrm>
          <a:prstGeom prst="rect">
            <a:avLst/>
          </a:prstGeom>
          <a:solidFill>
            <a:schemeClr val="bg1"/>
          </a:solidFill>
        </p:spPr>
        <p:txBody>
          <a:bodyPr>
            <a:spAutoFit/>
          </a:bodyPr>
          <a:lstStyle/>
          <a:p>
            <a:pPr>
              <a:defRPr/>
            </a:pPr>
            <a:r>
              <a:rPr lang="en-US" b="1" spc="200" dirty="0">
                <a:latin typeface="Arial" charset="0"/>
                <a:ea typeface="MS PGothic" charset="-128"/>
              </a:rPr>
              <a:t>Surface Waves</a:t>
            </a:r>
          </a:p>
        </p:txBody>
      </p:sp>
      <p:sp>
        <p:nvSpPr>
          <p:cNvPr id="14344" name="TextBox 7">
            <a:extLst>
              <a:ext uri="{FF2B5EF4-FFF2-40B4-BE49-F238E27FC236}">
                <a16:creationId xmlns:a16="http://schemas.microsoft.com/office/drawing/2014/main" id="{D8E7BD60-56F8-4D90-8BC4-D470A8B17EC1}"/>
              </a:ext>
            </a:extLst>
          </p:cNvPr>
          <p:cNvSpPr txBox="1">
            <a:spLocks noChangeArrowheads="1"/>
          </p:cNvSpPr>
          <p:nvPr/>
        </p:nvSpPr>
        <p:spPr bwMode="auto">
          <a:xfrm>
            <a:off x="2185988" y="620713"/>
            <a:ext cx="6394450"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a:solidFill>
                  <a:srgbClr val="000000"/>
                </a:solidFill>
                <a:latin typeface="Arial" panose="020B0604020202020204" pitchFamily="34" charset="0"/>
              </a:rPr>
              <a:t>The record of the earthquake in Bend, Oregon (BNOR) is illustrated below.  Bend is 10,143 km (6,303 miles, 91.4°) from the location of this earthquake.  </a:t>
            </a:r>
          </a:p>
        </p:txBody>
      </p:sp>
      <p:sp>
        <p:nvSpPr>
          <p:cNvPr id="14345" name="TextBox 4">
            <a:extLst>
              <a:ext uri="{FF2B5EF4-FFF2-40B4-BE49-F238E27FC236}">
                <a16:creationId xmlns:a16="http://schemas.microsoft.com/office/drawing/2014/main" id="{2AB3A86E-B15B-42D9-9856-ED9113A4CF73}"/>
              </a:ext>
            </a:extLst>
          </p:cNvPr>
          <p:cNvSpPr txBox="1">
            <a:spLocks noChangeArrowheads="1"/>
          </p:cNvSpPr>
          <p:nvPr/>
        </p:nvSpPr>
        <p:spPr bwMode="auto">
          <a:xfrm>
            <a:off x="3095625" y="1182688"/>
            <a:ext cx="338138"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b="1">
                <a:latin typeface="Arial" panose="020B0604020202020204" pitchFamily="34" charset="0"/>
              </a:rPr>
              <a:t>P</a:t>
            </a:r>
          </a:p>
        </p:txBody>
      </p:sp>
      <p:sp>
        <p:nvSpPr>
          <p:cNvPr id="14346" name="TextBox 6">
            <a:extLst>
              <a:ext uri="{FF2B5EF4-FFF2-40B4-BE49-F238E27FC236}">
                <a16:creationId xmlns:a16="http://schemas.microsoft.com/office/drawing/2014/main" id="{85F7836F-E947-4A76-8820-6D2F2D486F2D}"/>
              </a:ext>
            </a:extLst>
          </p:cNvPr>
          <p:cNvSpPr txBox="1">
            <a:spLocks noChangeArrowheads="1"/>
          </p:cNvSpPr>
          <p:nvPr/>
        </p:nvSpPr>
        <p:spPr bwMode="auto">
          <a:xfrm>
            <a:off x="4792663" y="5510213"/>
            <a:ext cx="3943350" cy="8096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US" altLang="en-US" sz="1400">
              <a:solidFill>
                <a:srgbClr val="000000"/>
              </a:solidFill>
              <a:latin typeface="Arial" panose="020B0604020202020204" pitchFamily="34" charset="0"/>
            </a:endParaRPr>
          </a:p>
        </p:txBody>
      </p:sp>
      <p:sp>
        <p:nvSpPr>
          <p:cNvPr id="14347" name="TextBox 4">
            <a:extLst>
              <a:ext uri="{FF2B5EF4-FFF2-40B4-BE49-F238E27FC236}">
                <a16:creationId xmlns:a16="http://schemas.microsoft.com/office/drawing/2014/main" id="{A6E3E7B8-0B5C-4124-BFD5-17A2F2A6ABA6}"/>
              </a:ext>
            </a:extLst>
          </p:cNvPr>
          <p:cNvSpPr txBox="1">
            <a:spLocks noChangeArrowheads="1"/>
          </p:cNvSpPr>
          <p:nvPr/>
        </p:nvSpPr>
        <p:spPr bwMode="auto">
          <a:xfrm>
            <a:off x="2851150" y="1490663"/>
            <a:ext cx="338138" cy="2619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100" b="1">
                <a:latin typeface="Arial" panose="020B0604020202020204" pitchFamily="34" charset="0"/>
              </a:rPr>
              <a:t> </a:t>
            </a:r>
          </a:p>
        </p:txBody>
      </p:sp>
      <p:sp>
        <p:nvSpPr>
          <p:cNvPr id="14348" name="TextBox 9">
            <a:extLst>
              <a:ext uri="{FF2B5EF4-FFF2-40B4-BE49-F238E27FC236}">
                <a16:creationId xmlns:a16="http://schemas.microsoft.com/office/drawing/2014/main" id="{CFFF332D-162A-48B3-877D-AE1038072D24}"/>
              </a:ext>
            </a:extLst>
          </p:cNvPr>
          <p:cNvSpPr txBox="1">
            <a:spLocks noChangeArrowheads="1"/>
          </p:cNvSpPr>
          <p:nvPr/>
        </p:nvSpPr>
        <p:spPr bwMode="auto">
          <a:xfrm>
            <a:off x="2057400" y="4545013"/>
            <a:ext cx="6858000" cy="5826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2000"/>
              </a:lnSpc>
              <a:spcBef>
                <a:spcPct val="0"/>
              </a:spcBef>
              <a:buFontTx/>
              <a:buNone/>
            </a:pPr>
            <a:r>
              <a:rPr lang="en-US" altLang="en-US" sz="1400" dirty="0">
                <a:solidFill>
                  <a:srgbClr val="000000"/>
                </a:solidFill>
                <a:latin typeface="Arial" panose="020B0604020202020204" pitchFamily="34" charset="0"/>
              </a:rPr>
              <a:t>S waves are shear waves that follow the same path through the mantle as P waves.  S </a:t>
            </a:r>
            <a:r>
              <a:rPr lang="en-US" altLang="en-US" sz="1400" dirty="0">
                <a:latin typeface="Arial" panose="020B0604020202020204" pitchFamily="34" charset="0"/>
              </a:rPr>
              <a:t>waves took 24 minutes and 6 seconds </a:t>
            </a:r>
            <a:r>
              <a:rPr lang="en-US" altLang="en-US" sz="1400" dirty="0">
                <a:solidFill>
                  <a:srgbClr val="000000"/>
                </a:solidFill>
                <a:latin typeface="Arial" panose="020B0604020202020204" pitchFamily="34" charset="0"/>
              </a:rPr>
              <a:t>to travel from the earthquake to Bend.</a:t>
            </a:r>
          </a:p>
        </p:txBody>
      </p:sp>
      <p:sp>
        <p:nvSpPr>
          <p:cNvPr id="14349" name="TextBox 6">
            <a:extLst>
              <a:ext uri="{FF2B5EF4-FFF2-40B4-BE49-F238E27FC236}">
                <a16:creationId xmlns:a16="http://schemas.microsoft.com/office/drawing/2014/main" id="{7A5012B7-E1B9-4E4E-B5CC-22942A34B68A}"/>
              </a:ext>
            </a:extLst>
          </p:cNvPr>
          <p:cNvSpPr txBox="1">
            <a:spLocks noChangeArrowheads="1"/>
          </p:cNvSpPr>
          <p:nvPr/>
        </p:nvSpPr>
        <p:spPr bwMode="auto">
          <a:xfrm>
            <a:off x="2470150" y="5329238"/>
            <a:ext cx="6032500" cy="5826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lnSpc>
                <a:spcPts val="2000"/>
              </a:lnSpc>
              <a:spcBef>
                <a:spcPct val="0"/>
              </a:spcBef>
              <a:buFont typeface="Arial" panose="020B0604020202020204" pitchFamily="34" charset="0"/>
              <a:buNone/>
            </a:pPr>
            <a:r>
              <a:rPr lang="en-US" altLang="en-US" sz="1400" dirty="0">
                <a:solidFill>
                  <a:srgbClr val="000000"/>
                </a:solidFill>
                <a:latin typeface="Arial" panose="020B0604020202020204" pitchFamily="34" charset="0"/>
              </a:rPr>
              <a:t>Surface waves traveled the 10,143 km (6,303 miles) along the perimeter of the Earth </a:t>
            </a:r>
            <a:r>
              <a:rPr lang="en-US" altLang="en-US" sz="1400" dirty="0">
                <a:latin typeface="Arial" panose="020B0604020202020204" pitchFamily="34" charset="0"/>
              </a:rPr>
              <a:t>from the earthquake to the recording seismometer. </a:t>
            </a:r>
            <a:endParaRPr lang="en-US" altLang="en-US" sz="1400" dirty="0">
              <a:solidFill>
                <a:srgbClr val="000000"/>
              </a:solidFill>
              <a:latin typeface="Arial" panose="020B0604020202020204" pitchFamily="34" charset="0"/>
            </a:endParaRPr>
          </a:p>
        </p:txBody>
      </p:sp>
      <p:sp>
        <p:nvSpPr>
          <p:cNvPr id="15" name="Title 1">
            <a:extLst>
              <a:ext uri="{FF2B5EF4-FFF2-40B4-BE49-F238E27FC236}">
                <a16:creationId xmlns:a16="http://schemas.microsoft.com/office/drawing/2014/main" id="{795B86AF-ED0D-42A6-A84D-FB947C00341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NEW CALEDONIA</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Thursday,  March 31, 2022, 05:44:01 UTC</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7678</TotalTime>
  <Words>1273</Words>
  <Application>Microsoft Office PowerPoint</Application>
  <PresentationFormat>On-screen Show (4:3)</PresentationFormat>
  <Paragraphs>120</Paragraphs>
  <Slides>10</Slides>
  <Notes>10</Notes>
  <HiddenSlides>0</HiddenSlides>
  <MMClips>2</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Tammy Bravo</cp:lastModifiedBy>
  <cp:revision>757</cp:revision>
  <dcterms:created xsi:type="dcterms:W3CDTF">2009-05-31T20:07:40Z</dcterms:created>
  <dcterms:modified xsi:type="dcterms:W3CDTF">2022-04-01T02:29:07Z</dcterms:modified>
</cp:coreProperties>
</file>