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7" r:id="rId2"/>
    <p:sldId id="385" r:id="rId3"/>
    <p:sldId id="386" r:id="rId4"/>
    <p:sldId id="380" r:id="rId5"/>
    <p:sldId id="379" r:id="rId6"/>
    <p:sldId id="375" r:id="rId7"/>
    <p:sldId id="332" r:id="rId8"/>
    <p:sldId id="434" r:id="rId9"/>
    <p:sldId id="355" r:id="rId10"/>
    <p:sldId id="368" r:id="rId1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619B"/>
    <a:srgbClr val="324882"/>
    <a:srgbClr val="ADB4C6"/>
    <a:srgbClr val="AEB4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3" autoAdjust="0"/>
    <p:restoredTop sz="95694" autoAdjust="0"/>
  </p:normalViewPr>
  <p:slideViewPr>
    <p:cSldViewPr>
      <p:cViewPr>
        <p:scale>
          <a:sx n="106" d="100"/>
          <a:sy n="106" d="100"/>
        </p:scale>
        <p:origin x="1752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1" d="100"/>
        <a:sy n="18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4A3674-B5E0-BE45-A5D1-6C219AF222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D61C27-9630-E94D-98E5-1EF8EB5DADF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CFD296B-389A-2A4E-9EFC-35A820AFBB8E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A8B9CC9-E578-604F-9A43-C93BD9E93A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8F01168-E91D-904C-810A-8E8BC5D91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0C994-7971-0744-96F6-69243028614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55ACF-A3CC-B84B-A89F-6210A7B36E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3049590-22B4-9744-82CD-F9311505FB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arthquake.usgs.gov/earthquakes/eventpage/us7000gymk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earthquake_intensity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ieb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237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204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focal_mechanisms_explained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traveltime_curves_how_they_are_created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973712B0-0222-CB46-959F-6BAA92C45E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80947A67-C784-264F-AC8A-59A1407A1D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</a:rPr>
              <a:t>Para más detalles, visite USGS: </a:t>
            </a:r>
            <a:r>
              <a:rPr lang="es-E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https://earthquake.usgs.gov/earthquakes/eventpage/us7000gymk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9B7F3F2A-A44F-B543-914E-3AF6622FDB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05D1BF-736C-A64A-B3FE-F44D73969D08}" type="slidenum">
              <a:rPr lang="en-US" altLang="en-US" sz="1300" smtClean="0"/>
              <a:pPr>
                <a:spcBef>
                  <a:spcPct val="0"/>
                </a:spcBef>
              </a:pPr>
              <a:t>1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451318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DA418EA5-16E8-DE41-B391-AF589CF272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37557FE5-18EE-8C44-B017-85E3C27414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8A0F146D-29EF-094C-87C0-996CCE65C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7EFF1D-17F4-184F-81E6-64151A851E7A}" type="slidenum">
              <a:rPr lang="en-US" altLang="en-US" sz="1300" smtClean="0"/>
              <a:pPr>
                <a:spcBef>
                  <a:spcPct val="0"/>
                </a:spcBef>
              </a:pPr>
              <a:t>10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63303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872D40AC-E0A8-43C5-BD06-00BEEB01CB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4E29640D-93DD-421F-9C5B-3695CC525C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altLang="en-US" dirty="0">
                <a:ea typeface="ＭＳ Ｐゴシック" panose="020B0600070205080204" pitchFamily="34" charset="-128"/>
              </a:rPr>
              <a:t>Escalas de intensidad de movimiento fueron desarrolladas para estandarizar las mediciones y facilitar la comparación de diferentes terremotos. La escala de intensidad de Mercalli Modificada es una escala de diez niveles, numeradas del  I al X. Los números más bajos representan temblores imperceptibles, mientras que X representa la destrucción total.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altLang="en-US" dirty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en-US" b="1" dirty="0">
                <a:ea typeface="ＭＳ Ｐゴシック" panose="020B0600070205080204" pitchFamily="34" charset="-128"/>
              </a:rPr>
              <a:t>Animación relevante: </a:t>
            </a:r>
            <a:r>
              <a:rPr lang="es-ES" altLang="en-US" dirty="0">
                <a:ea typeface="ＭＳ Ｐゴシック" panose="020B0600070205080204" pitchFamily="34" charset="-128"/>
              </a:rPr>
              <a:t>Intensidad del terremoto </a:t>
            </a:r>
            <a:r>
              <a:rPr lang="en-US" altLang="en-US" dirty="0">
                <a:ea typeface="ＭＳ Ｐゴシック" panose="020B0600070205080204" pitchFamily="34" charset="-128"/>
                <a:hlinkClick r:id="rId3"/>
              </a:rPr>
              <a:t>https://www.iris.edu/hq/inclass/animation/earthquake_intensity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5D74C439-E838-4806-8AC8-3BAB6F9CF0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EFC25D4-2A55-4B21-A9B2-31033FC54867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CB00B360-D337-4EC2-8D71-73E7475551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6ADD45C5-BA11-4211-9EC4-19A8594E745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altLang="en-U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El  mapa USGS PAGER del Servicio Geológico de los EE.UU. muestra la población expuesta a diferentes niveles de intensidad modificada Mercalli (MMI).  MMI describe la severidad de un terremoto en términos de sus efectos en estructuras humanas y es una vasta medida de la cantidad de movimientos telúricos en un lugar dado.</a:t>
            </a:r>
            <a:endParaRPr lang="en-US" altLang="en-US" sz="6600" dirty="0">
              <a:ea typeface="ＭＳ Ｐゴシック" panose="020B0600070205080204" pitchFamily="34" charset="-128"/>
            </a:endParaRP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778D6351-96D5-44A6-8CFA-F9E51BC233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6136C01-F468-42A0-9291-EEFFF117CA86}" type="slidenum">
              <a:rPr lang="en-US" altLang="en-US" sz="1300" smtClean="0"/>
              <a:pPr>
                <a:spcBef>
                  <a:spcPct val="0"/>
                </a:spcBef>
              </a:pPr>
              <a:t>3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id="{A886084E-D5E5-C94A-85D4-D144036A19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id="{43BEE624-A3AA-D746-8B37-BB01051EEB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b="1" noProof="0" dirty="0">
                <a:solidFill>
                  <a:srgbClr val="393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Explorando la Sismología:</a:t>
            </a:r>
          </a:p>
          <a:p>
            <a:r>
              <a:rPr lang="es-ES_tradnl" alt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Navegador Interactivo de Terremotos—Mapa Mundial o Visualizador en 3D  </a:t>
            </a:r>
            <a:r>
              <a:rPr lang="es-ES_tradnl" altLang="en-US" sz="1100" noProof="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http://www.iris.edu/ieb</a:t>
            </a:r>
            <a:endParaRPr lang="es-ES_tradnl" alt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D33516DF-533B-784D-AB1E-D4682DF086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7022624-1F23-5044-9AF2-95F00F9EAD5F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</a:t>
            </a:fld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981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96379B2B-A7A4-934A-BF29-36A633A723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C2F2594A-8810-0C4E-9A4A-65ED432309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DF480768-8F0E-E643-8CEC-053CA14764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ED3A273-4791-5A4B-B797-1E57EF2AB7DD}" type="slidenum">
              <a:rPr lang="en-US" altLang="en-US" sz="1200" smtClean="0">
                <a:latin typeface="Calibri" panose="020F0502020204030204" pitchFamily="34" charset="0"/>
                <a:cs typeface="Arial" panose="020B0604020202020204" pitchFamily="34" charset="0"/>
              </a:rPr>
              <a:pPr/>
              <a:t>5</a:t>
            </a:fld>
            <a:endParaRPr lang="en-US" altLang="en-US" sz="12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207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>
            <a:extLst>
              <a:ext uri="{FF2B5EF4-FFF2-40B4-BE49-F238E27FC236}">
                <a16:creationId xmlns:a16="http://schemas.microsoft.com/office/drawing/2014/main" id="{AFB79AE4-CA3D-194F-99A8-F279628DA8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>
            <a:extLst>
              <a:ext uri="{FF2B5EF4-FFF2-40B4-BE49-F238E27FC236}">
                <a16:creationId xmlns:a16="http://schemas.microsoft.com/office/drawing/2014/main" id="{5DE0F3E5-7AC3-C344-BA08-9DE04A7B63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</a:rPr>
              <a:t>Más información: </a:t>
            </a:r>
            <a:r>
              <a:rPr lang="es-E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https://www.iris.edu/hq/inclass/animation/237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A843E544-A274-1640-BD85-59827925D6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958BE7C-3776-3E4B-AF84-6D2D6D4F1845}" type="slidenum">
              <a:rPr lang="en-US" altLang="en-US" sz="1300" smtClean="0"/>
              <a:pPr>
                <a:spcBef>
                  <a:spcPct val="0"/>
                </a:spcBef>
              </a:pPr>
              <a:t>6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6483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>
            <a:extLst>
              <a:ext uri="{FF2B5EF4-FFF2-40B4-BE49-F238E27FC236}">
                <a16:creationId xmlns:a16="http://schemas.microsoft.com/office/drawing/2014/main" id="{7E9A5F50-E716-7D46-A9F7-0BFE273CB0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es Placeholder 2">
            <a:extLst>
              <a:ext uri="{FF2B5EF4-FFF2-40B4-BE49-F238E27FC236}">
                <a16:creationId xmlns:a16="http://schemas.microsoft.com/office/drawing/2014/main" id="{71286F9E-73D2-9D44-B702-4C58B8655C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sz="1200" b="1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</a:rPr>
              <a:t>Animación Relevante:</a:t>
            </a: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</a:rPr>
              <a:t>Entendiendo los mecanismos focales </a:t>
            </a:r>
            <a:r>
              <a:rPr lang="es-E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https://www.iris.edu/hq/inclass/animation/204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D49D51F0-717D-3B49-A287-7F114D97F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9805F1-2C30-2D4B-AC79-5BAFB170C9F4}" type="slidenum">
              <a:rPr lang="en-US" altLang="en-US" sz="1300" smtClean="0"/>
              <a:pPr>
                <a:spcBef>
                  <a:spcPct val="0"/>
                </a:spcBef>
              </a:pPr>
              <a:t>7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597565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12A8D377-6315-466A-9D76-03FC2CDAA8A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33668D6C-3BBA-4CB8-9679-708493CEAED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sz="1200" b="1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Animación Relevante:</a:t>
            </a: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Explicación de los mecanismos focales: </a:t>
            </a:r>
            <a:r>
              <a:rPr lang="es-E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  <a:hlinkClick r:id="rId3"/>
              </a:rPr>
              <a:t>https://www.iris.edu/hq/inclass/animation/focal_mechanisms_explained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6F1146D9-0704-43B2-9FA1-81D5EEB756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01675" indent="-269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0810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128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19446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018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8590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162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7734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193043E-4B9B-4BB4-834F-2A464ED2E1A8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5DB77A68-00AC-4604-B5FF-6A9673F27F1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0C9F929C-5294-422B-867C-6832E62B6B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VE" sz="1200" b="1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Animación Relevante:</a:t>
            </a:r>
            <a:r>
              <a:rPr lang="es-VE" sz="1200" b="0" i="0" kern="120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VE" altLang="en-US" sz="1200" b="0" i="0" kern="120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</a:rPr>
              <a:t>¿De donde provienen</a:t>
            </a:r>
            <a:r>
              <a:rPr lang="es-VE" altLang="en-US" sz="1200" b="0" i="0" kern="1200" baseline="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</a:rPr>
              <a:t> las curvas Tiempo de Viaje?</a:t>
            </a:r>
            <a:r>
              <a:rPr lang="es-VE" altLang="en-US" sz="1400" noProof="0" dirty="0"/>
              <a:t>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https://www.iris.edu/hq/inclass/animation/traveltime_curves_how_they_are_created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  <a:p>
            <a:endParaRPr lang="en-US" altLang="en-US" b="1" dirty="0">
              <a:solidFill>
                <a:srgbClr val="0070C0"/>
              </a:solidFill>
            </a:endParaRP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8F09C926-12D6-410E-A272-483D83E9B7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37DEFE-5226-4976-B996-F2F74400B49A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9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D6639-5476-F446-909D-0888E1F9D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22ABD-EBC2-514B-8B9E-0D8B2337B41C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903E2-C9FC-8E4E-B3F6-619AFC740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E7083-7D52-E343-909B-ACF912CF7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9C30E-6E2F-644E-BB9D-4CE4CFDF3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410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279E0-5A4F-BB44-8817-B162F1B97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04707-61DA-C44A-9182-C0FB5E20CA01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7F652-DD06-A548-9FA7-395DE6383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EB970-AC09-BC45-88CC-E08A0A815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2137D-7C80-0C43-82B4-0567627398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334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8D5BA-0519-CE41-A59E-1696B1124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5244-A33A-5442-8B0C-0FD07D2F95F6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99260-C536-B14B-A4E3-8EE4E7209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11E26-FD98-7745-BC79-BB6431029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D5AAD-018C-A34D-9942-B956D3B48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53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A87F7-D5C2-FA47-BCAD-454F0E6A9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2CD47-2DC8-0C4F-BA8E-98D0F01E4BCD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94A71-54A7-1449-AE95-9970B30D4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33C18-71DF-9343-8EA0-4D8AFD076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15A52-618E-1347-BA72-3E01D39ED2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74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FD8CA-B65C-F54B-98EF-D70FB5799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9BCF1-B994-1646-896F-0D7C00C209F4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B1CCF-1C5B-D044-B372-371AB02AD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B6C87-5BCF-034A-BC0D-BE61FA305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F09CD-26F4-4143-9A06-65263F531A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50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C4AC48C-717B-774A-80CC-4F9BBEA95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65E3-BC4D-8848-99E9-8D357509B173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E2B84F-D4AD-7B4D-8E16-18616B51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A69361-1E19-2B42-934E-9F33F04F4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7D16-C4A4-9546-B6B3-7307D5B876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72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4A6890-FA0B-C240-94EF-155C9FDF6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3329A-124D-6047-8721-8723551C48E8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8CFD69-D1C5-154E-82B2-BCD48F4B2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D2C3FA-35D9-B747-95CF-0A0B7CFD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E0A46-D52F-D548-B1F0-BD488A7CA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30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3903881-4571-7746-8CAC-D9D337E08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C70D5-920D-2747-A925-7CD67F656489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FC5BFA1-A442-F048-A423-94472176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243814-946E-9946-82CA-8E5E4674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DFCCE-8978-9E49-B9C8-8DA50A0D01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710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B4A7ED-2F84-1B40-97A7-218CC9690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38228-2848-D04F-9513-A6EFE864BBFB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1A94365-283E-8540-A33E-1EC39EDBD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3257086-92C4-B246-A89F-EC0939701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03CC-09A4-FF42-8875-C9A05223A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5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482B3F-8547-0545-9EF8-D8015D8F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5F36-4EDE-A44C-8163-37B7FAE6F777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CBB477-F4F3-9449-B9CF-3DDE99DC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A7CA83-F3B6-354D-A85A-95D55461C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B73C-FFA3-B544-BD16-9E6888B1CE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39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96E955-320E-0641-A4DF-FDF6AD517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F1287-D3A1-0640-999E-AA38068C82C3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B66A901-62BE-314B-BA11-5FD85914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AFB752-F34F-1B46-A058-DAB42B81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729CE-1D88-2240-AC49-43A3449216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59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632CE74-C6AE-9848-97B0-69C34BAC9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EA43FE2-1888-1B4C-87E1-E4E1E69F8A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6C972-C885-2346-83D3-D3C315146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19F70BF3-2631-FB43-9836-D6E4F0D5C463}" type="datetimeFigureOut">
              <a:rPr lang="en-US" altLang="en-US"/>
              <a:pPr>
                <a:defRPr/>
              </a:pPr>
              <a:t>3/31/22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FF6E4-1352-534B-B744-8C55DD494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ABE58-A805-064E-93D0-DB7736C24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AD6B02AB-3513-0A4C-A4EC-69EB9B14C0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hyperlink" Target="http://www.iris.edu/hq/re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tkb@iris.edu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9.PNG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png"/><Relationship Id="rId9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www.iris.edu/hq/inclass/animation/237" TargetMode="External"/><Relationship Id="rId2" Type="http://schemas.openxmlformats.org/officeDocument/2006/relationships/video" Target="file:///C:\Users\tkb\Desktop\SolomonVanuatu_short.mp4" TargetMode="External"/><Relationship Id="rId1" Type="http://schemas.microsoft.com/office/2007/relationships/media" Target="file:///C:\Users\tkb\Desktop\SolomonVanuatu_short.mp4" TargetMode="External"/><Relationship Id="rId6" Type="http://schemas.openxmlformats.org/officeDocument/2006/relationships/hyperlink" Target="https://youtu.be/GUIPv1vUvlc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9FF6DE-9D64-774C-92D4-4FFEC5ADDADC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38" name="Picture 8" descr="IRIS_TMlogo.png">
            <a:extLst>
              <a:ext uri="{FF2B5EF4-FFF2-40B4-BE49-F238E27FC236}">
                <a16:creationId xmlns:a16="http://schemas.microsoft.com/office/drawing/2014/main" id="{CC269468-A866-194D-B55D-320B43FA1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FE1B0DF-0E54-874E-AFAE-E7B615755FBB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381000" y="1045192"/>
            <a:ext cx="7772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_tradnl" altLang="en-US" sz="1800" dirty="0">
                <a:latin typeface="Arial" charset="0"/>
              </a:rPr>
              <a:t>Un terremoto de magnitud 7,0 ha ocurrido a 279 km (173 millas) al ESE de </a:t>
            </a:r>
            <a:r>
              <a:rPr lang="es-ES_tradnl" altLang="en-US" sz="1800" dirty="0" err="1">
                <a:latin typeface="Arial" charset="0"/>
              </a:rPr>
              <a:t>Tadine</a:t>
            </a:r>
            <a:r>
              <a:rPr lang="es-ES_tradnl" altLang="en-US" sz="1800" dirty="0">
                <a:latin typeface="Arial" charset="0"/>
              </a:rPr>
              <a:t>, Nueva Caledonia a una profundidad de 10 km (6,2 millas). Una alerta de tsunami emitida para la región fue levantada. No hay informes inmediatos de daños o lesiones.</a:t>
            </a:r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F789CC5E-EA46-40BB-813B-AD52D52439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5" y="2565157"/>
            <a:ext cx="4695768" cy="368324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121" y="2044489"/>
            <a:ext cx="4346076" cy="28561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423973" y="3961852"/>
            <a:ext cx="371462" cy="229148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 flipV="1">
            <a:off x="3423973" y="2044489"/>
            <a:ext cx="1207148" cy="1917363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3795435" y="4191000"/>
            <a:ext cx="835686" cy="709618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227A3C-0705-45E4-8E06-282621F56160}"/>
              </a:ext>
            </a:extLst>
          </p:cNvPr>
          <p:cNvSpPr txBox="1"/>
          <p:nvPr/>
        </p:nvSpPr>
        <p:spPr>
          <a:xfrm>
            <a:off x="1369087" y="410467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Australia</a:t>
            </a:r>
          </a:p>
        </p:txBody>
      </p:sp>
      <p:pic>
        <p:nvPicPr>
          <p:cNvPr id="22" name="Picture 21" descr="A picture containing sky, outdoor, water, beach&#10;&#10;Description automatically generated">
            <a:extLst>
              <a:ext uri="{FF2B5EF4-FFF2-40B4-BE49-F238E27FC236}">
                <a16:creationId xmlns:a16="http://schemas.microsoft.com/office/drawing/2014/main" id="{6E93525D-CEAC-417E-92A2-0F26F3AA77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733" y="5007592"/>
            <a:ext cx="3459067" cy="1729534"/>
          </a:xfrm>
          <a:prstGeom prst="rect">
            <a:avLst/>
          </a:prstGeom>
        </p:spPr>
      </p:pic>
      <p:sp>
        <p:nvSpPr>
          <p:cNvPr id="24" name="TextBox 16">
            <a:extLst>
              <a:ext uri="{FF2B5EF4-FFF2-40B4-BE49-F238E27FC236}">
                <a16:creationId xmlns:a16="http://schemas.microsoft.com/office/drawing/2014/main" id="{821F0B93-7037-4338-864E-529C7E81E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0175" y="6502683"/>
            <a:ext cx="32575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Playa </a:t>
            </a:r>
            <a:r>
              <a:rPr lang="es-ES_tradnl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Yédjélé</a:t>
            </a: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s-ES_tradnl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Maré</a:t>
            </a: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, Nueva Caledonia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F8B390-22A7-5B4A-BB3C-8A20033214F5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8675" name="Picture 1">
            <a:extLst>
              <a:ext uri="{FF2B5EF4-FFF2-40B4-BE49-F238E27FC236}">
                <a16:creationId xmlns:a16="http://schemas.microsoft.com/office/drawing/2014/main" id="{42B16672-DFAE-6449-A028-EC373688E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62563"/>
            <a:ext cx="2413000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">
            <a:extLst>
              <a:ext uri="{FF2B5EF4-FFF2-40B4-BE49-F238E27FC236}">
                <a16:creationId xmlns:a16="http://schemas.microsoft.com/office/drawing/2014/main" id="{05E3E393-74AF-A84C-9158-78A602B750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5337175"/>
            <a:ext cx="120015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1">
            <a:extLst>
              <a:ext uri="{FF2B5EF4-FFF2-40B4-BE49-F238E27FC236}">
                <a16:creationId xmlns:a16="http://schemas.microsoft.com/office/drawing/2014/main" id="{6E0EDF64-378D-D440-A935-B3B96B18C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175" y="6462713"/>
            <a:ext cx="2511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2144AB"/>
                </a:solidFill>
                <a:latin typeface="Arial" panose="020B0604020202020204" pitchFamily="34" charset="0"/>
              </a:rPr>
              <a:t>www.iris.edu/earthquake</a:t>
            </a:r>
          </a:p>
        </p:txBody>
      </p:sp>
      <p:pic>
        <p:nvPicPr>
          <p:cNvPr id="28678" name="Picture 1">
            <a:extLst>
              <a:ext uri="{FF2B5EF4-FFF2-40B4-BE49-F238E27FC236}">
                <a16:creationId xmlns:a16="http://schemas.microsoft.com/office/drawing/2014/main" id="{EBB20316-D48A-A349-B70B-E0928ED72E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4806950"/>
            <a:ext cx="20574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D52CE565-8B22-AA42-BEA4-95171EB8C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773113"/>
            <a:ext cx="78597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b="1" dirty="0">
                <a:solidFill>
                  <a:srgbClr val="393996"/>
                </a:solidFill>
                <a:latin typeface="Arial" panose="020B0604020202020204" pitchFamily="34" charset="0"/>
              </a:rPr>
              <a:t>Momentos de Enseñanzas son un servicio de</a:t>
            </a: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Las Instituciones de Investigación Incorporadas para la Sismología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 Educación &amp; Alcance Público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La Universidad de Portland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Por favor enviar comentarios a </a:t>
            </a:r>
            <a:r>
              <a:rPr lang="es-ES_tradnl" altLang="en-US" sz="1800" dirty="0">
                <a:latin typeface="Arial" panose="020B0604020202020204" pitchFamily="34" charset="0"/>
                <a:hlinkClick r:id="rId6"/>
              </a:rPr>
              <a:t>tkb@iris.edu</a:t>
            </a: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Para recibir notificaciones automáticas de nuevos Momentos de enseñanzas suscribirse en </a:t>
            </a:r>
            <a:r>
              <a:rPr lang="es-ES_tradnl" altLang="en-US" sz="1800" dirty="0">
                <a:latin typeface="Arial" panose="020B0604020202020204" pitchFamily="34" charset="0"/>
                <a:hlinkClick r:id="rId7"/>
              </a:rPr>
              <a:t>www.iris.edu/hq/retm</a:t>
            </a: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31DEB51-9108-4220-9FD9-CB69CE8C1F60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174" name="TextBox 15">
            <a:extLst>
              <a:ext uri="{FF2B5EF4-FFF2-40B4-BE49-F238E27FC236}">
                <a16:creationId xmlns:a16="http://schemas.microsoft.com/office/drawing/2014/main" id="{43CAF0BC-18F3-40AD-8047-4E5273215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914400"/>
            <a:ext cx="307975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500" dirty="0">
                <a:latin typeface="Arial" panose="020B0604020202020204" pitchFamily="34" charset="0"/>
              </a:rPr>
              <a:t>La escala de intensidad de Mercalli modificada (MMI) es una escala de diez niveles que indica la severidad de los movimientos telúricos. La intensidad se basa en los efectos observados y es variable en el área afectada por un terremoto. La intensidad depende del tamaño del terremoto, la profundidad, la distancia y las condiciones locales.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latin typeface="Arial" panose="020B0604020202020204" pitchFamily="34" charset="0"/>
            </a:endParaRPr>
          </a:p>
        </p:txBody>
      </p:sp>
      <p:pic>
        <p:nvPicPr>
          <p:cNvPr id="7175" name="Picture 8" descr="IRIS_TMlogo.png">
            <a:extLst>
              <a:ext uri="{FF2B5EF4-FFF2-40B4-BE49-F238E27FC236}">
                <a16:creationId xmlns:a16="http://schemas.microsoft.com/office/drawing/2014/main" id="{0C28D01A-98E7-4AEE-B4A8-BBC9C670E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>
            <a:extLst>
              <a:ext uri="{FF2B5EF4-FFF2-40B4-BE49-F238E27FC236}">
                <a16:creationId xmlns:a16="http://schemas.microsoft.com/office/drawing/2014/main" id="{763967F5-B16A-44DD-AA1A-850CC3B63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4152900"/>
            <a:ext cx="6286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FF9D891E-40F9-46DF-90EC-3C09C55BEC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838200"/>
            <a:ext cx="5601034" cy="55917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B7BAEA-0007-2B4F-91C4-57B0C4E57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14" y="3810000"/>
            <a:ext cx="2109787" cy="287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400" b="1" dirty="0">
                <a:latin typeface="Arial" panose="020B0604020202020204" pitchFamily="34" charset="0"/>
              </a:rPr>
              <a:t>Temblor Percibido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n-US" sz="1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C00000"/>
                </a:solidFill>
                <a:latin typeface="Arial" panose="020B0604020202020204" pitchFamily="34" charset="0"/>
              </a:rPr>
              <a:t>Extremo 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Violento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Severo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Muy 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FF00"/>
                </a:solidFill>
                <a:latin typeface="Arial" panose="020B0604020202020204" pitchFamily="34" charset="0"/>
              </a:rPr>
              <a:t>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Moderado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Ligero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Débil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Imperceptible</a:t>
            </a:r>
            <a:endParaRPr lang="es-VE" altLang="en-US" sz="1800" dirty="0">
              <a:latin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68C164-8823-4146-9E62-9CF1C0247DFB}"/>
              </a:ext>
            </a:extLst>
          </p:cNvPr>
          <p:cNvSpPr txBox="1"/>
          <p:nvPr/>
        </p:nvSpPr>
        <p:spPr>
          <a:xfrm>
            <a:off x="684889" y="3810000"/>
            <a:ext cx="610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MMI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27DD6-9AF8-5443-ACEB-75F48D4CF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941" y="6458226"/>
            <a:ext cx="5224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400" i="1" dirty="0">
                <a:latin typeface="Arial" panose="020B0604020202020204" pitchFamily="34" charset="0"/>
              </a:rPr>
              <a:t>USGS Intensidad de Movimiento Estimada del Terremoto M 7,0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BD883F9-4DCC-794A-B202-CEC2D9B0EC79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A7EE22-D5AF-4381-84AE-99BF42E8D0A6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s-ES_tradnl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9219" name="Picture 8" descr="IRIS_TMlogo.png">
            <a:extLst>
              <a:ext uri="{FF2B5EF4-FFF2-40B4-BE49-F238E27FC236}">
                <a16:creationId xmlns:a16="http://schemas.microsoft.com/office/drawing/2014/main" id="{1817F4D8-65A5-4DF7-B6C9-2E1CEA6556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18">
            <a:extLst>
              <a:ext uri="{FF2B5EF4-FFF2-40B4-BE49-F238E27FC236}">
                <a16:creationId xmlns:a16="http://schemas.microsoft.com/office/drawing/2014/main" id="{9929321F-17E3-4DEA-B963-0B1E0DB4F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123950"/>
            <a:ext cx="38862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dirty="0">
                <a:latin typeface="Arial" panose="020B0604020202020204" pitchFamily="34" charset="0"/>
              </a:rPr>
              <a:t>El mapa USGS PAGER muestra la población expuesta a diferentes niveles de Intensidad Mercalli Modificada (MMI).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dirty="0">
                <a:latin typeface="Arial" panose="020B0604020202020204" pitchFamily="34" charset="0"/>
              </a:rPr>
              <a:t>El USGS estima que más de 3.000 personas sintieron una ligera sacudida como consecuencia de este terremoto.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5E28A99-D291-47D4-A229-375A5A16F7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729549"/>
            <a:ext cx="4791776" cy="47917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440F184-5C1F-684D-A928-3E52216507EC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0E6825-C940-1D42-A0DF-B21A9E2369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97" y="3067158"/>
            <a:ext cx="2343291" cy="3645119"/>
          </a:xfrm>
          <a:prstGeom prst="rect">
            <a:avLst/>
          </a:prstGeom>
        </p:spPr>
      </p:pic>
      <p:sp>
        <p:nvSpPr>
          <p:cNvPr id="15" name="TextBox 20">
            <a:extLst>
              <a:ext uri="{FF2B5EF4-FFF2-40B4-BE49-F238E27FC236}">
                <a16:creationId xmlns:a16="http://schemas.microsoft.com/office/drawing/2014/main" id="{843FD700-5492-AF4D-95AF-3CD946ABC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521325"/>
            <a:ext cx="582453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1300" dirty="0">
                <a:latin typeface="Arial" panose="020B0604020202020204" pitchFamily="34" charset="0"/>
              </a:rPr>
              <a:t>El código de colores de las líneas de contorno marca las regiones de intensidad MMI. La población total expuesta a un valor MMI dado es obtenida sumando la población entre las líneas de contorno. La estimación de la población expuesta a cada intensidad  MMI es mostrada en la tabla.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5CE2F4-1278-4F45-91FB-0068F9FB2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6473825"/>
            <a:ext cx="464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i="1" dirty="0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ap of a city&#10;&#10;Description automatically generated with low confidence">
            <a:extLst>
              <a:ext uri="{FF2B5EF4-FFF2-40B4-BE49-F238E27FC236}">
                <a16:creationId xmlns:a16="http://schemas.microsoft.com/office/drawing/2014/main" id="{FFE561FA-E89F-4355-8635-57AA6B455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420" y="838200"/>
            <a:ext cx="5611168" cy="3968453"/>
          </a:xfrm>
          <a:prstGeom prst="rect">
            <a:avLst/>
          </a:prstGeom>
        </p:spPr>
      </p:pic>
      <p:sp>
        <p:nvSpPr>
          <p:cNvPr id="22529" name="TextBox 14">
            <a:extLst>
              <a:ext uri="{FF2B5EF4-FFF2-40B4-BE49-F238E27FC236}">
                <a16:creationId xmlns:a16="http://schemas.microsoft.com/office/drawing/2014/main" id="{048415A3-752C-F24B-87B7-F1FBFA061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4" y="1042307"/>
            <a:ext cx="2903052" cy="571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000"/>
              </a:lnSpc>
              <a:spcBef>
                <a:spcPct val="0"/>
              </a:spcBef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Este mapa de sismicidad muestra los 2.000 terremotos mas recientes en la región de la Fosa Sur de las Nuevas </a:t>
            </a:r>
            <a:r>
              <a:rPr lang="es-ES_tradnl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Hébridas</a:t>
            </a: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y la Fosa de Tonga. Las profundidades de los terremotos aumentan de oeste a este a lo largo de la Fosa Sur de las Nuevas </a:t>
            </a:r>
            <a:r>
              <a:rPr lang="es-ES_tradnl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Hébridas</a:t>
            </a: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, donde la Placa Australiana se subduce debajo de la Placa del Pacífico.</a:t>
            </a:r>
          </a:p>
          <a:p>
            <a:pPr>
              <a:lnSpc>
                <a:spcPts val="2000"/>
              </a:lnSpc>
              <a:spcBef>
                <a:spcPct val="0"/>
              </a:spcBef>
              <a:buNone/>
            </a:pPr>
            <a:endParaRPr lang="es-ES_tradnl" alt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ct val="0"/>
              </a:spcBef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Al otro extremo de la Fosa de Tonga, la profundidad de los terremotos aumenta de este a oeste, donde la Placa del Pacífico se subduce debajo de la Placa Australiana.</a:t>
            </a:r>
          </a:p>
          <a:p>
            <a:pPr>
              <a:lnSpc>
                <a:spcPts val="2000"/>
              </a:lnSpc>
              <a:spcBef>
                <a:spcPct val="0"/>
              </a:spcBef>
              <a:buNone/>
            </a:pPr>
            <a:endParaRPr lang="es-ES_tradnl" alt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ct val="0"/>
              </a:spcBef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El epicentro de este terremoto M7,0 se etiqueta en el mapa insertado a la derecha.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5C11BF-68E6-4FD5-A236-8F32B66C41E3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ES_tradnl" altLang="en-US" sz="18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22532" name="Picture 18" descr="IRIS_TMlogo.png">
            <a:extLst>
              <a:ext uri="{FF2B5EF4-FFF2-40B4-BE49-F238E27FC236}">
                <a16:creationId xmlns:a16="http://schemas.microsoft.com/office/drawing/2014/main" id="{29C5DCFC-91BE-4A48-886C-A4E84B20A3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16">
            <a:extLst>
              <a:ext uri="{FF2B5EF4-FFF2-40B4-BE49-F238E27FC236}">
                <a16:creationId xmlns:a16="http://schemas.microsoft.com/office/drawing/2014/main" id="{D8B378D6-5CA0-F04E-B0CF-434A9C1D0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1357" y="3979263"/>
            <a:ext cx="11917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Placa del Pacífico</a:t>
            </a:r>
          </a:p>
        </p:txBody>
      </p:sp>
      <p:sp>
        <p:nvSpPr>
          <p:cNvPr id="22536" name="TextBox 16">
            <a:extLst>
              <a:ext uri="{FF2B5EF4-FFF2-40B4-BE49-F238E27FC236}">
                <a16:creationId xmlns:a16="http://schemas.microsoft.com/office/drawing/2014/main" id="{19C7ABF6-7ECD-FC41-A023-6067C6A31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599" y="5013324"/>
            <a:ext cx="21875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ES_tradnl" altLang="en-US" sz="1400" i="1" dirty="0">
                <a:solidFill>
                  <a:srgbClr val="000000"/>
                </a:solidFill>
                <a:latin typeface="Arial" panose="020B0604020202020204" pitchFamily="34" charset="0"/>
              </a:rPr>
              <a:t>Mapa creado con 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s-ES_tradnl" altLang="en-US" sz="1400" i="1" dirty="0">
                <a:solidFill>
                  <a:srgbClr val="000000"/>
                </a:solidFill>
                <a:latin typeface="Arial" panose="020B0604020202020204" pitchFamily="34" charset="0"/>
              </a:rPr>
              <a:t>el Navegador de Terremotos de IRIS</a:t>
            </a:r>
          </a:p>
        </p:txBody>
      </p:sp>
      <p:pic>
        <p:nvPicPr>
          <p:cNvPr id="22537" name="Picture 2">
            <a:extLst>
              <a:ext uri="{FF2B5EF4-FFF2-40B4-BE49-F238E27FC236}">
                <a16:creationId xmlns:a16="http://schemas.microsoft.com/office/drawing/2014/main" id="{CECC50E7-2EE9-7142-AB0D-06530C4C29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1" b="14381"/>
          <a:stretch>
            <a:fillRect/>
          </a:stretch>
        </p:blipFill>
        <p:spPr bwMode="auto">
          <a:xfrm>
            <a:off x="8021637" y="4519030"/>
            <a:ext cx="801687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TextBox 33">
            <a:extLst>
              <a:ext uri="{FF2B5EF4-FFF2-40B4-BE49-F238E27FC236}">
                <a16:creationId xmlns:a16="http://schemas.microsoft.com/office/drawing/2014/main" id="{BF026C28-49E2-2E47-AE5D-E17CFFE4C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5249" y="845345"/>
            <a:ext cx="2952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200" dirty="0">
                <a:solidFill>
                  <a:srgbClr val="FFFFFF"/>
                </a:solidFill>
                <a:latin typeface="Arial" panose="020B0604020202020204" pitchFamily="34" charset="0"/>
              </a:rPr>
              <a:t>Fosa Sur de las Nuevas </a:t>
            </a:r>
            <a:r>
              <a:rPr lang="es-ES_tradnl" altLang="en-US" sz="1200" dirty="0" err="1">
                <a:solidFill>
                  <a:srgbClr val="FFFFFF"/>
                </a:solidFill>
                <a:latin typeface="Arial" panose="020B0604020202020204" pitchFamily="34" charset="0"/>
              </a:rPr>
              <a:t>Hébridas</a:t>
            </a:r>
            <a:endParaRPr lang="es-ES_tradnl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E493C6-ABBF-401D-AAB1-E6D4DD764E4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069569" y="1152675"/>
            <a:ext cx="811212" cy="1598612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1" name="TextBox 33">
            <a:extLst>
              <a:ext uri="{FF2B5EF4-FFF2-40B4-BE49-F238E27FC236}">
                <a16:creationId xmlns:a16="http://schemas.microsoft.com/office/drawing/2014/main" id="{04A789A9-67DC-4046-9C91-E908891B18AB}"/>
              </a:ext>
            </a:extLst>
          </p:cNvPr>
          <p:cNvSpPr txBox="1">
            <a:spLocks noChangeArrowheads="1"/>
          </p:cNvSpPr>
          <p:nvPr/>
        </p:nvSpPr>
        <p:spPr bwMode="auto">
          <a:xfrm rot="-4140513">
            <a:off x="7076494" y="3108326"/>
            <a:ext cx="14366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Fosa de Tonga</a:t>
            </a:r>
          </a:p>
        </p:txBody>
      </p:sp>
      <p:sp>
        <p:nvSpPr>
          <p:cNvPr id="22542" name="TextBox 16">
            <a:extLst>
              <a:ext uri="{FF2B5EF4-FFF2-40B4-BE49-F238E27FC236}">
                <a16:creationId xmlns:a16="http://schemas.microsoft.com/office/drawing/2014/main" id="{15AB42B2-1A94-3F4C-A25C-B7D382892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9375" y="3409263"/>
            <a:ext cx="1263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600" dirty="0">
                <a:solidFill>
                  <a:srgbClr val="FFFFFF"/>
                </a:solidFill>
                <a:latin typeface="Arial" panose="020B0604020202020204" pitchFamily="34" charset="0"/>
              </a:rPr>
              <a:t>Placa Australiana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230CF1-D5CE-4687-8128-E75EA1E8801A}"/>
              </a:ext>
            </a:extLst>
          </p:cNvPr>
          <p:cNvCxnSpPr>
            <a:cxnSpLocks/>
          </p:cNvCxnSpPr>
          <p:nvPr/>
        </p:nvCxnSpPr>
        <p:spPr>
          <a:xfrm flipH="1">
            <a:off x="3142766" y="3209342"/>
            <a:ext cx="815552" cy="1235488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012AB9D-EF52-465A-A843-554BDED7E63A}"/>
              </a:ext>
            </a:extLst>
          </p:cNvPr>
          <p:cNvCxnSpPr>
            <a:cxnSpLocks/>
          </p:cNvCxnSpPr>
          <p:nvPr/>
        </p:nvCxnSpPr>
        <p:spPr>
          <a:xfrm>
            <a:off x="5377543" y="3209342"/>
            <a:ext cx="1277297" cy="1235488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Map&#10;&#10;Description automatically generated">
            <a:extLst>
              <a:ext uri="{FF2B5EF4-FFF2-40B4-BE49-F238E27FC236}">
                <a16:creationId xmlns:a16="http://schemas.microsoft.com/office/drawing/2014/main" id="{4DF6181B-4A6E-4DFD-8AD4-B1676AB10F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849" y="4444830"/>
            <a:ext cx="3556751" cy="226077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7DECC9-9FAF-487A-83FE-5E4F1EF272FE}"/>
              </a:ext>
            </a:extLst>
          </p:cNvPr>
          <p:cNvCxnSpPr>
            <a:cxnSpLocks/>
          </p:cNvCxnSpPr>
          <p:nvPr/>
        </p:nvCxnSpPr>
        <p:spPr>
          <a:xfrm flipV="1">
            <a:off x="4961731" y="5861128"/>
            <a:ext cx="491331" cy="381365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8" name="TextBox 16">
            <a:extLst>
              <a:ext uri="{FF2B5EF4-FFF2-40B4-BE49-F238E27FC236}">
                <a16:creationId xmlns:a16="http://schemas.microsoft.com/office/drawing/2014/main" id="{F723A3AE-9AE9-D044-A64E-7BB488F62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5290" y="6222951"/>
            <a:ext cx="15977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Terremoto M7,0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8F9AB3E-0282-A04D-9532-C9F0FF8189A4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76E41A-A5ED-0240-A4F4-5A89E3F99611}"/>
              </a:ext>
            </a:extLst>
          </p:cNvPr>
          <p:cNvSpPr/>
          <p:nvPr/>
        </p:nvSpPr>
        <p:spPr>
          <a:xfrm>
            <a:off x="8239045" y="1928850"/>
            <a:ext cx="584279" cy="2130862"/>
          </a:xfrm>
          <a:prstGeom prst="rect">
            <a:avLst/>
          </a:prstGeom>
          <a:solidFill>
            <a:srgbClr val="AEB4C6"/>
          </a:solidFill>
          <a:ln>
            <a:solidFill>
              <a:srgbClr val="ADB4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023CEA-B683-2C4F-8088-EEE812BB1386}"/>
              </a:ext>
            </a:extLst>
          </p:cNvPr>
          <p:cNvGrpSpPr/>
          <p:nvPr/>
        </p:nvGrpSpPr>
        <p:grpSpPr>
          <a:xfrm>
            <a:off x="8128151" y="1928850"/>
            <a:ext cx="695393" cy="2058914"/>
            <a:chOff x="9462932" y="1979085"/>
            <a:chExt cx="695393" cy="20589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0D883C7-DD1F-744B-9CE3-E2996168A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62932" y="1979085"/>
              <a:ext cx="693533" cy="188367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8D905C3-7882-C144-BE82-D5A4E6F5F5A7}"/>
                </a:ext>
              </a:extLst>
            </p:cNvPr>
            <p:cNvGrpSpPr/>
            <p:nvPr/>
          </p:nvGrpSpPr>
          <p:grpSpPr>
            <a:xfrm>
              <a:off x="9700260" y="2231390"/>
              <a:ext cx="458065" cy="1806609"/>
              <a:chOff x="9700260" y="2231390"/>
              <a:chExt cx="458065" cy="1806609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FB11512-31EB-1E4E-B62E-729FDC4857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0666"/>
              <a:stretch/>
            </p:blipFill>
            <p:spPr>
              <a:xfrm>
                <a:off x="9928860" y="2231390"/>
                <a:ext cx="229465" cy="1806609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172838A-09CD-B247-991A-EF95734E90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00260" y="2353310"/>
                <a:ext cx="128432" cy="1669615"/>
              </a:xfrm>
              <a:prstGeom prst="rect">
                <a:avLst/>
              </a:prstGeom>
            </p:spPr>
          </p:pic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C0306A5-D5E3-274B-B3EE-719CE1DE54DA}"/>
              </a:ext>
            </a:extLst>
          </p:cNvPr>
          <p:cNvSpPr txBox="1"/>
          <p:nvPr/>
        </p:nvSpPr>
        <p:spPr>
          <a:xfrm>
            <a:off x="3352800" y="2408387"/>
            <a:ext cx="645432" cy="338554"/>
          </a:xfrm>
          <a:prstGeom prst="rect">
            <a:avLst/>
          </a:prstGeom>
          <a:solidFill>
            <a:srgbClr val="32488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800" dirty="0">
                <a:solidFill>
                  <a:schemeClr val="bg1"/>
                </a:solidFill>
              </a:rPr>
              <a:t>Nueva Caledonia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1CD3EA-FECA-41B1-A480-1FDBF44B50D6}"/>
              </a:ext>
            </a:extLst>
          </p:cNvPr>
          <p:cNvSpPr/>
          <p:nvPr/>
        </p:nvSpPr>
        <p:spPr>
          <a:xfrm>
            <a:off x="3958318" y="2408387"/>
            <a:ext cx="1419225" cy="800955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291999-97B8-2343-94E1-493FF5C24C31}"/>
              </a:ext>
            </a:extLst>
          </p:cNvPr>
          <p:cNvSpPr txBox="1"/>
          <p:nvPr/>
        </p:nvSpPr>
        <p:spPr>
          <a:xfrm>
            <a:off x="3352800" y="5168476"/>
            <a:ext cx="1009649" cy="461665"/>
          </a:xfrm>
          <a:prstGeom prst="rect">
            <a:avLst/>
          </a:prstGeom>
          <a:solidFill>
            <a:srgbClr val="32488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>
                <a:solidFill>
                  <a:schemeClr val="bg1"/>
                </a:solidFill>
              </a:rPr>
              <a:t>Nueva Caledonia</a:t>
            </a:r>
          </a:p>
        </p:txBody>
      </p:sp>
    </p:spTree>
    <p:extLst>
      <p:ext uri="{BB962C8B-B14F-4D97-AF65-F5344CB8AC3E}">
        <p14:creationId xmlns:p14="http://schemas.microsoft.com/office/powerpoint/2010/main" val="2132106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5E27F3F-DED2-3444-ADFB-C58D4F2F67D8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s-ES_tradnl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0482" name="Picture 18" descr="IRIS_TMlogo.png">
            <a:extLst>
              <a:ext uri="{FF2B5EF4-FFF2-40B4-BE49-F238E27FC236}">
                <a16:creationId xmlns:a16="http://schemas.microsoft.com/office/drawing/2014/main" id="{68917E87-C8BE-B344-BF27-98CFAC93E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4">
            <a:extLst>
              <a:ext uri="{FF2B5EF4-FFF2-40B4-BE49-F238E27FC236}">
                <a16:creationId xmlns:a16="http://schemas.microsoft.com/office/drawing/2014/main" id="{202AF814-C4FA-6745-B786-313F336DF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963305"/>
            <a:ext cx="8751887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1500" dirty="0">
                <a:latin typeface="Arial" panose="020B0604020202020204" pitchFamily="34" charset="0"/>
              </a:rPr>
              <a:t>Este mapa regional muestra la complejidad de las principales placas y </a:t>
            </a:r>
            <a:r>
              <a:rPr lang="es-ES_tradnl" altLang="en-US" sz="1500" dirty="0" err="1">
                <a:latin typeface="Arial" panose="020B0604020202020204" pitchFamily="34" charset="0"/>
              </a:rPr>
              <a:t>microplacas</a:t>
            </a:r>
            <a:r>
              <a:rPr lang="es-ES_tradnl" altLang="en-US" sz="1500" dirty="0">
                <a:latin typeface="Arial" panose="020B0604020202020204" pitchFamily="34" charset="0"/>
              </a:rPr>
              <a:t> tectónicas resultantes de la convergencia entre la Placa Australiana y la Placa del Pacífico. La estrella roja indica el epicentro de este terremoto. La ubicación y el mecanismo focal indican que este terremoto fue el resultado de una falla de empuje en o cerca del límite entre la Placa Australiana en subducción y la Placa del Pacífico superior en la zona de subducción en la Fosa Sur de las Nuevas </a:t>
            </a:r>
            <a:r>
              <a:rPr lang="es-ES_tradnl" altLang="en-US" sz="1500" dirty="0" err="1">
                <a:latin typeface="Arial" panose="020B0604020202020204" pitchFamily="34" charset="0"/>
              </a:rPr>
              <a:t>Hébridas</a:t>
            </a:r>
            <a:r>
              <a:rPr lang="es-ES_tradnl" altLang="en-US" sz="15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20484" name="Picture 3" descr="N.Guinea2Tonga copy.jpg">
            <a:extLst>
              <a:ext uri="{FF2B5EF4-FFF2-40B4-BE49-F238E27FC236}">
                <a16:creationId xmlns:a16="http://schemas.microsoft.com/office/drawing/2014/main" id="{FA3F385D-204A-E442-95A3-A8789B1034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2616"/>
            <a:ext cx="7086600" cy="451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5-Point Star 1">
            <a:extLst>
              <a:ext uri="{FF2B5EF4-FFF2-40B4-BE49-F238E27FC236}">
                <a16:creationId xmlns:a16="http://schemas.microsoft.com/office/drawing/2014/main" id="{ED599341-5376-9D40-869D-C63F9201A3E9}"/>
              </a:ext>
            </a:extLst>
          </p:cNvPr>
          <p:cNvSpPr/>
          <p:nvPr/>
        </p:nvSpPr>
        <p:spPr>
          <a:xfrm>
            <a:off x="5173222" y="5564849"/>
            <a:ext cx="301279" cy="30127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E3956ED-9B86-874E-AE45-C88C4AF1D5CB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C63D5B-A78F-734C-B1E7-A56EEF0104CA}"/>
              </a:ext>
            </a:extLst>
          </p:cNvPr>
          <p:cNvSpPr txBox="1"/>
          <p:nvPr/>
        </p:nvSpPr>
        <p:spPr>
          <a:xfrm>
            <a:off x="1219200" y="5741992"/>
            <a:ext cx="2362200" cy="400110"/>
          </a:xfrm>
          <a:prstGeom prst="rect">
            <a:avLst/>
          </a:prstGeom>
          <a:solidFill>
            <a:srgbClr val="49619B"/>
          </a:solidFill>
        </p:spPr>
        <p:txBody>
          <a:bodyPr wrap="square" rtlCol="0">
            <a:spAutoFit/>
          </a:bodyPr>
          <a:lstStyle/>
          <a:p>
            <a:r>
              <a:rPr lang="es-ES_tradnl" sz="2000" dirty="0">
                <a:solidFill>
                  <a:schemeClr val="bg1"/>
                </a:solidFill>
              </a:rPr>
              <a:t>Placa Australiana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D13775-F3D5-AA4C-B6FD-A410B866C59D}"/>
              </a:ext>
            </a:extLst>
          </p:cNvPr>
          <p:cNvSpPr txBox="1"/>
          <p:nvPr/>
        </p:nvSpPr>
        <p:spPr>
          <a:xfrm>
            <a:off x="4142761" y="2896850"/>
            <a:ext cx="2362200" cy="400110"/>
          </a:xfrm>
          <a:prstGeom prst="rect">
            <a:avLst/>
          </a:prstGeom>
          <a:solidFill>
            <a:srgbClr val="49619B"/>
          </a:solidFill>
        </p:spPr>
        <p:txBody>
          <a:bodyPr wrap="square" rtlCol="0">
            <a:spAutoFit/>
          </a:bodyPr>
          <a:lstStyle/>
          <a:p>
            <a:r>
              <a:rPr lang="es-ES_tradnl" sz="2000" dirty="0">
                <a:solidFill>
                  <a:schemeClr val="bg1"/>
                </a:solidFill>
              </a:rPr>
              <a:t>Placa de Pacífico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56AA2A-A6DE-CA43-A2F3-B7AB7F84E65B}"/>
              </a:ext>
            </a:extLst>
          </p:cNvPr>
          <p:cNvGrpSpPr/>
          <p:nvPr/>
        </p:nvGrpSpPr>
        <p:grpSpPr>
          <a:xfrm>
            <a:off x="7296432" y="2285606"/>
            <a:ext cx="609600" cy="1222487"/>
            <a:chOff x="0" y="0"/>
            <a:chExt cx="1775113" cy="3463637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AC80BDA9-A29F-4641-B61B-60B32370BDB0}"/>
                </a:ext>
              </a:extLst>
            </p:cNvPr>
            <p:cNvSpPr/>
            <p:nvPr/>
          </p:nvSpPr>
          <p:spPr>
            <a:xfrm>
              <a:off x="0" y="0"/>
              <a:ext cx="1775113" cy="3463637"/>
            </a:xfrm>
            <a:prstGeom prst="roundRect">
              <a:avLst/>
            </a:prstGeom>
            <a:solidFill>
              <a:srgbClr val="A0A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35FD341-769B-1D43-BC27-98B777F6E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296" y="0"/>
              <a:ext cx="1689100" cy="317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428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278E98-A216-9F4D-82DF-430412E17671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pic>
        <p:nvPicPr>
          <p:cNvPr id="24578" name="Picture 8" descr="IRIS_TMlogo.png">
            <a:extLst>
              <a:ext uri="{FF2B5EF4-FFF2-40B4-BE49-F238E27FC236}">
                <a16:creationId xmlns:a16="http://schemas.microsoft.com/office/drawing/2014/main" id="{53BC78C9-EFAF-534B-A2E5-73102224FA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9">
            <a:extLst>
              <a:ext uri="{FF2B5EF4-FFF2-40B4-BE49-F238E27FC236}">
                <a16:creationId xmlns:a16="http://schemas.microsoft.com/office/drawing/2014/main" id="{87A19086-B05A-0940-A57D-4C60CD781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" y="1219200"/>
            <a:ext cx="307975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_tradnl" altLang="en-US" sz="1500" dirty="0">
                <a:latin typeface="Arial" panose="020B0604020202020204" pitchFamily="34" charset="0"/>
              </a:rPr>
              <a:t>Esta breve animación es parte de una animación de IRIS más larga que analiza la sismicidad y la tectónica de las interacciones entre las placas de Australia y el Pacífico inmediatamente al noroeste de este terremoto.</a:t>
            </a:r>
          </a:p>
          <a:p>
            <a:pPr eaLnBrk="1" hangingPunct="1">
              <a:spcBef>
                <a:spcPct val="0"/>
              </a:spcBef>
              <a:buNone/>
            </a:pPr>
            <a:endParaRPr lang="es-ES_tradnl" altLang="en-US" sz="15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_tradnl" altLang="en-US" sz="1500" dirty="0">
                <a:latin typeface="Arial" panose="020B0604020202020204" pitchFamily="34" charset="0"/>
              </a:rPr>
              <a:t>La animación examina tres secciones transversales de sureste a noroeste que revelan un cambio de:</a:t>
            </a:r>
          </a:p>
          <a:p>
            <a:pPr eaLnBrk="1" hangingPunct="1">
              <a:spcBef>
                <a:spcPct val="0"/>
              </a:spcBef>
              <a:buNone/>
            </a:pPr>
            <a:endParaRPr lang="es-ES_tradnl" altLang="en-US" sz="1500" dirty="0">
              <a:latin typeface="Arial" panose="020B060402020202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buAutoNum type="arabicPeriod"/>
            </a:pPr>
            <a:r>
              <a:rPr lang="es-ES_tradnl" altLang="en-US" sz="1500" dirty="0">
                <a:latin typeface="Arial" panose="020B0604020202020204" pitchFamily="34" charset="0"/>
              </a:rPr>
              <a:t>Subducción con buzamiento pronunciado a lo largo de la Fosa de las Nuevas </a:t>
            </a:r>
            <a:r>
              <a:rPr lang="es-ES_tradnl" altLang="en-US" sz="1500" dirty="0" err="1">
                <a:latin typeface="Arial" panose="020B0604020202020204" pitchFamily="34" charset="0"/>
              </a:rPr>
              <a:t>Hébridas</a:t>
            </a:r>
            <a:r>
              <a:rPr lang="es-ES_tradnl" altLang="en-US" sz="1500" dirty="0">
                <a:latin typeface="Arial" panose="020B0604020202020204" pitchFamily="34" charset="0"/>
              </a:rPr>
              <a:t> hasta</a:t>
            </a:r>
          </a:p>
          <a:p>
            <a:pPr marL="342900" indent="-342900" eaLnBrk="1" hangingPunct="1">
              <a:spcBef>
                <a:spcPct val="0"/>
              </a:spcBef>
              <a:buAutoNum type="arabicPeriod"/>
            </a:pPr>
            <a:r>
              <a:rPr lang="es-ES_tradnl" altLang="en-US" sz="1500" dirty="0">
                <a:latin typeface="Arial" panose="020B0604020202020204" pitchFamily="34" charset="0"/>
              </a:rPr>
              <a:t>Movimiento de deslizamiento lateral a lo largo de las Islas Salomón hasta</a:t>
            </a:r>
          </a:p>
          <a:p>
            <a:pPr marL="342900" indent="-342900" eaLnBrk="1" hangingPunct="1">
              <a:spcBef>
                <a:spcPct val="0"/>
              </a:spcBef>
              <a:buAutoNum type="arabicPeriod"/>
            </a:pPr>
            <a:r>
              <a:rPr lang="es-ES_tradnl" altLang="en-US" sz="1500" dirty="0">
                <a:latin typeface="Arial" panose="020B0604020202020204" pitchFamily="34" charset="0"/>
              </a:rPr>
              <a:t>Subducción de inmersión poco profunda más al oeste.</a:t>
            </a:r>
          </a:p>
        </p:txBody>
      </p:sp>
      <p:sp>
        <p:nvSpPr>
          <p:cNvPr id="24580" name="TextBox 1">
            <a:extLst>
              <a:ext uri="{FF2B5EF4-FFF2-40B4-BE49-F238E27FC236}">
                <a16:creationId xmlns:a16="http://schemas.microsoft.com/office/drawing/2014/main" id="{83553F8F-6DAA-0A4F-B7A4-2E7811258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019800"/>
            <a:ext cx="4953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latin typeface="Arial" panose="020B0604020202020204" pitchFamily="34" charset="0"/>
              </a:rPr>
              <a:t>Animación completa:  </a:t>
            </a:r>
            <a:r>
              <a:rPr lang="es-ES_tradnl" altLang="en-US" sz="1400" dirty="0">
                <a:latin typeface="Arial" panose="020B0604020202020204" pitchFamily="34" charset="0"/>
                <a:hlinkClick r:id="rId6"/>
              </a:rPr>
              <a:t>https://youtu.be/GUIPv1vUvlc</a:t>
            </a:r>
            <a:endParaRPr lang="es-ES_tradnl" altLang="en-US" sz="1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1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latin typeface="Arial" panose="020B0604020202020204" pitchFamily="34" charset="0"/>
              </a:rPr>
              <a:t>O descarga:  </a:t>
            </a:r>
            <a:r>
              <a:rPr lang="es-ES_tradnl" altLang="en-US" sz="1400" dirty="0">
                <a:latin typeface="Arial" panose="020B0604020202020204" pitchFamily="34" charset="0"/>
                <a:hlinkClick r:id="rId7"/>
              </a:rPr>
              <a:t>https://www.iris.edu/hq/inclass/animation/237</a:t>
            </a:r>
            <a:endParaRPr lang="es-ES_tradnl" altLang="en-US" sz="1400" dirty="0">
              <a:latin typeface="Arial" panose="020B0604020202020204" pitchFamily="34" charset="0"/>
            </a:endParaRPr>
          </a:p>
        </p:txBody>
      </p:sp>
      <p:pic>
        <p:nvPicPr>
          <p:cNvPr id="2" name="SolomonVanuatu_short.mp4">
            <a:hlinkClick r:id="" action="ppaction://media"/>
            <a:extLst>
              <a:ext uri="{FF2B5EF4-FFF2-40B4-BE49-F238E27FC236}">
                <a16:creationId xmlns:a16="http://schemas.microsoft.com/office/drawing/2014/main" id="{17979BD8-1FD1-B543-9B2B-E35C3AC6D05E}"/>
              </a:ext>
            </a:extLst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1219200"/>
            <a:ext cx="54641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4E29F67-A763-134A-93E0-995D463A1724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074C876-B7AD-024A-8060-F6BCFA22A484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pic>
        <p:nvPicPr>
          <p:cNvPr id="26626" name="Picture 18" descr="IRIS_TMlogo.png">
            <a:extLst>
              <a:ext uri="{FF2B5EF4-FFF2-40B4-BE49-F238E27FC236}">
                <a16:creationId xmlns:a16="http://schemas.microsoft.com/office/drawing/2014/main" id="{55940D7D-007E-0C41-8E14-7B7B19FB3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11">
            <a:extLst>
              <a:ext uri="{FF2B5EF4-FFF2-40B4-BE49-F238E27FC236}">
                <a16:creationId xmlns:a16="http://schemas.microsoft.com/office/drawing/2014/main" id="{6E7F7E63-438A-A743-80A6-1ED8D11DF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799" y="6477000"/>
            <a:ext cx="47244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Solución Tensor  Momento Sísmico </a:t>
            </a:r>
            <a:r>
              <a:rPr lang="es-ES_tradnl" alt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Centroide</a:t>
            </a:r>
            <a:r>
              <a:rPr lang="es-ES_tradnl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Fase W , USGS​</a:t>
            </a:r>
            <a:endParaRPr lang="es-ES_tradnl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TextBox 7">
            <a:extLst>
              <a:ext uri="{FF2B5EF4-FFF2-40B4-BE49-F238E27FC236}">
                <a16:creationId xmlns:a16="http://schemas.microsoft.com/office/drawing/2014/main" id="{9AB2C684-8BBB-814C-821A-E43254792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475" y="914400"/>
            <a:ext cx="8659812" cy="258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El mecanismo focal es cómo los sismólogos trazan las orientaciones de esfuerzos tridimensionales de un terremoto. Debido a que un terremoto ocurre como deslizamiento en una falla, genera ondas primarias (P) en cuadrantes donde el primer pulso es </a:t>
            </a:r>
            <a:r>
              <a:rPr lang="es-ES_tradnl" altLang="en-US" sz="1800" dirty="0" err="1">
                <a:latin typeface="Arial" panose="020B0604020202020204" pitchFamily="34" charset="0"/>
              </a:rPr>
              <a:t>compresional</a:t>
            </a:r>
            <a:r>
              <a:rPr lang="es-ES_tradnl" altLang="en-US" sz="1800" dirty="0">
                <a:latin typeface="Arial" panose="020B0604020202020204" pitchFamily="34" charset="0"/>
              </a:rPr>
              <a:t> (sombreado) y cuadrantes donde el primer pulso es extensional (blanco). La orientación de estos cuadrantes determinada a partir de ondas sísmicas registradas determina el tipo de falla que produjo el terremoto.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El terremoto ocurrió como resultado de una falla inversa en o cerca de la interfaz del límite de placa entre la Placa Australiana y la Placa del Pacífico.</a:t>
            </a:r>
            <a:endParaRPr lang="es-ES_tradnl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23A40A76-7667-4E1B-A36B-74B01F549C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29" y="3705562"/>
            <a:ext cx="2742857" cy="26952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2FEFFFA-2E40-334E-A6EF-53C02F1097B5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99876D-02D1-BF4E-8461-D20FC9D97691}"/>
              </a:ext>
            </a:extLst>
          </p:cNvPr>
          <p:cNvGrpSpPr/>
          <p:nvPr/>
        </p:nvGrpSpPr>
        <p:grpSpPr>
          <a:xfrm>
            <a:off x="3710611" y="3658395"/>
            <a:ext cx="4782640" cy="2957104"/>
            <a:chOff x="3710611" y="3658395"/>
            <a:chExt cx="4782640" cy="2957104"/>
          </a:xfrm>
        </p:grpSpPr>
        <p:pic>
          <p:nvPicPr>
            <p:cNvPr id="11" name="Picture 10" descr="focal.png">
              <a:extLst>
                <a:ext uri="{FF2B5EF4-FFF2-40B4-BE49-F238E27FC236}">
                  <a16:creationId xmlns:a16="http://schemas.microsoft.com/office/drawing/2014/main" id="{E9C231D9-E604-4A3E-8764-0C3CAF5438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7"/>
            <a:stretch/>
          </p:blipFill>
          <p:spPr bwMode="auto">
            <a:xfrm>
              <a:off x="3710611" y="4191000"/>
              <a:ext cx="4518025" cy="1570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11660C1-337A-D044-A55B-00F64B73DC3C}"/>
                </a:ext>
              </a:extLst>
            </p:cNvPr>
            <p:cNvSpPr txBox="1"/>
            <p:nvPr/>
          </p:nvSpPr>
          <p:spPr>
            <a:xfrm>
              <a:off x="4168897" y="5884902"/>
              <a:ext cx="1469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b="1" dirty="0"/>
                <a:t>Bloque modelo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56FE1F-5070-FB47-8599-7573228019A2}"/>
                </a:ext>
              </a:extLst>
            </p:cNvPr>
            <p:cNvSpPr txBox="1"/>
            <p:nvPr/>
          </p:nvSpPr>
          <p:spPr>
            <a:xfrm>
              <a:off x="5821611" y="5882351"/>
              <a:ext cx="7982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b="1" dirty="0"/>
                <a:t>Esfera </a:t>
              </a:r>
            </a:p>
            <a:p>
              <a:r>
                <a:rPr lang="es-ES_tradnl" sz="1400" b="1" dirty="0"/>
                <a:t>Focal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DDE467-C30D-DC4A-BA0B-6881F6895769}"/>
                </a:ext>
              </a:extLst>
            </p:cNvPr>
            <p:cNvSpPr txBox="1"/>
            <p:nvPr/>
          </p:nvSpPr>
          <p:spPr>
            <a:xfrm>
              <a:off x="6802659" y="5876835"/>
              <a:ext cx="169059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400" b="1" dirty="0"/>
                <a:t>Proyección 2D de la Esfera Focal</a:t>
              </a:r>
            </a:p>
            <a:p>
              <a:endParaRPr lang="es-ES_tradnl" sz="1400" b="1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D809E4-AD07-9949-B419-20A236D7E19D}"/>
                </a:ext>
              </a:extLst>
            </p:cNvPr>
            <p:cNvSpPr txBox="1"/>
            <p:nvPr/>
          </p:nvSpPr>
          <p:spPr>
            <a:xfrm>
              <a:off x="4343400" y="3658395"/>
              <a:ext cx="350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b="1" dirty="0"/>
                <a:t>Inversa/ Empuje/ Compresión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4FFB4D-C088-4089-9050-E0E0C392C308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ES_tradnl" altLang="en-US" sz="1800" dirty="0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9459" name="Picture 18" descr="IRIS_TMlogo.png">
            <a:extLst>
              <a:ext uri="{FF2B5EF4-FFF2-40B4-BE49-F238E27FC236}">
                <a16:creationId xmlns:a16="http://schemas.microsoft.com/office/drawing/2014/main" id="{E629F336-FD28-4A78-96DB-41263BC87A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7">
            <a:extLst>
              <a:ext uri="{FF2B5EF4-FFF2-40B4-BE49-F238E27FC236}">
                <a16:creationId xmlns:a16="http://schemas.microsoft.com/office/drawing/2014/main" id="{592BD9CB-6771-421D-B6CD-C482E209C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1066800"/>
            <a:ext cx="37099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dirty="0">
                <a:latin typeface="Arial" panose="020B0604020202020204" pitchFamily="34" charset="0"/>
              </a:rPr>
              <a:t>Esta animación explora el movimiento de una falla inversa y cómo se representan las fallas inversas en un mecanismo focal.</a:t>
            </a:r>
          </a:p>
        </p:txBody>
      </p:sp>
      <p:pic>
        <p:nvPicPr>
          <p:cNvPr id="6" name="FocalMechanism_Reverse_SHORT.mp4">
            <a:hlinkClick r:id="" action="ppaction://media"/>
            <a:extLst>
              <a:ext uri="{FF2B5EF4-FFF2-40B4-BE49-F238E27FC236}">
                <a16:creationId xmlns:a16="http://schemas.microsoft.com/office/drawing/2014/main" id="{80D78617-0EE1-435D-8A1A-32E357E360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05424" y="1021693"/>
            <a:ext cx="4572000" cy="3429000"/>
          </a:xfrm>
          <a:prstGeom prst="rect">
            <a:avLst/>
          </a:prstGeom>
        </p:spPr>
      </p:pic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0F2B44C-2630-406C-B83A-412ABD1CD6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56" y="2081381"/>
            <a:ext cx="2742857" cy="26952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5D14B0-F1D6-4348-82FC-C75E2EF9A375}"/>
              </a:ext>
            </a:extLst>
          </p:cNvPr>
          <p:cNvSpPr txBox="1"/>
          <p:nvPr/>
        </p:nvSpPr>
        <p:spPr>
          <a:xfrm>
            <a:off x="3986049" y="4933781"/>
            <a:ext cx="4319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n-US" sz="1600" dirty="0"/>
              <a:t>Recuerda, esta fue la solución del mecanismo focal para este terremoto. Se estimó mediante el análisis del patrón de "primeros movimientos", es decir, si las primeras ondas P que llegan empujan hacia arriba o hacia abajo.</a:t>
            </a:r>
            <a:endParaRPr lang="es-ES_tradnl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A167E78-D3DC-B84B-B2B6-1F1779ABA28A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E7EE00-D0CB-2E47-B4C6-115FC7051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273" y="4776619"/>
            <a:ext cx="28459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Solución Tensor  Momento Sísmico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Centroide</a:t>
            </a:r>
            <a:r>
              <a:rPr lang="es-ES_tradnl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Fase W , USGS​</a:t>
            </a:r>
            <a:endParaRPr lang="es-ES_tradnl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3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>
            <a:extLst>
              <a:ext uri="{FF2B5EF4-FFF2-40B4-BE49-F238E27FC236}">
                <a16:creationId xmlns:a16="http://schemas.microsoft.com/office/drawing/2014/main" id="{E6FFC448-5BF6-4AF2-A7FC-2867F9672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" r="1320"/>
          <a:stretch>
            <a:fillRect/>
          </a:stretch>
        </p:blipFill>
        <p:spPr bwMode="auto">
          <a:xfrm>
            <a:off x="1295400" y="914400"/>
            <a:ext cx="7478713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9F985FD-CF77-448E-ADAF-1F80E05AF9B5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solidFill>
                <a:prstClr val="white"/>
              </a:solidFill>
            </a:endParaRPr>
          </a:p>
        </p:txBody>
      </p:sp>
      <p:pic>
        <p:nvPicPr>
          <p:cNvPr id="14339" name="Picture 18" descr="IRIS_TMlogo.png">
            <a:extLst>
              <a:ext uri="{FF2B5EF4-FFF2-40B4-BE49-F238E27FC236}">
                <a16:creationId xmlns:a16="http://schemas.microsoft.com/office/drawing/2014/main" id="{2BE915A9-8440-4C11-973B-BF05C0E43E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6">
            <a:extLst>
              <a:ext uri="{FF2B5EF4-FFF2-40B4-BE49-F238E27FC236}">
                <a16:creationId xmlns:a16="http://schemas.microsoft.com/office/drawing/2014/main" id="{F2AE4AA3-9161-4E40-B2FE-A642D9E64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2878138"/>
            <a:ext cx="7315200" cy="7386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Con el ruido instrumental del clima de principios de la primavera y la gran distancia a este terremoto de magnitud 7,0, seleccionar las llegadas de ondas sísmicas en este sismograma es un desafío.</a:t>
            </a:r>
          </a:p>
        </p:txBody>
      </p:sp>
      <p:sp>
        <p:nvSpPr>
          <p:cNvPr id="14341" name="TextBox 11">
            <a:extLst>
              <a:ext uri="{FF2B5EF4-FFF2-40B4-BE49-F238E27FC236}">
                <a16:creationId xmlns:a16="http://schemas.microsoft.com/office/drawing/2014/main" id="{547DB798-080D-4A0E-838B-113C69906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738" y="1230313"/>
            <a:ext cx="33813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1800" b="1" dirty="0"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14342" name="TextBox 4">
            <a:extLst>
              <a:ext uri="{FF2B5EF4-FFF2-40B4-BE49-F238E27FC236}">
                <a16:creationId xmlns:a16="http://schemas.microsoft.com/office/drawing/2014/main" id="{A6E02383-7D05-42FC-86B7-B1C9017CA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124" y="3581381"/>
            <a:ext cx="6629400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Las primeras ondas sísmicas que llegaron provenientes de este terremoto fueron las ondas P de compresión. Después del terremoto, las ondas P tardaron 13 minutos y 6 segundos en recorrer una trayectoria curva a través del manto hasta Bend, Oregón.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350986-A73E-417A-961C-A7ECFF73BC59}"/>
              </a:ext>
            </a:extLst>
          </p:cNvPr>
          <p:cNvSpPr txBox="1"/>
          <p:nvPr/>
        </p:nvSpPr>
        <p:spPr>
          <a:xfrm>
            <a:off x="5630862" y="1144588"/>
            <a:ext cx="314325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b="1" spc="200" dirty="0">
                <a:latin typeface="Arial" charset="0"/>
                <a:ea typeface="MS PGothic" charset="-128"/>
              </a:rPr>
              <a:t>Ondas Superficiales</a:t>
            </a:r>
          </a:p>
        </p:txBody>
      </p:sp>
      <p:sp>
        <p:nvSpPr>
          <p:cNvPr id="14344" name="TextBox 7">
            <a:extLst>
              <a:ext uri="{FF2B5EF4-FFF2-40B4-BE49-F238E27FC236}">
                <a16:creationId xmlns:a16="http://schemas.microsoft.com/office/drawing/2014/main" id="{D8E7BD60-56F8-4D90-8BC4-D470A8B17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987" y="620713"/>
            <a:ext cx="6718299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El registro del terremoto en Bend, </a:t>
            </a:r>
            <a:r>
              <a:rPr lang="es-ES_tradnl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Oregon</a:t>
            </a: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(BNOR) se ilustra a continuación. Bend está a 10.143 km (6.303 millas, 91,4°) de la ubicación de este terremoto.</a:t>
            </a:r>
          </a:p>
        </p:txBody>
      </p:sp>
      <p:sp>
        <p:nvSpPr>
          <p:cNvPr id="14345" name="TextBox 4">
            <a:extLst>
              <a:ext uri="{FF2B5EF4-FFF2-40B4-BE49-F238E27FC236}">
                <a16:creationId xmlns:a16="http://schemas.microsoft.com/office/drawing/2014/main" id="{2AB3A86E-B15B-42D9-9856-ED9113A4C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25" y="1182688"/>
            <a:ext cx="338138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b="1" dirty="0">
                <a:latin typeface="Arial" panose="020B0604020202020204" pitchFamily="34" charset="0"/>
              </a:rPr>
              <a:t>P</a:t>
            </a:r>
          </a:p>
        </p:txBody>
      </p:sp>
      <p:sp>
        <p:nvSpPr>
          <p:cNvPr id="14346" name="TextBox 6">
            <a:extLst>
              <a:ext uri="{FF2B5EF4-FFF2-40B4-BE49-F238E27FC236}">
                <a16:creationId xmlns:a16="http://schemas.microsoft.com/office/drawing/2014/main" id="{85F7836F-E947-4A76-8820-6D2F2D486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2663" y="5510213"/>
            <a:ext cx="394335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_tradnl" alt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47" name="TextBox 4">
            <a:extLst>
              <a:ext uri="{FF2B5EF4-FFF2-40B4-BE49-F238E27FC236}">
                <a16:creationId xmlns:a16="http://schemas.microsoft.com/office/drawing/2014/main" id="{A6E3E7B8-0B5C-4124-BFD5-17A2F2A6A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1150" y="1490663"/>
            <a:ext cx="338138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100" b="1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348" name="TextBox 9">
            <a:extLst>
              <a:ext uri="{FF2B5EF4-FFF2-40B4-BE49-F238E27FC236}">
                <a16:creationId xmlns:a16="http://schemas.microsoft.com/office/drawing/2014/main" id="{CFFF332D-162A-48B3-877D-AE1038072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545013"/>
            <a:ext cx="6858000" cy="8384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Las ondas S son ondas de corte que siguen la misma trayectoria a través del manto que las ondas P. Las ondas S tardaron 24 minutos y 6 segundos en viajar desde el terremoto hasta Bend.</a:t>
            </a:r>
          </a:p>
        </p:txBody>
      </p:sp>
      <p:sp>
        <p:nvSpPr>
          <p:cNvPr id="14349" name="TextBox 6">
            <a:extLst>
              <a:ext uri="{FF2B5EF4-FFF2-40B4-BE49-F238E27FC236}">
                <a16:creationId xmlns:a16="http://schemas.microsoft.com/office/drawing/2014/main" id="{7A5012B7-E1B9-4E4E-B5CC-22942A34B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150" y="5329238"/>
            <a:ext cx="6032500" cy="8384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Las ondas superficiales viajaron los 10.143 km (6.303 millas) a lo largo del perímetro de la Tierra desde el terremoto hasta el sismómetro registrador.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90D9A2E-5C23-7D4C-A67D-1E6FB8A7A2C8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7,0 NUEVA CELEDONIA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Jueves, 31 de Marzo, 2022 a las 05:44:01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11596</TotalTime>
  <Words>1480</Words>
  <Application>Microsoft Macintosh PowerPoint</Application>
  <PresentationFormat>On-screen Show (4:3)</PresentationFormat>
  <Paragraphs>127</Paragraphs>
  <Slides>10</Slides>
  <Notes>10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tkb</dc:creator>
  <cp:lastModifiedBy>Douglas Alfredo Bravo</cp:lastModifiedBy>
  <cp:revision>762</cp:revision>
  <dcterms:created xsi:type="dcterms:W3CDTF">2009-05-31T20:07:40Z</dcterms:created>
  <dcterms:modified xsi:type="dcterms:W3CDTF">2022-04-03T23:31:01Z</dcterms:modified>
</cp:coreProperties>
</file>