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3"/>
  </p:notesMasterIdLst>
  <p:sldIdLst>
    <p:sldId id="384" r:id="rId4"/>
    <p:sldId id="302" r:id="rId5"/>
    <p:sldId id="365" r:id="rId6"/>
    <p:sldId id="426" r:id="rId7"/>
    <p:sldId id="427" r:id="rId8"/>
    <p:sldId id="428" r:id="rId9"/>
    <p:sldId id="421" r:id="rId10"/>
    <p:sldId id="425" r:id="rId11"/>
    <p:sldId id="373" r:id="rId12"/>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44" autoAdjust="0"/>
    <p:restoredTop sz="92157" autoAdjust="0"/>
  </p:normalViewPr>
  <p:slideViewPr>
    <p:cSldViewPr showGuides="1">
      <p:cViewPr varScale="1">
        <p:scale>
          <a:sx n="76" d="100"/>
          <a:sy n="76" d="100"/>
        </p:scale>
        <p:origin x="1483" y="53"/>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5/26/2022</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t>More info:  </a:t>
            </a:r>
            <a:r>
              <a:rPr lang="en-US" altLang="en-US" dirty="0"/>
              <a:t>https://earthquake.usgs.gov/earthquakes/eventpage/us7000fxq2</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5C3F513A-0E62-EF4F-A39E-0052203868B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a:extLst>
              <a:ext uri="{FF2B5EF4-FFF2-40B4-BE49-F238E27FC236}">
                <a16:creationId xmlns:a16="http://schemas.microsoft.com/office/drawing/2014/main" id="{1B41A865-4906-5D4C-AA32-05EA841AFF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ten-stage scale, from I to X.  Lower numbers represent imperceptible shaking while X represents total destruction.</a:t>
            </a:r>
          </a:p>
          <a:p>
            <a:pPr eaLnBrk="1" hangingPunct="1">
              <a:spcBef>
                <a:spcPct val="0"/>
              </a:spcBef>
            </a:pPr>
            <a:endParaRPr lang="en-US" altLang="en-US" dirty="0"/>
          </a:p>
          <a:p>
            <a:pPr eaLnBrk="1" hangingPunct="1">
              <a:spcBef>
                <a:spcPct val="0"/>
              </a:spcBef>
            </a:pPr>
            <a:r>
              <a:rPr lang="en-US" altLang="en-US" b="1" dirty="0"/>
              <a:t>Relevant animation:  </a:t>
            </a:r>
            <a:r>
              <a:rPr lang="en-US" altLang="en-US" dirty="0"/>
              <a:t>Earthquake Intensity </a:t>
            </a:r>
            <a:r>
              <a:rPr lang="en-US" altLang="en-US" dirty="0">
                <a:hlinkClick r:id="rId3"/>
              </a:rPr>
              <a:t>https://www.iris.edu/hq/inclass/animation/earthquake_intensity</a:t>
            </a:r>
            <a:r>
              <a:rPr lang="en-US" altLang="en-US" dirty="0"/>
              <a:t> </a:t>
            </a:r>
          </a:p>
          <a:p>
            <a:pPr eaLnBrk="1" hangingPunct="1">
              <a:spcBef>
                <a:spcPct val="0"/>
              </a:spcBef>
            </a:pPr>
            <a:endParaRPr lang="en-US" altLang="en-US" dirty="0"/>
          </a:p>
        </p:txBody>
      </p:sp>
      <p:sp>
        <p:nvSpPr>
          <p:cNvPr id="30724" name="Slide Number Placeholder 3">
            <a:extLst>
              <a:ext uri="{FF2B5EF4-FFF2-40B4-BE49-F238E27FC236}">
                <a16:creationId xmlns:a16="http://schemas.microsoft.com/office/drawing/2014/main" id="{DBC69944-071E-A345-935F-570A5692A1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0D754EA-3A3C-164C-A46F-2DFA0D3E762B}" type="slidenum">
              <a:rPr lang="en-US" altLang="en-US" smtClean="0">
                <a:latin typeface="Calibri" panose="020F0502020204030204" pitchFamily="34" charset="0"/>
                <a:cs typeface="Arial" panose="020B0604020202020204" pitchFamily="34" charset="0"/>
              </a:rPr>
              <a:pPr/>
              <a:t>2</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5F425BDA-2D62-824E-9430-70132320A5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EA048EA3-3B91-6D44-875E-BB7F000172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b="1" dirty="0"/>
          </a:p>
        </p:txBody>
      </p:sp>
      <p:sp>
        <p:nvSpPr>
          <p:cNvPr id="32772" name="Slide Number Placeholder 3">
            <a:extLst>
              <a:ext uri="{FF2B5EF4-FFF2-40B4-BE49-F238E27FC236}">
                <a16:creationId xmlns:a16="http://schemas.microsoft.com/office/drawing/2014/main" id="{A8F58DE7-DC1F-FE45-BCC3-648E875301D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BB13BFD-0401-C04E-B2F2-2C6320187693}" type="slidenum">
              <a:rPr lang="en-US" altLang="en-US" sz="1200" smtClean="0">
                <a:latin typeface="Calibri" panose="020F0502020204030204" pitchFamily="34" charset="0"/>
                <a:cs typeface="Arial" panose="020B0604020202020204" pitchFamily="34" charset="0"/>
              </a:rPr>
              <a:pPr/>
              <a:t>3</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dirty="0">
                <a:solidFill>
                  <a:srgbClr val="393996"/>
                </a:solidFill>
              </a:rPr>
              <a:t>Relevant Animation:</a:t>
            </a:r>
          </a:p>
          <a:p>
            <a:pPr eaLnBrk="1" hangingPunct="1">
              <a:spcBef>
                <a:spcPct val="0"/>
              </a:spcBef>
            </a:pPr>
            <a:r>
              <a:rPr lang="en-US" sz="1200" b="0" i="0" kern="1200" dirty="0">
                <a:solidFill>
                  <a:schemeClr val="tx1"/>
                </a:solidFill>
                <a:effectLst/>
                <a:latin typeface="+mn-lt"/>
                <a:ea typeface="+mn-ea"/>
                <a:cs typeface="+mn-cs"/>
              </a:rPr>
              <a:t>Peru-Chile Subduction Zone: Earthquakes &amp; Tectonics</a:t>
            </a:r>
            <a:r>
              <a:rPr lang="en-US" altLang="en-US" b="0" dirty="0">
                <a:solidFill>
                  <a:srgbClr val="393996"/>
                </a:solidFill>
              </a:rPr>
              <a:t> </a:t>
            </a:r>
            <a:r>
              <a:rPr lang="en-US" sz="1200" b="0" i="0" kern="1200" dirty="0">
                <a:solidFill>
                  <a:schemeClr val="tx1"/>
                </a:solidFill>
                <a:effectLst/>
                <a:latin typeface="+mn-lt"/>
                <a:ea typeface="+mn-ea"/>
                <a:cs typeface="+mn-cs"/>
                <a:hlinkClick r:id="rId3"/>
              </a:rPr>
              <a:t>https://www.iris.edu/hq/inclass/animation/236</a:t>
            </a:r>
            <a:r>
              <a:rPr lang="en-US" sz="1200" b="0" i="0" kern="1200" dirty="0">
                <a:solidFill>
                  <a:schemeClr val="tx1"/>
                </a:solidFill>
                <a:effectLst/>
                <a:latin typeface="+mn-lt"/>
                <a:ea typeface="+mn-ea"/>
                <a:cs typeface="+mn-cs"/>
              </a:rPr>
              <a:t> </a:t>
            </a:r>
            <a:endParaRPr lang="en-US" altLang="en-US" b="1"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2E5EAEF-917F-4EEC-B194-D3CAB487738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39B4ED9-4E26-42BF-A552-3CC39A9CE4B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  http://</a:t>
            </a:r>
            <a:r>
              <a:rPr lang="en-US" altLang="en-US" dirty="0" err="1">
                <a:ea typeface="ＭＳ Ｐゴシック" panose="020B0600070205080204" pitchFamily="34" charset="-128"/>
              </a:rPr>
              <a:t>www.iris.edu</a:t>
            </a:r>
            <a:r>
              <a:rPr lang="en-US" altLang="en-US" dirty="0">
                <a:ea typeface="ＭＳ Ｐゴシック" panose="020B0600070205080204" pitchFamily="34" charset="-128"/>
              </a:rPr>
              <a:t>/</a:t>
            </a:r>
            <a:r>
              <a:rPr lang="en-US" altLang="en-US" dirty="0" err="1">
                <a:ea typeface="ＭＳ Ｐゴシック" panose="020B0600070205080204" pitchFamily="34" charset="-128"/>
              </a:rPr>
              <a:t>hq</a:t>
            </a:r>
            <a:r>
              <a:rPr lang="en-US" altLang="en-US" dirty="0">
                <a:ea typeface="ＭＳ Ｐゴシック" panose="020B0600070205080204" pitchFamily="34" charset="-128"/>
              </a:rPr>
              <a:t>/</a:t>
            </a:r>
            <a:r>
              <a:rPr lang="en-US" altLang="en-US" dirty="0" err="1">
                <a:ea typeface="ＭＳ Ｐゴシック" panose="020B0600070205080204" pitchFamily="34" charset="-128"/>
              </a:rPr>
              <a:t>inclass</a:t>
            </a:r>
            <a:r>
              <a:rPr lang="en-US" altLang="en-US" dirty="0">
                <a:ea typeface="ＭＳ Ｐゴシック" panose="020B0600070205080204" pitchFamily="34" charset="-128"/>
              </a:rPr>
              <a:t>/animation/</a:t>
            </a:r>
            <a:r>
              <a:rPr lang="en-US" altLang="en-US" dirty="0" err="1">
                <a:ea typeface="ＭＳ Ｐゴシック" panose="020B0600070205080204" pitchFamily="34" charset="-128"/>
              </a:rPr>
              <a:t>peruchile_subduction_zone_earthquakes__tectonics</a:t>
            </a:r>
            <a:r>
              <a:rPr lang="en-US" altLang="en-US" dirty="0">
                <a:ea typeface="ＭＳ Ｐゴシック" panose="020B0600070205080204" pitchFamily="34" charset="-128"/>
              </a:rPr>
              <a:t> </a:t>
            </a:r>
          </a:p>
        </p:txBody>
      </p:sp>
      <p:sp>
        <p:nvSpPr>
          <p:cNvPr id="14340" name="Slide Number Placeholder 3">
            <a:extLst>
              <a:ext uri="{FF2B5EF4-FFF2-40B4-BE49-F238E27FC236}">
                <a16:creationId xmlns:a16="http://schemas.microsoft.com/office/drawing/2014/main" id="{600159A9-2D21-47E0-943F-E76B49ADA1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AAEAE80-0952-4473-AD7E-2AF4A0292976}" type="slidenum">
              <a:rPr lang="en-US" altLang="en-US" sz="1200" smtClean="0">
                <a:latin typeface="Calibri" panose="020F0502020204030204" pitchFamily="34" charset="0"/>
              </a:rPr>
              <a:pPr/>
              <a:t>5</a:t>
            </a:fld>
            <a:endParaRPr lang="en-US" altLang="en-US"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Exploring Seismicity:</a:t>
            </a:r>
          </a:p>
          <a:p>
            <a:r>
              <a:rPr lang="en-US" altLang="en-US" dirty="0"/>
              <a:t>Interactive Earthquake Browser—World map or 3D viewer </a:t>
            </a:r>
            <a:r>
              <a:rPr lang="en-US" altLang="en-US" sz="1100" dirty="0">
                <a:hlinkClick r:id="rId3"/>
              </a:rPr>
              <a:t>http://www.iris.edu/ieb</a:t>
            </a:r>
            <a:endParaRPr lang="en-US" altLang="en-US" sz="1400" dirty="0"/>
          </a:p>
          <a:p>
            <a:pPr eaLnBrk="1" hangingPunct="1">
              <a:spcBef>
                <a:spcPct val="0"/>
              </a:spcBef>
            </a:pPr>
            <a:endParaRPr lang="en-US" altLang="en-US" dirty="0">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6</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000" b="1" dirty="0">
                <a:solidFill>
                  <a:srgbClr val="393996"/>
                </a:solidFill>
                <a:latin typeface="Arial" panose="020B0604020202020204" pitchFamily="34" charset="0"/>
                <a:ea typeface="ＭＳ Ｐゴシック" panose="020B0600070205080204" pitchFamily="34" charset="-128"/>
              </a:rPr>
              <a:t>Relevant Animation: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rPr>
              <a:t>Focal Mechanisms Explained   </a:t>
            </a:r>
            <a:r>
              <a:rPr lang="en-US" sz="1000" dirty="0">
                <a:solidFill>
                  <a:schemeClr val="bg1"/>
                </a:solidFill>
                <a:hlinkClick r:id="rId3">
                  <a:extLst>
                    <a:ext uri="{A12FA001-AC4F-418D-AE19-62706E023703}">
                      <ahyp:hlinkClr xmlns:ahyp="http://schemas.microsoft.com/office/drawing/2018/hyperlinkcolor" val="tx"/>
                    </a:ext>
                  </a:extLst>
                </a:hlinkClick>
              </a:rPr>
              <a:t>https://www.iris.edu/hq/inclass/animation/focal_mechanisms_explained</a:t>
            </a:r>
            <a:endParaRPr lang="en-US" sz="1000" dirty="0">
              <a:solidFill>
                <a:schemeClr val="bg1"/>
              </a:solidFill>
            </a:endParaRPr>
          </a:p>
          <a:p>
            <a:endParaRPr lang="en-US" altLang="en-US" sz="1000" b="1" dirty="0">
              <a:solidFill>
                <a:srgbClr val="393996"/>
              </a:solidFill>
              <a:latin typeface="Arial" panose="020B0604020202020204" pitchFamily="34" charset="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5FA90624-6C83-3A49-9717-B219C53577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142A5E5A-A793-944E-8804-4B69B685E64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ea typeface="ＭＳ Ｐゴシック" panose="020B0600070205080204" pitchFamily="34" charset="-128"/>
              </a:rPr>
              <a:t>Relevant Animation:</a:t>
            </a:r>
          </a:p>
          <a:p>
            <a:r>
              <a:rPr lang="en-US" altLang="en-US" sz="1600" b="1" dirty="0">
                <a:solidFill>
                  <a:srgbClr val="393996"/>
                </a:solidFill>
                <a:ea typeface="ＭＳ Ｐゴシック" panose="020B0600070205080204" pitchFamily="34" charset="-128"/>
              </a:rPr>
              <a:t>Travel time curves.  How they are created   https://</a:t>
            </a:r>
            <a:r>
              <a:rPr lang="en-US" altLang="en-US" sz="1600" b="1" dirty="0" err="1">
                <a:solidFill>
                  <a:srgbClr val="393996"/>
                </a:solidFill>
                <a:ea typeface="ＭＳ Ｐゴシック" panose="020B0600070205080204" pitchFamily="34" charset="-128"/>
              </a:rPr>
              <a:t>www.iris.edu</a:t>
            </a:r>
            <a:r>
              <a:rPr lang="en-US" altLang="en-US" sz="1600" b="1" dirty="0">
                <a:solidFill>
                  <a:srgbClr val="393996"/>
                </a:solidFill>
                <a:ea typeface="ＭＳ Ｐゴシック" panose="020B0600070205080204" pitchFamily="34" charset="-128"/>
              </a:rPr>
              <a:t>/</a:t>
            </a:r>
            <a:r>
              <a:rPr lang="en-US" altLang="en-US" sz="1600" b="1" dirty="0" err="1">
                <a:solidFill>
                  <a:srgbClr val="393996"/>
                </a:solidFill>
                <a:ea typeface="ＭＳ Ｐゴシック" panose="020B0600070205080204" pitchFamily="34" charset="-128"/>
              </a:rPr>
              <a:t>hq</a:t>
            </a:r>
            <a:r>
              <a:rPr lang="en-US" altLang="en-US" sz="1600" b="1" dirty="0">
                <a:solidFill>
                  <a:srgbClr val="393996"/>
                </a:solidFill>
                <a:ea typeface="ＭＳ Ｐゴシック" panose="020B0600070205080204" pitchFamily="34" charset="-128"/>
              </a:rPr>
              <a:t>/</a:t>
            </a:r>
            <a:r>
              <a:rPr lang="en-US" altLang="en-US" sz="1600" b="1" dirty="0" err="1">
                <a:solidFill>
                  <a:srgbClr val="393996"/>
                </a:solidFill>
                <a:ea typeface="ＭＳ Ｐゴシック" panose="020B0600070205080204" pitchFamily="34" charset="-128"/>
              </a:rPr>
              <a:t>inclass</a:t>
            </a:r>
            <a:r>
              <a:rPr lang="en-US" altLang="en-US" sz="1600" b="1" dirty="0">
                <a:solidFill>
                  <a:srgbClr val="393996"/>
                </a:solidFill>
                <a:ea typeface="ＭＳ Ｐゴシック" panose="020B0600070205080204" pitchFamily="34" charset="-128"/>
              </a:rPr>
              <a:t>/animation/</a:t>
            </a:r>
            <a:r>
              <a:rPr lang="en-US" altLang="en-US" sz="1600" b="1" dirty="0" err="1">
                <a:solidFill>
                  <a:srgbClr val="393996"/>
                </a:solidFill>
                <a:ea typeface="ＭＳ Ｐゴシック" panose="020B0600070205080204" pitchFamily="34" charset="-128"/>
              </a:rPr>
              <a:t>traveltime_curves_how_they_are_created</a:t>
            </a:r>
            <a:r>
              <a:rPr lang="en-US" altLang="en-US" sz="1600" b="1" dirty="0">
                <a:solidFill>
                  <a:srgbClr val="393996"/>
                </a:solidFill>
                <a:ea typeface="ＭＳ Ｐゴシック" panose="020B0600070205080204" pitchFamily="34" charset="-128"/>
              </a:rPr>
              <a:t> </a:t>
            </a:r>
          </a:p>
        </p:txBody>
      </p:sp>
      <p:sp>
        <p:nvSpPr>
          <p:cNvPr id="15363" name="Slide Number Placeholder 3">
            <a:extLst>
              <a:ext uri="{FF2B5EF4-FFF2-40B4-BE49-F238E27FC236}">
                <a16:creationId xmlns:a16="http://schemas.microsoft.com/office/drawing/2014/main" id="{AAEC0032-6AA0-3244-87B6-D41552272CD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83049C9-6990-FE40-884D-FA6F36BE9438}" type="slidenum">
              <a:rPr lang="en-US" altLang="en-US" smtClean="0">
                <a:solidFill>
                  <a:srgbClr val="000000"/>
                </a:solidFill>
                <a:latin typeface="Calibri" panose="020F0502020204030204" pitchFamily="34" charset="0"/>
              </a:rPr>
              <a:pPr/>
              <a:t>8</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683076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5/26/2022</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5/26/2022</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5/26/2022</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5/26/2022</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5/26/2022</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5/26/2022</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5/26/2022</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5/26/2022</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5/26/2022</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5/26/2022</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5/26/2022</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5/26/2022</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5/26/2022</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5/26/2022</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5/26/2022</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ti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hyperlink" Target="http://www.iris.edu/hq/re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16847" y="1111925"/>
            <a:ext cx="428847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 typeface="Arial" panose="020B0604020202020204" pitchFamily="34" charset="0"/>
              <a:buNone/>
            </a:pPr>
            <a:r>
              <a:rPr lang="en-US" altLang="en-US" sz="1800" dirty="0">
                <a:latin typeface="Arial" panose="020B0604020202020204" pitchFamily="34" charset="0"/>
              </a:rPr>
              <a:t>A magnitude 7.2 earthquake occurred northwest of Lake Titicaca, near the town of </a:t>
            </a:r>
            <a:r>
              <a:rPr lang="en-US" altLang="en-US" sz="1800" dirty="0" err="1">
                <a:latin typeface="Arial" panose="020B0604020202020204" pitchFamily="34" charset="0"/>
              </a:rPr>
              <a:t>Juliaca</a:t>
            </a:r>
            <a:r>
              <a:rPr lang="en-US" altLang="en-US" sz="1800" dirty="0">
                <a:latin typeface="Arial" panose="020B0604020202020204" pitchFamily="34" charset="0"/>
              </a:rPr>
              <a:t> (population 276,110) that sits in the northern Altiplano, or Andean Plateau. At 3,825 meters (12,549 ft) above sea level, it is the most extensive high plateau on Earth outside Tibet.</a:t>
            </a:r>
          </a:p>
          <a:p>
            <a:pPr>
              <a:spcBef>
                <a:spcPct val="0"/>
              </a:spcBef>
              <a:buFont typeface="Arial" panose="020B0604020202020204" pitchFamily="34" charset="0"/>
              <a:buNone/>
            </a:pPr>
            <a:endParaRPr lang="en-US" altLang="en-US" sz="1800" dirty="0">
              <a:latin typeface="Arial" panose="020B0604020202020204" pitchFamily="34" charset="0"/>
            </a:endParaRPr>
          </a:p>
          <a:p>
            <a:pPr>
              <a:spcBef>
                <a:spcPct val="0"/>
              </a:spcBef>
              <a:buFont typeface="Arial" panose="020B0604020202020204" pitchFamily="34" charset="0"/>
              <a:buNone/>
            </a:pPr>
            <a:r>
              <a:rPr lang="en-US" altLang="en-US" sz="1800" dirty="0">
                <a:latin typeface="Arial" panose="020B0604020202020204" pitchFamily="34" charset="0"/>
              </a:rPr>
              <a:t>Due to the 218 km (135 miles) depth of the earthquake there were no reports of damage or injuries.</a:t>
            </a:r>
          </a:p>
        </p:txBody>
      </p:sp>
      <p:sp>
        <p:nvSpPr>
          <p:cNvPr id="16" name="Title 1">
            <a:extLst>
              <a:ext uri="{FF2B5EF4-FFF2-40B4-BE49-F238E27FC236}">
                <a16:creationId xmlns:a16="http://schemas.microsoft.com/office/drawing/2014/main" id="{6F04097E-D3CF-49F9-9347-1467F639BFB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 name="Picture 4" descr="Map&#10;&#10;Description automatically generated">
            <a:extLst>
              <a:ext uri="{FF2B5EF4-FFF2-40B4-BE49-F238E27FC236}">
                <a16:creationId xmlns:a16="http://schemas.microsoft.com/office/drawing/2014/main" id="{D73B3F12-6174-7CAD-B3D6-8058EE98B0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4720" y="959525"/>
            <a:ext cx="4408453" cy="3400219"/>
          </a:xfrm>
          <a:prstGeom prst="rect">
            <a:avLst/>
          </a:prstGeom>
        </p:spPr>
      </p:pic>
      <p:pic>
        <p:nvPicPr>
          <p:cNvPr id="8" name="Picture 7" descr="A body of water with clouds above it&#10;&#10;Description automatically generated with low confidence">
            <a:extLst>
              <a:ext uri="{FF2B5EF4-FFF2-40B4-BE49-F238E27FC236}">
                <a16:creationId xmlns:a16="http://schemas.microsoft.com/office/drawing/2014/main" id="{67A1B05D-0F6D-DFB2-45D8-8D3812BC4F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38400" y="4213146"/>
            <a:ext cx="3562453" cy="2333407"/>
          </a:xfrm>
          <a:prstGeom prst="rect">
            <a:avLst/>
          </a:prstGeom>
        </p:spPr>
      </p:pic>
      <p:sp>
        <p:nvSpPr>
          <p:cNvPr id="10" name="TextBox 9">
            <a:extLst>
              <a:ext uri="{FF2B5EF4-FFF2-40B4-BE49-F238E27FC236}">
                <a16:creationId xmlns:a16="http://schemas.microsoft.com/office/drawing/2014/main" id="{E2E274AB-0468-898A-139A-4C456896694C}"/>
              </a:ext>
            </a:extLst>
          </p:cNvPr>
          <p:cNvSpPr txBox="1"/>
          <p:nvPr/>
        </p:nvSpPr>
        <p:spPr>
          <a:xfrm>
            <a:off x="6019902" y="4598075"/>
            <a:ext cx="2971697" cy="2031325"/>
          </a:xfrm>
          <a:prstGeom prst="rect">
            <a:avLst/>
          </a:prstGeom>
          <a:noFill/>
        </p:spPr>
        <p:txBody>
          <a:bodyPr wrap="square" rtlCol="0">
            <a:spAutoFit/>
          </a:bodyPr>
          <a:lstStyle/>
          <a:p>
            <a:r>
              <a:rPr lang="en-US" sz="1400" b="0" i="0" dirty="0">
                <a:solidFill>
                  <a:srgbClr val="202124"/>
                </a:solidFill>
                <a:effectLst/>
                <a:latin typeface="Roboto" panose="020B0604020202020204" pitchFamily="2" charset="0"/>
              </a:rPr>
              <a:t>Lake Titicaca is </a:t>
            </a:r>
            <a:r>
              <a:rPr lang="en-US" sz="1400" i="0" dirty="0">
                <a:solidFill>
                  <a:srgbClr val="202124"/>
                </a:solidFill>
                <a:effectLst/>
                <a:latin typeface="Roboto" panose="020B0604020202020204" pitchFamily="2" charset="0"/>
              </a:rPr>
              <a:t>the largest freshwater lake in South America</a:t>
            </a:r>
            <a:r>
              <a:rPr lang="en-US" sz="1400" b="0" i="0" dirty="0">
                <a:solidFill>
                  <a:srgbClr val="202124"/>
                </a:solidFill>
                <a:effectLst/>
                <a:latin typeface="Roboto" panose="020B0604020202020204" pitchFamily="2" charset="0"/>
              </a:rPr>
              <a:t>. Titicaca is one of less than twenty ancient lakes on earth and is thought to </a:t>
            </a:r>
            <a:r>
              <a:rPr lang="en-US" sz="1400" b="0" i="0">
                <a:solidFill>
                  <a:srgbClr val="202124"/>
                </a:solidFill>
                <a:effectLst/>
                <a:latin typeface="Roboto" panose="020B0604020202020204" pitchFamily="2" charset="0"/>
              </a:rPr>
              <a:t>be three </a:t>
            </a:r>
            <a:r>
              <a:rPr lang="en-US" sz="1400" b="0" i="0" dirty="0">
                <a:solidFill>
                  <a:srgbClr val="202124"/>
                </a:solidFill>
                <a:effectLst/>
                <a:latin typeface="Roboto" panose="020B0604020202020204" pitchFamily="2" charset="0"/>
              </a:rPr>
              <a:t>million years old. Lake Titicaca sits 3 810 m above sea level and is situated between Peru to the west and Bolivia to the east.</a:t>
            </a:r>
            <a:endParaRPr lang="en-US" sz="1400" dirty="0"/>
          </a:p>
        </p:txBody>
      </p:sp>
    </p:spTree>
    <p:extLst>
      <p:ext uri="{BB962C8B-B14F-4D97-AF65-F5344CB8AC3E}">
        <p14:creationId xmlns:p14="http://schemas.microsoft.com/office/powerpoint/2010/main" val="263561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00342F-5378-4688-945B-366EC6994B3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700" name="TextBox 15">
            <a:extLst>
              <a:ext uri="{FF2B5EF4-FFF2-40B4-BE49-F238E27FC236}">
                <a16:creationId xmlns:a16="http://schemas.microsoft.com/office/drawing/2014/main" id="{00744420-C97D-2741-85E6-0CB2DE7A5C93}"/>
              </a:ext>
            </a:extLst>
          </p:cNvPr>
          <p:cNvSpPr txBox="1">
            <a:spLocks noChangeArrowheads="1"/>
          </p:cNvSpPr>
          <p:nvPr/>
        </p:nvSpPr>
        <p:spPr bwMode="auto">
          <a:xfrm>
            <a:off x="4178478" y="6458226"/>
            <a:ext cx="487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USGS Estimated shaking Intensity from M 7.2 Earthquake</a:t>
            </a:r>
          </a:p>
        </p:txBody>
      </p:sp>
      <p:sp>
        <p:nvSpPr>
          <p:cNvPr id="29701" name="TextBox 15">
            <a:extLst>
              <a:ext uri="{FF2B5EF4-FFF2-40B4-BE49-F238E27FC236}">
                <a16:creationId xmlns:a16="http://schemas.microsoft.com/office/drawing/2014/main" id="{7F72B5DA-FF56-C64D-9F48-21F402B932FC}"/>
              </a:ext>
            </a:extLst>
          </p:cNvPr>
          <p:cNvSpPr txBox="1">
            <a:spLocks noChangeArrowheads="1"/>
          </p:cNvSpPr>
          <p:nvPr/>
        </p:nvSpPr>
        <p:spPr bwMode="auto">
          <a:xfrm>
            <a:off x="179696" y="1123950"/>
            <a:ext cx="3554104"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The Modified-Mercalli Intensity</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(MMI) scale is a ten-stage scale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that indicates the severity of</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ground shaking. Intensity is</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dependent on the magnitude,</a:t>
            </a:r>
          </a:p>
          <a:p>
            <a:pPr eaLnBrk="1" hangingPunct="1">
              <a:spcBef>
                <a:spcPct val="0"/>
              </a:spcBef>
              <a:buFontTx/>
              <a:buNone/>
            </a:pPr>
            <a:r>
              <a:rPr lang="en-US" altLang="en-US" sz="1800" dirty="0">
                <a:latin typeface="Arial" panose="020B0604020202020204" pitchFamily="34" charset="0"/>
                <a:cs typeface="Arial" panose="020B0604020202020204" pitchFamily="34" charset="0"/>
              </a:rPr>
              <a:t>depth, bedrock, and location.</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area near the epicenter experienced strong shaking from this earthquake.</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p:txBody>
      </p:sp>
      <p:pic>
        <p:nvPicPr>
          <p:cNvPr id="29702" name="Picture 8" descr="IRIS_TMlogo.png">
            <a:extLst>
              <a:ext uri="{FF2B5EF4-FFF2-40B4-BE49-F238E27FC236}">
                <a16:creationId xmlns:a16="http://schemas.microsoft.com/office/drawing/2014/main" id="{9CF46DD6-070A-BF4B-B95C-9F65EAF120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4">
            <a:extLst>
              <a:ext uri="{FF2B5EF4-FFF2-40B4-BE49-F238E27FC236}">
                <a16:creationId xmlns:a16="http://schemas.microsoft.com/office/drawing/2014/main" id="{AD5E9567-C28A-4F80-9881-2BB3C6BC5EDB}"/>
              </a:ext>
            </a:extLst>
          </p:cNvPr>
          <p:cNvSpPr txBox="1">
            <a:spLocks noChangeArrowheads="1"/>
          </p:cNvSpPr>
          <p:nvPr/>
        </p:nvSpPr>
        <p:spPr bwMode="auto">
          <a:xfrm>
            <a:off x="587375" y="4381809"/>
            <a:ext cx="27527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spcAft>
                <a:spcPts val="400"/>
              </a:spcAft>
              <a:buFontTx/>
              <a:buNone/>
            </a:pPr>
            <a:r>
              <a:rPr lang="en-US" altLang="en-US" sz="1400" b="1" dirty="0">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dirty="0">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dirty="0">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dirty="0">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dirty="0">
                <a:latin typeface="Arial" panose="020B0604020202020204" pitchFamily="34" charset="0"/>
              </a:rPr>
              <a:t>Moderate</a:t>
            </a:r>
          </a:p>
          <a:p>
            <a:pPr algn="ctr" eaLnBrk="1" hangingPunct="1">
              <a:spcBef>
                <a:spcPct val="0"/>
              </a:spcBef>
              <a:spcAft>
                <a:spcPts val="400"/>
              </a:spcAft>
              <a:buFontTx/>
              <a:buNone/>
            </a:pPr>
            <a:r>
              <a:rPr lang="en-US" altLang="en-US" sz="1400" dirty="0">
                <a:latin typeface="Arial" panose="020B0604020202020204" pitchFamily="34" charset="0"/>
              </a:rPr>
              <a:t>Light</a:t>
            </a:r>
          </a:p>
          <a:p>
            <a:pPr algn="ctr" eaLnBrk="1" hangingPunct="1">
              <a:spcBef>
                <a:spcPct val="0"/>
              </a:spcBef>
              <a:spcAft>
                <a:spcPts val="400"/>
              </a:spcAft>
              <a:buFontTx/>
              <a:buNone/>
            </a:pPr>
            <a:r>
              <a:rPr lang="en-US" altLang="en-US" sz="1400" dirty="0">
                <a:latin typeface="Arial" panose="020B0604020202020204" pitchFamily="34" charset="0"/>
              </a:rPr>
              <a:t>Weak</a:t>
            </a:r>
          </a:p>
          <a:p>
            <a:pPr algn="ctr" eaLnBrk="1" hangingPunct="1">
              <a:spcBef>
                <a:spcPct val="0"/>
              </a:spcBef>
              <a:spcAft>
                <a:spcPts val="400"/>
              </a:spcAft>
              <a:buFontTx/>
              <a:buNone/>
            </a:pPr>
            <a:r>
              <a:rPr lang="en-US" altLang="en-US" sz="1400" dirty="0">
                <a:latin typeface="Arial" panose="020B0604020202020204" pitchFamily="34" charset="0"/>
              </a:rPr>
              <a:t>Not Felt</a:t>
            </a:r>
            <a:endParaRPr lang="en-US" altLang="en-US" sz="1800" dirty="0">
              <a:latin typeface="Arial" panose="020B0604020202020204" pitchFamily="34" charset="0"/>
            </a:endParaRPr>
          </a:p>
        </p:txBody>
      </p:sp>
      <p:pic>
        <p:nvPicPr>
          <p:cNvPr id="13" name="Picture 9">
            <a:extLst>
              <a:ext uri="{FF2B5EF4-FFF2-40B4-BE49-F238E27FC236}">
                <a16:creationId xmlns:a16="http://schemas.microsoft.com/office/drawing/2014/main" id="{BB051B11-32C9-4FA4-86E0-CCD72A1020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3" y="4429434"/>
            <a:ext cx="647700"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0">
            <a:extLst>
              <a:ext uri="{FF2B5EF4-FFF2-40B4-BE49-F238E27FC236}">
                <a16:creationId xmlns:a16="http://schemas.microsoft.com/office/drawing/2014/main" id="{9934EAD4-4A55-40F6-A407-587022D09DBF}"/>
              </a:ext>
            </a:extLst>
          </p:cNvPr>
          <p:cNvSpPr txBox="1">
            <a:spLocks noChangeArrowheads="1"/>
          </p:cNvSpPr>
          <p:nvPr/>
        </p:nvSpPr>
        <p:spPr bwMode="auto">
          <a:xfrm>
            <a:off x="685800" y="4120665"/>
            <a:ext cx="2438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 typeface="Arial" panose="020B0604020202020204" pitchFamily="34" charset="0"/>
              <a:buNone/>
            </a:pPr>
            <a:r>
              <a:rPr lang="en-US" altLang="en-US" sz="1400" b="1" dirty="0">
                <a:latin typeface="Arial" panose="020B0604020202020204" pitchFamily="34" charset="0"/>
              </a:rPr>
              <a:t>MMI    Perceived Shaking</a:t>
            </a:r>
          </a:p>
          <a:p>
            <a:pPr eaLnBrk="1" hangingPunct="1">
              <a:spcBef>
                <a:spcPct val="0"/>
              </a:spcBef>
              <a:buFontTx/>
              <a:buNone/>
            </a:pPr>
            <a:endParaRPr lang="en-US" altLang="en-US" sz="1400" dirty="0">
              <a:latin typeface="Arial" panose="020B0604020202020204" pitchFamily="34" charset="0"/>
            </a:endParaRPr>
          </a:p>
        </p:txBody>
      </p:sp>
      <p:pic>
        <p:nvPicPr>
          <p:cNvPr id="5" name="Picture 4" descr="Map&#10;&#10;Description automatically generated">
            <a:extLst>
              <a:ext uri="{FF2B5EF4-FFF2-40B4-BE49-F238E27FC236}">
                <a16:creationId xmlns:a16="http://schemas.microsoft.com/office/drawing/2014/main" id="{5D5C8D90-FEC9-EC4D-7F6C-FF231D0798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6975" y="1143000"/>
            <a:ext cx="5263468" cy="5235433"/>
          </a:xfrm>
          <a:prstGeom prst="rect">
            <a:avLst/>
          </a:prstGeom>
        </p:spPr>
      </p:pic>
      <p:sp>
        <p:nvSpPr>
          <p:cNvPr id="15" name="Title 1">
            <a:extLst>
              <a:ext uri="{FF2B5EF4-FFF2-40B4-BE49-F238E27FC236}">
                <a16:creationId xmlns:a16="http://schemas.microsoft.com/office/drawing/2014/main" id="{E405786C-72E9-575E-96E9-AEE0FE08C49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C041977-FB47-4248-9C77-B2110F22B7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747" name="TextBox 15">
            <a:extLst>
              <a:ext uri="{FF2B5EF4-FFF2-40B4-BE49-F238E27FC236}">
                <a16:creationId xmlns:a16="http://schemas.microsoft.com/office/drawing/2014/main" id="{19DAC123-35EF-084E-A9BF-98D3EE055AC5}"/>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31748" name="Picture 8" descr="IRIS_TMlogo.png">
            <a:extLst>
              <a:ext uri="{FF2B5EF4-FFF2-40B4-BE49-F238E27FC236}">
                <a16:creationId xmlns:a16="http://schemas.microsoft.com/office/drawing/2014/main" id="{04F1BBB2-71DD-A645-A0D2-86112650FB0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5">
            <a:extLst>
              <a:ext uri="{FF2B5EF4-FFF2-40B4-BE49-F238E27FC236}">
                <a16:creationId xmlns:a16="http://schemas.microsoft.com/office/drawing/2014/main" id="{BCE6B55D-5A7D-2241-BA35-B08A6A58FB52}"/>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31750" name="TextBox 20">
            <a:extLst>
              <a:ext uri="{FF2B5EF4-FFF2-40B4-BE49-F238E27FC236}">
                <a16:creationId xmlns:a16="http://schemas.microsoft.com/office/drawing/2014/main" id="{FEDB7404-5F6F-1D44-8A3B-84E5958F5FC5}"/>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31751" name="TextBox 18">
            <a:extLst>
              <a:ext uri="{FF2B5EF4-FFF2-40B4-BE49-F238E27FC236}">
                <a16:creationId xmlns:a16="http://schemas.microsoft.com/office/drawing/2014/main" id="{9BE500DF-A1B2-064C-A9DF-FDC61E4FF999}"/>
              </a:ext>
            </a:extLst>
          </p:cNvPr>
          <p:cNvSpPr txBox="1">
            <a:spLocks noChangeArrowheads="1"/>
          </p:cNvSpPr>
          <p:nvPr/>
        </p:nvSpPr>
        <p:spPr bwMode="auto">
          <a:xfrm>
            <a:off x="242888" y="1095375"/>
            <a:ext cx="431641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24,000 people were exposed to strong shaking from this earthquake.</a:t>
            </a:r>
          </a:p>
        </p:txBody>
      </p:sp>
      <p:pic>
        <p:nvPicPr>
          <p:cNvPr id="3" name="Picture 2" descr="Map&#10;&#10;Description automatically generated">
            <a:extLst>
              <a:ext uri="{FF2B5EF4-FFF2-40B4-BE49-F238E27FC236}">
                <a16:creationId xmlns:a16="http://schemas.microsoft.com/office/drawing/2014/main" id="{D8B9F057-6616-00C5-C6AE-2794B5BEDE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211262"/>
            <a:ext cx="4275144" cy="4275144"/>
          </a:xfrm>
          <a:prstGeom prst="rect">
            <a:avLst/>
          </a:prstGeom>
        </p:spPr>
      </p:pic>
      <p:pic>
        <p:nvPicPr>
          <p:cNvPr id="7" name="Picture 6" descr="Table&#10;&#10;Description automatically generated">
            <a:extLst>
              <a:ext uri="{FF2B5EF4-FFF2-40B4-BE49-F238E27FC236}">
                <a16:creationId xmlns:a16="http://schemas.microsoft.com/office/drawing/2014/main" id="{7930D572-50D5-7EE6-D7C3-E4DC308C9C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2925901"/>
            <a:ext cx="2491489" cy="3932099"/>
          </a:xfrm>
          <a:prstGeom prst="rect">
            <a:avLst/>
          </a:prstGeom>
        </p:spPr>
      </p:pic>
      <p:sp>
        <p:nvSpPr>
          <p:cNvPr id="15" name="Title 1">
            <a:extLst>
              <a:ext uri="{FF2B5EF4-FFF2-40B4-BE49-F238E27FC236}">
                <a16:creationId xmlns:a16="http://schemas.microsoft.com/office/drawing/2014/main" id="{D8496E22-C067-E25B-DF34-52FBDEC9712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60237" y="1143000"/>
            <a:ext cx="2608486"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the orange triangles.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May 26 earthquake is shown by the red star.  At the location of this earthquake, the Nazca Plate subducts beneath the South America Plate at a velocity of about 6 cm/yr.</a:t>
            </a: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4">
            <a:extLst>
              <a:ext uri="{28A0092B-C50C-407E-A947-70E740481C1C}">
                <a14:useLocalDpi xmlns:a14="http://schemas.microsoft.com/office/drawing/2010/main" val="0"/>
              </a:ext>
            </a:extLst>
          </a:blip>
          <a:srcRect l="20000" t="5008" r="15654" b="5773"/>
          <a:stretch/>
        </p:blipFill>
        <p:spPr>
          <a:xfrm>
            <a:off x="3048000" y="1410846"/>
            <a:ext cx="5883828" cy="4848447"/>
          </a:xfrm>
          <a:prstGeom prst="rect">
            <a:avLst/>
          </a:prstGeom>
        </p:spPr>
      </p:pic>
      <p:sp>
        <p:nvSpPr>
          <p:cNvPr id="3" name="5-Point Star 2">
            <a:extLst>
              <a:ext uri="{FF2B5EF4-FFF2-40B4-BE49-F238E27FC236}">
                <a16:creationId xmlns:a16="http://schemas.microsoft.com/office/drawing/2014/main" id="{62BC2972-F4F8-724D-A868-C68C441C69D4}"/>
              </a:ext>
            </a:extLst>
          </p:cNvPr>
          <p:cNvSpPr/>
          <p:nvPr/>
        </p:nvSpPr>
        <p:spPr bwMode="auto">
          <a:xfrm>
            <a:off x="6232143" y="3255899"/>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4">
            <a:extLst>
              <a:ext uri="{28A0092B-C50C-407E-A947-70E740481C1C}">
                <a14:useLocalDpi xmlns:a14="http://schemas.microsoft.com/office/drawing/2010/main" val="0"/>
              </a:ext>
            </a:extLst>
          </a:blip>
          <a:srcRect l="72505" t="66815" r="4006" b="7162"/>
          <a:stretch/>
        </p:blipFill>
        <p:spPr>
          <a:xfrm>
            <a:off x="6635885" y="4747610"/>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007221" y="2564443"/>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3962400" y="3496515"/>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2" name="TextBox 1">
            <a:extLst>
              <a:ext uri="{FF2B5EF4-FFF2-40B4-BE49-F238E27FC236}">
                <a16:creationId xmlns:a16="http://schemas.microsoft.com/office/drawing/2014/main" id="{4A458601-6982-814C-ACF3-3FEF2EA8CBD9}"/>
              </a:ext>
            </a:extLst>
          </p:cNvPr>
          <p:cNvSpPr txBox="1"/>
          <p:nvPr/>
        </p:nvSpPr>
        <p:spPr>
          <a:xfrm>
            <a:off x="6449631" y="3188738"/>
            <a:ext cx="1099981" cy="307777"/>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400" dirty="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191723" y="2045670"/>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5928361" y="2204001"/>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02948" y="4291306"/>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01066" y="4067997"/>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16387" y="4555737"/>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1" name="Title 1">
            <a:extLst>
              <a:ext uri="{FF2B5EF4-FFF2-40B4-BE49-F238E27FC236}">
                <a16:creationId xmlns:a16="http://schemas.microsoft.com/office/drawing/2014/main" id="{ED6D7223-A71A-4359-CED6-A013D5E902E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2455381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
            <a:extLst>
              <a:ext uri="{FF2B5EF4-FFF2-40B4-BE49-F238E27FC236}">
                <a16:creationId xmlns:a16="http://schemas.microsoft.com/office/drawing/2014/main" id="{42FB2C92-780E-4B06-BC3B-D2314CFEF736}"/>
              </a:ext>
            </a:extLst>
          </p:cNvPr>
          <p:cNvSpPr txBox="1">
            <a:spLocks noChangeArrowheads="1"/>
          </p:cNvSpPr>
          <p:nvPr/>
        </p:nvSpPr>
        <p:spPr bwMode="auto">
          <a:xfrm>
            <a:off x="239713" y="1071914"/>
            <a:ext cx="8813661" cy="120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None/>
            </a:pPr>
            <a:r>
              <a:rPr lang="en-US" altLang="en-US" sz="1800" dirty="0">
                <a:latin typeface="Arial" panose="020B0604020202020204" pitchFamily="34" charset="0"/>
              </a:rPr>
              <a:t>The animation below illustrates subduction of the oceanic Nazca Plate into the Peru-Chile Trench and beneath the South American Plate. The May 26 earthquake occurred at 217.8 km depth where earthquakes occur within the subducting plate rather than on the shallower interface between the subducting and overriding plates. </a:t>
            </a:r>
          </a:p>
        </p:txBody>
      </p:sp>
      <p:sp>
        <p:nvSpPr>
          <p:cNvPr id="15" name="Rectangle 14">
            <a:extLst>
              <a:ext uri="{FF2B5EF4-FFF2-40B4-BE49-F238E27FC236}">
                <a16:creationId xmlns:a16="http://schemas.microsoft.com/office/drawing/2014/main" id="{E5E33ADE-5245-49FF-8DB4-13A623B9E76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13316" name="Picture 8" descr="IRIS_TMlogo.png">
            <a:extLst>
              <a:ext uri="{FF2B5EF4-FFF2-40B4-BE49-F238E27FC236}">
                <a16:creationId xmlns:a16="http://schemas.microsoft.com/office/drawing/2014/main" id="{FFAC231B-0FCF-4557-BB14-4B35D64299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2">
            <a:extLst>
              <a:ext uri="{FF2B5EF4-FFF2-40B4-BE49-F238E27FC236}">
                <a16:creationId xmlns:a16="http://schemas.microsoft.com/office/drawing/2014/main" id="{DC3EA550-26A4-48D0-AD2C-795DE17DB36B}"/>
              </a:ext>
            </a:extLst>
          </p:cNvPr>
          <p:cNvSpPr txBox="1">
            <a:spLocks noChangeArrowheads="1"/>
          </p:cNvSpPr>
          <p:nvPr/>
        </p:nvSpPr>
        <p:spPr bwMode="auto">
          <a:xfrm>
            <a:off x="6858000" y="4613074"/>
            <a:ext cx="1917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Animation exploring plate tectonics and earthquakes of the Nazca – South America plate boundary region.</a:t>
            </a:r>
          </a:p>
        </p:txBody>
      </p:sp>
      <p:pic>
        <p:nvPicPr>
          <p:cNvPr id="2" name="Short_PeruChile">
            <a:hlinkClick r:id="" action="ppaction://media"/>
            <a:extLst>
              <a:ext uri="{FF2B5EF4-FFF2-40B4-BE49-F238E27FC236}">
                <a16:creationId xmlns:a16="http://schemas.microsoft.com/office/drawing/2014/main" id="{92CAFF28-6AA0-42D6-8885-B7363D70D8F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57200" y="2571406"/>
            <a:ext cx="6248400" cy="3651409"/>
          </a:xfrm>
          <a:prstGeom prst="rect">
            <a:avLst/>
          </a:prstGeom>
        </p:spPr>
      </p:pic>
      <p:sp>
        <p:nvSpPr>
          <p:cNvPr id="8" name="Title 1">
            <a:extLst>
              <a:ext uri="{FF2B5EF4-FFF2-40B4-BE49-F238E27FC236}">
                <a16:creationId xmlns:a16="http://schemas.microsoft.com/office/drawing/2014/main" id="{4F810267-82BA-9EA9-035E-E681459C409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Diagram&#10;&#10;Description automatically generated">
            <a:extLst>
              <a:ext uri="{FF2B5EF4-FFF2-40B4-BE49-F238E27FC236}">
                <a16:creationId xmlns:a16="http://schemas.microsoft.com/office/drawing/2014/main" id="{9314558E-4B1B-2C4C-85CA-37279541FE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374" y="4514838"/>
            <a:ext cx="3608468" cy="1968255"/>
          </a:xfrm>
          <a:prstGeom prst="rect">
            <a:avLst/>
          </a:prstGeom>
          <a:ln w="12700">
            <a:solidFill>
              <a:schemeClr val="tx1"/>
            </a:solidFill>
          </a:ln>
        </p:spPr>
      </p:pic>
      <p:pic>
        <p:nvPicPr>
          <p:cNvPr id="11" name="Picture 10" descr="Map&#10;&#10;Description automatically generated">
            <a:extLst>
              <a:ext uri="{FF2B5EF4-FFF2-40B4-BE49-F238E27FC236}">
                <a16:creationId xmlns:a16="http://schemas.microsoft.com/office/drawing/2014/main" id="{4F67E3B4-AC27-2A44-9869-493A0B9C2C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587" y="1692364"/>
            <a:ext cx="4406535" cy="4112766"/>
          </a:xfrm>
          <a:prstGeom prst="rect">
            <a:avLst/>
          </a:prstGeom>
          <a:ln w="12700">
            <a:solidFill>
              <a:schemeClr val="tx1"/>
            </a:solidFill>
          </a:ln>
        </p:spPr>
      </p:pic>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189111" y="1069221"/>
            <a:ext cx="4138836"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Epicenters are shown on a map of historic seismicity on the right</a:t>
            </a:r>
            <a:r>
              <a:rPr lang="en-US" altLang="en-US" sz="1800" dirty="0">
                <a:latin typeface="Arial" panose="020B0604020202020204" pitchFamily="34" charset="0"/>
              </a:rPr>
              <a:t>.  Earthquakes between the Nazca and South American Plates and within the Nazca Plate increase in depth from west to east.  </a:t>
            </a:r>
          </a:p>
          <a:p>
            <a:pPr eaLnBrk="1" hangingPunct="1">
              <a:lnSpc>
                <a:spcPts val="2000"/>
              </a:lnSpc>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A</a:t>
            </a:r>
            <a:r>
              <a:rPr lang="en-US" altLang="en-US" sz="1800" dirty="0">
                <a:latin typeface="Arial" panose="020B0604020202020204" pitchFamily="34" charset="0"/>
              </a:rPr>
              <a:t> 3D view along the cross section (</a:t>
            </a:r>
            <a:r>
              <a:rPr lang="en-US" altLang="en-US" sz="1800" b="1" dirty="0">
                <a:latin typeface="Myriad Pro Cond" panose="020B0506030403020204" pitchFamily="34" charset="0"/>
              </a:rPr>
              <a:t>A-A’</a:t>
            </a:r>
            <a:r>
              <a:rPr lang="en-US" altLang="en-US" sz="1800" dirty="0">
                <a:latin typeface="Arial" panose="020B0604020202020204" pitchFamily="34" charset="0"/>
              </a:rPr>
              <a:t>) is shown below. This earthquake occurred within the top of the Nazca Plate as it bends to dive more steeply beneath the South American Plate. </a:t>
            </a:r>
            <a:endParaRPr lang="en-US" altLang="en-US" sz="1800" dirty="0">
              <a:latin typeface="Arial" panose="020B0604020202020204" pitchFamily="34" charset="0"/>
              <a:ea typeface="ＭＳ Ｐゴシック" panose="020B0600070205080204" pitchFamily="34" charset="-128"/>
            </a:endParaRP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4723179" y="6268344"/>
            <a:ext cx="44065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ea typeface="ＭＳ Ｐゴシック" panose="020B0600070205080204" pitchFamily="34" charset="-128"/>
              </a:rPr>
              <a:t>Maps generated using the IRIS Earthquake Browser</a:t>
            </a:r>
          </a:p>
        </p:txBody>
      </p:sp>
      <p:sp>
        <p:nvSpPr>
          <p:cNvPr id="25" name="TextBox 24">
            <a:extLst>
              <a:ext uri="{FF2B5EF4-FFF2-40B4-BE49-F238E27FC236}">
                <a16:creationId xmlns:a16="http://schemas.microsoft.com/office/drawing/2014/main" id="{DD3A59C1-D1E8-45B0-B4FD-2BC0EAAC1BD5}"/>
              </a:ext>
            </a:extLst>
          </p:cNvPr>
          <p:cNvSpPr txBox="1"/>
          <p:nvPr/>
        </p:nvSpPr>
        <p:spPr>
          <a:xfrm>
            <a:off x="6969046" y="2804034"/>
            <a:ext cx="2003977" cy="643419"/>
          </a:xfrm>
          <a:prstGeom prst="rect">
            <a:avLst/>
          </a:prstGeom>
          <a:noFill/>
        </p:spPr>
        <p:txBody>
          <a:bodyPr wrap="square" rtlCol="0">
            <a:spAutoFit/>
          </a:bodyPr>
          <a:lstStyle/>
          <a:p>
            <a:pPr algn="ctr"/>
            <a:r>
              <a:rPr lang="en-US" b="1" dirty="0"/>
              <a:t>South American</a:t>
            </a:r>
          </a:p>
          <a:p>
            <a:pPr algn="ctr"/>
            <a:r>
              <a:rPr lang="en-US" b="1" dirty="0"/>
              <a:t>Plate</a:t>
            </a:r>
          </a:p>
        </p:txBody>
      </p:sp>
      <p:sp>
        <p:nvSpPr>
          <p:cNvPr id="26" name="TextBox 4">
            <a:extLst>
              <a:ext uri="{FF2B5EF4-FFF2-40B4-BE49-F238E27FC236}">
                <a16:creationId xmlns:a16="http://schemas.microsoft.com/office/drawing/2014/main" id="{D639CBA8-6602-41C3-B255-E95BACC72E83}"/>
              </a:ext>
            </a:extLst>
          </p:cNvPr>
          <p:cNvSpPr txBox="1">
            <a:spLocks noChangeArrowheads="1"/>
          </p:cNvSpPr>
          <p:nvPr/>
        </p:nvSpPr>
        <p:spPr bwMode="auto">
          <a:xfrm>
            <a:off x="7540330" y="3934865"/>
            <a:ext cx="14507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400" dirty="0">
                <a:solidFill>
                  <a:srgbClr val="FF0000"/>
                </a:solidFill>
                <a:latin typeface="Arial" panose="020B0604020202020204" pitchFamily="34" charset="0"/>
              </a:rPr>
              <a:t>M7.2 Earthquake</a:t>
            </a:r>
          </a:p>
        </p:txBody>
      </p:sp>
      <p:cxnSp>
        <p:nvCxnSpPr>
          <p:cNvPr id="28" name="Straight Arrow Connector 27">
            <a:extLst>
              <a:ext uri="{FF2B5EF4-FFF2-40B4-BE49-F238E27FC236}">
                <a16:creationId xmlns:a16="http://schemas.microsoft.com/office/drawing/2014/main" id="{C5D47CE6-0B0A-4230-931F-C1D2E77A2FB6}"/>
              </a:ext>
            </a:extLst>
          </p:cNvPr>
          <p:cNvCxnSpPr>
            <a:cxnSpLocks/>
          </p:cNvCxnSpPr>
          <p:nvPr/>
        </p:nvCxnSpPr>
        <p:spPr bwMode="auto">
          <a:xfrm flipH="1">
            <a:off x="6786450" y="4113037"/>
            <a:ext cx="794252" cy="46237"/>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6693779D-9C2A-4AB7-9BB0-1C70787A0108}"/>
              </a:ext>
            </a:extLst>
          </p:cNvPr>
          <p:cNvCxnSpPr>
            <a:cxnSpLocks/>
          </p:cNvCxnSpPr>
          <p:nvPr/>
        </p:nvCxnSpPr>
        <p:spPr bwMode="auto">
          <a:xfrm flipV="1">
            <a:off x="5562600" y="3910667"/>
            <a:ext cx="1787627" cy="6671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82869" y="4604316"/>
            <a:ext cx="365760" cy="17969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0BDCFC7B-F373-FC48-BFD6-258C98CE0B8B}"/>
              </a:ext>
            </a:extLst>
          </p:cNvPr>
          <p:cNvSpPr txBox="1"/>
          <p:nvPr/>
        </p:nvSpPr>
        <p:spPr>
          <a:xfrm>
            <a:off x="5248656" y="4930752"/>
            <a:ext cx="1147502" cy="646331"/>
          </a:xfrm>
          <a:prstGeom prst="rect">
            <a:avLst/>
          </a:prstGeom>
          <a:noFill/>
        </p:spPr>
        <p:txBody>
          <a:bodyPr wrap="square" rtlCol="0">
            <a:spAutoFit/>
          </a:bodyPr>
          <a:lstStyle/>
          <a:p>
            <a:pPr algn="ctr"/>
            <a:r>
              <a:rPr lang="en-US" b="1" dirty="0"/>
              <a:t>Nazca</a:t>
            </a:r>
          </a:p>
          <a:p>
            <a:pPr algn="ctr"/>
            <a:r>
              <a:rPr lang="en-US" b="1" dirty="0"/>
              <a:t>Plate</a:t>
            </a:r>
          </a:p>
        </p:txBody>
      </p:sp>
      <p:sp>
        <p:nvSpPr>
          <p:cNvPr id="12" name="TextBox 11">
            <a:extLst>
              <a:ext uri="{FF2B5EF4-FFF2-40B4-BE49-F238E27FC236}">
                <a16:creationId xmlns:a16="http://schemas.microsoft.com/office/drawing/2014/main" id="{F66A2FD2-D070-E44E-BA7E-2CC0039C618F}"/>
              </a:ext>
            </a:extLst>
          </p:cNvPr>
          <p:cNvSpPr txBox="1"/>
          <p:nvPr/>
        </p:nvSpPr>
        <p:spPr>
          <a:xfrm>
            <a:off x="4584587" y="1081413"/>
            <a:ext cx="4205840" cy="615553"/>
          </a:xfrm>
          <a:prstGeom prst="rect">
            <a:avLst/>
          </a:prstGeom>
          <a:noFill/>
        </p:spPr>
        <p:txBody>
          <a:bodyPr wrap="square" rtlCol="0">
            <a:spAutoFit/>
          </a:bodyPr>
          <a:lstStyle/>
          <a:p>
            <a:pPr algn="ctr"/>
            <a:r>
              <a:rPr lang="en-US" dirty="0"/>
              <a:t>25 years of earthquakes &gt; M4</a:t>
            </a:r>
          </a:p>
          <a:p>
            <a:pPr algn="ctr"/>
            <a:r>
              <a:rPr lang="en-US" sz="1600" dirty="0"/>
              <a:t>1997–2022</a:t>
            </a:r>
          </a:p>
        </p:txBody>
      </p:sp>
      <p:sp>
        <p:nvSpPr>
          <p:cNvPr id="13" name="TextBox 12">
            <a:extLst>
              <a:ext uri="{FF2B5EF4-FFF2-40B4-BE49-F238E27FC236}">
                <a16:creationId xmlns:a16="http://schemas.microsoft.com/office/drawing/2014/main" id="{5895E413-0782-4647-A710-6BC5663FD23E}"/>
              </a:ext>
            </a:extLst>
          </p:cNvPr>
          <p:cNvSpPr txBox="1"/>
          <p:nvPr/>
        </p:nvSpPr>
        <p:spPr>
          <a:xfrm>
            <a:off x="5257800" y="4389652"/>
            <a:ext cx="304800" cy="369332"/>
          </a:xfrm>
          <a:prstGeom prst="rect">
            <a:avLst/>
          </a:prstGeom>
          <a:noFill/>
        </p:spPr>
        <p:txBody>
          <a:bodyPr wrap="square" rtlCol="0">
            <a:spAutoFit/>
          </a:bodyPr>
          <a:lstStyle/>
          <a:p>
            <a:r>
              <a:rPr lang="en-US" b="1" dirty="0">
                <a:latin typeface="Myriad Pro Cond" panose="020B0506030403020204" pitchFamily="34" charset="0"/>
              </a:rPr>
              <a:t>A</a:t>
            </a:r>
          </a:p>
        </p:txBody>
      </p:sp>
      <p:sp>
        <p:nvSpPr>
          <p:cNvPr id="27" name="TextBox 26">
            <a:extLst>
              <a:ext uri="{FF2B5EF4-FFF2-40B4-BE49-F238E27FC236}">
                <a16:creationId xmlns:a16="http://schemas.microsoft.com/office/drawing/2014/main" id="{08D30AC4-30D2-764D-86C7-BD0473945447}"/>
              </a:ext>
            </a:extLst>
          </p:cNvPr>
          <p:cNvSpPr txBox="1"/>
          <p:nvPr/>
        </p:nvSpPr>
        <p:spPr>
          <a:xfrm>
            <a:off x="7336322" y="3696765"/>
            <a:ext cx="522025" cy="369332"/>
          </a:xfrm>
          <a:prstGeom prst="rect">
            <a:avLst/>
          </a:prstGeom>
          <a:noFill/>
        </p:spPr>
        <p:txBody>
          <a:bodyPr wrap="square" rtlCol="0">
            <a:spAutoFit/>
          </a:bodyPr>
          <a:lstStyle/>
          <a:p>
            <a:r>
              <a:rPr lang="en-US" b="1" dirty="0">
                <a:latin typeface="Myriad Pro Cond" panose="020B0506030403020204" pitchFamily="34" charset="0"/>
              </a:rPr>
              <a:t>A’</a:t>
            </a:r>
          </a:p>
        </p:txBody>
      </p:sp>
      <p:sp>
        <p:nvSpPr>
          <p:cNvPr id="30" name="TextBox 29">
            <a:extLst>
              <a:ext uri="{FF2B5EF4-FFF2-40B4-BE49-F238E27FC236}">
                <a16:creationId xmlns:a16="http://schemas.microsoft.com/office/drawing/2014/main" id="{4522DDD5-7AF4-6443-BF51-1AB60BD799AD}"/>
              </a:ext>
            </a:extLst>
          </p:cNvPr>
          <p:cNvSpPr txBox="1"/>
          <p:nvPr/>
        </p:nvSpPr>
        <p:spPr>
          <a:xfrm>
            <a:off x="759561" y="4191000"/>
            <a:ext cx="304800" cy="338554"/>
          </a:xfrm>
          <a:prstGeom prst="rect">
            <a:avLst/>
          </a:prstGeom>
          <a:noFill/>
        </p:spPr>
        <p:txBody>
          <a:bodyPr wrap="square" rtlCol="0">
            <a:spAutoFit/>
          </a:bodyPr>
          <a:lstStyle/>
          <a:p>
            <a:r>
              <a:rPr lang="en-US" sz="1600" b="1" dirty="0">
                <a:latin typeface="Myriad Pro Cond" panose="020B0506030403020204" pitchFamily="34" charset="0"/>
              </a:rPr>
              <a:t>A</a:t>
            </a:r>
          </a:p>
        </p:txBody>
      </p:sp>
      <p:sp>
        <p:nvSpPr>
          <p:cNvPr id="33" name="TextBox 32">
            <a:extLst>
              <a:ext uri="{FF2B5EF4-FFF2-40B4-BE49-F238E27FC236}">
                <a16:creationId xmlns:a16="http://schemas.microsoft.com/office/drawing/2014/main" id="{F129BEC1-470A-864A-82D1-F13B8AEC0004}"/>
              </a:ext>
            </a:extLst>
          </p:cNvPr>
          <p:cNvSpPr txBox="1"/>
          <p:nvPr/>
        </p:nvSpPr>
        <p:spPr>
          <a:xfrm>
            <a:off x="4123695" y="4191000"/>
            <a:ext cx="522025" cy="338554"/>
          </a:xfrm>
          <a:prstGeom prst="rect">
            <a:avLst/>
          </a:prstGeom>
          <a:noFill/>
        </p:spPr>
        <p:txBody>
          <a:bodyPr wrap="square" rtlCol="0">
            <a:spAutoFit/>
          </a:bodyPr>
          <a:lstStyle/>
          <a:p>
            <a:r>
              <a:rPr lang="en-US" sz="1600" b="1" dirty="0">
                <a:latin typeface="Myriad Pro Cond" panose="020B0506030403020204" pitchFamily="34" charset="0"/>
              </a:rPr>
              <a:t>A’</a:t>
            </a:r>
          </a:p>
        </p:txBody>
      </p:sp>
      <p:sp>
        <p:nvSpPr>
          <p:cNvPr id="42" name="TextBox 4">
            <a:extLst>
              <a:ext uri="{FF2B5EF4-FFF2-40B4-BE49-F238E27FC236}">
                <a16:creationId xmlns:a16="http://schemas.microsoft.com/office/drawing/2014/main" id="{20523AE3-9E86-0A41-AFEA-194A5B8BC961}"/>
              </a:ext>
            </a:extLst>
          </p:cNvPr>
          <p:cNvSpPr txBox="1">
            <a:spLocks noChangeArrowheads="1"/>
          </p:cNvSpPr>
          <p:nvPr/>
        </p:nvSpPr>
        <p:spPr bwMode="auto">
          <a:xfrm>
            <a:off x="1364615" y="5697319"/>
            <a:ext cx="14507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dirty="0">
                <a:solidFill>
                  <a:srgbClr val="FF0000"/>
                </a:solidFill>
                <a:latin typeface="Arial" panose="020B0604020202020204" pitchFamily="34" charset="0"/>
              </a:rPr>
              <a:t>M7.2 Earthquake</a:t>
            </a:r>
          </a:p>
        </p:txBody>
      </p:sp>
      <p:cxnSp>
        <p:nvCxnSpPr>
          <p:cNvPr id="43" name="Straight Arrow Connector 42">
            <a:extLst>
              <a:ext uri="{FF2B5EF4-FFF2-40B4-BE49-F238E27FC236}">
                <a16:creationId xmlns:a16="http://schemas.microsoft.com/office/drawing/2014/main" id="{313EEED9-F178-C34D-9F14-EA24D1516B53}"/>
              </a:ext>
            </a:extLst>
          </p:cNvPr>
          <p:cNvCxnSpPr>
            <a:cxnSpLocks/>
          </p:cNvCxnSpPr>
          <p:nvPr/>
        </p:nvCxnSpPr>
        <p:spPr bwMode="auto">
          <a:xfrm flipV="1">
            <a:off x="2258529" y="5181600"/>
            <a:ext cx="739372" cy="560942"/>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C372FF04-45B3-9974-73C3-63A2B43370C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7">
            <a:extLst>
              <a:ext uri="{FF2B5EF4-FFF2-40B4-BE49-F238E27FC236}">
                <a16:creationId xmlns:a16="http://schemas.microsoft.com/office/drawing/2014/main" id="{EE09438F-21E1-4B29-85CD-571ABFF51EEE}"/>
              </a:ext>
            </a:extLst>
          </p:cNvPr>
          <p:cNvSpPr txBox="1">
            <a:spLocks noChangeArrowheads="1"/>
          </p:cNvSpPr>
          <p:nvPr/>
        </p:nvSpPr>
        <p:spPr bwMode="auto">
          <a:xfrm>
            <a:off x="280615" y="1138000"/>
            <a:ext cx="840618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determined from recorded seismic waves determines the type of fault that produced the earthquake. </a:t>
            </a:r>
          </a:p>
        </p:txBody>
      </p:sp>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3962400" y="5257800"/>
            <a:ext cx="494188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In this case, the earthquake</a:t>
            </a:r>
            <a:r>
              <a:rPr lang="en-US" altLang="en-US" sz="1600" dirty="0">
                <a:latin typeface="Arial" panose="020B0604020202020204" pitchFamily="34" charset="0"/>
                <a:cs typeface="Arial" panose="020B0604020202020204" pitchFamily="34" charset="0"/>
              </a:rPr>
              <a:t> </a:t>
            </a:r>
            <a:r>
              <a:rPr lang="en-US" sz="1600" b="0" i="0" dirty="0">
                <a:solidFill>
                  <a:srgbClr val="333333"/>
                </a:solidFill>
                <a:effectLst/>
                <a:latin typeface="Arial" panose="020B0604020202020204" pitchFamily="34" charset="0"/>
                <a:cs typeface="Arial" panose="020B0604020202020204" pitchFamily="34" charset="0"/>
              </a:rPr>
              <a:t>occurred as the result of oblique faulting at an intermediate depth, approximately 220 km beneath southeastern Peru within the lithosphere of the subducted Nazca plate. </a:t>
            </a: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endParaRPr>
          </a:p>
        </p:txBody>
      </p:sp>
      <p:sp>
        <p:nvSpPr>
          <p:cNvPr id="15366" name="TextBox 8">
            <a:extLst>
              <a:ext uri="{FF2B5EF4-FFF2-40B4-BE49-F238E27FC236}">
                <a16:creationId xmlns:a16="http://schemas.microsoft.com/office/drawing/2014/main" id="{5C3789D0-A231-456A-B263-0C7C4EBFE8C0}"/>
              </a:ext>
            </a:extLst>
          </p:cNvPr>
          <p:cNvSpPr txBox="1">
            <a:spLocks noChangeArrowheads="1"/>
          </p:cNvSpPr>
          <p:nvPr/>
        </p:nvSpPr>
        <p:spPr bwMode="auto">
          <a:xfrm>
            <a:off x="430213" y="5351463"/>
            <a:ext cx="26939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15367" name="TextBox 11">
            <a:extLst>
              <a:ext uri="{FF2B5EF4-FFF2-40B4-BE49-F238E27FC236}">
                <a16:creationId xmlns:a16="http://schemas.microsoft.com/office/drawing/2014/main" id="{B7A351BF-501E-47D4-A3DA-6153172C6591}"/>
              </a:ext>
            </a:extLst>
          </p:cNvPr>
          <p:cNvSpPr txBox="1">
            <a:spLocks noChangeArrowheads="1"/>
          </p:cNvSpPr>
          <p:nvPr/>
        </p:nvSpPr>
        <p:spPr bwMode="auto">
          <a:xfrm>
            <a:off x="239713" y="49815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5368" name="Picture 4">
            <a:extLst>
              <a:ext uri="{FF2B5EF4-FFF2-40B4-BE49-F238E27FC236}">
                <a16:creationId xmlns:a16="http://schemas.microsoft.com/office/drawing/2014/main" id="{A9CA25DE-02ED-4C12-81B9-12C99773CC9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4200" y="4396026"/>
            <a:ext cx="4167187"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itle 1">
            <a:extLst>
              <a:ext uri="{FF2B5EF4-FFF2-40B4-BE49-F238E27FC236}">
                <a16:creationId xmlns:a16="http://schemas.microsoft.com/office/drawing/2014/main" id="{7221F44B-6A7E-E181-A3D8-1EE248D1FE7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Picture 2" descr="A picture containing text, umbrella, accessory, vector graphics&#10;&#10;Description automatically generated">
            <a:extLst>
              <a:ext uri="{FF2B5EF4-FFF2-40B4-BE49-F238E27FC236}">
                <a16:creationId xmlns:a16="http://schemas.microsoft.com/office/drawing/2014/main" id="{E1604A13-6404-0B26-7126-C529DA4A83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651" y="2556942"/>
            <a:ext cx="2339259" cy="2345496"/>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C3DDEB97-CB46-0571-E537-FA8589D303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67993" y="2596675"/>
            <a:ext cx="4419600" cy="181484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8ABD347-9E6A-F8B9-E7E4-5C4C3426940F}"/>
              </a:ext>
            </a:extLst>
          </p:cNvPr>
          <p:cNvPicPr>
            <a:picLocks noChangeAspect="1"/>
          </p:cNvPicPr>
          <p:nvPr/>
        </p:nvPicPr>
        <p:blipFill>
          <a:blip r:embed="rId3"/>
          <a:stretch>
            <a:fillRect/>
          </a:stretch>
        </p:blipFill>
        <p:spPr>
          <a:xfrm>
            <a:off x="1016570" y="1112942"/>
            <a:ext cx="7274103" cy="5486400"/>
          </a:xfrm>
          <a:prstGeom prst="rect">
            <a:avLst/>
          </a:prstGeom>
        </p:spPr>
      </p:pic>
      <p:sp>
        <p:nvSpPr>
          <p:cNvPr id="4" name="Rectangle 3">
            <a:extLst>
              <a:ext uri="{FF2B5EF4-FFF2-40B4-BE49-F238E27FC236}">
                <a16:creationId xmlns:a16="http://schemas.microsoft.com/office/drawing/2014/main" id="{CBFF957B-272E-4571-BB14-C3BC55F3375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D897A001-8909-8848-8E5A-6D3FD2D6DDF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BDD0AC33-3FD9-134A-922F-9AFA7C8E1176}"/>
              </a:ext>
            </a:extLst>
          </p:cNvPr>
          <p:cNvSpPr txBox="1">
            <a:spLocks noChangeArrowheads="1"/>
          </p:cNvSpPr>
          <p:nvPr/>
        </p:nvSpPr>
        <p:spPr bwMode="auto">
          <a:xfrm>
            <a:off x="1600200" y="2242036"/>
            <a:ext cx="682612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11 minutes and 19 seconds for </a:t>
            </a:r>
            <a:r>
              <a:rPr lang="en-US" altLang="en-US" sz="1400" dirty="0">
                <a:solidFill>
                  <a:srgbClr val="000000"/>
                </a:solidFill>
                <a:latin typeface="Arial" panose="020B0604020202020204" pitchFamily="34" charset="0"/>
              </a:rPr>
              <a:t>the compressional P waves to travel a curved path through the mantle to Bend, Oregon.</a:t>
            </a:r>
          </a:p>
        </p:txBody>
      </p:sp>
      <p:sp>
        <p:nvSpPr>
          <p:cNvPr id="14342" name="TextBox 9">
            <a:extLst>
              <a:ext uri="{FF2B5EF4-FFF2-40B4-BE49-F238E27FC236}">
                <a16:creationId xmlns:a16="http://schemas.microsoft.com/office/drawing/2014/main" id="{45656B27-FE39-B444-82D6-BE05DEC98DFE}"/>
              </a:ext>
            </a:extLst>
          </p:cNvPr>
          <p:cNvSpPr txBox="1">
            <a:spLocks noChangeArrowheads="1"/>
          </p:cNvSpPr>
          <p:nvPr/>
        </p:nvSpPr>
        <p:spPr bwMode="auto">
          <a:xfrm>
            <a:off x="1600200" y="3260775"/>
            <a:ext cx="682612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a:t>
            </a:r>
            <a:r>
              <a:rPr lang="en-US" altLang="en-US" sz="1400" dirty="0">
                <a:latin typeface="Arial" panose="020B0604020202020204" pitchFamily="34" charset="0"/>
              </a:rPr>
              <a:t>waves took 20 minutes and 40 seconds to </a:t>
            </a:r>
            <a:r>
              <a:rPr lang="en-US" altLang="en-US" sz="1400" dirty="0">
                <a:solidFill>
                  <a:srgbClr val="000000"/>
                </a:solidFill>
                <a:latin typeface="Arial" panose="020B0604020202020204" pitchFamily="34" charset="0"/>
              </a:rPr>
              <a:t>travel from the earthquake to Bend.</a:t>
            </a:r>
          </a:p>
        </p:txBody>
      </p:sp>
      <p:sp>
        <p:nvSpPr>
          <p:cNvPr id="14343" name="TextBox 4">
            <a:extLst>
              <a:ext uri="{FF2B5EF4-FFF2-40B4-BE49-F238E27FC236}">
                <a16:creationId xmlns:a16="http://schemas.microsoft.com/office/drawing/2014/main" id="{10A09F04-4E3F-7741-AE8D-CEEC5E97266C}"/>
              </a:ext>
            </a:extLst>
          </p:cNvPr>
          <p:cNvSpPr txBox="1">
            <a:spLocks noChangeArrowheads="1"/>
          </p:cNvSpPr>
          <p:nvPr/>
        </p:nvSpPr>
        <p:spPr bwMode="auto">
          <a:xfrm>
            <a:off x="2806288" y="1034459"/>
            <a:ext cx="376238" cy="369888"/>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4344" name="TextBox 11">
            <a:extLst>
              <a:ext uri="{FF2B5EF4-FFF2-40B4-BE49-F238E27FC236}">
                <a16:creationId xmlns:a16="http://schemas.microsoft.com/office/drawing/2014/main" id="{CDD3406A-A273-E84C-88EC-6EF28E16C609}"/>
              </a:ext>
            </a:extLst>
          </p:cNvPr>
          <p:cNvSpPr txBox="1">
            <a:spLocks noChangeArrowheads="1"/>
          </p:cNvSpPr>
          <p:nvPr/>
        </p:nvSpPr>
        <p:spPr bwMode="auto">
          <a:xfrm>
            <a:off x="4067063" y="887331"/>
            <a:ext cx="338554" cy="646331"/>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dirty="0">
              <a:solidFill>
                <a:srgbClr val="000000"/>
              </a:solidFill>
              <a:latin typeface="Arial" panose="020B0604020202020204" pitchFamily="34" charset="0"/>
            </a:endParaRPr>
          </a:p>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1" name="TextBox 11">
            <a:extLst>
              <a:ext uri="{FF2B5EF4-FFF2-40B4-BE49-F238E27FC236}">
                <a16:creationId xmlns:a16="http://schemas.microsoft.com/office/drawing/2014/main" id="{3A47D7A6-5AC8-4940-85D2-E00FB7FE2B3B}"/>
              </a:ext>
            </a:extLst>
          </p:cNvPr>
          <p:cNvSpPr txBox="1">
            <a:spLocks noChangeArrowheads="1"/>
          </p:cNvSpPr>
          <p:nvPr/>
        </p:nvSpPr>
        <p:spPr bwMode="auto">
          <a:xfrm>
            <a:off x="6563313" y="974720"/>
            <a:ext cx="1787669" cy="646331"/>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800" b="1" dirty="0">
              <a:solidFill>
                <a:srgbClr val="000000"/>
              </a:solidFill>
              <a:latin typeface="Arial" panose="020B0604020202020204" pitchFamily="34" charset="0"/>
            </a:endParaRPr>
          </a:p>
          <a:p>
            <a:pPr eaLnBrk="1" hangingPunct="1">
              <a:spcBef>
                <a:spcPct val="0"/>
              </a:spcBef>
              <a:buFontTx/>
              <a:buNone/>
            </a:pPr>
            <a:r>
              <a:rPr lang="en-US" altLang="en-US" sz="1800" b="1" dirty="0">
                <a:solidFill>
                  <a:srgbClr val="000000"/>
                </a:solidFill>
                <a:latin typeface="Arial" panose="020B0604020202020204" pitchFamily="34" charset="0"/>
              </a:rPr>
              <a:t>Surface waves</a:t>
            </a:r>
          </a:p>
        </p:txBody>
      </p:sp>
      <p:sp>
        <p:nvSpPr>
          <p:cNvPr id="14341" name="TextBox 7">
            <a:extLst>
              <a:ext uri="{FF2B5EF4-FFF2-40B4-BE49-F238E27FC236}">
                <a16:creationId xmlns:a16="http://schemas.microsoft.com/office/drawing/2014/main" id="{03AE8578-50BA-C745-9216-9ECA7E2144BF}"/>
              </a:ext>
            </a:extLst>
          </p:cNvPr>
          <p:cNvSpPr txBox="1">
            <a:spLocks noChangeArrowheads="1"/>
          </p:cNvSpPr>
          <p:nvPr/>
        </p:nvSpPr>
        <p:spPr bwMode="auto">
          <a:xfrm>
            <a:off x="5427083" y="158835"/>
            <a:ext cx="3340211"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8,339 km (5,182 miles, 75.1°) from the location of this earthquake. </a:t>
            </a:r>
          </a:p>
        </p:txBody>
      </p:sp>
      <p:sp>
        <p:nvSpPr>
          <p:cNvPr id="8" name="Rectangle 7">
            <a:extLst>
              <a:ext uri="{FF2B5EF4-FFF2-40B4-BE49-F238E27FC236}">
                <a16:creationId xmlns:a16="http://schemas.microsoft.com/office/drawing/2014/main" id="{65BE80DA-779A-9A49-8533-6AACD5ABD0ED}"/>
              </a:ext>
            </a:extLst>
          </p:cNvPr>
          <p:cNvSpPr/>
          <p:nvPr/>
        </p:nvSpPr>
        <p:spPr>
          <a:xfrm>
            <a:off x="5837642" y="5287858"/>
            <a:ext cx="2451928"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6">
            <a:extLst>
              <a:ext uri="{FF2B5EF4-FFF2-40B4-BE49-F238E27FC236}">
                <a16:creationId xmlns:a16="http://schemas.microsoft.com/office/drawing/2014/main" id="{ECC7E97F-0986-DCEB-51D6-3EA2976CDB16}"/>
              </a:ext>
            </a:extLst>
          </p:cNvPr>
          <p:cNvSpPr txBox="1">
            <a:spLocks noChangeArrowheads="1"/>
          </p:cNvSpPr>
          <p:nvPr/>
        </p:nvSpPr>
        <p:spPr bwMode="auto">
          <a:xfrm>
            <a:off x="2117664" y="4279514"/>
            <a:ext cx="5883336" cy="10949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000"/>
              </a:lnSpc>
              <a:spcBef>
                <a:spcPct val="0"/>
              </a:spcBef>
              <a:buNone/>
            </a:pPr>
            <a:r>
              <a:rPr lang="en-US" altLang="en-US" sz="1400" dirty="0">
                <a:solidFill>
                  <a:srgbClr val="000000"/>
                </a:solidFill>
                <a:latin typeface="Arial" panose="020B0604020202020204" pitchFamily="34" charset="0"/>
              </a:rPr>
              <a:t>Surface waves traveled the 8,339 km (5,182 miles) along the perimeter of the Earth </a:t>
            </a:r>
            <a:r>
              <a:rPr lang="en-US" altLang="en-US" sz="1400" dirty="0">
                <a:latin typeface="Arial" panose="020B0604020202020204" pitchFamily="34" charset="0"/>
              </a:rPr>
              <a:t>from the earthquake to the recording station. Notice the low amplitude of surface waves</a:t>
            </a:r>
            <a:r>
              <a:rPr lang="en-US" altLang="en-US" sz="1400" dirty="0">
                <a:solidFill>
                  <a:srgbClr val="000000"/>
                </a:solidFill>
                <a:latin typeface="Arial" panose="020B0604020202020204" pitchFamily="34" charset="0"/>
              </a:rPr>
              <a:t>.  With a hypocenter (or focus) at 217.8 km depth, most of the seismic energy radiated as P and S waves.   </a:t>
            </a:r>
          </a:p>
        </p:txBody>
      </p:sp>
      <p:sp>
        <p:nvSpPr>
          <p:cNvPr id="14" name="Title 1">
            <a:extLst>
              <a:ext uri="{FF2B5EF4-FFF2-40B4-BE49-F238E27FC236}">
                <a16:creationId xmlns:a16="http://schemas.microsoft.com/office/drawing/2014/main" id="{E21B7F34-AA82-1DE1-57EF-05E4885B771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7.2 PERU</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Thursday,  May 26, 2022 at 12:02:20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9669668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11190</TotalTime>
  <Words>1269</Words>
  <Application>Microsoft Office PowerPoint</Application>
  <PresentationFormat>On-screen Show (4:3)</PresentationFormat>
  <Paragraphs>116</Paragraphs>
  <Slides>9</Slides>
  <Notes>9</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9</vt:i4>
      </vt:variant>
    </vt:vector>
  </HeadingPairs>
  <TitlesOfParts>
    <vt:vector size="16" baseType="lpstr">
      <vt:lpstr>Arial</vt:lpstr>
      <vt:lpstr>Calibri</vt:lpstr>
      <vt:lpstr>Myriad Pro Cond</vt:lpstr>
      <vt:lpstr>Roboto</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866</cp:revision>
  <cp:lastPrinted>2018-05-05T19:31:49Z</cp:lastPrinted>
  <dcterms:created xsi:type="dcterms:W3CDTF">2009-05-31T20:07:40Z</dcterms:created>
  <dcterms:modified xsi:type="dcterms:W3CDTF">2022-05-26T21:13:12Z</dcterms:modified>
</cp:coreProperties>
</file>