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4101" r:id="rId3"/>
  </p:sldMasterIdLst>
  <p:notesMasterIdLst>
    <p:notesMasterId r:id="rId13"/>
  </p:notesMasterIdLst>
  <p:sldIdLst>
    <p:sldId id="384" r:id="rId4"/>
    <p:sldId id="302" r:id="rId5"/>
    <p:sldId id="365" r:id="rId6"/>
    <p:sldId id="426" r:id="rId7"/>
    <p:sldId id="427" r:id="rId8"/>
    <p:sldId id="428" r:id="rId9"/>
    <p:sldId id="421" r:id="rId10"/>
    <p:sldId id="425" r:id="rId11"/>
    <p:sldId id="373"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406"/>
    <a:srgbClr val="8C6E35"/>
    <a:srgbClr val="CCCC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60" autoAdjust="0"/>
    <p:restoredTop sz="85752" autoAdjust="0"/>
  </p:normalViewPr>
  <p:slideViewPr>
    <p:cSldViewPr showGuides="1">
      <p:cViewPr varScale="1">
        <p:scale>
          <a:sx n="70" d="100"/>
          <a:sy n="70" d="100"/>
        </p:scale>
        <p:origin x="1651" y="62"/>
      </p:cViewPr>
      <p:guideLst>
        <p:guide orient="horz" pos="2160"/>
        <p:guide pos="2880"/>
      </p:guideLst>
    </p:cSldViewPr>
  </p:slideViewPr>
  <p:outlineViewPr>
    <p:cViewPr>
      <p:scale>
        <a:sx n="33" d="100"/>
        <a:sy n="33" d="100"/>
      </p:scale>
      <p:origin x="0" y="0"/>
    </p:cViewPr>
  </p:outlineViewPr>
  <p:notesTextViewPr>
    <p:cViewPr>
      <p:scale>
        <a:sx n="140" d="100"/>
        <a:sy n="14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8BBC8D-86FA-C44E-A86B-27E39ACCD70D}"/>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BF58DB0E-43A6-1543-B42C-345AC8E32F9F}"/>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E2D9D5F3-8836-6045-8D1A-4FDE8272CE84}" type="datetimeFigureOut">
              <a:rPr lang="en-US" altLang="en-US"/>
              <a:pPr>
                <a:defRPr/>
              </a:pPr>
              <a:t>5/30/2022</a:t>
            </a:fld>
            <a:endParaRPr lang="en-US" altLang="en-US"/>
          </a:p>
        </p:txBody>
      </p:sp>
      <p:sp>
        <p:nvSpPr>
          <p:cNvPr id="4" name="Slide Image Placeholder 3">
            <a:extLst>
              <a:ext uri="{FF2B5EF4-FFF2-40B4-BE49-F238E27FC236}">
                <a16:creationId xmlns:a16="http://schemas.microsoft.com/office/drawing/2014/main" id="{D6B743B9-47CE-9B48-AA06-EB26DE5212E0}"/>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9317AA9A-D8C9-654F-9DB5-C6A1D77AECBA}"/>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6E91720-A9D5-5A40-972F-E27A07E58B65}"/>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426FF993-5FDB-1446-BF55-41E4481B917E}"/>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defRPr>
            </a:lvl1pPr>
          </a:lstStyle>
          <a:p>
            <a:pPr>
              <a:defRPr/>
            </a:pPr>
            <a:fld id="{CD3FD737-2CE4-CF4D-9079-42F31C32BFB1}" type="slidenum">
              <a:rPr lang="en-US" altLang="en-US"/>
              <a:pPr>
                <a:defRPr/>
              </a:pPr>
              <a:t>‹#›</a:t>
            </a:fld>
            <a:endParaRPr lang="en-US" altLang="en-US"/>
          </a:p>
        </p:txBody>
      </p:sp>
    </p:spTree>
    <p:extLst>
      <p:ext uri="{BB962C8B-B14F-4D97-AF65-F5344CB8AC3E}">
        <p14:creationId xmlns:p14="http://schemas.microsoft.com/office/powerpoint/2010/main" val="5880819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arthquake.usgs.gov/earthquakes/eventpage/us7000fxq2"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B5B61BE7-CB9D-4E87-8A63-5CD91C364AE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4A90E095-7650-467D-A97D-7422ADFD905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 sz="1200" kern="1200" dirty="0">
                <a:solidFill>
                  <a:schemeClr val="tx1"/>
                </a:solidFill>
                <a:effectLst/>
                <a:latin typeface="+mn-lt"/>
                <a:ea typeface="ＭＳ Ｐゴシック" panose="020B0600070205080204" pitchFamily="34" charset="-128"/>
                <a:cs typeface="ＭＳ Ｐゴシック" panose="020B0600070205080204" pitchFamily="34" charset="-128"/>
              </a:rPr>
              <a:t>Más información: </a:t>
            </a:r>
            <a:r>
              <a:rPr lang="es-ES"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https://earthquake.usgs.gov/earthquakes/eventpage/</a:t>
            </a:r>
            <a:r>
              <a:rPr lang="es-ES"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us7000hcmn</a:t>
            </a:r>
            <a:endParaRPr lang="en-US" sz="1200" kern="1200" dirty="0">
              <a:solidFill>
                <a:schemeClr val="tx1"/>
              </a:solidFill>
              <a:effectLst/>
              <a:latin typeface="+mn-lt"/>
              <a:ea typeface="ＭＳ Ｐゴシック" panose="020B0600070205080204" pitchFamily="34" charset="-128"/>
              <a:cs typeface="ＭＳ Ｐゴシック" panose="020B0600070205080204"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lang="en-US" altLang="en-US" dirty="0"/>
          </a:p>
        </p:txBody>
      </p:sp>
      <p:sp>
        <p:nvSpPr>
          <p:cNvPr id="4100" name="Slide Number Placeholder 3">
            <a:extLst>
              <a:ext uri="{FF2B5EF4-FFF2-40B4-BE49-F238E27FC236}">
                <a16:creationId xmlns:a16="http://schemas.microsoft.com/office/drawing/2014/main" id="{21148487-708B-4ECE-9ED2-2E47C1350A7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1805AFF-1C0A-4F7E-96CB-1EB0F9C7956A}" type="slidenum">
              <a:rPr lang="en-US" altLang="en-US" sz="1300" smtClean="0"/>
              <a:pPr>
                <a:spcBef>
                  <a:spcPct val="0"/>
                </a:spcBef>
              </a:pPr>
              <a:t>1</a:t>
            </a:fld>
            <a:endParaRPr lang="en-US" altLang="en-US" sz="1300"/>
          </a:p>
        </p:txBody>
      </p:sp>
    </p:spTree>
    <p:extLst>
      <p:ext uri="{BB962C8B-B14F-4D97-AF65-F5344CB8AC3E}">
        <p14:creationId xmlns:p14="http://schemas.microsoft.com/office/powerpoint/2010/main" val="2098310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ea typeface="ＭＳ Ｐゴシック" panose="020B0600070205080204" pitchFamily="34" charset="-128"/>
              </a:rPr>
              <a:t>Escalas de intensidad de movimiento fueron desarrolladas para estandarizar las mediciones y facilitar la comparación de diferentes terremotos. La escala de intensidad de Mercalli Modificada es una escala de diez niveles, numeradas del  I al X. Los números más bajos representan temblores imperceptibles, mientras que X representa la destrucción total.</a:t>
            </a:r>
          </a:p>
          <a:p>
            <a:pPr eaLnBrk="1" hangingPunct="1">
              <a:spcBef>
                <a:spcPct val="0"/>
              </a:spcBef>
            </a:pPr>
            <a:endParaRPr lang="en-US" altLang="en-US" dirty="0"/>
          </a:p>
          <a:p>
            <a:pPr eaLnBrk="1" hangingPunct="1">
              <a:spcBef>
                <a:spcPct val="0"/>
              </a:spcBef>
            </a:pPr>
            <a:r>
              <a:rPr lang="es-ES" altLang="en-US" b="1" dirty="0">
                <a:ea typeface="ＭＳ Ｐゴシック" panose="020B0600070205080204" pitchFamily="34" charset="-128"/>
              </a:rPr>
              <a:t>Animación relevante: </a:t>
            </a:r>
            <a:r>
              <a:rPr lang="es-ES" altLang="en-US" dirty="0">
                <a:ea typeface="ＭＳ Ｐゴシック" panose="020B0600070205080204" pitchFamily="34" charset="-128"/>
              </a:rPr>
              <a:t>Intensidad del terremoto </a:t>
            </a:r>
            <a:r>
              <a:rPr lang="en-US" altLang="en-US" dirty="0">
                <a:ea typeface="ＭＳ Ｐゴシック" panose="020B0600070205080204" pitchFamily="34" charset="-128"/>
                <a:hlinkClick r:id="rId3"/>
              </a:rPr>
              <a:t>https://www.iris.edu/hq/inclass/animation/earthquake_intensity</a:t>
            </a:r>
            <a:r>
              <a:rPr lang="en-US" altLang="en-US" dirty="0">
                <a:ea typeface="ＭＳ Ｐゴシック" panose="020B0600070205080204" pitchFamily="34" charset="-128"/>
              </a:rPr>
              <a:t> </a:t>
            </a:r>
          </a:p>
          <a:p>
            <a:pPr eaLnBrk="1" hangingPunct="1">
              <a:spcBef>
                <a:spcPct val="0"/>
              </a:spcBef>
            </a:pPr>
            <a:endParaRPr lang="en-US" altLang="en-US" dirty="0"/>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 altLang="en-US" dirty="0">
                <a:latin typeface="Arial" panose="020B0604020202020204" pitchFamily="34" charset="0"/>
                <a:ea typeface="ＭＳ Ｐゴシック" panose="020B0600070205080204" pitchFamily="34" charset="-128"/>
                <a:cs typeface="Arial" panose="020B0604020202020204" pitchFamily="34" charset="0"/>
              </a:rPr>
              <a:t>El  mapa USGS PAGER del Servicio Geológico de los EE.UU. muestra la población expuesta a diferentes niveles de intensidad modificada Mercalli (MMI).  MMI describe la severidad de un terremoto en términos de sus efectos en estructuras humanas y es una vasta medida de la cantidad de movimientos telúricos en un lugar dado.</a:t>
            </a:r>
            <a:endParaRPr lang="en-US" altLang="en-US" sz="6600" dirty="0">
              <a:ea typeface="ＭＳ Ｐゴシック" panose="020B0600070205080204" pitchFamily="34" charset="-128"/>
            </a:endParaRP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201FA1B3-2633-C542-8F74-14DC35E1C0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4105620F-270B-3D4E-AB54-FF3CA538D39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1" noProof="0" dirty="0">
                <a:solidFill>
                  <a:srgbClr val="393996"/>
                </a:solidFill>
              </a:rPr>
              <a:t>Animación Relevante: </a:t>
            </a:r>
          </a:p>
          <a:p>
            <a:pPr marL="0" marR="0" lvl="0" indent="0" algn="l" defTabSz="914400" rtl="0" eaLnBrk="1" fontAlgn="base" latinLnBrk="0" hangingPunct="1">
              <a:lnSpc>
                <a:spcPct val="100000"/>
              </a:lnSpc>
              <a:spcBef>
                <a:spcPct val="0"/>
              </a:spcBef>
              <a:spcAft>
                <a:spcPct val="0"/>
              </a:spcAft>
              <a:buClrTx/>
              <a:buSzTx/>
              <a:buFontTx/>
              <a:buNone/>
              <a:tabLst/>
              <a:defRPr/>
            </a:pPr>
            <a:r>
              <a:rPr lang="es-ES_tradnl" altLang="en-US" b="0" noProof="0" dirty="0">
                <a:solidFill>
                  <a:srgbClr val="393996"/>
                </a:solidFill>
              </a:rPr>
              <a:t>Zona de subducción Perú-Chile: Terremotos y Tectónicas </a:t>
            </a:r>
            <a:r>
              <a:rPr lang="es-ES_tradnl" sz="1200" b="0" i="0" kern="1200" noProof="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https://www.iris.edu/hq/inclass/animation/236</a:t>
            </a:r>
            <a:r>
              <a:rPr lang="es-ES_tradnl" sz="1200" b="0" i="0" kern="1200" noProof="0" dirty="0">
                <a:solidFill>
                  <a:schemeClr val="tx1"/>
                </a:solidFill>
                <a:effectLst/>
                <a:latin typeface="+mn-lt"/>
                <a:ea typeface="ＭＳ Ｐゴシック" panose="020B0600070205080204" pitchFamily="34" charset="-128"/>
                <a:cs typeface="ＭＳ Ｐゴシック" panose="020B0600070205080204" pitchFamily="34" charset="-128"/>
              </a:rPr>
              <a:t> </a:t>
            </a:r>
            <a:endParaRPr lang="es-ES_tradnl" altLang="en-US" b="1" noProof="0" dirty="0">
              <a:solidFill>
                <a:srgbClr val="393996"/>
              </a:solidFill>
            </a:endParaRPr>
          </a:p>
          <a:p>
            <a:pPr eaLnBrk="1" hangingPunct="1">
              <a:spcBef>
                <a:spcPct val="0"/>
              </a:spcBef>
            </a:pPr>
            <a:endParaRPr lang="en-US" altLang="en-US" b="1" dirty="0">
              <a:solidFill>
                <a:srgbClr val="393996"/>
              </a:solidFill>
            </a:endParaRPr>
          </a:p>
        </p:txBody>
      </p:sp>
      <p:sp>
        <p:nvSpPr>
          <p:cNvPr id="19459" name="Slide Number Placeholder 3">
            <a:extLst>
              <a:ext uri="{FF2B5EF4-FFF2-40B4-BE49-F238E27FC236}">
                <a16:creationId xmlns:a16="http://schemas.microsoft.com/office/drawing/2014/main" id="{8011B37B-C8DE-5643-AB03-11F9645DAA0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824F1D8-5287-9049-85BF-29249F2639FC}" type="slidenum">
              <a:rPr lang="en-US" altLang="en-US" sz="1300"/>
              <a:pPr>
                <a:spcBef>
                  <a:spcPct val="0"/>
                </a:spcBef>
              </a:pPr>
              <a:t>4</a:t>
            </a:fld>
            <a:endParaRPr lang="en-US" altLang="en-US" sz="1300"/>
          </a:p>
        </p:txBody>
      </p:sp>
    </p:spTree>
    <p:extLst>
      <p:ext uri="{BB962C8B-B14F-4D97-AF65-F5344CB8AC3E}">
        <p14:creationId xmlns:p14="http://schemas.microsoft.com/office/powerpoint/2010/main" val="41975184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22E5EAEF-917F-4EEC-B194-D3CAB487738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339B4ED9-4E26-42BF-A552-3CC39A9CE4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s-VE" altLang="en-US" b="1" dirty="0">
                <a:solidFill>
                  <a:srgbClr val="393996"/>
                </a:solidFill>
              </a:rPr>
              <a:t>Animaciones Relevantes:</a:t>
            </a:r>
          </a:p>
          <a:p>
            <a:pPr eaLnBrk="1" hangingPunct="1">
              <a:spcBef>
                <a:spcPct val="0"/>
              </a:spcBef>
            </a:pPr>
            <a:r>
              <a:rPr lang="es-VE" altLang="en-US" dirty="0"/>
              <a:t>Sur América – Terremotos y Tectónica:  </a:t>
            </a:r>
          </a:p>
          <a:p>
            <a:pPr eaLnBrk="1" hangingPunct="1">
              <a:spcBef>
                <a:spcPct val="0"/>
              </a:spcBef>
            </a:pPr>
            <a:r>
              <a:rPr lang="en-US" sz="1200" u="sng"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http://www.iris.edu/hq/inclass/animation/peruchile_subduction_zone_earthquakes__tectonics</a:t>
            </a:r>
            <a:r>
              <a:rPr lang="en-US" dirty="0">
                <a:effectLst/>
              </a:rPr>
              <a:t> </a:t>
            </a:r>
            <a:endParaRPr lang="en-US" altLang="en-US" dirty="0">
              <a:ea typeface="ＭＳ Ｐゴシック" panose="020B0600070205080204" pitchFamily="34" charset="-128"/>
            </a:endParaRPr>
          </a:p>
        </p:txBody>
      </p:sp>
      <p:sp>
        <p:nvSpPr>
          <p:cNvPr id="14340" name="Slide Number Placeholder 3">
            <a:extLst>
              <a:ext uri="{FF2B5EF4-FFF2-40B4-BE49-F238E27FC236}">
                <a16:creationId xmlns:a16="http://schemas.microsoft.com/office/drawing/2014/main" id="{600159A9-2D21-47E0-943F-E76B49ADA1A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FAAEAE80-0952-4473-AD7E-2AF4A0292976}" type="slidenum">
              <a:rPr lang="en-US" altLang="en-US" sz="1200" smtClean="0">
                <a:latin typeface="Calibri" panose="020F0502020204030204" pitchFamily="34" charset="0"/>
              </a:rPr>
              <a:pPr/>
              <a:t>5</a:t>
            </a:fld>
            <a:endParaRPr lang="en-US" altLang="en-US" sz="1200">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06FDC764-8E3C-41F9-A795-96CA069CC416}"/>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8CBC0D52-C4E2-4B05-AB26-6F46A449651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b="1" noProof="0" dirty="0">
                <a:solidFill>
                  <a:srgbClr val="393996"/>
                </a:solidFill>
              </a:rPr>
              <a:t>Explorando la Sismicidad:</a:t>
            </a:r>
          </a:p>
          <a:p>
            <a:r>
              <a:rPr lang="es-ES_tradnl" altLang="en-US" b="0" noProof="0" dirty="0"/>
              <a:t>Navegador Interactivo de Terremotos — Mapa Mundial o visualizador 3D</a:t>
            </a:r>
            <a:r>
              <a:rPr lang="es-ES_tradnl" altLang="en-US" noProof="0" dirty="0"/>
              <a:t> </a:t>
            </a:r>
            <a:r>
              <a:rPr lang="es-ES_tradnl" altLang="en-US" sz="1100" noProof="0" dirty="0">
                <a:hlinkClick r:id="rId3"/>
              </a:rPr>
              <a:t>http://www.iris.edu/ieb</a:t>
            </a:r>
            <a:endParaRPr lang="es-ES_tradnl" altLang="en-US" sz="1400" noProof="0" dirty="0"/>
          </a:p>
          <a:p>
            <a:pPr eaLnBrk="1" hangingPunct="1">
              <a:spcBef>
                <a:spcPct val="0"/>
              </a:spcBef>
            </a:pPr>
            <a:endParaRPr lang="en-US" altLang="en-US" dirty="0">
              <a:ea typeface="ＭＳ Ｐゴシック" panose="020B0600070205080204" pitchFamily="34" charset="-128"/>
            </a:endParaRPr>
          </a:p>
        </p:txBody>
      </p:sp>
      <p:sp>
        <p:nvSpPr>
          <p:cNvPr id="21507" name="Slide Number Placeholder 3">
            <a:extLst>
              <a:ext uri="{FF2B5EF4-FFF2-40B4-BE49-F238E27FC236}">
                <a16:creationId xmlns:a16="http://schemas.microsoft.com/office/drawing/2014/main" id="{FFFE1BF6-E39B-413F-94C9-5887D1EF1DD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036EC01A-8BC2-4547-A19F-EABA0B7E331B}" type="slidenum">
              <a:rPr lang="en-US" altLang="en-US">
                <a:latin typeface="Calibri" panose="020F0502020204030204" pitchFamily="34" charset="0"/>
                <a:ea typeface="ＭＳ Ｐゴシック" panose="020B0600070205080204" pitchFamily="34" charset="-128"/>
              </a:rPr>
              <a:pPr/>
              <a:t>6</a:t>
            </a:fld>
            <a:endParaRPr lang="en-US" altLang="en-US">
              <a:latin typeface="Calibri" panose="020F0502020204030204" pitchFamily="34" charset="0"/>
              <a:ea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BD0B6430-F693-40A5-B6E4-90BF742B069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D5B762CA-40D9-4BF9-A9C3-31CB5C10FD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VE" altLang="en-US" sz="1400" b="1" dirty="0">
                <a:solidFill>
                  <a:srgbClr val="393996"/>
                </a:solidFill>
              </a:rPr>
              <a:t>Animación Relevante:</a:t>
            </a:r>
          </a:p>
          <a:p>
            <a:r>
              <a:rPr lang="es-VE" altLang="en-US" sz="1400" dirty="0"/>
              <a:t>Mecanismos Focales Explicado: </a:t>
            </a:r>
            <a:r>
              <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hlinkClick r:id="rId3"/>
              </a:rPr>
              <a:t>https://www.iris.edu/hq/inclass/animation/focal_mechanisms_explained</a:t>
            </a:r>
            <a:endParaRPr lang="en-US" sz="1000" b="0" i="0" kern="1200" dirty="0">
              <a:solidFill>
                <a:schemeClr val="tx1"/>
              </a:solidFill>
              <a:effectLst/>
              <a:latin typeface="+mn-lt"/>
              <a:ea typeface="ＭＳ Ｐゴシック" panose="020B0600070205080204" pitchFamily="34" charset="-128"/>
              <a:cs typeface="ＭＳ Ｐゴシック" panose="020B0600070205080204" pitchFamily="34" charset="-128"/>
            </a:endParaRPr>
          </a:p>
        </p:txBody>
      </p:sp>
      <p:sp>
        <p:nvSpPr>
          <p:cNvPr id="16388" name="Slide Number Placeholder 3">
            <a:extLst>
              <a:ext uri="{FF2B5EF4-FFF2-40B4-BE49-F238E27FC236}">
                <a16:creationId xmlns:a16="http://schemas.microsoft.com/office/drawing/2014/main" id="{141C53C4-3F01-4876-9906-87FC9A1B300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01675" indent="-26987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081088" indent="-2159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512888" indent="-2159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1944688" indent="-2159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950D51C7-D832-4388-9A7F-A22CF903D803}" type="slidenum">
              <a:rPr lang="en-US" altLang="en-US" smtClean="0"/>
              <a:pPr>
                <a:spcBef>
                  <a:spcPct val="0"/>
                </a:spcBef>
              </a:pPr>
              <a:t>7</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5FA90624-6C83-3A49-9717-B219C53577D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142A5E5A-A793-944E-8804-4B69B685E6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s-ES_tradnl" altLang="en-US" sz="1600" b="1" noProof="0" dirty="0">
                <a:solidFill>
                  <a:srgbClr val="393996"/>
                </a:solidFill>
              </a:rPr>
              <a:t>Animación Relevante:</a:t>
            </a:r>
          </a:p>
          <a:p>
            <a:pPr marL="0" marR="0">
              <a:spcBef>
                <a:spcPts val="0"/>
              </a:spcBef>
              <a:spcAft>
                <a:spcPts val="0"/>
              </a:spcAft>
            </a:pPr>
            <a:r>
              <a:rPr lang="es-ES_tradnl" altLang="en-US" sz="1600" b="0" noProof="0" dirty="0">
                <a:solidFill>
                  <a:srgbClr val="393996"/>
                </a:solidFill>
              </a:rPr>
              <a:t>Curvas Tiempo de Viaje: </a:t>
            </a:r>
            <a:r>
              <a:rPr lang="es-ES" altLang="en-US" sz="1600" dirty="0">
                <a:solidFill>
                  <a:srgbClr val="000000"/>
                </a:solidFill>
              </a:rPr>
              <a:t>¿</a:t>
            </a:r>
            <a:r>
              <a:rPr lang="es-ES_tradnl" altLang="en-US" sz="1600" b="0" noProof="0" dirty="0">
                <a:solidFill>
                  <a:srgbClr val="393996"/>
                </a:solidFill>
              </a:rPr>
              <a:t>Como son creadas? </a:t>
            </a:r>
            <a:r>
              <a:rPr lang="es-ES_tradnl" sz="1600" u="sng" noProof="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https://www.iris.edu/hq/inclass/animation/traveltime_curves_how_they_are_created</a:t>
            </a:r>
            <a:endParaRPr lang="es-ES_tradnl" sz="1600" noProof="0" dirty="0">
              <a:effectLst/>
              <a:latin typeface="Calibri" panose="020F0502020204030204" pitchFamily="34" charset="0"/>
              <a:ea typeface="Calibri" panose="020F0502020204030204" pitchFamily="34" charset="0"/>
              <a:cs typeface="Times New Roman" panose="02020603050405020304" pitchFamily="18" charset="0"/>
            </a:endParaRPr>
          </a:p>
          <a:p>
            <a:endParaRPr lang="es-ES_tradnl" altLang="en-US" sz="1600" noProof="0" dirty="0"/>
          </a:p>
        </p:txBody>
      </p:sp>
      <p:sp>
        <p:nvSpPr>
          <p:cNvPr id="15363" name="Slide Number Placeholder 3">
            <a:extLst>
              <a:ext uri="{FF2B5EF4-FFF2-40B4-BE49-F238E27FC236}">
                <a16:creationId xmlns:a16="http://schemas.microsoft.com/office/drawing/2014/main" id="{AAEC0032-6AA0-3244-87B6-D41552272CD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983049C9-6990-FE40-884D-FA6F36BE9438}" type="slidenum">
              <a:rPr lang="en-US" altLang="en-US" smtClean="0">
                <a:solidFill>
                  <a:srgbClr val="000000"/>
                </a:solidFill>
                <a:latin typeface="Calibri" panose="020F0502020204030204" pitchFamily="34" charset="0"/>
              </a:rPr>
              <a:pPr/>
              <a:t>8</a:t>
            </a:fld>
            <a:endParaRPr lang="en-US" alt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1683076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a:extLst>
              <a:ext uri="{FF2B5EF4-FFF2-40B4-BE49-F238E27FC236}">
                <a16:creationId xmlns:a16="http://schemas.microsoft.com/office/drawing/2014/main" id="{C798EFFE-D63A-D740-BE8A-F9413CA2A9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8" name="Notes Placeholder 2">
            <a:extLst>
              <a:ext uri="{FF2B5EF4-FFF2-40B4-BE49-F238E27FC236}">
                <a16:creationId xmlns:a16="http://schemas.microsoft.com/office/drawing/2014/main" id="{6C4BCC58-1BE7-BF43-8BB0-25E1411008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60419" name="Slide Number Placeholder 3">
            <a:extLst>
              <a:ext uri="{FF2B5EF4-FFF2-40B4-BE49-F238E27FC236}">
                <a16:creationId xmlns:a16="http://schemas.microsoft.com/office/drawing/2014/main" id="{A6C91E9A-11E4-CE4E-8914-087EFFB103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7D15D010-FF17-1D41-A3E7-2C6287D84F07}" type="slidenum">
              <a:rPr lang="en-US" altLang="en-US" sz="1300" smtClean="0"/>
              <a:pPr>
                <a:spcBef>
                  <a:spcPct val="0"/>
                </a:spcBef>
              </a:pPr>
              <a:t>9</a:t>
            </a:fld>
            <a:endParaRPr lang="en-US" altLang="en-US" sz="1300"/>
          </a:p>
        </p:txBody>
      </p:sp>
    </p:spTree>
    <p:extLst>
      <p:ext uri="{BB962C8B-B14F-4D97-AF65-F5344CB8AC3E}">
        <p14:creationId xmlns:p14="http://schemas.microsoft.com/office/powerpoint/2010/main" val="1065680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4B8B9A2F-3A98-704B-A964-C77DE96E00AF}"/>
              </a:ext>
            </a:extLst>
          </p:cNvPr>
          <p:cNvSpPr>
            <a:spLocks noGrp="1"/>
          </p:cNvSpPr>
          <p:nvPr>
            <p:ph type="dt" sz="half" idx="10"/>
          </p:nvPr>
        </p:nvSpPr>
        <p:spPr/>
        <p:txBody>
          <a:bodyPr/>
          <a:lstStyle>
            <a:lvl1pPr>
              <a:defRPr/>
            </a:lvl1pPr>
          </a:lstStyle>
          <a:p>
            <a:pPr>
              <a:defRPr/>
            </a:pPr>
            <a:fld id="{B6210B02-DE1D-8947-B91F-5D49AE3A0327}"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3499B872-5DC1-8441-8A4F-093599D55F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D061F49-D9CA-EB46-A0A4-ADAB08DA8EE6}"/>
              </a:ext>
            </a:extLst>
          </p:cNvPr>
          <p:cNvSpPr>
            <a:spLocks noGrp="1"/>
          </p:cNvSpPr>
          <p:nvPr>
            <p:ph type="sldNum" sz="quarter" idx="12"/>
          </p:nvPr>
        </p:nvSpPr>
        <p:spPr/>
        <p:txBody>
          <a:bodyPr/>
          <a:lstStyle>
            <a:lvl1pPr>
              <a:defRPr/>
            </a:lvl1pPr>
          </a:lstStyle>
          <a:p>
            <a:pPr>
              <a:defRPr/>
            </a:pPr>
            <a:fld id="{4BC95964-D245-6D46-8C59-ABD4A7CB1F5D}" type="slidenum">
              <a:rPr lang="en-US" altLang="en-US"/>
              <a:pPr>
                <a:defRPr/>
              </a:pPr>
              <a:t>‹#›</a:t>
            </a:fld>
            <a:endParaRPr lang="en-US" altLang="en-US"/>
          </a:p>
        </p:txBody>
      </p:sp>
    </p:spTree>
    <p:extLst>
      <p:ext uri="{BB962C8B-B14F-4D97-AF65-F5344CB8AC3E}">
        <p14:creationId xmlns:p14="http://schemas.microsoft.com/office/powerpoint/2010/main" val="1868943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35C51B-E291-814D-B100-4713817F7DD0}"/>
              </a:ext>
            </a:extLst>
          </p:cNvPr>
          <p:cNvSpPr>
            <a:spLocks noGrp="1"/>
          </p:cNvSpPr>
          <p:nvPr>
            <p:ph type="dt" sz="half" idx="10"/>
          </p:nvPr>
        </p:nvSpPr>
        <p:spPr/>
        <p:txBody>
          <a:bodyPr/>
          <a:lstStyle>
            <a:lvl1pPr>
              <a:defRPr/>
            </a:lvl1pPr>
          </a:lstStyle>
          <a:p>
            <a:pPr>
              <a:defRPr/>
            </a:pPr>
            <a:fld id="{92FE05C0-86DD-3A4F-B784-2C171F526570}"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947ED8AE-3FF7-F342-B42B-A3BF198AD55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51D44EE-5CB6-C642-8D8C-586B65AD0D27}"/>
              </a:ext>
            </a:extLst>
          </p:cNvPr>
          <p:cNvSpPr>
            <a:spLocks noGrp="1"/>
          </p:cNvSpPr>
          <p:nvPr>
            <p:ph type="sldNum" sz="quarter" idx="12"/>
          </p:nvPr>
        </p:nvSpPr>
        <p:spPr/>
        <p:txBody>
          <a:bodyPr/>
          <a:lstStyle>
            <a:lvl1pPr>
              <a:defRPr/>
            </a:lvl1pPr>
          </a:lstStyle>
          <a:p>
            <a:pPr>
              <a:defRPr/>
            </a:pPr>
            <a:fld id="{A142A5A4-DFDA-034B-B610-E63A5C4130A3}" type="slidenum">
              <a:rPr lang="en-US" altLang="en-US"/>
              <a:pPr>
                <a:defRPr/>
              </a:pPr>
              <a:t>‹#›</a:t>
            </a:fld>
            <a:endParaRPr lang="en-US" altLang="en-US"/>
          </a:p>
        </p:txBody>
      </p:sp>
    </p:spTree>
    <p:extLst>
      <p:ext uri="{BB962C8B-B14F-4D97-AF65-F5344CB8AC3E}">
        <p14:creationId xmlns:p14="http://schemas.microsoft.com/office/powerpoint/2010/main" val="20526923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6CCCC5-D401-C74E-8853-6B38FC863E07}"/>
              </a:ext>
            </a:extLst>
          </p:cNvPr>
          <p:cNvSpPr>
            <a:spLocks noGrp="1"/>
          </p:cNvSpPr>
          <p:nvPr>
            <p:ph type="dt" sz="half" idx="10"/>
          </p:nvPr>
        </p:nvSpPr>
        <p:spPr/>
        <p:txBody>
          <a:bodyPr/>
          <a:lstStyle>
            <a:lvl1pPr>
              <a:defRPr/>
            </a:lvl1pPr>
          </a:lstStyle>
          <a:p>
            <a:pPr>
              <a:defRPr/>
            </a:pPr>
            <a:fld id="{D69387FA-EDDA-C04F-8D13-D222995D17FC}"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1A3986EA-7CD4-EC48-B78E-DB3DD48FA26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DFA5F47-B878-2F47-BBB1-82C51E82605D}"/>
              </a:ext>
            </a:extLst>
          </p:cNvPr>
          <p:cNvSpPr>
            <a:spLocks noGrp="1"/>
          </p:cNvSpPr>
          <p:nvPr>
            <p:ph type="sldNum" sz="quarter" idx="12"/>
          </p:nvPr>
        </p:nvSpPr>
        <p:spPr/>
        <p:txBody>
          <a:bodyPr/>
          <a:lstStyle>
            <a:lvl1pPr>
              <a:defRPr/>
            </a:lvl1pPr>
          </a:lstStyle>
          <a:p>
            <a:pPr>
              <a:defRPr/>
            </a:pPr>
            <a:fld id="{C3F0B41C-35A6-5A49-A02A-0C0E99E8A473}" type="slidenum">
              <a:rPr lang="en-US" altLang="en-US"/>
              <a:pPr>
                <a:defRPr/>
              </a:pPr>
              <a:t>‹#›</a:t>
            </a:fld>
            <a:endParaRPr lang="en-US" altLang="en-US"/>
          </a:p>
        </p:txBody>
      </p:sp>
    </p:spTree>
    <p:extLst>
      <p:ext uri="{BB962C8B-B14F-4D97-AF65-F5344CB8AC3E}">
        <p14:creationId xmlns:p14="http://schemas.microsoft.com/office/powerpoint/2010/main" val="1391282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7989EFA-3169-4D41-AFB2-E3D601C6C879}"/>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C87C6F8-596F-1148-A96D-2DAE18611B71}"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7FB5C7A5-A505-D348-B5AB-819315090A8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BF3DC262-DC5D-2D40-BCBF-FBB9FFC74C9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2D569E01-ED0C-E74B-A730-56C5B0D7993E}" type="slidenum">
              <a:rPr lang="en-US" altLang="en-US"/>
              <a:pPr>
                <a:defRPr/>
              </a:pPr>
              <a:t>‹#›</a:t>
            </a:fld>
            <a:endParaRPr lang="en-US" altLang="en-US"/>
          </a:p>
        </p:txBody>
      </p:sp>
    </p:spTree>
    <p:extLst>
      <p:ext uri="{BB962C8B-B14F-4D97-AF65-F5344CB8AC3E}">
        <p14:creationId xmlns:p14="http://schemas.microsoft.com/office/powerpoint/2010/main" val="3817343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6B7DC9-51DC-ED44-9168-821E905313C3}"/>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3D698D20-E3C1-5D43-BB6F-20ABA605E103}"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E2FEFDF2-883E-6148-802D-BDCE7DC01BA2}"/>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0C02617A-BE62-C940-8451-5EA01BD0D229}"/>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5A409C3-1A62-A040-9F0A-F8BB19D51073}" type="slidenum">
              <a:rPr lang="en-US" altLang="en-US"/>
              <a:pPr>
                <a:defRPr/>
              </a:pPr>
              <a:t>‹#›</a:t>
            </a:fld>
            <a:endParaRPr lang="en-US" altLang="en-US"/>
          </a:p>
        </p:txBody>
      </p:sp>
    </p:spTree>
    <p:extLst>
      <p:ext uri="{BB962C8B-B14F-4D97-AF65-F5344CB8AC3E}">
        <p14:creationId xmlns:p14="http://schemas.microsoft.com/office/powerpoint/2010/main" val="10009440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B17BF4-1887-A74D-9636-4491A281C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51F625B-0FBE-1A48-8C9B-4F0B5CBCD036}"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6B3FB9F4-0D08-C04D-8449-213AB40354B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E037B6DD-4C4F-EB41-8245-573A387090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385038B0-5DC1-994F-9C2D-FF95DA979E63}" type="slidenum">
              <a:rPr lang="en-US" altLang="en-US"/>
              <a:pPr>
                <a:defRPr/>
              </a:pPr>
              <a:t>‹#›</a:t>
            </a:fld>
            <a:endParaRPr lang="en-US" altLang="en-US"/>
          </a:p>
        </p:txBody>
      </p:sp>
    </p:spTree>
    <p:extLst>
      <p:ext uri="{BB962C8B-B14F-4D97-AF65-F5344CB8AC3E}">
        <p14:creationId xmlns:p14="http://schemas.microsoft.com/office/powerpoint/2010/main" val="40969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08524AE-5F1B-4744-9C6D-A48F74DAA264}"/>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686030-E4F0-0D43-8BCD-1068B0A4E818}"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DFFE24F7-7736-BC49-86CF-30B9257DB9C3}"/>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122441BC-FEB5-0444-86B4-D891064ACEA8}"/>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02F6E1B-72E6-2444-A64C-BC286F549B48}" type="slidenum">
              <a:rPr lang="en-US" altLang="en-US"/>
              <a:pPr>
                <a:defRPr/>
              </a:pPr>
              <a:t>‹#›</a:t>
            </a:fld>
            <a:endParaRPr lang="en-US" altLang="en-US"/>
          </a:p>
        </p:txBody>
      </p:sp>
    </p:spTree>
    <p:extLst>
      <p:ext uri="{BB962C8B-B14F-4D97-AF65-F5344CB8AC3E}">
        <p14:creationId xmlns:p14="http://schemas.microsoft.com/office/powerpoint/2010/main" val="7089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DC93575-AE1A-E247-840C-352DE9A1A20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EDB95A-14AF-8242-941A-589CDA8BBF03}" type="datetimeFigureOut">
              <a:rPr lang="en-US" altLang="en-US"/>
              <a:pPr>
                <a:defRPr/>
              </a:pPr>
              <a:t>5/30/2022</a:t>
            </a:fld>
            <a:endParaRPr lang="en-US" altLang="en-US"/>
          </a:p>
        </p:txBody>
      </p:sp>
      <p:sp>
        <p:nvSpPr>
          <p:cNvPr id="8" name="Footer Placeholder 7">
            <a:extLst>
              <a:ext uri="{FF2B5EF4-FFF2-40B4-BE49-F238E27FC236}">
                <a16:creationId xmlns:a16="http://schemas.microsoft.com/office/drawing/2014/main" id="{16860B07-6D61-3547-9F73-3D10A803A03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3F81E3D6-7E90-5A49-9450-B4EBE535B4B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FB0B9CC-1F09-9142-8D45-C387BF61E676}" type="slidenum">
              <a:rPr lang="en-US" altLang="en-US"/>
              <a:pPr>
                <a:defRPr/>
              </a:pPr>
              <a:t>‹#›</a:t>
            </a:fld>
            <a:endParaRPr lang="en-US" altLang="en-US"/>
          </a:p>
        </p:txBody>
      </p:sp>
    </p:spTree>
    <p:extLst>
      <p:ext uri="{BB962C8B-B14F-4D97-AF65-F5344CB8AC3E}">
        <p14:creationId xmlns:p14="http://schemas.microsoft.com/office/powerpoint/2010/main" val="39593379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03EB71F-2735-9343-B80C-AEA7B32243F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DEFE22F-53ED-1D45-B8A2-B5DBC3C4E4C4}" type="datetimeFigureOut">
              <a:rPr lang="en-US" altLang="en-US"/>
              <a:pPr>
                <a:defRPr/>
              </a:pPr>
              <a:t>5/30/2022</a:t>
            </a:fld>
            <a:endParaRPr lang="en-US" altLang="en-US"/>
          </a:p>
        </p:txBody>
      </p:sp>
      <p:sp>
        <p:nvSpPr>
          <p:cNvPr id="4" name="Footer Placeholder 3">
            <a:extLst>
              <a:ext uri="{FF2B5EF4-FFF2-40B4-BE49-F238E27FC236}">
                <a16:creationId xmlns:a16="http://schemas.microsoft.com/office/drawing/2014/main" id="{AFE258A3-74EC-9547-BB29-BB0D93DB8DB8}"/>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79934B24-FC51-CA48-9680-2535DC91DCA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2861221-8A44-1A47-99FC-CBF21154C351}" type="slidenum">
              <a:rPr lang="en-US" altLang="en-US"/>
              <a:pPr>
                <a:defRPr/>
              </a:pPr>
              <a:t>‹#›</a:t>
            </a:fld>
            <a:endParaRPr lang="en-US" altLang="en-US"/>
          </a:p>
        </p:txBody>
      </p:sp>
    </p:spTree>
    <p:extLst>
      <p:ext uri="{BB962C8B-B14F-4D97-AF65-F5344CB8AC3E}">
        <p14:creationId xmlns:p14="http://schemas.microsoft.com/office/powerpoint/2010/main" val="12026369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8606F2B-8B3E-A849-8762-B9B35A67372D}"/>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4EC67FD-AB2E-854E-8CC8-E3C5BB798B6B}" type="datetimeFigureOut">
              <a:rPr lang="en-US" altLang="en-US"/>
              <a:pPr>
                <a:defRPr/>
              </a:pPr>
              <a:t>5/30/2022</a:t>
            </a:fld>
            <a:endParaRPr lang="en-US" altLang="en-US"/>
          </a:p>
        </p:txBody>
      </p:sp>
      <p:sp>
        <p:nvSpPr>
          <p:cNvPr id="3" name="Footer Placeholder 2">
            <a:extLst>
              <a:ext uri="{FF2B5EF4-FFF2-40B4-BE49-F238E27FC236}">
                <a16:creationId xmlns:a16="http://schemas.microsoft.com/office/drawing/2014/main" id="{AB842132-D786-0643-BC31-6372A38EC56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96B74AEA-729C-E041-B4AA-68987EAB1E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EA40C78-058C-2141-9C36-F98CAB7940E7}" type="slidenum">
              <a:rPr lang="en-US" altLang="en-US"/>
              <a:pPr>
                <a:defRPr/>
              </a:pPr>
              <a:t>‹#›</a:t>
            </a:fld>
            <a:endParaRPr lang="en-US" altLang="en-US"/>
          </a:p>
        </p:txBody>
      </p:sp>
    </p:spTree>
    <p:extLst>
      <p:ext uri="{BB962C8B-B14F-4D97-AF65-F5344CB8AC3E}">
        <p14:creationId xmlns:p14="http://schemas.microsoft.com/office/powerpoint/2010/main" val="11465412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8ABE3837-8BEF-9A45-8B0B-E42DF5BA666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96EFC3B-690D-874C-87BE-622F1A19A009}"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B381CF5B-A334-4D44-86CD-78D921907BAD}"/>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0AD3BFD-049E-5648-96C6-6B76F15ED81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CFE99CF0-2B38-6F43-8DDA-C6A47436E50D}" type="slidenum">
              <a:rPr lang="en-US" altLang="en-US"/>
              <a:pPr>
                <a:defRPr/>
              </a:pPr>
              <a:t>‹#›</a:t>
            </a:fld>
            <a:endParaRPr lang="en-US" altLang="en-US"/>
          </a:p>
        </p:txBody>
      </p:sp>
    </p:spTree>
    <p:extLst>
      <p:ext uri="{BB962C8B-B14F-4D97-AF65-F5344CB8AC3E}">
        <p14:creationId xmlns:p14="http://schemas.microsoft.com/office/powerpoint/2010/main" val="288220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0752EC-2C3D-AB49-8101-856B82EC70FB}"/>
              </a:ext>
            </a:extLst>
          </p:cNvPr>
          <p:cNvSpPr>
            <a:spLocks noGrp="1"/>
          </p:cNvSpPr>
          <p:nvPr>
            <p:ph type="dt" sz="half" idx="10"/>
          </p:nvPr>
        </p:nvSpPr>
        <p:spPr/>
        <p:txBody>
          <a:bodyPr/>
          <a:lstStyle>
            <a:lvl1pPr>
              <a:defRPr/>
            </a:lvl1pPr>
          </a:lstStyle>
          <a:p>
            <a:pPr>
              <a:defRPr/>
            </a:pPr>
            <a:fld id="{DC38BFB2-5669-0C43-8B94-BC69F4AEB3D0}"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3B399BCE-D9FC-194C-ADDA-F10A12EADED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16E11767-5870-2941-A235-37F57775CA0C}"/>
              </a:ext>
            </a:extLst>
          </p:cNvPr>
          <p:cNvSpPr>
            <a:spLocks noGrp="1"/>
          </p:cNvSpPr>
          <p:nvPr>
            <p:ph type="sldNum" sz="quarter" idx="12"/>
          </p:nvPr>
        </p:nvSpPr>
        <p:spPr/>
        <p:txBody>
          <a:bodyPr/>
          <a:lstStyle>
            <a:lvl1pPr>
              <a:defRPr/>
            </a:lvl1pPr>
          </a:lstStyle>
          <a:p>
            <a:pPr>
              <a:defRPr/>
            </a:pPr>
            <a:fld id="{613F9D58-0B1F-6E4F-8D54-52066A64D740}" type="slidenum">
              <a:rPr lang="en-US" altLang="en-US"/>
              <a:pPr>
                <a:defRPr/>
              </a:pPr>
              <a:t>‹#›</a:t>
            </a:fld>
            <a:endParaRPr lang="en-US" altLang="en-US"/>
          </a:p>
        </p:txBody>
      </p:sp>
    </p:spTree>
    <p:extLst>
      <p:ext uri="{BB962C8B-B14F-4D97-AF65-F5344CB8AC3E}">
        <p14:creationId xmlns:p14="http://schemas.microsoft.com/office/powerpoint/2010/main" val="628743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B57092D2-473A-4D4A-A97B-1512D8AECC9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6D52E30E-2BD4-ED47-8244-B83F0BFCC06E}"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FD0D85E6-02CA-7E46-9C37-E883197F447B}"/>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76B8A6FE-6E7D-5446-A3C8-BC1C17EA27D5}"/>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CF248E2-33CA-F641-8537-D477057F33BB}" type="slidenum">
              <a:rPr lang="en-US" altLang="en-US"/>
              <a:pPr>
                <a:defRPr/>
              </a:pPr>
              <a:t>‹#›</a:t>
            </a:fld>
            <a:endParaRPr lang="en-US" altLang="en-US"/>
          </a:p>
        </p:txBody>
      </p:sp>
    </p:spTree>
    <p:extLst>
      <p:ext uri="{BB962C8B-B14F-4D97-AF65-F5344CB8AC3E}">
        <p14:creationId xmlns:p14="http://schemas.microsoft.com/office/powerpoint/2010/main" val="4043173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F230FC-4139-7F40-B0E2-5A51301787A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B9A2FDD7-5FE7-B245-B658-39E2597869CF}"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F30F8B71-B985-AA4D-BBEE-B723A5E08A3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FBFCC8AC-19BB-D841-8F5C-4D100E220BCE}"/>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9963CCB-8A6E-4D4E-8AB6-197978B1800E}" type="slidenum">
              <a:rPr lang="en-US" altLang="en-US"/>
              <a:pPr>
                <a:defRPr/>
              </a:pPr>
              <a:t>‹#›</a:t>
            </a:fld>
            <a:endParaRPr lang="en-US" altLang="en-US"/>
          </a:p>
        </p:txBody>
      </p:sp>
    </p:spTree>
    <p:extLst>
      <p:ext uri="{BB962C8B-B14F-4D97-AF65-F5344CB8AC3E}">
        <p14:creationId xmlns:p14="http://schemas.microsoft.com/office/powerpoint/2010/main" val="20601983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87B62F-F152-CA48-B981-031FCC7871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4ECC1F8-72DE-F14B-99D7-4BEEB90701AD}"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4C156DDD-49DD-304E-BA48-5CE8823760D5}"/>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EFBF7B6-7500-FE4F-9B69-AE0F8C09CA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BECFF83D-39C1-344E-B1E3-5BDBA1F9D803}" type="slidenum">
              <a:rPr lang="en-US" altLang="en-US"/>
              <a:pPr>
                <a:defRPr/>
              </a:pPr>
              <a:t>‹#›</a:t>
            </a:fld>
            <a:endParaRPr lang="en-US" altLang="en-US"/>
          </a:p>
        </p:txBody>
      </p:sp>
    </p:spTree>
    <p:extLst>
      <p:ext uri="{BB962C8B-B14F-4D97-AF65-F5344CB8AC3E}">
        <p14:creationId xmlns:p14="http://schemas.microsoft.com/office/powerpoint/2010/main" val="1823441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7CAD44A-7BA7-5D40-BDC4-3F70B74F1F2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F753DB88-FA13-1F4E-A164-CEA45D46E5FF}"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3056EE79-61CC-EC44-9EA7-7547D62D2EB9}"/>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7489175D-BE4D-434B-AE88-5B71D4ED063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6E8553E-055A-4C41-8E4B-759C2D0D1225}" type="slidenum">
              <a:rPr lang="en-US" altLang="en-US"/>
              <a:pPr>
                <a:defRPr/>
              </a:pPr>
              <a:t>‹#›</a:t>
            </a:fld>
            <a:endParaRPr lang="en-US" altLang="en-US"/>
          </a:p>
        </p:txBody>
      </p:sp>
    </p:spTree>
    <p:extLst>
      <p:ext uri="{BB962C8B-B14F-4D97-AF65-F5344CB8AC3E}">
        <p14:creationId xmlns:p14="http://schemas.microsoft.com/office/powerpoint/2010/main" val="419425123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CCC1D56-9DB6-7046-8C72-C80626E2B10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E8991DC-B322-E44E-A6F0-9A93D96AE697}"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CD729DAF-9B92-7C42-AD7B-0DCC5D80738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F232B46F-3CFA-5B4A-AEDB-A924A68EA60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DE6D013-CC79-624A-95CD-B09CA57517A1}" type="slidenum">
              <a:rPr lang="en-US" altLang="en-US"/>
              <a:pPr>
                <a:defRPr/>
              </a:pPr>
              <a:t>‹#›</a:t>
            </a:fld>
            <a:endParaRPr lang="en-US" altLang="en-US"/>
          </a:p>
        </p:txBody>
      </p:sp>
    </p:spTree>
    <p:extLst>
      <p:ext uri="{BB962C8B-B14F-4D97-AF65-F5344CB8AC3E}">
        <p14:creationId xmlns:p14="http://schemas.microsoft.com/office/powerpoint/2010/main" val="200268351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FC50454-77F5-8147-8414-FDAB582D5221}"/>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22647E59-3E52-0E43-83B7-14AFC722A1BF}"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24980C7A-6927-9148-A72B-F64318B9B79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EE6EEDD2-9DF1-FE47-9973-3BA7B18409F6}"/>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B82C56F-516E-7443-B493-E1674E3C18D1}" type="slidenum">
              <a:rPr lang="en-US" altLang="en-US"/>
              <a:pPr>
                <a:defRPr/>
              </a:pPr>
              <a:t>‹#›</a:t>
            </a:fld>
            <a:endParaRPr lang="en-US" altLang="en-US"/>
          </a:p>
        </p:txBody>
      </p:sp>
    </p:spTree>
    <p:extLst>
      <p:ext uri="{BB962C8B-B14F-4D97-AF65-F5344CB8AC3E}">
        <p14:creationId xmlns:p14="http://schemas.microsoft.com/office/powerpoint/2010/main" val="29350500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A62F071-F463-B743-987D-AE3205D246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67F851A-1D75-3D4D-9409-18B6CC6CA1B7}"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5A978E12-3001-4E41-9FD3-6FC4B825350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63ACF0B-19C0-274D-8C3D-04A5D3193A0F}"/>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229DDED-B653-D440-967A-D910E05F8FE8}" type="slidenum">
              <a:rPr lang="en-US" altLang="en-US"/>
              <a:pPr>
                <a:defRPr/>
              </a:pPr>
              <a:t>‹#›</a:t>
            </a:fld>
            <a:endParaRPr lang="en-US" altLang="en-US"/>
          </a:p>
        </p:txBody>
      </p:sp>
    </p:spTree>
    <p:extLst>
      <p:ext uri="{BB962C8B-B14F-4D97-AF65-F5344CB8AC3E}">
        <p14:creationId xmlns:p14="http://schemas.microsoft.com/office/powerpoint/2010/main" val="129671724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9D0935D-3174-2A4C-8E04-9677CCEE0CC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E8F2B47-E7C4-CE4B-A01D-922B8026605C}" type="datetimeFigureOut">
              <a:rPr lang="en-US" altLang="en-US"/>
              <a:pPr>
                <a:defRPr/>
              </a:pPr>
              <a:t>5/30/2022</a:t>
            </a:fld>
            <a:endParaRPr lang="en-US" altLang="en-US"/>
          </a:p>
        </p:txBody>
      </p:sp>
      <p:sp>
        <p:nvSpPr>
          <p:cNvPr id="8" name="Footer Placeholder 7">
            <a:extLst>
              <a:ext uri="{FF2B5EF4-FFF2-40B4-BE49-F238E27FC236}">
                <a16:creationId xmlns:a16="http://schemas.microsoft.com/office/drawing/2014/main" id="{60595DB8-24E4-A140-BEF2-2D09185983D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B6928DEC-AB06-EB46-A5DD-9BD0C21F388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58ABAE8F-56FF-8743-A2CD-266423FCE478}" type="slidenum">
              <a:rPr lang="en-US" altLang="en-US"/>
              <a:pPr>
                <a:defRPr/>
              </a:pPr>
              <a:t>‹#›</a:t>
            </a:fld>
            <a:endParaRPr lang="en-US" altLang="en-US"/>
          </a:p>
        </p:txBody>
      </p:sp>
    </p:spTree>
    <p:extLst>
      <p:ext uri="{BB962C8B-B14F-4D97-AF65-F5344CB8AC3E}">
        <p14:creationId xmlns:p14="http://schemas.microsoft.com/office/powerpoint/2010/main" val="330300066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372791D-D9C8-A245-891B-974B912B9C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DC5A48C-695A-FF44-9BEB-EE71E4C0BBFF}" type="datetimeFigureOut">
              <a:rPr lang="en-US" altLang="en-US"/>
              <a:pPr>
                <a:defRPr/>
              </a:pPr>
              <a:t>5/30/2022</a:t>
            </a:fld>
            <a:endParaRPr lang="en-US" altLang="en-US"/>
          </a:p>
        </p:txBody>
      </p:sp>
      <p:sp>
        <p:nvSpPr>
          <p:cNvPr id="4" name="Footer Placeholder 3">
            <a:extLst>
              <a:ext uri="{FF2B5EF4-FFF2-40B4-BE49-F238E27FC236}">
                <a16:creationId xmlns:a16="http://schemas.microsoft.com/office/drawing/2014/main" id="{C0317E33-AAFF-5B47-8F51-CF046A7CA50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4069E373-B773-2E40-B27A-22DF0213D6D2}"/>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09D9B4-C592-2F4A-8F43-2A386A715C2F}" type="slidenum">
              <a:rPr lang="en-US" altLang="en-US"/>
              <a:pPr>
                <a:defRPr/>
              </a:pPr>
              <a:t>‹#›</a:t>
            </a:fld>
            <a:endParaRPr lang="en-US" altLang="en-US"/>
          </a:p>
        </p:txBody>
      </p:sp>
    </p:spTree>
    <p:extLst>
      <p:ext uri="{BB962C8B-B14F-4D97-AF65-F5344CB8AC3E}">
        <p14:creationId xmlns:p14="http://schemas.microsoft.com/office/powerpoint/2010/main" val="34746758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20F8C7-A4CC-D84E-BAC6-1975F2F10E0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4070CF2-C23B-F240-B95F-978DCD18E9AD}" type="datetimeFigureOut">
              <a:rPr lang="en-US" altLang="en-US"/>
              <a:pPr>
                <a:defRPr/>
              </a:pPr>
              <a:t>5/30/2022</a:t>
            </a:fld>
            <a:endParaRPr lang="en-US" altLang="en-US"/>
          </a:p>
        </p:txBody>
      </p:sp>
      <p:sp>
        <p:nvSpPr>
          <p:cNvPr id="3" name="Footer Placeholder 2">
            <a:extLst>
              <a:ext uri="{FF2B5EF4-FFF2-40B4-BE49-F238E27FC236}">
                <a16:creationId xmlns:a16="http://schemas.microsoft.com/office/drawing/2014/main" id="{AD701CBD-AA7E-3545-869E-FB9C9A1AF8B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F37C470C-CEA8-A442-B5BB-8D32FCD017B7}"/>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2C4E4F2-23B8-3845-8DE0-C67DC6511AB7}" type="slidenum">
              <a:rPr lang="en-US" altLang="en-US"/>
              <a:pPr>
                <a:defRPr/>
              </a:pPr>
              <a:t>‹#›</a:t>
            </a:fld>
            <a:endParaRPr lang="en-US" altLang="en-US"/>
          </a:p>
        </p:txBody>
      </p:sp>
    </p:spTree>
    <p:extLst>
      <p:ext uri="{BB962C8B-B14F-4D97-AF65-F5344CB8AC3E}">
        <p14:creationId xmlns:p14="http://schemas.microsoft.com/office/powerpoint/2010/main" val="1913077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67A70F2-0D5A-9847-89E0-2E25B387382F}"/>
              </a:ext>
            </a:extLst>
          </p:cNvPr>
          <p:cNvSpPr>
            <a:spLocks noGrp="1"/>
          </p:cNvSpPr>
          <p:nvPr>
            <p:ph type="dt" sz="half" idx="10"/>
          </p:nvPr>
        </p:nvSpPr>
        <p:spPr/>
        <p:txBody>
          <a:bodyPr/>
          <a:lstStyle>
            <a:lvl1pPr>
              <a:defRPr/>
            </a:lvl1pPr>
          </a:lstStyle>
          <a:p>
            <a:pPr>
              <a:defRPr/>
            </a:pPr>
            <a:fld id="{BCB0F9F3-6FC5-8B4D-8426-E6FAC5B80987}"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A3BE6DF3-AC56-BD4B-9B8B-F11F6C90B66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3D30FC43-0659-A048-B9D6-EAC45D6EE521}"/>
              </a:ext>
            </a:extLst>
          </p:cNvPr>
          <p:cNvSpPr>
            <a:spLocks noGrp="1"/>
          </p:cNvSpPr>
          <p:nvPr>
            <p:ph type="sldNum" sz="quarter" idx="12"/>
          </p:nvPr>
        </p:nvSpPr>
        <p:spPr/>
        <p:txBody>
          <a:bodyPr/>
          <a:lstStyle>
            <a:lvl1pPr>
              <a:defRPr/>
            </a:lvl1pPr>
          </a:lstStyle>
          <a:p>
            <a:pPr>
              <a:defRPr/>
            </a:pPr>
            <a:fld id="{43F8F70A-557F-C740-9B6C-C7587C99AA41}" type="slidenum">
              <a:rPr lang="en-US" altLang="en-US"/>
              <a:pPr>
                <a:defRPr/>
              </a:pPr>
              <a:t>‹#›</a:t>
            </a:fld>
            <a:endParaRPr lang="en-US" altLang="en-US"/>
          </a:p>
        </p:txBody>
      </p:sp>
    </p:spTree>
    <p:extLst>
      <p:ext uri="{BB962C8B-B14F-4D97-AF65-F5344CB8AC3E}">
        <p14:creationId xmlns:p14="http://schemas.microsoft.com/office/powerpoint/2010/main" val="18485913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E4F99E51-A721-CB47-803C-F83AFDD5BD28}"/>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E9C4F9D-817A-F94D-B956-7A35FF8EDA0D}"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9FDF472D-5882-4E46-B3F0-D556D11D793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E7077AE-ED01-D949-926B-1D8E1B9348AC}"/>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826FCDE-CBA7-8F4A-8E3B-800FE277A9BC}" type="slidenum">
              <a:rPr lang="en-US" altLang="en-US"/>
              <a:pPr>
                <a:defRPr/>
              </a:pPr>
              <a:t>‹#›</a:t>
            </a:fld>
            <a:endParaRPr lang="en-US" altLang="en-US"/>
          </a:p>
        </p:txBody>
      </p:sp>
    </p:spTree>
    <p:extLst>
      <p:ext uri="{BB962C8B-B14F-4D97-AF65-F5344CB8AC3E}">
        <p14:creationId xmlns:p14="http://schemas.microsoft.com/office/powerpoint/2010/main" val="33303826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D84B8AB0-0FF9-D64E-A10E-DB965B94D9A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375962B-F9E8-DC45-B69D-718402E7A26F}" type="datetimeFigureOut">
              <a:rPr lang="en-US" altLang="en-US"/>
              <a:pPr>
                <a:defRPr/>
              </a:pPr>
              <a:t>5/30/2022</a:t>
            </a:fld>
            <a:endParaRPr lang="en-US" altLang="en-US"/>
          </a:p>
        </p:txBody>
      </p:sp>
      <p:sp>
        <p:nvSpPr>
          <p:cNvPr id="6" name="Footer Placeholder 5">
            <a:extLst>
              <a:ext uri="{FF2B5EF4-FFF2-40B4-BE49-F238E27FC236}">
                <a16:creationId xmlns:a16="http://schemas.microsoft.com/office/drawing/2014/main" id="{030138A4-724A-C44A-BD1A-2BCA16B76C73}"/>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DE859B2-303E-2343-8FC9-22BF0B39BBB5}"/>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C517F9-1B48-0544-8D66-2186EFB0ECBB}" type="slidenum">
              <a:rPr lang="en-US" altLang="en-US"/>
              <a:pPr>
                <a:defRPr/>
              </a:pPr>
              <a:t>‹#›</a:t>
            </a:fld>
            <a:endParaRPr lang="en-US" altLang="en-US"/>
          </a:p>
        </p:txBody>
      </p:sp>
    </p:spTree>
    <p:extLst>
      <p:ext uri="{BB962C8B-B14F-4D97-AF65-F5344CB8AC3E}">
        <p14:creationId xmlns:p14="http://schemas.microsoft.com/office/powerpoint/2010/main" val="412228768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EE0CAD-E1B8-8D4F-8350-2EAE1DE9E49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7592471-BAD5-A34B-A012-9BCBAE39DA9C}"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2294C96E-457E-AC40-B93C-B6D90622B7FD}"/>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5C51EB15-3F45-444C-BC30-F98AF3631380}"/>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9D62795-D539-944D-B0C5-47C77E998982}" type="slidenum">
              <a:rPr lang="en-US" altLang="en-US"/>
              <a:pPr>
                <a:defRPr/>
              </a:pPr>
              <a:t>‹#›</a:t>
            </a:fld>
            <a:endParaRPr lang="en-US" altLang="en-US"/>
          </a:p>
        </p:txBody>
      </p:sp>
    </p:spTree>
    <p:extLst>
      <p:ext uri="{BB962C8B-B14F-4D97-AF65-F5344CB8AC3E}">
        <p14:creationId xmlns:p14="http://schemas.microsoft.com/office/powerpoint/2010/main" val="20560865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66562C-7ECD-9747-B02A-39C321A9DB42}"/>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82B0C7CB-7293-6242-8D16-2B3DFECD6446}"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230D2DED-E75E-404E-A361-484FADD8C6D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BED6C521-5D7C-4C46-972F-7814BF613FE3}"/>
              </a:ext>
            </a:extLst>
          </p:cNvPr>
          <p:cNvSpPr>
            <a:spLocks noGrp="1"/>
          </p:cNvSpPr>
          <p:nvPr>
            <p:ph type="sldNum" sz="quarter" idx="12"/>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0B96B58-A477-0C4E-9642-983919DAADBF}" type="slidenum">
              <a:rPr lang="en-US" altLang="en-US"/>
              <a:pPr>
                <a:defRPr/>
              </a:pPr>
              <a:t>‹#›</a:t>
            </a:fld>
            <a:endParaRPr lang="en-US" altLang="en-US"/>
          </a:p>
        </p:txBody>
      </p:sp>
    </p:spTree>
    <p:extLst>
      <p:ext uri="{BB962C8B-B14F-4D97-AF65-F5344CB8AC3E}">
        <p14:creationId xmlns:p14="http://schemas.microsoft.com/office/powerpoint/2010/main" val="25726831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F2472AC8-3F65-4D42-9703-BED15BB6C72B}"/>
              </a:ext>
            </a:extLst>
          </p:cNvPr>
          <p:cNvSpPr>
            <a:spLocks noGrp="1"/>
          </p:cNvSpPr>
          <p:nvPr>
            <p:ph type="dt" sz="half" idx="10"/>
          </p:nvPr>
        </p:nvSpPr>
        <p:spPr/>
        <p:txBody>
          <a:bodyPr/>
          <a:lstStyle>
            <a:lvl1pPr>
              <a:defRPr/>
            </a:lvl1pPr>
          </a:lstStyle>
          <a:p>
            <a:pPr>
              <a:defRPr/>
            </a:pPr>
            <a:fld id="{8C971E2D-B245-C249-94DC-34D0FFD7F66F}" type="datetimeFigureOut">
              <a:rPr lang="en-US" altLang="en-US"/>
              <a:pPr>
                <a:defRPr/>
              </a:pPr>
              <a:t>5/30/2022</a:t>
            </a:fld>
            <a:endParaRPr lang="en-US" altLang="en-US"/>
          </a:p>
        </p:txBody>
      </p:sp>
      <p:sp>
        <p:nvSpPr>
          <p:cNvPr id="6" name="Footer Placeholder 4">
            <a:extLst>
              <a:ext uri="{FF2B5EF4-FFF2-40B4-BE49-F238E27FC236}">
                <a16:creationId xmlns:a16="http://schemas.microsoft.com/office/drawing/2014/main" id="{7CD04AE9-7CCA-0045-A706-F55AB7B9F5F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3CD5DED-47BF-5F42-8486-EB8CB2E6C06A}"/>
              </a:ext>
            </a:extLst>
          </p:cNvPr>
          <p:cNvSpPr>
            <a:spLocks noGrp="1"/>
          </p:cNvSpPr>
          <p:nvPr>
            <p:ph type="sldNum" sz="quarter" idx="12"/>
          </p:nvPr>
        </p:nvSpPr>
        <p:spPr/>
        <p:txBody>
          <a:bodyPr/>
          <a:lstStyle>
            <a:lvl1pPr>
              <a:defRPr/>
            </a:lvl1pPr>
          </a:lstStyle>
          <a:p>
            <a:pPr>
              <a:defRPr/>
            </a:pPr>
            <a:fld id="{D29386C5-2837-7347-A4AA-EFE1BAAEE640}" type="slidenum">
              <a:rPr lang="en-US" altLang="en-US"/>
              <a:pPr>
                <a:defRPr/>
              </a:pPr>
              <a:t>‹#›</a:t>
            </a:fld>
            <a:endParaRPr lang="en-US" altLang="en-US"/>
          </a:p>
        </p:txBody>
      </p:sp>
    </p:spTree>
    <p:extLst>
      <p:ext uri="{BB962C8B-B14F-4D97-AF65-F5344CB8AC3E}">
        <p14:creationId xmlns:p14="http://schemas.microsoft.com/office/powerpoint/2010/main" val="1345574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55097A4-0CCF-9343-9743-568F88941D80}"/>
              </a:ext>
            </a:extLst>
          </p:cNvPr>
          <p:cNvSpPr>
            <a:spLocks noGrp="1"/>
          </p:cNvSpPr>
          <p:nvPr>
            <p:ph type="dt" sz="half" idx="10"/>
          </p:nvPr>
        </p:nvSpPr>
        <p:spPr/>
        <p:txBody>
          <a:bodyPr/>
          <a:lstStyle>
            <a:lvl1pPr>
              <a:defRPr/>
            </a:lvl1pPr>
          </a:lstStyle>
          <a:p>
            <a:pPr>
              <a:defRPr/>
            </a:pPr>
            <a:fld id="{23827D50-074B-1049-85EA-EE9C59FA3570}" type="datetimeFigureOut">
              <a:rPr lang="en-US" altLang="en-US"/>
              <a:pPr>
                <a:defRPr/>
              </a:pPr>
              <a:t>5/30/2022</a:t>
            </a:fld>
            <a:endParaRPr lang="en-US" altLang="en-US"/>
          </a:p>
        </p:txBody>
      </p:sp>
      <p:sp>
        <p:nvSpPr>
          <p:cNvPr id="8" name="Footer Placeholder 4">
            <a:extLst>
              <a:ext uri="{FF2B5EF4-FFF2-40B4-BE49-F238E27FC236}">
                <a16:creationId xmlns:a16="http://schemas.microsoft.com/office/drawing/2014/main" id="{559F3544-13F8-6346-9C2D-008956708C8D}"/>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70DEAA70-82E0-CC49-B04C-A3E68D3F72E9}"/>
              </a:ext>
            </a:extLst>
          </p:cNvPr>
          <p:cNvSpPr>
            <a:spLocks noGrp="1"/>
          </p:cNvSpPr>
          <p:nvPr>
            <p:ph type="sldNum" sz="quarter" idx="12"/>
          </p:nvPr>
        </p:nvSpPr>
        <p:spPr/>
        <p:txBody>
          <a:bodyPr/>
          <a:lstStyle>
            <a:lvl1pPr>
              <a:defRPr/>
            </a:lvl1pPr>
          </a:lstStyle>
          <a:p>
            <a:pPr>
              <a:defRPr/>
            </a:pPr>
            <a:fld id="{C9708ACB-82A4-8145-AE0E-0C29FC9B453F}" type="slidenum">
              <a:rPr lang="en-US" altLang="en-US"/>
              <a:pPr>
                <a:defRPr/>
              </a:pPr>
              <a:t>‹#›</a:t>
            </a:fld>
            <a:endParaRPr lang="en-US" altLang="en-US"/>
          </a:p>
        </p:txBody>
      </p:sp>
    </p:spTree>
    <p:extLst>
      <p:ext uri="{BB962C8B-B14F-4D97-AF65-F5344CB8AC3E}">
        <p14:creationId xmlns:p14="http://schemas.microsoft.com/office/powerpoint/2010/main" val="2660298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6112A05E-7B02-154C-AE31-595458B3D956}"/>
              </a:ext>
            </a:extLst>
          </p:cNvPr>
          <p:cNvSpPr>
            <a:spLocks noGrp="1"/>
          </p:cNvSpPr>
          <p:nvPr>
            <p:ph type="dt" sz="half" idx="10"/>
          </p:nvPr>
        </p:nvSpPr>
        <p:spPr/>
        <p:txBody>
          <a:bodyPr/>
          <a:lstStyle>
            <a:lvl1pPr>
              <a:defRPr/>
            </a:lvl1pPr>
          </a:lstStyle>
          <a:p>
            <a:pPr>
              <a:defRPr/>
            </a:pPr>
            <a:fld id="{23343684-C1A7-AA48-87EB-C50A5B4E780D}" type="datetimeFigureOut">
              <a:rPr lang="en-US" altLang="en-US"/>
              <a:pPr>
                <a:defRPr/>
              </a:pPr>
              <a:t>5/30/2022</a:t>
            </a:fld>
            <a:endParaRPr lang="en-US" altLang="en-US"/>
          </a:p>
        </p:txBody>
      </p:sp>
      <p:sp>
        <p:nvSpPr>
          <p:cNvPr id="4" name="Footer Placeholder 4">
            <a:extLst>
              <a:ext uri="{FF2B5EF4-FFF2-40B4-BE49-F238E27FC236}">
                <a16:creationId xmlns:a16="http://schemas.microsoft.com/office/drawing/2014/main" id="{AEEAC63D-F935-E647-B02B-DBBD652D329F}"/>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7F5093E5-6B9E-8246-8A4E-8E09D415511D}"/>
              </a:ext>
            </a:extLst>
          </p:cNvPr>
          <p:cNvSpPr>
            <a:spLocks noGrp="1"/>
          </p:cNvSpPr>
          <p:nvPr>
            <p:ph type="sldNum" sz="quarter" idx="12"/>
          </p:nvPr>
        </p:nvSpPr>
        <p:spPr/>
        <p:txBody>
          <a:bodyPr/>
          <a:lstStyle>
            <a:lvl1pPr>
              <a:defRPr/>
            </a:lvl1pPr>
          </a:lstStyle>
          <a:p>
            <a:pPr>
              <a:defRPr/>
            </a:pPr>
            <a:fld id="{08BE3E36-320D-6147-864C-A6F8F6B99571}" type="slidenum">
              <a:rPr lang="en-US" altLang="en-US"/>
              <a:pPr>
                <a:defRPr/>
              </a:pPr>
              <a:t>‹#›</a:t>
            </a:fld>
            <a:endParaRPr lang="en-US" altLang="en-US"/>
          </a:p>
        </p:txBody>
      </p:sp>
    </p:spTree>
    <p:extLst>
      <p:ext uri="{BB962C8B-B14F-4D97-AF65-F5344CB8AC3E}">
        <p14:creationId xmlns:p14="http://schemas.microsoft.com/office/powerpoint/2010/main" val="2511779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B676AD91-BBC5-3845-ADE2-0BDBF4332BDF}"/>
              </a:ext>
            </a:extLst>
          </p:cNvPr>
          <p:cNvSpPr>
            <a:spLocks noGrp="1"/>
          </p:cNvSpPr>
          <p:nvPr>
            <p:ph type="dt" sz="half" idx="10"/>
          </p:nvPr>
        </p:nvSpPr>
        <p:spPr/>
        <p:txBody>
          <a:bodyPr/>
          <a:lstStyle>
            <a:lvl1pPr>
              <a:defRPr/>
            </a:lvl1pPr>
          </a:lstStyle>
          <a:p>
            <a:pPr>
              <a:defRPr/>
            </a:pPr>
            <a:fld id="{58C6DD0F-3864-A540-BD71-8CDD5C419F88}" type="datetimeFigureOut">
              <a:rPr lang="en-US" altLang="en-US"/>
              <a:pPr>
                <a:defRPr/>
              </a:pPr>
              <a:t>5/30/2022</a:t>
            </a:fld>
            <a:endParaRPr lang="en-US" altLang="en-US"/>
          </a:p>
        </p:txBody>
      </p:sp>
      <p:sp>
        <p:nvSpPr>
          <p:cNvPr id="3" name="Footer Placeholder 4">
            <a:extLst>
              <a:ext uri="{FF2B5EF4-FFF2-40B4-BE49-F238E27FC236}">
                <a16:creationId xmlns:a16="http://schemas.microsoft.com/office/drawing/2014/main" id="{C22F8138-B09B-8E43-B782-9F120869D1E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7A602D87-97D6-1C47-B6AD-1AE41FC20EAC}"/>
              </a:ext>
            </a:extLst>
          </p:cNvPr>
          <p:cNvSpPr>
            <a:spLocks noGrp="1"/>
          </p:cNvSpPr>
          <p:nvPr>
            <p:ph type="sldNum" sz="quarter" idx="12"/>
          </p:nvPr>
        </p:nvSpPr>
        <p:spPr/>
        <p:txBody>
          <a:bodyPr/>
          <a:lstStyle>
            <a:lvl1pPr>
              <a:defRPr/>
            </a:lvl1pPr>
          </a:lstStyle>
          <a:p>
            <a:pPr>
              <a:defRPr/>
            </a:pPr>
            <a:fld id="{0957BE8A-2DF6-AB4A-BB53-58D059E016E0}" type="slidenum">
              <a:rPr lang="en-US" altLang="en-US"/>
              <a:pPr>
                <a:defRPr/>
              </a:pPr>
              <a:t>‹#›</a:t>
            </a:fld>
            <a:endParaRPr lang="en-US" altLang="en-US"/>
          </a:p>
        </p:txBody>
      </p:sp>
    </p:spTree>
    <p:extLst>
      <p:ext uri="{BB962C8B-B14F-4D97-AF65-F5344CB8AC3E}">
        <p14:creationId xmlns:p14="http://schemas.microsoft.com/office/powerpoint/2010/main" val="2183945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D5708104-B19B-EF47-99FA-0155CCE472BE}"/>
              </a:ext>
            </a:extLst>
          </p:cNvPr>
          <p:cNvSpPr>
            <a:spLocks noGrp="1"/>
          </p:cNvSpPr>
          <p:nvPr>
            <p:ph type="dt" sz="half" idx="10"/>
          </p:nvPr>
        </p:nvSpPr>
        <p:spPr/>
        <p:txBody>
          <a:bodyPr/>
          <a:lstStyle>
            <a:lvl1pPr>
              <a:defRPr/>
            </a:lvl1pPr>
          </a:lstStyle>
          <a:p>
            <a:pPr>
              <a:defRPr/>
            </a:pPr>
            <a:fld id="{371759EF-6B8D-354B-9D7A-CB463520E7B4}" type="datetimeFigureOut">
              <a:rPr lang="en-US" altLang="en-US"/>
              <a:pPr>
                <a:defRPr/>
              </a:pPr>
              <a:t>5/30/2022</a:t>
            </a:fld>
            <a:endParaRPr lang="en-US" altLang="en-US"/>
          </a:p>
        </p:txBody>
      </p:sp>
      <p:sp>
        <p:nvSpPr>
          <p:cNvPr id="6" name="Footer Placeholder 4">
            <a:extLst>
              <a:ext uri="{FF2B5EF4-FFF2-40B4-BE49-F238E27FC236}">
                <a16:creationId xmlns:a16="http://schemas.microsoft.com/office/drawing/2014/main" id="{8F26D501-ED0C-494F-842C-C6CC2CF0FFB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0D69119-0848-A64A-A9BB-6A9F992E7355}"/>
              </a:ext>
            </a:extLst>
          </p:cNvPr>
          <p:cNvSpPr>
            <a:spLocks noGrp="1"/>
          </p:cNvSpPr>
          <p:nvPr>
            <p:ph type="sldNum" sz="quarter" idx="12"/>
          </p:nvPr>
        </p:nvSpPr>
        <p:spPr/>
        <p:txBody>
          <a:bodyPr/>
          <a:lstStyle>
            <a:lvl1pPr>
              <a:defRPr/>
            </a:lvl1pPr>
          </a:lstStyle>
          <a:p>
            <a:pPr>
              <a:defRPr/>
            </a:pPr>
            <a:fld id="{6368AC76-B55A-6C4F-B702-A41F45277F7B}" type="slidenum">
              <a:rPr lang="en-US" altLang="en-US"/>
              <a:pPr>
                <a:defRPr/>
              </a:pPr>
              <a:t>‹#›</a:t>
            </a:fld>
            <a:endParaRPr lang="en-US" altLang="en-US"/>
          </a:p>
        </p:txBody>
      </p:sp>
    </p:spTree>
    <p:extLst>
      <p:ext uri="{BB962C8B-B14F-4D97-AF65-F5344CB8AC3E}">
        <p14:creationId xmlns:p14="http://schemas.microsoft.com/office/powerpoint/2010/main" val="3729395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7F512597-FEF3-564F-BF85-059462A9CD48}"/>
              </a:ext>
            </a:extLst>
          </p:cNvPr>
          <p:cNvSpPr>
            <a:spLocks noGrp="1"/>
          </p:cNvSpPr>
          <p:nvPr>
            <p:ph type="dt" sz="half" idx="10"/>
          </p:nvPr>
        </p:nvSpPr>
        <p:spPr/>
        <p:txBody>
          <a:bodyPr/>
          <a:lstStyle>
            <a:lvl1pPr>
              <a:defRPr/>
            </a:lvl1pPr>
          </a:lstStyle>
          <a:p>
            <a:pPr>
              <a:defRPr/>
            </a:pPr>
            <a:fld id="{443C3B47-2F1E-3847-A2F0-26F0EAACA193}" type="datetimeFigureOut">
              <a:rPr lang="en-US" altLang="en-US"/>
              <a:pPr>
                <a:defRPr/>
              </a:pPr>
              <a:t>5/30/2022</a:t>
            </a:fld>
            <a:endParaRPr lang="en-US" altLang="en-US"/>
          </a:p>
        </p:txBody>
      </p:sp>
      <p:sp>
        <p:nvSpPr>
          <p:cNvPr id="6" name="Footer Placeholder 4">
            <a:extLst>
              <a:ext uri="{FF2B5EF4-FFF2-40B4-BE49-F238E27FC236}">
                <a16:creationId xmlns:a16="http://schemas.microsoft.com/office/drawing/2014/main" id="{295D4F33-FBBE-CE40-AE14-CDB224270974}"/>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F394229-14B0-E54C-8585-096BD8FD8C80}"/>
              </a:ext>
            </a:extLst>
          </p:cNvPr>
          <p:cNvSpPr>
            <a:spLocks noGrp="1"/>
          </p:cNvSpPr>
          <p:nvPr>
            <p:ph type="sldNum" sz="quarter" idx="12"/>
          </p:nvPr>
        </p:nvSpPr>
        <p:spPr/>
        <p:txBody>
          <a:bodyPr/>
          <a:lstStyle>
            <a:lvl1pPr>
              <a:defRPr/>
            </a:lvl1pPr>
          </a:lstStyle>
          <a:p>
            <a:pPr>
              <a:defRPr/>
            </a:pPr>
            <a:fld id="{8EE7A7B5-DD72-3F41-88B0-3D209811E55F}" type="slidenum">
              <a:rPr lang="en-US" altLang="en-US"/>
              <a:pPr>
                <a:defRPr/>
              </a:pPr>
              <a:t>‹#›</a:t>
            </a:fld>
            <a:endParaRPr lang="en-US" altLang="en-US"/>
          </a:p>
        </p:txBody>
      </p:sp>
    </p:spTree>
    <p:extLst>
      <p:ext uri="{BB962C8B-B14F-4D97-AF65-F5344CB8AC3E}">
        <p14:creationId xmlns:p14="http://schemas.microsoft.com/office/powerpoint/2010/main" val="25724580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6D5B106C-37B4-ED4B-BE46-5D66C7AD5DD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D056B79-231B-AE4D-BDC0-6403962E35E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E5561BF-E9D7-604F-8A0C-106004B4E82C}"/>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9C7016EA-52B9-A84A-BDCF-502A68EDDBD0}"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BE29A684-5D4F-8849-93AF-8D840E27ACE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7ED0216D-550C-7447-BDA6-1948AA58DA4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1D4408D6-80D8-A243-B95E-ABAEAB74E81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20" r:id="rId1"/>
    <p:sldLayoutId id="2147484521" r:id="rId2"/>
    <p:sldLayoutId id="2147484522" r:id="rId3"/>
    <p:sldLayoutId id="2147484523" r:id="rId4"/>
    <p:sldLayoutId id="2147484524" r:id="rId5"/>
    <p:sldLayoutId id="2147484525" r:id="rId6"/>
    <p:sldLayoutId id="2147484526" r:id="rId7"/>
    <p:sldLayoutId id="2147484527" r:id="rId8"/>
    <p:sldLayoutId id="2147484528" r:id="rId9"/>
    <p:sldLayoutId id="2147484529" r:id="rId10"/>
    <p:sldLayoutId id="214748453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Title Placeholder 1">
            <a:extLst>
              <a:ext uri="{FF2B5EF4-FFF2-40B4-BE49-F238E27FC236}">
                <a16:creationId xmlns:a16="http://schemas.microsoft.com/office/drawing/2014/main" id="{F526A5B3-EA7C-884E-9896-800D237ECD2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3315" name="Text Placeholder 2">
            <a:extLst>
              <a:ext uri="{FF2B5EF4-FFF2-40B4-BE49-F238E27FC236}">
                <a16:creationId xmlns:a16="http://schemas.microsoft.com/office/drawing/2014/main" id="{9E2F6734-8DE1-D247-87A9-3D5EBD748CE7}"/>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E44158BE-1226-0143-B31D-BFADA2508785}"/>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F1D65EFB-16C2-6842-BBF9-5B5E45E320C7}" type="datetimeFigureOut">
              <a:rPr lang="en-US" altLang="en-US"/>
              <a:pPr>
                <a:defRPr/>
              </a:pPr>
              <a:t>5/30/2022</a:t>
            </a:fld>
            <a:endParaRPr lang="en-US" altLang="en-US"/>
          </a:p>
        </p:txBody>
      </p:sp>
      <p:sp>
        <p:nvSpPr>
          <p:cNvPr id="5" name="Footer Placeholder 4">
            <a:extLst>
              <a:ext uri="{FF2B5EF4-FFF2-40B4-BE49-F238E27FC236}">
                <a16:creationId xmlns:a16="http://schemas.microsoft.com/office/drawing/2014/main" id="{FCC7ACA7-3E10-2B4C-AFB0-0C8EBF1A117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D1E2F205-CE9F-1844-8471-7AF5CE944BB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ＭＳ Ｐゴシック" panose="020B0600070205080204" pitchFamily="34" charset="-128"/>
              </a:defRPr>
            </a:lvl1pPr>
          </a:lstStyle>
          <a:p>
            <a:pPr>
              <a:defRPr/>
            </a:pPr>
            <a:fld id="{6CBD4EC1-B4E2-7941-B878-25386FF36526}"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531" r:id="rId1"/>
    <p:sldLayoutId id="2147484532" r:id="rId2"/>
    <p:sldLayoutId id="2147484533" r:id="rId3"/>
    <p:sldLayoutId id="2147484534" r:id="rId4"/>
    <p:sldLayoutId id="2147484535" r:id="rId5"/>
    <p:sldLayoutId id="2147484536" r:id="rId6"/>
    <p:sldLayoutId id="2147484537" r:id="rId7"/>
    <p:sldLayoutId id="2147484538" r:id="rId8"/>
    <p:sldLayoutId id="2147484539" r:id="rId9"/>
    <p:sldLayoutId id="2147484540" r:id="rId10"/>
    <p:sldLayoutId id="214748454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ＭＳ Ｐゴシック" panose="020B0600070205080204" pitchFamily="34" charset="-128"/>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ＭＳ Ｐゴシック" panose="020B0600070205080204" pitchFamily="34" charset="-128"/>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ＭＳ Ｐゴシック" panose="020B0600070205080204" pitchFamily="34"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ＭＳ Ｐゴシック" panose="020B0600070205080204" pitchFamily="34" charset="-128"/>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ＭＳ Ｐゴシック" panose="020B0600070205080204" pitchFamily="34" charset="-128"/>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ＭＳ Ｐゴシック" panose="020B0600070205080204" pitchFamily="34"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Title Placeholder 1">
            <a:extLst>
              <a:ext uri="{FF2B5EF4-FFF2-40B4-BE49-F238E27FC236}">
                <a16:creationId xmlns:a16="http://schemas.microsoft.com/office/drawing/2014/main" id="{C34DA7D6-EDC1-6148-B1CF-DD2700FD4F5E}"/>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5603" name="Text Placeholder 2">
            <a:extLst>
              <a:ext uri="{FF2B5EF4-FFF2-40B4-BE49-F238E27FC236}">
                <a16:creationId xmlns:a16="http://schemas.microsoft.com/office/drawing/2014/main" id="{04DBC2D3-642A-F446-BA9D-6EF1FD8412F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74D0C62-03D1-4F49-AB8A-5096BA8A6E2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3E507D51-1583-2742-8AF4-9682306BF86A}" type="datetimeFigureOut">
              <a:rPr lang="en-US"/>
              <a:pPr>
                <a:defRPr/>
              </a:pPr>
              <a:t>5/30/2022</a:t>
            </a:fld>
            <a:endParaRPr lang="en-US"/>
          </a:p>
        </p:txBody>
      </p:sp>
      <p:sp>
        <p:nvSpPr>
          <p:cNvPr id="5" name="Footer Placeholder 4">
            <a:extLst>
              <a:ext uri="{FF2B5EF4-FFF2-40B4-BE49-F238E27FC236}">
                <a16:creationId xmlns:a16="http://schemas.microsoft.com/office/drawing/2014/main" id="{542E41A1-CB26-9E4E-8D35-9F3300343A9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86D780CD-7E46-564E-BE88-08F61A353791}"/>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5FFFE95F-5608-5B43-A2D1-8BFDBD8D6F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542" r:id="rId1"/>
    <p:sldLayoutId id="2147484543" r:id="rId2"/>
    <p:sldLayoutId id="2147484544" r:id="rId3"/>
    <p:sldLayoutId id="2147484545" r:id="rId4"/>
    <p:sldLayoutId id="2147484546" r:id="rId5"/>
    <p:sldLayoutId id="2147484547" r:id="rId6"/>
    <p:sldLayoutId id="2147484548" r:id="rId7"/>
    <p:sldLayoutId id="2147484549" r:id="rId8"/>
    <p:sldLayoutId id="2147484550" r:id="rId9"/>
    <p:sldLayoutId id="2147484551" r:id="rId10"/>
    <p:sldLayoutId id="214748455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tiff"/></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9.png"/><Relationship Id="rId5" Type="http://schemas.openxmlformats.org/officeDocument/2006/relationships/image" Target="../media/image1.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2.jpg"/><Relationship Id="rId5" Type="http://schemas.openxmlformats.org/officeDocument/2006/relationships/image" Target="../media/image11.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hyperlink" Target="http://www.iris.edu/hq/retm" TargetMode="External"/><Relationship Id="rId2" Type="http://schemas.openxmlformats.org/officeDocument/2006/relationships/notesSlide" Target="../notesSlides/notesSlide9.xml"/><Relationship Id="rId1" Type="http://schemas.openxmlformats.org/officeDocument/2006/relationships/slideLayout" Target="../slideLayouts/slideLayout23.xml"/><Relationship Id="rId6" Type="http://schemas.openxmlformats.org/officeDocument/2006/relationships/hyperlink" Target="mailto:tkb@iris.edu" TargetMode="External"/><Relationship Id="rId5" Type="http://schemas.openxmlformats.org/officeDocument/2006/relationships/image" Target="../media/image20.pn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C22A115-711C-41DB-B59A-E4165FF8B49E}"/>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s-ES_tradnl" dirty="0"/>
          </a:p>
        </p:txBody>
      </p:sp>
      <p:pic>
        <p:nvPicPr>
          <p:cNvPr id="3075" name="Picture 8" descr="IRIS_TMlogo.png">
            <a:extLst>
              <a:ext uri="{FF2B5EF4-FFF2-40B4-BE49-F238E27FC236}">
                <a16:creationId xmlns:a16="http://schemas.microsoft.com/office/drawing/2014/main" id="{1591406A-5C05-4096-8E30-9A4DD014C0F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Box 14">
            <a:extLst>
              <a:ext uri="{FF2B5EF4-FFF2-40B4-BE49-F238E27FC236}">
                <a16:creationId xmlns:a16="http://schemas.microsoft.com/office/drawing/2014/main" id="{53632324-FF4D-4FA4-8430-7096BFF0CB0C}"/>
              </a:ext>
            </a:extLst>
          </p:cNvPr>
          <p:cNvSpPr txBox="1">
            <a:spLocks noChangeArrowheads="1"/>
          </p:cNvSpPr>
          <p:nvPr/>
        </p:nvSpPr>
        <p:spPr bwMode="auto">
          <a:xfrm>
            <a:off x="216847" y="1111925"/>
            <a:ext cx="4288478"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None/>
            </a:pPr>
            <a:r>
              <a:rPr lang="es-ES_tradnl" altLang="en-US" sz="1600" dirty="0">
                <a:latin typeface="Arial" panose="020B0604020202020204" pitchFamily="34" charset="0"/>
              </a:rPr>
              <a:t>Un terremoto de magnitud 7,2 ocurrió al noroeste del lago Titicaca, cerca de la ciudad de Juliaca (población 276,110) que se encuentra en el altiplano norte o meseta andina. A 3.825 metros (12.549 pies) sobre el nivel del mar, es la meseta de gran altitud más extensa de la Tierra fuera después de la meseta tibetana.</a:t>
            </a:r>
          </a:p>
          <a:p>
            <a:pPr>
              <a:spcBef>
                <a:spcPct val="0"/>
              </a:spcBef>
              <a:buNone/>
            </a:pPr>
            <a:endParaRPr lang="es-ES_tradnl" altLang="en-US" sz="1600" dirty="0">
              <a:latin typeface="Arial" panose="020B0604020202020204" pitchFamily="34" charset="0"/>
            </a:endParaRPr>
          </a:p>
          <a:p>
            <a:pPr>
              <a:spcBef>
                <a:spcPct val="0"/>
              </a:spcBef>
              <a:buNone/>
            </a:pPr>
            <a:r>
              <a:rPr lang="es-ES_tradnl" altLang="en-US" sz="1600" dirty="0">
                <a:latin typeface="Arial" panose="020B0604020202020204" pitchFamily="34" charset="0"/>
              </a:rPr>
              <a:t>Debido a la profundidad de 218 km (135 millas) del terremoto no hubo informes de daños o heridos.</a:t>
            </a:r>
          </a:p>
        </p:txBody>
      </p:sp>
      <p:sp>
        <p:nvSpPr>
          <p:cNvPr id="16" name="Title 1">
            <a:extLst>
              <a:ext uri="{FF2B5EF4-FFF2-40B4-BE49-F238E27FC236}">
                <a16:creationId xmlns:a16="http://schemas.microsoft.com/office/drawing/2014/main" id="{6F04097E-D3CF-49F9-9347-1467F639BF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5" name="Picture 4" descr="Map&#10;&#10;Description automatically generated">
            <a:extLst>
              <a:ext uri="{FF2B5EF4-FFF2-40B4-BE49-F238E27FC236}">
                <a16:creationId xmlns:a16="http://schemas.microsoft.com/office/drawing/2014/main" id="{D73B3F12-6174-7CAD-B3D6-8058EE98B04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4720" y="959525"/>
            <a:ext cx="4408453" cy="3400219"/>
          </a:xfrm>
          <a:prstGeom prst="rect">
            <a:avLst/>
          </a:prstGeom>
        </p:spPr>
      </p:pic>
      <p:pic>
        <p:nvPicPr>
          <p:cNvPr id="8" name="Picture 7" descr="A body of water with clouds above it&#10;&#10;Description automatically generated with low confidence">
            <a:extLst>
              <a:ext uri="{FF2B5EF4-FFF2-40B4-BE49-F238E27FC236}">
                <a16:creationId xmlns:a16="http://schemas.microsoft.com/office/drawing/2014/main" id="{67A1B05D-0F6D-DFB2-45D8-8D3812BC4F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38400" y="4213146"/>
            <a:ext cx="3562453" cy="2333407"/>
          </a:xfrm>
          <a:prstGeom prst="rect">
            <a:avLst/>
          </a:prstGeom>
        </p:spPr>
      </p:pic>
      <p:sp>
        <p:nvSpPr>
          <p:cNvPr id="10" name="TextBox 9">
            <a:extLst>
              <a:ext uri="{FF2B5EF4-FFF2-40B4-BE49-F238E27FC236}">
                <a16:creationId xmlns:a16="http://schemas.microsoft.com/office/drawing/2014/main" id="{E2E274AB-0468-898A-139A-4C456896694C}"/>
              </a:ext>
            </a:extLst>
          </p:cNvPr>
          <p:cNvSpPr txBox="1"/>
          <p:nvPr/>
        </p:nvSpPr>
        <p:spPr>
          <a:xfrm>
            <a:off x="6019902" y="4598075"/>
            <a:ext cx="2971697" cy="2031325"/>
          </a:xfrm>
          <a:prstGeom prst="rect">
            <a:avLst/>
          </a:prstGeom>
          <a:noFill/>
        </p:spPr>
        <p:txBody>
          <a:bodyPr wrap="square" rtlCol="0">
            <a:spAutoFit/>
          </a:bodyPr>
          <a:lstStyle/>
          <a:p>
            <a:r>
              <a:rPr lang="es-ES_tradnl" sz="1400" dirty="0">
                <a:solidFill>
                  <a:srgbClr val="202124"/>
                </a:solidFill>
                <a:latin typeface="Roboto" panose="020B0604020202020204" pitchFamily="2" charset="0"/>
              </a:rPr>
              <a:t>El lago Titicaca es el lago de agua dulce más grande de América del Sur. Titicaca es uno de los menos de veinte lagos antiguos en la tierra y se cree que tiene tres millones de años. El lago Titicaca se encuentra a 3.810 m sobre el nivel del mar y está situado entre Perú al oeste y Bolivia al este.</a:t>
            </a:r>
            <a:endParaRPr lang="es-ES_tradnl" sz="1400" dirty="0"/>
          </a:p>
        </p:txBody>
      </p:sp>
    </p:spTree>
    <p:extLst>
      <p:ext uri="{BB962C8B-B14F-4D97-AF65-F5344CB8AC3E}">
        <p14:creationId xmlns:p14="http://schemas.microsoft.com/office/powerpoint/2010/main" val="2635612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3791810" y="6458226"/>
            <a:ext cx="526346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 altLang="en-US" sz="1400" i="1" dirty="0">
                <a:latin typeface="Arial" panose="020B0604020202020204" pitchFamily="34" charset="0"/>
              </a:rPr>
              <a:t>USGS Intensidad de Movimiento Estimada del Terremoto M 7,2</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179696" y="1123950"/>
            <a:ext cx="3554104"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La escala de intensidad de Mercalli modificada (MMI) es una escala de diez niveles que indica la severidad de los movimientos telúricos. La intensidad depende de la magnitud, profundidad, lecho rocoso y ubicación.</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a:p>
            <a:pPr eaLnBrk="1" hangingPunct="1">
              <a:spcBef>
                <a:spcPct val="0"/>
              </a:spcBef>
              <a:buNone/>
            </a:pPr>
            <a:r>
              <a:rPr lang="es-ES" sz="1600" dirty="0">
                <a:latin typeface="Arial" panose="020B0604020202020204" pitchFamily="34" charset="0"/>
                <a:cs typeface="Arial" panose="020B0604020202020204" pitchFamily="34" charset="0"/>
              </a:rPr>
              <a:t>El área cercana al epicentro experimentó fuertes temblores como consecuencia de este terremoto.</a:t>
            </a:r>
            <a:endParaRPr lang="en-US" sz="1600" dirty="0">
              <a:latin typeface="Arial" panose="020B0604020202020204" pitchFamily="34" charset="0"/>
              <a:cs typeface="Arial" panose="020B0604020202020204" pitchFamily="34" charset="0"/>
            </a:endParaRP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9">
            <a:extLst>
              <a:ext uri="{FF2B5EF4-FFF2-40B4-BE49-F238E27FC236}">
                <a16:creationId xmlns:a16="http://schemas.microsoft.com/office/drawing/2014/main" id="{BB051B11-32C9-4FA4-86E0-CCD72A1020E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13" y="4429434"/>
            <a:ext cx="647700"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Map&#10;&#10;Description automatically generated">
            <a:extLst>
              <a:ext uri="{FF2B5EF4-FFF2-40B4-BE49-F238E27FC236}">
                <a16:creationId xmlns:a16="http://schemas.microsoft.com/office/drawing/2014/main" id="{5D5C8D90-FEC9-EC4D-7F6C-FF231D0798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36975" y="1143000"/>
            <a:ext cx="5263468" cy="5235433"/>
          </a:xfrm>
          <a:prstGeom prst="rect">
            <a:avLst/>
          </a:prstGeom>
        </p:spPr>
      </p:pic>
      <p:sp>
        <p:nvSpPr>
          <p:cNvPr id="11" name="Title 1">
            <a:extLst>
              <a:ext uri="{FF2B5EF4-FFF2-40B4-BE49-F238E27FC236}">
                <a16:creationId xmlns:a16="http://schemas.microsoft.com/office/drawing/2014/main" id="{D544CF69-236F-15E6-A7B9-F86A1A6C337F}"/>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6" name="TextBox 15">
            <a:extLst>
              <a:ext uri="{FF2B5EF4-FFF2-40B4-BE49-F238E27FC236}">
                <a16:creationId xmlns:a16="http://schemas.microsoft.com/office/drawing/2014/main" id="{8F8F9F75-8E81-0563-439E-DC458DF289AC}"/>
              </a:ext>
            </a:extLst>
          </p:cNvPr>
          <p:cNvSpPr txBox="1">
            <a:spLocks noChangeArrowheads="1"/>
          </p:cNvSpPr>
          <p:nvPr/>
        </p:nvSpPr>
        <p:spPr bwMode="auto">
          <a:xfrm>
            <a:off x="1143000" y="3936206"/>
            <a:ext cx="2109787" cy="2872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VE" altLang="en-US" sz="1400" b="1" dirty="0">
                <a:latin typeface="Arial" panose="020B0604020202020204" pitchFamily="34" charset="0"/>
              </a:rPr>
              <a:t>Temblor Percibido</a:t>
            </a:r>
          </a:p>
          <a:p>
            <a:pPr algn="ctr" eaLnBrk="1" hangingPunct="1">
              <a:spcBef>
                <a:spcPct val="0"/>
              </a:spcBef>
              <a:buFontTx/>
              <a:buNone/>
            </a:pPr>
            <a:endParaRPr lang="es-VE" altLang="en-US" sz="1400" b="1" dirty="0">
              <a:latin typeface="Arial" panose="020B0604020202020204" pitchFamily="34" charset="0"/>
            </a:endParaRPr>
          </a:p>
          <a:p>
            <a:pPr algn="ctr" eaLnBrk="1" hangingPunct="1">
              <a:spcBef>
                <a:spcPct val="0"/>
              </a:spcBef>
              <a:spcAft>
                <a:spcPts val="400"/>
              </a:spcAft>
              <a:buFontTx/>
              <a:buNone/>
            </a:pPr>
            <a:r>
              <a:rPr lang="es-VE" altLang="en-US" sz="1400" b="1" dirty="0">
                <a:solidFill>
                  <a:srgbClr val="C00000"/>
                </a:solidFill>
                <a:latin typeface="Arial" panose="020B0604020202020204" pitchFamily="34" charset="0"/>
              </a:rPr>
              <a:t>Extremo </a:t>
            </a:r>
          </a:p>
          <a:p>
            <a:pPr algn="ctr" eaLnBrk="1" hangingPunct="1">
              <a:spcBef>
                <a:spcPct val="0"/>
              </a:spcBef>
              <a:spcAft>
                <a:spcPts val="400"/>
              </a:spcAft>
              <a:buFontTx/>
              <a:buNone/>
            </a:pPr>
            <a:r>
              <a:rPr lang="es-VE" altLang="en-US" sz="1400" b="1" dirty="0">
                <a:solidFill>
                  <a:srgbClr val="FF0000"/>
                </a:solidFill>
                <a:latin typeface="Arial" panose="020B0604020202020204" pitchFamily="34" charset="0"/>
              </a:rPr>
              <a:t>Violento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Severo</a:t>
            </a:r>
          </a:p>
          <a:p>
            <a:pPr algn="ctr" eaLnBrk="1" hangingPunct="1">
              <a:spcBef>
                <a:spcPct val="0"/>
              </a:spcBef>
              <a:spcAft>
                <a:spcPts val="400"/>
              </a:spcAft>
              <a:buFontTx/>
              <a:buNone/>
            </a:pPr>
            <a:r>
              <a:rPr lang="es-VE" altLang="en-US" sz="1400" b="1" dirty="0">
                <a:solidFill>
                  <a:srgbClr val="FFC000"/>
                </a:solidFill>
                <a:latin typeface="Arial" panose="020B0604020202020204" pitchFamily="34" charset="0"/>
              </a:rPr>
              <a:t>Muy Fuerte</a:t>
            </a:r>
          </a:p>
          <a:p>
            <a:pPr algn="ctr" eaLnBrk="1" hangingPunct="1">
              <a:spcBef>
                <a:spcPct val="0"/>
              </a:spcBef>
              <a:spcAft>
                <a:spcPts val="400"/>
              </a:spcAft>
              <a:buFontTx/>
              <a:buNone/>
            </a:pPr>
            <a:r>
              <a:rPr lang="es-VE" altLang="en-US" sz="1400" b="1" dirty="0">
                <a:solidFill>
                  <a:srgbClr val="FFFF00"/>
                </a:solidFill>
                <a:latin typeface="Arial" panose="020B0604020202020204" pitchFamily="34" charset="0"/>
              </a:rPr>
              <a:t>Fuerte</a:t>
            </a:r>
          </a:p>
          <a:p>
            <a:pPr algn="ctr" eaLnBrk="1" hangingPunct="1">
              <a:spcBef>
                <a:spcPct val="0"/>
              </a:spcBef>
              <a:spcAft>
                <a:spcPts val="400"/>
              </a:spcAft>
              <a:buFontTx/>
              <a:buNone/>
            </a:pPr>
            <a:r>
              <a:rPr lang="es-VE" altLang="en-US" sz="1400" dirty="0">
                <a:latin typeface="Arial" panose="020B0604020202020204" pitchFamily="34" charset="0"/>
              </a:rPr>
              <a:t>Moderado</a:t>
            </a:r>
          </a:p>
          <a:p>
            <a:pPr algn="ctr" eaLnBrk="1" hangingPunct="1">
              <a:spcBef>
                <a:spcPct val="0"/>
              </a:spcBef>
              <a:spcAft>
                <a:spcPts val="400"/>
              </a:spcAft>
              <a:buFontTx/>
              <a:buNone/>
            </a:pPr>
            <a:r>
              <a:rPr lang="es-VE" altLang="en-US" sz="1400" dirty="0">
                <a:latin typeface="Arial" panose="020B0604020202020204" pitchFamily="34" charset="0"/>
              </a:rPr>
              <a:t>Ligero</a:t>
            </a:r>
          </a:p>
          <a:p>
            <a:pPr algn="ctr" eaLnBrk="1" hangingPunct="1">
              <a:spcBef>
                <a:spcPct val="0"/>
              </a:spcBef>
              <a:spcAft>
                <a:spcPts val="400"/>
              </a:spcAft>
              <a:buFontTx/>
              <a:buNone/>
            </a:pPr>
            <a:r>
              <a:rPr lang="es-VE" altLang="en-US" sz="1400" dirty="0">
                <a:latin typeface="Arial" panose="020B0604020202020204" pitchFamily="34" charset="0"/>
              </a:rPr>
              <a:t>Débil</a:t>
            </a:r>
          </a:p>
          <a:p>
            <a:pPr algn="ctr" eaLnBrk="1" hangingPunct="1">
              <a:spcBef>
                <a:spcPct val="0"/>
              </a:spcBef>
              <a:spcAft>
                <a:spcPts val="400"/>
              </a:spcAft>
              <a:buFontTx/>
              <a:buNone/>
            </a:pPr>
            <a:r>
              <a:rPr lang="es-VE" altLang="en-US" sz="1400" dirty="0">
                <a:latin typeface="Arial" panose="020B0604020202020204" pitchFamily="34" charset="0"/>
              </a:rPr>
              <a:t>Imperceptible</a:t>
            </a:r>
            <a:endParaRPr lang="es-VE" altLang="en-US" sz="1800" dirty="0">
              <a:latin typeface="Arial" panose="020B0604020202020204" pitchFamily="34" charset="0"/>
            </a:endParaRPr>
          </a:p>
        </p:txBody>
      </p:sp>
      <p:sp>
        <p:nvSpPr>
          <p:cNvPr id="17" name="TextBox 16">
            <a:extLst>
              <a:ext uri="{FF2B5EF4-FFF2-40B4-BE49-F238E27FC236}">
                <a16:creationId xmlns:a16="http://schemas.microsoft.com/office/drawing/2014/main" id="{87C7E978-4478-7953-145A-D861228E96E5}"/>
              </a:ext>
            </a:extLst>
          </p:cNvPr>
          <p:cNvSpPr txBox="1"/>
          <p:nvPr/>
        </p:nvSpPr>
        <p:spPr>
          <a:xfrm>
            <a:off x="515820" y="3958411"/>
            <a:ext cx="610511" cy="307777"/>
          </a:xfrm>
          <a:prstGeom prst="rect">
            <a:avLst/>
          </a:prstGeom>
          <a:noFill/>
        </p:spPr>
        <p:txBody>
          <a:bodyPr wrap="square" rtlCol="0">
            <a:spAutoFit/>
          </a:bodyPr>
          <a:lstStyle/>
          <a:p>
            <a:r>
              <a:rPr lang="en-US" sz="1400" b="1" dirty="0"/>
              <a:t>MMI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316412"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mapa de USGS PAGER muestra la población expuesta a diferentes niveles de intensidad de Mercalli modificada (MMI).</a:t>
            </a:r>
          </a:p>
          <a:p>
            <a:pPr eaLnBrk="1" hangingPunct="1">
              <a:spcBef>
                <a:spcPct val="0"/>
              </a:spcBef>
              <a:buFontTx/>
              <a:buNone/>
            </a:pPr>
            <a:endParaRPr lang="es-ES_tradnl" altLang="en-US" sz="1600" dirty="0">
              <a:latin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rPr>
              <a:t>24.000 personas estuvieron expuestas a fuertes movimientos telúricos como consecuencia de este terremoto.</a:t>
            </a:r>
          </a:p>
        </p:txBody>
      </p:sp>
      <p:pic>
        <p:nvPicPr>
          <p:cNvPr id="3" name="Picture 2" descr="Map&#10;&#10;Description automatically generated">
            <a:extLst>
              <a:ext uri="{FF2B5EF4-FFF2-40B4-BE49-F238E27FC236}">
                <a16:creationId xmlns:a16="http://schemas.microsoft.com/office/drawing/2014/main" id="{D8B9F057-6616-00C5-C6AE-2794B5BEDE0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4400" y="1211262"/>
            <a:ext cx="4275144" cy="4275144"/>
          </a:xfrm>
          <a:prstGeom prst="rect">
            <a:avLst/>
          </a:prstGeom>
        </p:spPr>
      </p:pic>
      <p:sp>
        <p:nvSpPr>
          <p:cNvPr id="11" name="Title 1">
            <a:extLst>
              <a:ext uri="{FF2B5EF4-FFF2-40B4-BE49-F238E27FC236}">
                <a16:creationId xmlns:a16="http://schemas.microsoft.com/office/drawing/2014/main" id="{9D243F57-142D-D9AB-8E67-47CD4BE173B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2" name="TextBox 15">
            <a:extLst>
              <a:ext uri="{FF2B5EF4-FFF2-40B4-BE49-F238E27FC236}">
                <a16:creationId xmlns:a16="http://schemas.microsoft.com/office/drawing/2014/main" id="{F0AD14D7-03CF-50CB-7707-4087CFC5F3A6}"/>
              </a:ext>
            </a:extLst>
          </p:cNvPr>
          <p:cNvSpPr txBox="1">
            <a:spLocks noChangeArrowheads="1"/>
          </p:cNvSpPr>
          <p:nvPr/>
        </p:nvSpPr>
        <p:spPr bwMode="auto">
          <a:xfrm>
            <a:off x="4664095" y="655638"/>
            <a:ext cx="440846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400" i="1" dirty="0">
                <a:latin typeface="Arial" panose="020B0604020202020204" pitchFamily="34" charset="0"/>
              </a:rPr>
              <a:t>USGS PAGER </a:t>
            </a:r>
          </a:p>
          <a:p>
            <a:pPr algn="r" eaLnBrk="1" hangingPunct="1">
              <a:spcBef>
                <a:spcPct val="0"/>
              </a:spcBef>
              <a:buFontTx/>
              <a:buNone/>
            </a:pPr>
            <a:r>
              <a:rPr lang="es-ES" altLang="en-US" sz="1400" i="1" dirty="0">
                <a:latin typeface="Arial" panose="020B0604020202020204" pitchFamily="34" charset="0"/>
              </a:rPr>
              <a:t>Población Expuesta a los Movimientos Telúricos</a:t>
            </a:r>
          </a:p>
        </p:txBody>
      </p:sp>
      <p:sp>
        <p:nvSpPr>
          <p:cNvPr id="13" name="TextBox 20">
            <a:extLst>
              <a:ext uri="{FF2B5EF4-FFF2-40B4-BE49-F238E27FC236}">
                <a16:creationId xmlns:a16="http://schemas.microsoft.com/office/drawing/2014/main" id="{15BC2427-F306-98ED-78AF-4245A4197960}"/>
              </a:ext>
            </a:extLst>
          </p:cNvPr>
          <p:cNvSpPr txBox="1">
            <a:spLocks noChangeArrowheads="1"/>
          </p:cNvSpPr>
          <p:nvPr/>
        </p:nvSpPr>
        <p:spPr bwMode="auto">
          <a:xfrm>
            <a:off x="3333750" y="5521325"/>
            <a:ext cx="57673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s-ES" altLang="en-US" sz="1300" dirty="0">
                <a:latin typeface="Arial" panose="020B0604020202020204" pitchFamily="34" charset="0"/>
              </a:rPr>
              <a:t>El código de colores de las líneas de contorno marca las regiones de intensidad MMI. La población total expuesta a un valor MMI dado es obtenida sumando la población entre las líneas de contorno. La estimación de la población expuesta a cada intensidad  MMI es mostrada en la tabla.</a:t>
            </a:r>
          </a:p>
        </p:txBody>
      </p:sp>
      <p:sp>
        <p:nvSpPr>
          <p:cNvPr id="14" name="TextBox 15">
            <a:extLst>
              <a:ext uri="{FF2B5EF4-FFF2-40B4-BE49-F238E27FC236}">
                <a16:creationId xmlns:a16="http://schemas.microsoft.com/office/drawing/2014/main" id="{C8495B83-F250-67C1-EDB1-034E77438786}"/>
              </a:ext>
            </a:extLst>
          </p:cNvPr>
          <p:cNvSpPr txBox="1">
            <a:spLocks noChangeArrowheads="1"/>
          </p:cNvSpPr>
          <p:nvPr/>
        </p:nvSpPr>
        <p:spPr bwMode="auto">
          <a:xfrm>
            <a:off x="4495800" y="6473825"/>
            <a:ext cx="464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VE" altLang="en-US" sz="1400" i="1" dirty="0">
                <a:latin typeface="Arial" panose="020B0604020202020204" pitchFamily="34" charset="0"/>
              </a:rPr>
              <a:t>Imagen Cortesía del Servicio Geológico de los EE.UU.</a:t>
            </a:r>
          </a:p>
        </p:txBody>
      </p:sp>
      <p:pic>
        <p:nvPicPr>
          <p:cNvPr id="2" name="Picture 1">
            <a:extLst>
              <a:ext uri="{FF2B5EF4-FFF2-40B4-BE49-F238E27FC236}">
                <a16:creationId xmlns:a16="http://schemas.microsoft.com/office/drawing/2014/main" id="{9320588E-6A68-0925-3C68-C933E406C34A}"/>
              </a:ext>
            </a:extLst>
          </p:cNvPr>
          <p:cNvPicPr>
            <a:picLocks noChangeAspect="1"/>
          </p:cNvPicPr>
          <p:nvPr/>
        </p:nvPicPr>
        <p:blipFill>
          <a:blip r:embed="rId5"/>
          <a:stretch>
            <a:fillRect/>
          </a:stretch>
        </p:blipFill>
        <p:spPr>
          <a:xfrm>
            <a:off x="566307" y="3003332"/>
            <a:ext cx="2353535" cy="365623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02B695E-59F2-FF47-BEA4-2A4F4E15460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s-ES_tradnl" altLang="en-US" dirty="0">
              <a:solidFill>
                <a:srgbClr val="FFFFFF"/>
              </a:solidFill>
              <a:latin typeface="Calibri" panose="020F0502020204030204" pitchFamily="34" charset="0"/>
            </a:endParaRPr>
          </a:p>
        </p:txBody>
      </p:sp>
      <p:sp>
        <p:nvSpPr>
          <p:cNvPr id="18434" name="TextBox 9">
            <a:extLst>
              <a:ext uri="{FF2B5EF4-FFF2-40B4-BE49-F238E27FC236}">
                <a16:creationId xmlns:a16="http://schemas.microsoft.com/office/drawing/2014/main" id="{986AEBA8-D873-2B40-B05C-E5B6C79B3519}"/>
              </a:ext>
            </a:extLst>
          </p:cNvPr>
          <p:cNvSpPr txBox="1">
            <a:spLocks noChangeArrowheads="1"/>
          </p:cNvSpPr>
          <p:nvPr/>
        </p:nvSpPr>
        <p:spPr bwMode="auto">
          <a:xfrm>
            <a:off x="260237" y="1143000"/>
            <a:ext cx="2608486" cy="5016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s-ES_tradnl" altLang="en-US" sz="1600" dirty="0">
                <a:latin typeface="Arial" panose="020B0604020202020204" pitchFamily="34" charset="0"/>
                <a:cs typeface="Arial" panose="020B0604020202020204" pitchFamily="34" charset="0"/>
              </a:rPr>
              <a:t>Esta ilustración muestra la velocidad y la dirección del movimiento de la Placa de Nazca con respecto a la Placa Sudamericana. Las ubicaciones de los volcanes andinos activos se muestran mediante triángulos anaranjados.</a:t>
            </a:r>
          </a:p>
          <a:p>
            <a:pPr eaLnBrk="1" hangingPunct="1">
              <a:spcBef>
                <a:spcPct val="0"/>
              </a:spcBef>
              <a:buFontTx/>
              <a:buNone/>
            </a:pPr>
            <a:endParaRPr lang="es-ES_tradnl" altLang="en-US" sz="1600" dirty="0">
              <a:latin typeface="Arial" panose="020B0604020202020204" pitchFamily="34" charset="0"/>
              <a:cs typeface="Arial" panose="020B0604020202020204" pitchFamily="34" charset="0"/>
            </a:endParaRPr>
          </a:p>
          <a:p>
            <a:pPr eaLnBrk="1" hangingPunct="1">
              <a:spcBef>
                <a:spcPct val="0"/>
              </a:spcBef>
              <a:buFontTx/>
              <a:buNone/>
            </a:pPr>
            <a:r>
              <a:rPr lang="es-ES_tradnl" altLang="en-US" sz="1600" dirty="0">
                <a:latin typeface="Arial" panose="020B0604020202020204" pitchFamily="34" charset="0"/>
                <a:cs typeface="Arial" panose="020B0604020202020204" pitchFamily="34" charset="0"/>
              </a:rPr>
              <a:t>El terremoto del 26 de mayo se muestra con la estrella roja. En la ubicación de este terremoto, la Placa de Nazca se subduce debajo de la Placa Sudamericana a una velocidad de aproximadamente 6 cm/año.</a:t>
            </a:r>
          </a:p>
        </p:txBody>
      </p:sp>
      <p:pic>
        <p:nvPicPr>
          <p:cNvPr id="18435" name="Picture 18" descr="IRIS_TMlogo.png">
            <a:extLst>
              <a:ext uri="{FF2B5EF4-FFF2-40B4-BE49-F238E27FC236}">
                <a16:creationId xmlns:a16="http://schemas.microsoft.com/office/drawing/2014/main" id="{4AC5EBE8-D064-9844-8DC0-750D8F6C33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06584D34-40E6-414E-8C51-0FEF0BDCE897}"/>
              </a:ext>
            </a:extLst>
          </p:cNvPr>
          <p:cNvPicPr>
            <a:picLocks noChangeAspect="1"/>
          </p:cNvPicPr>
          <p:nvPr/>
        </p:nvPicPr>
        <p:blipFill rotWithShape="1">
          <a:blip r:embed="rId4">
            <a:extLst>
              <a:ext uri="{28A0092B-C50C-407E-A947-70E740481C1C}">
                <a14:useLocalDpi xmlns:a14="http://schemas.microsoft.com/office/drawing/2010/main" val="0"/>
              </a:ext>
            </a:extLst>
          </a:blip>
          <a:srcRect l="20000" t="5008" r="15654" b="5773"/>
          <a:stretch/>
        </p:blipFill>
        <p:spPr>
          <a:xfrm>
            <a:off x="3048000" y="1410846"/>
            <a:ext cx="5883828" cy="4848447"/>
          </a:xfrm>
          <a:prstGeom prst="rect">
            <a:avLst/>
          </a:prstGeom>
        </p:spPr>
      </p:pic>
      <p:sp>
        <p:nvSpPr>
          <p:cNvPr id="3" name="5-Point Star 2">
            <a:extLst>
              <a:ext uri="{FF2B5EF4-FFF2-40B4-BE49-F238E27FC236}">
                <a16:creationId xmlns:a16="http://schemas.microsoft.com/office/drawing/2014/main" id="{62BC2972-F4F8-724D-A868-C68C441C69D4}"/>
              </a:ext>
            </a:extLst>
          </p:cNvPr>
          <p:cNvSpPr/>
          <p:nvPr/>
        </p:nvSpPr>
        <p:spPr bwMode="auto">
          <a:xfrm>
            <a:off x="6232143" y="3255899"/>
            <a:ext cx="217488" cy="206375"/>
          </a:xfrm>
          <a:prstGeom prst="star5">
            <a:avLst/>
          </a:prstGeom>
          <a:solidFill>
            <a:srgbClr val="FF0000"/>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s-ES_tradnl" dirty="0"/>
          </a:p>
        </p:txBody>
      </p:sp>
      <p:pic>
        <p:nvPicPr>
          <p:cNvPr id="16" name="Picture 15">
            <a:extLst>
              <a:ext uri="{FF2B5EF4-FFF2-40B4-BE49-F238E27FC236}">
                <a16:creationId xmlns:a16="http://schemas.microsoft.com/office/drawing/2014/main" id="{36EFA025-8784-2148-9FC0-08240B688745}"/>
              </a:ext>
            </a:extLst>
          </p:cNvPr>
          <p:cNvPicPr>
            <a:picLocks noChangeAspect="1"/>
          </p:cNvPicPr>
          <p:nvPr/>
        </p:nvPicPr>
        <p:blipFill rotWithShape="1">
          <a:blip r:embed="rId4">
            <a:extLst>
              <a:ext uri="{28A0092B-C50C-407E-A947-70E740481C1C}">
                <a14:useLocalDpi xmlns:a14="http://schemas.microsoft.com/office/drawing/2010/main" val="0"/>
              </a:ext>
            </a:extLst>
          </a:blip>
          <a:srcRect l="72505" t="66815" r="4006" b="7162"/>
          <a:stretch/>
        </p:blipFill>
        <p:spPr>
          <a:xfrm>
            <a:off x="6635885" y="4747610"/>
            <a:ext cx="2295943" cy="1511684"/>
          </a:xfrm>
          <a:prstGeom prst="rect">
            <a:avLst/>
          </a:prstGeom>
        </p:spPr>
      </p:pic>
      <p:sp>
        <p:nvSpPr>
          <p:cNvPr id="18444" name="TextBox 12">
            <a:extLst>
              <a:ext uri="{FF2B5EF4-FFF2-40B4-BE49-F238E27FC236}">
                <a16:creationId xmlns:a16="http://schemas.microsoft.com/office/drawing/2014/main" id="{AE4AD54F-CEDA-CC4E-9A37-E19DD31101AB}"/>
              </a:ext>
            </a:extLst>
          </p:cNvPr>
          <p:cNvSpPr txBox="1">
            <a:spLocks noChangeArrowheads="1"/>
          </p:cNvSpPr>
          <p:nvPr/>
        </p:nvSpPr>
        <p:spPr bwMode="auto">
          <a:xfrm>
            <a:off x="6007221" y="2564443"/>
            <a:ext cx="21512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dirty="0">
                <a:solidFill>
                  <a:schemeClr val="bg1"/>
                </a:solidFill>
                <a:latin typeface="Arial" panose="020B0604020202020204" pitchFamily="34" charset="0"/>
              </a:rPr>
              <a:t>Placa Sudamericana </a:t>
            </a:r>
          </a:p>
        </p:txBody>
      </p:sp>
      <p:sp>
        <p:nvSpPr>
          <p:cNvPr id="17" name="TextBox 12">
            <a:extLst>
              <a:ext uri="{FF2B5EF4-FFF2-40B4-BE49-F238E27FC236}">
                <a16:creationId xmlns:a16="http://schemas.microsoft.com/office/drawing/2014/main" id="{784BCB79-F404-6746-9662-F989667906AC}"/>
              </a:ext>
            </a:extLst>
          </p:cNvPr>
          <p:cNvSpPr txBox="1">
            <a:spLocks noChangeArrowheads="1"/>
          </p:cNvSpPr>
          <p:nvPr/>
        </p:nvSpPr>
        <p:spPr bwMode="auto">
          <a:xfrm>
            <a:off x="3962400" y="3496515"/>
            <a:ext cx="138928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600" dirty="0">
                <a:solidFill>
                  <a:schemeClr val="bg1"/>
                </a:solidFill>
                <a:latin typeface="Arial" panose="020B0604020202020204" pitchFamily="34" charset="0"/>
              </a:rPr>
              <a:t>Placa de Nazca</a:t>
            </a:r>
          </a:p>
        </p:txBody>
      </p:sp>
      <p:sp>
        <p:nvSpPr>
          <p:cNvPr id="2" name="TextBox 1">
            <a:extLst>
              <a:ext uri="{FF2B5EF4-FFF2-40B4-BE49-F238E27FC236}">
                <a16:creationId xmlns:a16="http://schemas.microsoft.com/office/drawing/2014/main" id="{4A458601-6982-814C-ACF3-3FEF2EA8CBD9}"/>
              </a:ext>
            </a:extLst>
          </p:cNvPr>
          <p:cNvSpPr txBox="1"/>
          <p:nvPr/>
        </p:nvSpPr>
        <p:spPr>
          <a:xfrm>
            <a:off x="6449631" y="3188738"/>
            <a:ext cx="988732" cy="307777"/>
          </a:xfrm>
          <a:prstGeom prst="rect">
            <a:avLst/>
          </a:prstGeom>
          <a:noFill/>
        </p:spPr>
        <p:txBody>
          <a:bodyPr wrap="none" rtlCol="0">
            <a:spAutoFit/>
          </a:bodyPr>
          <a:lstStyle/>
          <a:p>
            <a:r>
              <a:rPr lang="es-ES_tradnl" sz="14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Terremoto</a:t>
            </a:r>
            <a:endParaRPr lang="es-ES_tradnl" sz="1400" dirty="0">
              <a:solidFill>
                <a:schemeClr val="bg1"/>
              </a:solidFill>
            </a:endParaRPr>
          </a:p>
        </p:txBody>
      </p:sp>
      <p:sp>
        <p:nvSpPr>
          <p:cNvPr id="5" name="TextBox 4">
            <a:extLst>
              <a:ext uri="{FF2B5EF4-FFF2-40B4-BE49-F238E27FC236}">
                <a16:creationId xmlns:a16="http://schemas.microsoft.com/office/drawing/2014/main" id="{E5AC3CBA-5342-F54A-BA73-61DB6E83EE78}"/>
              </a:ext>
            </a:extLst>
          </p:cNvPr>
          <p:cNvSpPr txBox="1"/>
          <p:nvPr/>
        </p:nvSpPr>
        <p:spPr>
          <a:xfrm>
            <a:off x="6191723" y="2045670"/>
            <a:ext cx="806183" cy="276999"/>
          </a:xfrm>
          <a:prstGeom prst="rect">
            <a:avLst/>
          </a:prstGeom>
          <a:noFill/>
        </p:spPr>
        <p:txBody>
          <a:bodyPr wrap="none" rtlCol="0">
            <a:spAutoFit/>
          </a:bodyPr>
          <a:lstStyle/>
          <a:p>
            <a:r>
              <a:rPr lang="es-ES_tradnl"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Volcanes</a:t>
            </a:r>
          </a:p>
        </p:txBody>
      </p:sp>
      <p:cxnSp>
        <p:nvCxnSpPr>
          <p:cNvPr id="7" name="Straight Arrow Connector 6">
            <a:extLst>
              <a:ext uri="{FF2B5EF4-FFF2-40B4-BE49-F238E27FC236}">
                <a16:creationId xmlns:a16="http://schemas.microsoft.com/office/drawing/2014/main" id="{14818614-6B31-7040-BFCA-43992D9144FB}"/>
              </a:ext>
            </a:extLst>
          </p:cNvPr>
          <p:cNvCxnSpPr>
            <a:cxnSpLocks/>
          </p:cNvCxnSpPr>
          <p:nvPr/>
        </p:nvCxnSpPr>
        <p:spPr>
          <a:xfrm flipH="1">
            <a:off x="5928361" y="2204001"/>
            <a:ext cx="309082" cy="78127"/>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A34D88C-0A6D-E64C-9C42-34308F284332}"/>
              </a:ext>
            </a:extLst>
          </p:cNvPr>
          <p:cNvSpPr txBox="1"/>
          <p:nvPr/>
        </p:nvSpPr>
        <p:spPr>
          <a:xfrm>
            <a:off x="6502948" y="4291306"/>
            <a:ext cx="806183" cy="276999"/>
          </a:xfrm>
          <a:prstGeom prst="rect">
            <a:avLst/>
          </a:prstGeom>
          <a:noFill/>
        </p:spPr>
        <p:txBody>
          <a:bodyPr wrap="none" rtlCol="0">
            <a:spAutoFit/>
          </a:bodyPr>
          <a:lstStyle/>
          <a:p>
            <a:r>
              <a:rPr lang="es-ES_tradnl" sz="1200" dirty="0">
                <a:solidFill>
                  <a:schemeClr val="bg1"/>
                </a:solidFill>
                <a:effectLst>
                  <a:outerShdw blurRad="50000" dist="30000" dir="5400000" algn="tl" rotWithShape="0">
                    <a:srgbClr val="000000">
                      <a:alpha val="30000"/>
                    </a:srgbClr>
                  </a:outerShdw>
                </a:effectLst>
                <a:latin typeface="Arial" charset="0"/>
                <a:ea typeface="MS PGothic" panose="020B0600070205080204" pitchFamily="34" charset="-128"/>
              </a:rPr>
              <a:t>Volcanes</a:t>
            </a:r>
          </a:p>
        </p:txBody>
      </p:sp>
      <p:cxnSp>
        <p:nvCxnSpPr>
          <p:cNvPr id="19" name="Straight Arrow Connector 18">
            <a:extLst>
              <a:ext uri="{FF2B5EF4-FFF2-40B4-BE49-F238E27FC236}">
                <a16:creationId xmlns:a16="http://schemas.microsoft.com/office/drawing/2014/main" id="{776532CF-0236-0C44-A2D6-DD773C669030}"/>
              </a:ext>
            </a:extLst>
          </p:cNvPr>
          <p:cNvCxnSpPr>
            <a:cxnSpLocks/>
          </p:cNvCxnSpPr>
          <p:nvPr/>
        </p:nvCxnSpPr>
        <p:spPr>
          <a:xfrm flipH="1" flipV="1">
            <a:off x="6601066" y="4067997"/>
            <a:ext cx="166567" cy="270716"/>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2F5FFA90-6161-5540-91FC-9FD499651DC9}"/>
              </a:ext>
            </a:extLst>
          </p:cNvPr>
          <p:cNvCxnSpPr>
            <a:cxnSpLocks/>
          </p:cNvCxnSpPr>
          <p:nvPr/>
        </p:nvCxnSpPr>
        <p:spPr>
          <a:xfrm flipH="1">
            <a:off x="6416387" y="4555737"/>
            <a:ext cx="351246" cy="277000"/>
          </a:xfrm>
          <a:prstGeom prst="straightConnector1">
            <a:avLst/>
          </a:prstGeom>
          <a:ln w="1905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Title 1">
            <a:extLst>
              <a:ext uri="{FF2B5EF4-FFF2-40B4-BE49-F238E27FC236}">
                <a16:creationId xmlns:a16="http://schemas.microsoft.com/office/drawing/2014/main" id="{C2AABB8E-39C2-40C4-FF77-51A8906986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23" name="TextBox 22">
            <a:extLst>
              <a:ext uri="{FF2B5EF4-FFF2-40B4-BE49-F238E27FC236}">
                <a16:creationId xmlns:a16="http://schemas.microsoft.com/office/drawing/2014/main" id="{507D1FDE-0DB8-D8D5-8793-1EDC87CA983D}"/>
              </a:ext>
            </a:extLst>
          </p:cNvPr>
          <p:cNvSpPr txBox="1"/>
          <p:nvPr/>
        </p:nvSpPr>
        <p:spPr>
          <a:xfrm>
            <a:off x="6863314" y="4776723"/>
            <a:ext cx="1972832" cy="369332"/>
          </a:xfrm>
          <a:prstGeom prst="rect">
            <a:avLst/>
          </a:prstGeom>
          <a:solidFill>
            <a:schemeClr val="tx1"/>
          </a:solidFill>
        </p:spPr>
        <p:txBody>
          <a:bodyPr wrap="square" rtlCol="0">
            <a:spAutoFit/>
          </a:bodyPr>
          <a:lstStyle/>
          <a:p>
            <a:r>
              <a:rPr lang="es-ES_tradnl" dirty="0">
                <a:solidFill>
                  <a:schemeClr val="bg1"/>
                </a:solidFill>
              </a:rPr>
              <a:t>EXPLICACIÓN</a:t>
            </a:r>
          </a:p>
        </p:txBody>
      </p:sp>
      <p:sp>
        <p:nvSpPr>
          <p:cNvPr id="24" name="TextBox 23">
            <a:extLst>
              <a:ext uri="{FF2B5EF4-FFF2-40B4-BE49-F238E27FC236}">
                <a16:creationId xmlns:a16="http://schemas.microsoft.com/office/drawing/2014/main" id="{9ED85F34-9783-419A-8008-63F824C3BEF8}"/>
              </a:ext>
            </a:extLst>
          </p:cNvPr>
          <p:cNvSpPr txBox="1"/>
          <p:nvPr/>
        </p:nvSpPr>
        <p:spPr>
          <a:xfrm>
            <a:off x="7283854" y="5129346"/>
            <a:ext cx="1395355" cy="338554"/>
          </a:xfrm>
          <a:prstGeom prst="rect">
            <a:avLst/>
          </a:prstGeom>
          <a:solidFill>
            <a:schemeClr val="tx1"/>
          </a:solidFill>
        </p:spPr>
        <p:txBody>
          <a:bodyPr wrap="square" rtlCol="0">
            <a:spAutoFit/>
          </a:bodyPr>
          <a:lstStyle/>
          <a:p>
            <a:r>
              <a:rPr lang="es-ES_tradnl" sz="1600" dirty="0">
                <a:solidFill>
                  <a:schemeClr val="bg1"/>
                </a:solidFill>
              </a:rPr>
              <a:t>Subducción</a:t>
            </a:r>
          </a:p>
        </p:txBody>
      </p:sp>
      <p:sp>
        <p:nvSpPr>
          <p:cNvPr id="25" name="TextBox 24">
            <a:extLst>
              <a:ext uri="{FF2B5EF4-FFF2-40B4-BE49-F238E27FC236}">
                <a16:creationId xmlns:a16="http://schemas.microsoft.com/office/drawing/2014/main" id="{7994C298-01BB-7E50-09ED-6612484D482D}"/>
              </a:ext>
            </a:extLst>
          </p:cNvPr>
          <p:cNvSpPr txBox="1"/>
          <p:nvPr/>
        </p:nvSpPr>
        <p:spPr>
          <a:xfrm>
            <a:off x="7283854" y="5497667"/>
            <a:ext cx="1574632" cy="338554"/>
          </a:xfrm>
          <a:prstGeom prst="rect">
            <a:avLst/>
          </a:prstGeom>
          <a:solidFill>
            <a:schemeClr val="tx1"/>
          </a:solidFill>
        </p:spPr>
        <p:txBody>
          <a:bodyPr wrap="square" rtlCol="0">
            <a:spAutoFit/>
          </a:bodyPr>
          <a:lstStyle/>
          <a:p>
            <a:r>
              <a:rPr lang="es-ES_tradnl" sz="1600" dirty="0">
                <a:solidFill>
                  <a:schemeClr val="bg1"/>
                </a:solidFill>
              </a:rPr>
              <a:t>Transformante</a:t>
            </a:r>
          </a:p>
        </p:txBody>
      </p:sp>
      <p:sp>
        <p:nvSpPr>
          <p:cNvPr id="26" name="TextBox 25">
            <a:extLst>
              <a:ext uri="{FF2B5EF4-FFF2-40B4-BE49-F238E27FC236}">
                <a16:creationId xmlns:a16="http://schemas.microsoft.com/office/drawing/2014/main" id="{780EDAF6-7942-6C36-83FC-29BA4A3260BA}"/>
              </a:ext>
            </a:extLst>
          </p:cNvPr>
          <p:cNvSpPr txBox="1"/>
          <p:nvPr/>
        </p:nvSpPr>
        <p:spPr>
          <a:xfrm>
            <a:off x="7285098" y="5904645"/>
            <a:ext cx="1622698" cy="323165"/>
          </a:xfrm>
          <a:prstGeom prst="rect">
            <a:avLst/>
          </a:prstGeom>
          <a:solidFill>
            <a:schemeClr val="tx1"/>
          </a:solidFill>
        </p:spPr>
        <p:txBody>
          <a:bodyPr wrap="square" rtlCol="0">
            <a:spAutoFit/>
          </a:bodyPr>
          <a:lstStyle/>
          <a:p>
            <a:r>
              <a:rPr lang="es-ES_tradnl" sz="1500" dirty="0">
                <a:solidFill>
                  <a:schemeClr val="bg1"/>
                </a:solidFill>
              </a:rPr>
              <a:t>Dorsal Oceánica</a:t>
            </a:r>
          </a:p>
        </p:txBody>
      </p:sp>
    </p:spTree>
    <p:extLst>
      <p:ext uri="{BB962C8B-B14F-4D97-AF65-F5344CB8AC3E}">
        <p14:creationId xmlns:p14="http://schemas.microsoft.com/office/powerpoint/2010/main" val="32455381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7">
            <a:extLst>
              <a:ext uri="{FF2B5EF4-FFF2-40B4-BE49-F238E27FC236}">
                <a16:creationId xmlns:a16="http://schemas.microsoft.com/office/drawing/2014/main" id="{42FB2C92-780E-4B06-BC3B-D2314CFEF736}"/>
              </a:ext>
            </a:extLst>
          </p:cNvPr>
          <p:cNvSpPr txBox="1">
            <a:spLocks noChangeArrowheads="1"/>
          </p:cNvSpPr>
          <p:nvPr/>
        </p:nvSpPr>
        <p:spPr bwMode="auto">
          <a:xfrm>
            <a:off x="239713" y="1071914"/>
            <a:ext cx="8813661" cy="1484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200"/>
              </a:lnSpc>
              <a:spcBef>
                <a:spcPct val="0"/>
              </a:spcBef>
              <a:buNone/>
            </a:pPr>
            <a:r>
              <a:rPr lang="es-ES_tradnl" altLang="en-US" sz="1800" dirty="0">
                <a:latin typeface="Arial" panose="020B0604020202020204" pitchFamily="34" charset="0"/>
              </a:rPr>
              <a:t>La siguiente animación ilustra la subducción de la Placa Oceánica de Nazca en la Fosa Perú-Chile y debajo de la Placa Sudamericana. El terremoto del 26 de mayo ocurrió a 217,8 km de profundidad, donde los terremotos ocurren dentro de la placa de subducción en lugar de en la interfaz menos profunda entre las placas en subducción y superior.</a:t>
            </a:r>
          </a:p>
        </p:txBody>
      </p:sp>
      <p:sp>
        <p:nvSpPr>
          <p:cNvPr id="15" name="Rectangle 14">
            <a:extLst>
              <a:ext uri="{FF2B5EF4-FFF2-40B4-BE49-F238E27FC236}">
                <a16:creationId xmlns:a16="http://schemas.microsoft.com/office/drawing/2014/main" id="{E5E33ADE-5245-49FF-8DB4-13A623B9E76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s-ES_tradnl" altLang="en-US" dirty="0">
              <a:solidFill>
                <a:srgbClr val="FFFFFF"/>
              </a:solidFill>
              <a:latin typeface="Calibri" panose="020F0502020204030204" pitchFamily="34" charset="0"/>
            </a:endParaRPr>
          </a:p>
        </p:txBody>
      </p:sp>
      <p:pic>
        <p:nvPicPr>
          <p:cNvPr id="13316" name="Picture 8" descr="IRIS_TMlogo.png">
            <a:extLst>
              <a:ext uri="{FF2B5EF4-FFF2-40B4-BE49-F238E27FC236}">
                <a16:creationId xmlns:a16="http://schemas.microsoft.com/office/drawing/2014/main" id="{FFAC231B-0FCF-4557-BB14-4B35D642999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Short_PeruChile">
            <a:hlinkClick r:id="" action="ppaction://media"/>
            <a:extLst>
              <a:ext uri="{FF2B5EF4-FFF2-40B4-BE49-F238E27FC236}">
                <a16:creationId xmlns:a16="http://schemas.microsoft.com/office/drawing/2014/main" id="{92CAFF28-6AA0-42D6-8885-B7363D70D8FD}"/>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457200" y="2571406"/>
            <a:ext cx="6248400" cy="3651409"/>
          </a:xfrm>
          <a:prstGeom prst="rect">
            <a:avLst/>
          </a:prstGeom>
        </p:spPr>
      </p:pic>
      <p:sp>
        <p:nvSpPr>
          <p:cNvPr id="9" name="Title 1">
            <a:extLst>
              <a:ext uri="{FF2B5EF4-FFF2-40B4-BE49-F238E27FC236}">
                <a16:creationId xmlns:a16="http://schemas.microsoft.com/office/drawing/2014/main" id="{B35B2F2B-1F75-13B9-91EE-E7E166F91344}"/>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0" name="TextBox 2">
            <a:extLst>
              <a:ext uri="{FF2B5EF4-FFF2-40B4-BE49-F238E27FC236}">
                <a16:creationId xmlns:a16="http://schemas.microsoft.com/office/drawing/2014/main" id="{1070B2CE-3143-0BC4-222C-59497B2D6D94}"/>
              </a:ext>
            </a:extLst>
          </p:cNvPr>
          <p:cNvSpPr txBox="1">
            <a:spLocks noChangeArrowheads="1"/>
          </p:cNvSpPr>
          <p:nvPr/>
        </p:nvSpPr>
        <p:spPr bwMode="auto">
          <a:xfrm>
            <a:off x="6845300" y="4648200"/>
            <a:ext cx="1917700" cy="160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rPr>
              <a:t>Animación explorando tectónica de placas y terremotos en la región del límite de placa Nazca- América del Sur.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994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Map&#10;&#10;Description automatically generated">
            <a:extLst>
              <a:ext uri="{FF2B5EF4-FFF2-40B4-BE49-F238E27FC236}">
                <a16:creationId xmlns:a16="http://schemas.microsoft.com/office/drawing/2014/main" id="{4F67E3B4-AC27-2A44-9869-493A0B9C2C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4587" y="1692364"/>
            <a:ext cx="4406535" cy="4112766"/>
          </a:xfrm>
          <a:prstGeom prst="rect">
            <a:avLst/>
          </a:prstGeom>
          <a:ln w="12700">
            <a:solidFill>
              <a:schemeClr val="tx1"/>
            </a:solidFill>
          </a:ln>
        </p:spPr>
      </p:pic>
      <p:sp>
        <p:nvSpPr>
          <p:cNvPr id="4" name="Rectangle 3">
            <a:extLst>
              <a:ext uri="{FF2B5EF4-FFF2-40B4-BE49-F238E27FC236}">
                <a16:creationId xmlns:a16="http://schemas.microsoft.com/office/drawing/2014/main" id="{2586001C-6424-4CD3-A07F-F3BF332013A8}"/>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s-ES_tradnl" altLang="en-US" sz="1800" dirty="0">
              <a:solidFill>
                <a:srgbClr val="FFFFFF"/>
              </a:solidFill>
              <a:cs typeface="Arial" panose="020B0604020202020204" pitchFamily="34" charset="0"/>
            </a:endParaRPr>
          </a:p>
        </p:txBody>
      </p:sp>
      <p:pic>
        <p:nvPicPr>
          <p:cNvPr id="20482" name="Picture 8" descr="IRIS_TMlogo.png">
            <a:extLst>
              <a:ext uri="{FF2B5EF4-FFF2-40B4-BE49-F238E27FC236}">
                <a16:creationId xmlns:a16="http://schemas.microsoft.com/office/drawing/2014/main" id="{C9D59510-CD9E-4538-A3A7-0A4B826742D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TextBox 9">
            <a:extLst>
              <a:ext uri="{FF2B5EF4-FFF2-40B4-BE49-F238E27FC236}">
                <a16:creationId xmlns:a16="http://schemas.microsoft.com/office/drawing/2014/main" id="{5CD7E7B4-5FCB-4F5C-8154-6F9B27EE54ED}"/>
              </a:ext>
            </a:extLst>
          </p:cNvPr>
          <p:cNvSpPr txBox="1">
            <a:spLocks noChangeArrowheads="1"/>
          </p:cNvSpPr>
          <p:nvPr/>
        </p:nvSpPr>
        <p:spPr bwMode="auto">
          <a:xfrm>
            <a:off x="189111" y="914400"/>
            <a:ext cx="4138836" cy="3409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lnSpc>
                <a:spcPts val="2000"/>
              </a:lnSpc>
              <a:spcBef>
                <a:spcPct val="0"/>
              </a:spcBef>
              <a:buFontTx/>
              <a:buNone/>
            </a:pPr>
            <a:r>
              <a:rPr lang="es-ES_tradnl" altLang="en-US" sz="1600" dirty="0">
                <a:latin typeface="Arial" panose="020B0604020202020204" pitchFamily="34" charset="0"/>
              </a:rPr>
              <a:t>Los epicentros se muestran en un mapa de sismicidad histórica a la derecha. Los terremotos entre las Placas de Nazca y Sudamericana y dentro de la Placa de Nazca aumentan en profundidad de oeste a este.</a:t>
            </a:r>
          </a:p>
          <a:p>
            <a:pPr eaLnBrk="1" hangingPunct="1">
              <a:lnSpc>
                <a:spcPts val="2000"/>
              </a:lnSpc>
              <a:spcBef>
                <a:spcPct val="0"/>
              </a:spcBef>
              <a:buFontTx/>
              <a:buNone/>
            </a:pPr>
            <a:endParaRPr lang="es-ES_tradnl" altLang="en-US" sz="1600" dirty="0">
              <a:latin typeface="Arial" panose="020B0604020202020204" pitchFamily="34" charset="0"/>
            </a:endParaRPr>
          </a:p>
          <a:p>
            <a:pPr eaLnBrk="1" hangingPunct="1">
              <a:lnSpc>
                <a:spcPts val="2000"/>
              </a:lnSpc>
              <a:spcBef>
                <a:spcPct val="0"/>
              </a:spcBef>
              <a:buFontTx/>
              <a:buNone/>
            </a:pPr>
            <a:r>
              <a:rPr lang="es-ES_tradnl" altLang="en-US" sz="1600" dirty="0">
                <a:latin typeface="Arial" panose="020B0604020202020204" pitchFamily="34" charset="0"/>
              </a:rPr>
              <a:t>A continuación se muestra una vista 3D a lo largo de la sección transversal (A-A'). Este terremoto ocurrió dentro de la parte superior de la Placa de Nazca cuando se dobla para sumergirse más abruptamente debajo de la Placa Sudamericana.</a:t>
            </a:r>
          </a:p>
        </p:txBody>
      </p:sp>
      <p:sp>
        <p:nvSpPr>
          <p:cNvPr id="20487" name="TextBox 15">
            <a:extLst>
              <a:ext uri="{FF2B5EF4-FFF2-40B4-BE49-F238E27FC236}">
                <a16:creationId xmlns:a16="http://schemas.microsoft.com/office/drawing/2014/main" id="{E3B8A825-7E2C-43AB-811E-2D2B13DDCA25}"/>
              </a:ext>
            </a:extLst>
          </p:cNvPr>
          <p:cNvSpPr txBox="1">
            <a:spLocks noChangeArrowheads="1"/>
          </p:cNvSpPr>
          <p:nvPr/>
        </p:nvSpPr>
        <p:spPr bwMode="auto">
          <a:xfrm>
            <a:off x="4510087" y="6241830"/>
            <a:ext cx="531971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s-ES_tradnl" altLang="en-US" sz="1200" i="1" dirty="0">
                <a:latin typeface="Arial" panose="020B0604020202020204" pitchFamily="34" charset="0"/>
                <a:cs typeface="Arial" panose="020B0604020202020204" pitchFamily="34" charset="0"/>
              </a:rPr>
              <a:t>Mapa creado </a:t>
            </a:r>
            <a:r>
              <a:rPr lang="es-ES_tradnl" altLang="en-US" sz="1200" dirty="0">
                <a:latin typeface="Arial" panose="020B0604020202020204" pitchFamily="34" charset="0"/>
                <a:cs typeface="Arial" panose="020B0604020202020204" pitchFamily="34" charset="0"/>
              </a:rPr>
              <a:t> usando el navegador de terremotos de IRIS </a:t>
            </a:r>
            <a:r>
              <a:rPr lang="es-ES_tradnl" altLang="en-US" sz="1200" i="1" dirty="0">
                <a:latin typeface="Arial" panose="020B0604020202020204" pitchFamily="34" charset="0"/>
                <a:cs typeface="Arial" panose="020B0604020202020204" pitchFamily="34" charset="0"/>
              </a:rPr>
              <a:t>(IEB).</a:t>
            </a:r>
          </a:p>
        </p:txBody>
      </p:sp>
      <p:sp>
        <p:nvSpPr>
          <p:cNvPr id="25" name="TextBox 24">
            <a:extLst>
              <a:ext uri="{FF2B5EF4-FFF2-40B4-BE49-F238E27FC236}">
                <a16:creationId xmlns:a16="http://schemas.microsoft.com/office/drawing/2014/main" id="{DD3A59C1-D1E8-45B0-B4FD-2BC0EAAC1BD5}"/>
              </a:ext>
            </a:extLst>
          </p:cNvPr>
          <p:cNvSpPr txBox="1"/>
          <p:nvPr/>
        </p:nvSpPr>
        <p:spPr>
          <a:xfrm>
            <a:off x="6969046" y="2804034"/>
            <a:ext cx="2003977" cy="646331"/>
          </a:xfrm>
          <a:prstGeom prst="rect">
            <a:avLst/>
          </a:prstGeom>
          <a:noFill/>
        </p:spPr>
        <p:txBody>
          <a:bodyPr wrap="square" rtlCol="0">
            <a:spAutoFit/>
          </a:bodyPr>
          <a:lstStyle/>
          <a:p>
            <a:pPr algn="ctr"/>
            <a:r>
              <a:rPr lang="es-ES_tradnl" b="1" dirty="0"/>
              <a:t>Placa Sudamericana </a:t>
            </a:r>
          </a:p>
        </p:txBody>
      </p:sp>
      <p:sp>
        <p:nvSpPr>
          <p:cNvPr id="26" name="TextBox 4">
            <a:extLst>
              <a:ext uri="{FF2B5EF4-FFF2-40B4-BE49-F238E27FC236}">
                <a16:creationId xmlns:a16="http://schemas.microsoft.com/office/drawing/2014/main" id="{D639CBA8-6602-41C3-B255-E95BACC72E83}"/>
              </a:ext>
            </a:extLst>
          </p:cNvPr>
          <p:cNvSpPr txBox="1">
            <a:spLocks noChangeArrowheads="1"/>
          </p:cNvSpPr>
          <p:nvPr/>
        </p:nvSpPr>
        <p:spPr bwMode="auto">
          <a:xfrm>
            <a:off x="7540330" y="3934865"/>
            <a:ext cx="14507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400" dirty="0">
                <a:solidFill>
                  <a:srgbClr val="FF0000"/>
                </a:solidFill>
                <a:latin typeface="Arial" panose="020B0604020202020204" pitchFamily="34" charset="0"/>
              </a:rPr>
              <a:t>Terremoto M7,2 </a:t>
            </a:r>
          </a:p>
        </p:txBody>
      </p:sp>
      <p:cxnSp>
        <p:nvCxnSpPr>
          <p:cNvPr id="28" name="Straight Arrow Connector 27">
            <a:extLst>
              <a:ext uri="{FF2B5EF4-FFF2-40B4-BE49-F238E27FC236}">
                <a16:creationId xmlns:a16="http://schemas.microsoft.com/office/drawing/2014/main" id="{C5D47CE6-0B0A-4230-931F-C1D2E77A2FB6}"/>
              </a:ext>
            </a:extLst>
          </p:cNvPr>
          <p:cNvCxnSpPr>
            <a:cxnSpLocks/>
          </p:cNvCxnSpPr>
          <p:nvPr/>
        </p:nvCxnSpPr>
        <p:spPr bwMode="auto">
          <a:xfrm flipH="1">
            <a:off x="6786450" y="4113037"/>
            <a:ext cx="794252" cy="46237"/>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6693779D-9C2A-4AB7-9BB0-1C70787A0108}"/>
              </a:ext>
            </a:extLst>
          </p:cNvPr>
          <p:cNvCxnSpPr>
            <a:cxnSpLocks/>
          </p:cNvCxnSpPr>
          <p:nvPr/>
        </p:nvCxnSpPr>
        <p:spPr bwMode="auto">
          <a:xfrm flipV="1">
            <a:off x="5562600" y="3910667"/>
            <a:ext cx="1787627" cy="66710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0BDCFC7B-F373-FC48-BFD6-258C98CE0B8B}"/>
              </a:ext>
            </a:extLst>
          </p:cNvPr>
          <p:cNvSpPr txBox="1"/>
          <p:nvPr/>
        </p:nvSpPr>
        <p:spPr>
          <a:xfrm>
            <a:off x="5248656" y="4930752"/>
            <a:ext cx="1147502" cy="646331"/>
          </a:xfrm>
          <a:prstGeom prst="rect">
            <a:avLst/>
          </a:prstGeom>
          <a:noFill/>
        </p:spPr>
        <p:txBody>
          <a:bodyPr wrap="square" rtlCol="0">
            <a:spAutoFit/>
          </a:bodyPr>
          <a:lstStyle/>
          <a:p>
            <a:pPr algn="ctr"/>
            <a:r>
              <a:rPr lang="es-ES_tradnl" b="1" dirty="0"/>
              <a:t>Placa de Nazca</a:t>
            </a:r>
          </a:p>
        </p:txBody>
      </p:sp>
      <p:sp>
        <p:nvSpPr>
          <p:cNvPr id="12" name="TextBox 11">
            <a:extLst>
              <a:ext uri="{FF2B5EF4-FFF2-40B4-BE49-F238E27FC236}">
                <a16:creationId xmlns:a16="http://schemas.microsoft.com/office/drawing/2014/main" id="{F66A2FD2-D070-E44E-BA7E-2CC0039C618F}"/>
              </a:ext>
            </a:extLst>
          </p:cNvPr>
          <p:cNvSpPr txBox="1"/>
          <p:nvPr/>
        </p:nvSpPr>
        <p:spPr>
          <a:xfrm>
            <a:off x="4584587" y="1081413"/>
            <a:ext cx="4205840" cy="646331"/>
          </a:xfrm>
          <a:prstGeom prst="rect">
            <a:avLst/>
          </a:prstGeom>
          <a:noFill/>
        </p:spPr>
        <p:txBody>
          <a:bodyPr wrap="square" rtlCol="0">
            <a:spAutoFit/>
          </a:bodyPr>
          <a:lstStyle/>
          <a:p>
            <a:pPr algn="ctr"/>
            <a:r>
              <a:rPr lang="es-ES_tradnl" dirty="0"/>
              <a:t>25 años de terremotos &gt; M4</a:t>
            </a:r>
          </a:p>
          <a:p>
            <a:pPr algn="ctr"/>
            <a:r>
              <a:rPr lang="es-ES_tradnl" dirty="0"/>
              <a:t>1997-2022</a:t>
            </a:r>
            <a:endParaRPr lang="es-ES_tradnl" sz="1600" dirty="0"/>
          </a:p>
        </p:txBody>
      </p:sp>
      <p:sp>
        <p:nvSpPr>
          <p:cNvPr id="13" name="TextBox 12">
            <a:extLst>
              <a:ext uri="{FF2B5EF4-FFF2-40B4-BE49-F238E27FC236}">
                <a16:creationId xmlns:a16="http://schemas.microsoft.com/office/drawing/2014/main" id="{5895E413-0782-4647-A710-6BC5663FD23E}"/>
              </a:ext>
            </a:extLst>
          </p:cNvPr>
          <p:cNvSpPr txBox="1"/>
          <p:nvPr/>
        </p:nvSpPr>
        <p:spPr>
          <a:xfrm>
            <a:off x="5257800" y="4389652"/>
            <a:ext cx="304800" cy="369332"/>
          </a:xfrm>
          <a:prstGeom prst="rect">
            <a:avLst/>
          </a:prstGeom>
          <a:noFill/>
        </p:spPr>
        <p:txBody>
          <a:bodyPr wrap="square" rtlCol="0">
            <a:spAutoFit/>
          </a:bodyPr>
          <a:lstStyle/>
          <a:p>
            <a:r>
              <a:rPr lang="es-ES_tradnl" b="1" dirty="0">
                <a:latin typeface="Myriad Pro Cond" panose="020B0506030403020204" pitchFamily="34" charset="0"/>
              </a:rPr>
              <a:t>A</a:t>
            </a:r>
          </a:p>
        </p:txBody>
      </p:sp>
      <p:sp>
        <p:nvSpPr>
          <p:cNvPr id="27" name="TextBox 26">
            <a:extLst>
              <a:ext uri="{FF2B5EF4-FFF2-40B4-BE49-F238E27FC236}">
                <a16:creationId xmlns:a16="http://schemas.microsoft.com/office/drawing/2014/main" id="{08D30AC4-30D2-764D-86C7-BD0473945447}"/>
              </a:ext>
            </a:extLst>
          </p:cNvPr>
          <p:cNvSpPr txBox="1"/>
          <p:nvPr/>
        </p:nvSpPr>
        <p:spPr>
          <a:xfrm>
            <a:off x="7336322" y="3696765"/>
            <a:ext cx="522025" cy="369332"/>
          </a:xfrm>
          <a:prstGeom prst="rect">
            <a:avLst/>
          </a:prstGeom>
          <a:noFill/>
        </p:spPr>
        <p:txBody>
          <a:bodyPr wrap="square" rtlCol="0">
            <a:spAutoFit/>
          </a:bodyPr>
          <a:lstStyle/>
          <a:p>
            <a:r>
              <a:rPr lang="es-ES_tradnl" b="1" dirty="0">
                <a:latin typeface="Myriad Pro Cond" panose="020B0506030403020204" pitchFamily="34" charset="0"/>
              </a:rPr>
              <a:t>A’</a:t>
            </a:r>
          </a:p>
        </p:txBody>
      </p:sp>
      <p:sp>
        <p:nvSpPr>
          <p:cNvPr id="30" name="TextBox 29">
            <a:extLst>
              <a:ext uri="{FF2B5EF4-FFF2-40B4-BE49-F238E27FC236}">
                <a16:creationId xmlns:a16="http://schemas.microsoft.com/office/drawing/2014/main" id="{4522DDD5-7AF4-6443-BF51-1AB60BD799AD}"/>
              </a:ext>
            </a:extLst>
          </p:cNvPr>
          <p:cNvSpPr txBox="1"/>
          <p:nvPr/>
        </p:nvSpPr>
        <p:spPr>
          <a:xfrm>
            <a:off x="759561" y="4191000"/>
            <a:ext cx="304800" cy="338554"/>
          </a:xfrm>
          <a:prstGeom prst="rect">
            <a:avLst/>
          </a:prstGeom>
          <a:noFill/>
        </p:spPr>
        <p:txBody>
          <a:bodyPr wrap="square" rtlCol="0">
            <a:spAutoFit/>
          </a:bodyPr>
          <a:lstStyle/>
          <a:p>
            <a:r>
              <a:rPr lang="es-ES_tradnl" sz="1600" b="1" dirty="0">
                <a:latin typeface="Myriad Pro Cond" panose="020B0506030403020204" pitchFamily="34" charset="0"/>
              </a:rPr>
              <a:t>A</a:t>
            </a:r>
          </a:p>
        </p:txBody>
      </p:sp>
      <p:sp>
        <p:nvSpPr>
          <p:cNvPr id="33" name="TextBox 32">
            <a:extLst>
              <a:ext uri="{FF2B5EF4-FFF2-40B4-BE49-F238E27FC236}">
                <a16:creationId xmlns:a16="http://schemas.microsoft.com/office/drawing/2014/main" id="{F129BEC1-470A-864A-82D1-F13B8AEC0004}"/>
              </a:ext>
            </a:extLst>
          </p:cNvPr>
          <p:cNvSpPr txBox="1"/>
          <p:nvPr/>
        </p:nvSpPr>
        <p:spPr>
          <a:xfrm>
            <a:off x="4123695" y="4191000"/>
            <a:ext cx="522025" cy="338554"/>
          </a:xfrm>
          <a:prstGeom prst="rect">
            <a:avLst/>
          </a:prstGeom>
          <a:noFill/>
        </p:spPr>
        <p:txBody>
          <a:bodyPr wrap="square" rtlCol="0">
            <a:spAutoFit/>
          </a:bodyPr>
          <a:lstStyle/>
          <a:p>
            <a:r>
              <a:rPr lang="es-ES_tradnl" sz="1600" b="1" dirty="0">
                <a:latin typeface="Myriad Pro Cond" panose="020B0506030403020204" pitchFamily="34" charset="0"/>
              </a:rPr>
              <a:t>A’</a:t>
            </a:r>
          </a:p>
        </p:txBody>
      </p:sp>
      <p:cxnSp>
        <p:nvCxnSpPr>
          <p:cNvPr id="43" name="Straight Arrow Connector 42">
            <a:extLst>
              <a:ext uri="{FF2B5EF4-FFF2-40B4-BE49-F238E27FC236}">
                <a16:creationId xmlns:a16="http://schemas.microsoft.com/office/drawing/2014/main" id="{313EEED9-F178-C34D-9F14-EA24D1516B53}"/>
              </a:ext>
            </a:extLst>
          </p:cNvPr>
          <p:cNvCxnSpPr>
            <a:cxnSpLocks/>
          </p:cNvCxnSpPr>
          <p:nvPr/>
        </p:nvCxnSpPr>
        <p:spPr bwMode="auto">
          <a:xfrm flipV="1">
            <a:off x="2258529" y="5181600"/>
            <a:ext cx="739372" cy="56094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Title 1">
            <a:extLst>
              <a:ext uri="{FF2B5EF4-FFF2-40B4-BE49-F238E27FC236}">
                <a16:creationId xmlns:a16="http://schemas.microsoft.com/office/drawing/2014/main" id="{598EB48A-DB42-DA61-9421-CEFD953B4E9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pic>
        <p:nvPicPr>
          <p:cNvPr id="2" name="Picture 1">
            <a:extLst>
              <a:ext uri="{FF2B5EF4-FFF2-40B4-BE49-F238E27FC236}">
                <a16:creationId xmlns:a16="http://schemas.microsoft.com/office/drawing/2014/main" id="{72004C35-7D4C-9042-B6FF-BC124E8DD9BF}"/>
              </a:ext>
            </a:extLst>
          </p:cNvPr>
          <p:cNvPicPr>
            <a:picLocks noChangeAspect="1"/>
          </p:cNvPicPr>
          <p:nvPr/>
        </p:nvPicPr>
        <p:blipFill rotWithShape="1">
          <a:blip r:embed="rId5"/>
          <a:srcRect l="37939" t="9553" r="28847" b="4182"/>
          <a:stretch/>
        </p:blipFill>
        <p:spPr>
          <a:xfrm>
            <a:off x="4645720" y="4114310"/>
            <a:ext cx="453647" cy="1628232"/>
          </a:xfrm>
          <a:prstGeom prst="rect">
            <a:avLst/>
          </a:prstGeom>
        </p:spPr>
      </p:pic>
      <p:pic>
        <p:nvPicPr>
          <p:cNvPr id="31" name="Picture 30">
            <a:extLst>
              <a:ext uri="{FF2B5EF4-FFF2-40B4-BE49-F238E27FC236}">
                <a16:creationId xmlns:a16="http://schemas.microsoft.com/office/drawing/2014/main" id="{F1ED95D8-F47B-C26B-5F90-16EECB5A1976}"/>
              </a:ext>
            </a:extLst>
          </p:cNvPr>
          <p:cNvPicPr>
            <a:picLocks noChangeAspect="1"/>
          </p:cNvPicPr>
          <p:nvPr/>
        </p:nvPicPr>
        <p:blipFill rotWithShape="1">
          <a:blip r:embed="rId5"/>
          <a:srcRect l="37939" t="9553" r="28847" b="4182"/>
          <a:stretch/>
        </p:blipFill>
        <p:spPr>
          <a:xfrm>
            <a:off x="264522" y="4647955"/>
            <a:ext cx="453647" cy="1628232"/>
          </a:xfrm>
          <a:prstGeom prst="rect">
            <a:avLst/>
          </a:prstGeom>
        </p:spPr>
      </p:pic>
      <p:grpSp>
        <p:nvGrpSpPr>
          <p:cNvPr id="6" name="Group 5">
            <a:extLst>
              <a:ext uri="{FF2B5EF4-FFF2-40B4-BE49-F238E27FC236}">
                <a16:creationId xmlns:a16="http://schemas.microsoft.com/office/drawing/2014/main" id="{02809333-CF41-F96F-D0EE-3E4C964FD33B}"/>
              </a:ext>
            </a:extLst>
          </p:cNvPr>
          <p:cNvGrpSpPr/>
          <p:nvPr/>
        </p:nvGrpSpPr>
        <p:grpSpPr>
          <a:xfrm>
            <a:off x="812374" y="4514838"/>
            <a:ext cx="3608468" cy="1968255"/>
            <a:chOff x="812374" y="4514838"/>
            <a:chExt cx="3608468" cy="1968255"/>
          </a:xfrm>
        </p:grpSpPr>
        <p:pic>
          <p:nvPicPr>
            <p:cNvPr id="35" name="Picture 34" descr="Diagram&#10;&#10;Description automatically generated">
              <a:extLst>
                <a:ext uri="{FF2B5EF4-FFF2-40B4-BE49-F238E27FC236}">
                  <a16:creationId xmlns:a16="http://schemas.microsoft.com/office/drawing/2014/main" id="{9314558E-4B1B-2C4C-85CA-37279541FE1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2374" y="4514838"/>
              <a:ext cx="3608468" cy="1968255"/>
            </a:xfrm>
            <a:prstGeom prst="rect">
              <a:avLst/>
            </a:prstGeom>
            <a:ln w="12700">
              <a:solidFill>
                <a:schemeClr val="tx1"/>
              </a:solidFill>
            </a:ln>
          </p:spPr>
        </p:pic>
        <p:sp>
          <p:nvSpPr>
            <p:cNvPr id="42" name="TextBox 4">
              <a:extLst>
                <a:ext uri="{FF2B5EF4-FFF2-40B4-BE49-F238E27FC236}">
                  <a16:creationId xmlns:a16="http://schemas.microsoft.com/office/drawing/2014/main" id="{20523AE3-9E86-0A41-AFEA-194A5B8BC961}"/>
                </a:ext>
              </a:extLst>
            </p:cNvPr>
            <p:cNvSpPr txBox="1">
              <a:spLocks noChangeArrowheads="1"/>
            </p:cNvSpPr>
            <p:nvPr/>
          </p:nvSpPr>
          <p:spPr bwMode="auto">
            <a:xfrm>
              <a:off x="1364615" y="5697319"/>
              <a:ext cx="145079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s-ES_tradnl" altLang="en-US" sz="1200" dirty="0">
                  <a:solidFill>
                    <a:srgbClr val="FF0000"/>
                  </a:solidFill>
                  <a:latin typeface="Arial" panose="020B0604020202020204" pitchFamily="34" charset="0"/>
                </a:rPr>
                <a:t>Terremoto M7,2</a:t>
              </a:r>
            </a:p>
          </p:txBody>
        </p:sp>
        <p:sp>
          <p:nvSpPr>
            <p:cNvPr id="3" name="TextBox 2">
              <a:extLst>
                <a:ext uri="{FF2B5EF4-FFF2-40B4-BE49-F238E27FC236}">
                  <a16:creationId xmlns:a16="http://schemas.microsoft.com/office/drawing/2014/main" id="{53321709-1E2C-0B91-FF55-7340245FDE60}"/>
                </a:ext>
              </a:extLst>
            </p:cNvPr>
            <p:cNvSpPr txBox="1"/>
            <p:nvPr/>
          </p:nvSpPr>
          <p:spPr>
            <a:xfrm>
              <a:off x="856624" y="4953000"/>
              <a:ext cx="667376" cy="169277"/>
            </a:xfrm>
            <a:prstGeom prst="rect">
              <a:avLst/>
            </a:prstGeom>
            <a:solidFill>
              <a:srgbClr val="CCCCCC"/>
            </a:solidFill>
          </p:spPr>
          <p:txBody>
            <a:bodyPr wrap="square" rtlCol="0">
              <a:spAutoFit/>
            </a:bodyPr>
            <a:lstStyle/>
            <a:p>
              <a:r>
                <a:rPr lang="es-ES_tradnl" sz="500" dirty="0"/>
                <a:t>Placa de Nazca</a:t>
              </a:r>
            </a:p>
          </p:txBody>
        </p:sp>
        <p:sp>
          <p:nvSpPr>
            <p:cNvPr id="32" name="TextBox 31">
              <a:extLst>
                <a:ext uri="{FF2B5EF4-FFF2-40B4-BE49-F238E27FC236}">
                  <a16:creationId xmlns:a16="http://schemas.microsoft.com/office/drawing/2014/main" id="{A1829DC0-C74F-9EBD-E841-5A540A244E50}"/>
                </a:ext>
              </a:extLst>
            </p:cNvPr>
            <p:cNvSpPr txBox="1"/>
            <p:nvPr/>
          </p:nvSpPr>
          <p:spPr>
            <a:xfrm>
              <a:off x="3276600" y="5012323"/>
              <a:ext cx="1095456" cy="184666"/>
            </a:xfrm>
            <a:prstGeom prst="rect">
              <a:avLst/>
            </a:prstGeom>
            <a:solidFill>
              <a:srgbClr val="CCCCCC"/>
            </a:solidFill>
          </p:spPr>
          <p:txBody>
            <a:bodyPr wrap="square" rtlCol="0">
              <a:spAutoFit/>
            </a:bodyPr>
            <a:lstStyle/>
            <a:p>
              <a:r>
                <a:rPr lang="es-ES_tradnl" sz="600" dirty="0"/>
                <a:t>Placa Sudamericana</a:t>
              </a:r>
            </a:p>
          </p:txBody>
        </p:sp>
        <p:sp>
          <p:nvSpPr>
            <p:cNvPr id="34" name="TextBox 33">
              <a:extLst>
                <a:ext uri="{FF2B5EF4-FFF2-40B4-BE49-F238E27FC236}">
                  <a16:creationId xmlns:a16="http://schemas.microsoft.com/office/drawing/2014/main" id="{C971215A-1352-35A8-AE27-B5B95875E91C}"/>
                </a:ext>
              </a:extLst>
            </p:cNvPr>
            <p:cNvSpPr txBox="1"/>
            <p:nvPr/>
          </p:nvSpPr>
          <p:spPr>
            <a:xfrm>
              <a:off x="867458" y="5323571"/>
              <a:ext cx="1037542" cy="338554"/>
            </a:xfrm>
            <a:prstGeom prst="rect">
              <a:avLst/>
            </a:prstGeom>
            <a:solidFill>
              <a:srgbClr val="CCCCCC"/>
            </a:solidFill>
          </p:spPr>
          <p:txBody>
            <a:bodyPr wrap="square" rtlCol="0">
              <a:spAutoFit/>
            </a:bodyPr>
            <a:lstStyle/>
            <a:p>
              <a:r>
                <a:rPr lang="es-ES_tradnl" sz="800" dirty="0">
                  <a:solidFill>
                    <a:srgbClr val="8C6E35"/>
                  </a:solidFill>
                </a:rPr>
                <a:t>(Formas de placas generalizadas)</a:t>
              </a:r>
            </a:p>
          </p:txBody>
        </p:sp>
        <p:sp>
          <p:nvSpPr>
            <p:cNvPr id="37" name="TextBox 36">
              <a:extLst>
                <a:ext uri="{FF2B5EF4-FFF2-40B4-BE49-F238E27FC236}">
                  <a16:creationId xmlns:a16="http://schemas.microsoft.com/office/drawing/2014/main" id="{D3B0D62E-980C-A423-D033-14A01ECD6DEE}"/>
                </a:ext>
              </a:extLst>
            </p:cNvPr>
            <p:cNvSpPr txBox="1"/>
            <p:nvPr/>
          </p:nvSpPr>
          <p:spPr>
            <a:xfrm>
              <a:off x="1364615" y="6197036"/>
              <a:ext cx="1716800" cy="215444"/>
            </a:xfrm>
            <a:prstGeom prst="rect">
              <a:avLst/>
            </a:prstGeom>
            <a:solidFill>
              <a:srgbClr val="CCCCCC"/>
            </a:solidFill>
          </p:spPr>
          <p:txBody>
            <a:bodyPr wrap="square" rtlCol="0">
              <a:spAutoFit/>
            </a:bodyPr>
            <a:lstStyle/>
            <a:p>
              <a:r>
                <a:rPr lang="es-ES_tradnl" sz="800" dirty="0">
                  <a:solidFill>
                    <a:srgbClr val="E50406"/>
                  </a:solidFill>
                </a:rPr>
                <a:t>Terremotos profundos &gt; 500 km</a:t>
              </a: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829D5D7-F57D-4E71-A985-31E5191C945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s-ES_tradnl" altLang="en-US" dirty="0">
              <a:solidFill>
                <a:srgbClr val="FFFFFF"/>
              </a:solidFill>
              <a:latin typeface="Calibri" panose="020F0502020204030204" pitchFamily="34" charset="0"/>
            </a:endParaRPr>
          </a:p>
        </p:txBody>
      </p:sp>
      <p:pic>
        <p:nvPicPr>
          <p:cNvPr id="15363" name="Picture 18" descr="IRIS_TMlogo.png">
            <a:extLst>
              <a:ext uri="{FF2B5EF4-FFF2-40B4-BE49-F238E27FC236}">
                <a16:creationId xmlns:a16="http://schemas.microsoft.com/office/drawing/2014/main" id="{D3A0B014-915B-4EC3-A48E-80A5D98F0099}"/>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4" name="TextBox 7">
            <a:extLst>
              <a:ext uri="{FF2B5EF4-FFF2-40B4-BE49-F238E27FC236}">
                <a16:creationId xmlns:a16="http://schemas.microsoft.com/office/drawing/2014/main" id="{EE09438F-21E1-4B29-85CD-571ABFF51EEE}"/>
              </a:ext>
            </a:extLst>
          </p:cNvPr>
          <p:cNvSpPr txBox="1">
            <a:spLocks noChangeArrowheads="1"/>
          </p:cNvSpPr>
          <p:nvPr/>
        </p:nvSpPr>
        <p:spPr bwMode="auto">
          <a:xfrm>
            <a:off x="280615" y="1138000"/>
            <a:ext cx="840618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El mecanismo focal es la forma en que los sismólogos trazan las orientaciones tridimensionales del estrés de un terremoto. Dado que un terremoto se produce como deslizamiento en una falla, genera ondas primarias (P) en cuadrantes de compresión (sombreado) y extensión (blanco). La orientación de estos cuadrantes determinada a partir de ondas sísmicas registradas determina el tipo de falla que produjo el terremoto.</a:t>
            </a:r>
          </a:p>
        </p:txBody>
      </p:sp>
      <p:sp>
        <p:nvSpPr>
          <p:cNvPr id="15365" name="TextBox 11">
            <a:extLst>
              <a:ext uri="{FF2B5EF4-FFF2-40B4-BE49-F238E27FC236}">
                <a16:creationId xmlns:a16="http://schemas.microsoft.com/office/drawing/2014/main" id="{475AC9C6-EC09-4500-B127-FA2EC6B8766E}"/>
              </a:ext>
            </a:extLst>
          </p:cNvPr>
          <p:cNvSpPr txBox="1">
            <a:spLocks noChangeArrowheads="1"/>
          </p:cNvSpPr>
          <p:nvPr/>
        </p:nvSpPr>
        <p:spPr bwMode="auto">
          <a:xfrm>
            <a:off x="3962400" y="5257800"/>
            <a:ext cx="494188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600" dirty="0">
                <a:latin typeface="Arial" panose="020B0604020202020204" pitchFamily="34" charset="0"/>
              </a:rPr>
              <a:t>En este caso, el terremoto ocurrió como resultado de una falla oblicua a una profundidad intermedia, aproximadamente 220 km por debajo del extremo sureste de Perú dentro de la litosfera de la Placa de Nazca en subducción.</a:t>
            </a:r>
          </a:p>
        </p:txBody>
      </p:sp>
      <p:pic>
        <p:nvPicPr>
          <p:cNvPr id="3" name="Picture 2" descr="A picture containing text, umbrella, accessory, vector graphics&#10;&#10;Description automatically generated">
            <a:extLst>
              <a:ext uri="{FF2B5EF4-FFF2-40B4-BE49-F238E27FC236}">
                <a16:creationId xmlns:a16="http://schemas.microsoft.com/office/drawing/2014/main" id="{E1604A13-6404-0B26-7126-C529DA4A83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2651" y="2556942"/>
            <a:ext cx="2339259" cy="2345496"/>
          </a:xfrm>
          <a:prstGeom prst="rect">
            <a:avLst/>
          </a:prstGeom>
        </p:spPr>
      </p:pic>
      <p:sp>
        <p:nvSpPr>
          <p:cNvPr id="12" name="Title 1">
            <a:extLst>
              <a:ext uri="{FF2B5EF4-FFF2-40B4-BE49-F238E27FC236}">
                <a16:creationId xmlns:a16="http://schemas.microsoft.com/office/drawing/2014/main" id="{D6A4431E-8409-67E4-CE16-195C3DBB43EB}"/>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4" name="TextBox 8">
            <a:extLst>
              <a:ext uri="{FF2B5EF4-FFF2-40B4-BE49-F238E27FC236}">
                <a16:creationId xmlns:a16="http://schemas.microsoft.com/office/drawing/2014/main" id="{8E81DBC2-4998-655C-ED81-F28326864E8C}"/>
              </a:ext>
            </a:extLst>
          </p:cNvPr>
          <p:cNvSpPr txBox="1">
            <a:spLocks noChangeArrowheads="1"/>
          </p:cNvSpPr>
          <p:nvPr/>
        </p:nvSpPr>
        <p:spPr bwMode="auto">
          <a:xfrm>
            <a:off x="430213" y="5351463"/>
            <a:ext cx="2693987"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latin typeface="Arial" panose="020B0604020202020204" pitchFamily="34" charset="0"/>
                <a:cs typeface="Arial" panose="020B0604020202020204" pitchFamily="34" charset="0"/>
              </a:rPr>
              <a:t>El eje de tensión (T) refleja la dirección mínima del esfuerzo de compresión. El eje de presión (P) refleja la dirección máxima del esfuerzo de compresión.</a:t>
            </a:r>
          </a:p>
        </p:txBody>
      </p:sp>
      <p:sp>
        <p:nvSpPr>
          <p:cNvPr id="15" name="TextBox 11">
            <a:extLst>
              <a:ext uri="{FF2B5EF4-FFF2-40B4-BE49-F238E27FC236}">
                <a16:creationId xmlns:a16="http://schemas.microsoft.com/office/drawing/2014/main" id="{35E27812-1505-FA4A-D320-C88A5C3596B4}"/>
              </a:ext>
            </a:extLst>
          </p:cNvPr>
          <p:cNvSpPr txBox="1">
            <a:spLocks noChangeArrowheads="1"/>
          </p:cNvSpPr>
          <p:nvPr/>
        </p:nvSpPr>
        <p:spPr bwMode="auto">
          <a:xfrm>
            <a:off x="239713" y="4981575"/>
            <a:ext cx="300513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200" dirty="0">
                <a:latin typeface="Arial" panose="020B0604020202020204" pitchFamily="34" charset="0"/>
                <a:cs typeface="Arial" panose="020B0604020202020204" pitchFamily="34" charset="0"/>
              </a:rPr>
              <a:t>Fase W Solución Tensor  Momento Sísmico, USGS</a:t>
            </a:r>
          </a:p>
        </p:txBody>
      </p:sp>
      <p:grpSp>
        <p:nvGrpSpPr>
          <p:cNvPr id="8" name="Group 7">
            <a:extLst>
              <a:ext uri="{FF2B5EF4-FFF2-40B4-BE49-F238E27FC236}">
                <a16:creationId xmlns:a16="http://schemas.microsoft.com/office/drawing/2014/main" id="{9C6F0E1C-30EA-319D-A64C-DBF021476D48}"/>
              </a:ext>
            </a:extLst>
          </p:cNvPr>
          <p:cNvGrpSpPr/>
          <p:nvPr/>
        </p:nvGrpSpPr>
        <p:grpSpPr>
          <a:xfrm>
            <a:off x="4151749" y="2585522"/>
            <a:ext cx="4535844" cy="2600697"/>
            <a:chOff x="4151749" y="2585522"/>
            <a:chExt cx="4535844" cy="2600697"/>
          </a:xfrm>
        </p:grpSpPr>
        <p:pic>
          <p:nvPicPr>
            <p:cNvPr id="7" name="Picture 6" descr="Shape&#10;&#10;Description automatically generated with medium confidence">
              <a:extLst>
                <a:ext uri="{FF2B5EF4-FFF2-40B4-BE49-F238E27FC236}">
                  <a16:creationId xmlns:a16="http://schemas.microsoft.com/office/drawing/2014/main" id="{C3DDEB97-CB46-0571-E537-FA8589D303E1}"/>
                </a:ext>
              </a:extLst>
            </p:cNvPr>
            <p:cNvPicPr>
              <a:picLocks noChangeAspect="1"/>
            </p:cNvPicPr>
            <p:nvPr/>
          </p:nvPicPr>
          <p:blipFill rotWithShape="1">
            <a:blip r:embed="rId5">
              <a:extLst>
                <a:ext uri="{28A0092B-C50C-407E-A947-70E740481C1C}">
                  <a14:useLocalDpi xmlns:a14="http://schemas.microsoft.com/office/drawing/2010/main" val="0"/>
                </a:ext>
              </a:extLst>
            </a:blip>
            <a:srcRect t="33266"/>
            <a:stretch/>
          </p:blipFill>
          <p:spPr>
            <a:xfrm>
              <a:off x="4267993" y="3200399"/>
              <a:ext cx="4419600" cy="1211119"/>
            </a:xfrm>
            <a:prstGeom prst="rect">
              <a:avLst/>
            </a:prstGeom>
          </p:spPr>
        </p:pic>
        <p:pic>
          <p:nvPicPr>
            <p:cNvPr id="5" name="Picture 4">
              <a:extLst>
                <a:ext uri="{FF2B5EF4-FFF2-40B4-BE49-F238E27FC236}">
                  <a16:creationId xmlns:a16="http://schemas.microsoft.com/office/drawing/2014/main" id="{31D8BFA1-F04B-438B-EB3F-CBAAB5344F31}"/>
                </a:ext>
              </a:extLst>
            </p:cNvPr>
            <p:cNvPicPr>
              <a:picLocks noChangeAspect="1"/>
            </p:cNvPicPr>
            <p:nvPr/>
          </p:nvPicPr>
          <p:blipFill>
            <a:blip r:embed="rId6"/>
            <a:stretch>
              <a:fillRect/>
            </a:stretch>
          </p:blipFill>
          <p:spPr>
            <a:xfrm>
              <a:off x="4151749" y="4411519"/>
              <a:ext cx="4419600" cy="774700"/>
            </a:xfrm>
            <a:prstGeom prst="rect">
              <a:avLst/>
            </a:prstGeom>
          </p:spPr>
        </p:pic>
        <p:pic>
          <p:nvPicPr>
            <p:cNvPr id="6" name="Picture 5">
              <a:extLst>
                <a:ext uri="{FF2B5EF4-FFF2-40B4-BE49-F238E27FC236}">
                  <a16:creationId xmlns:a16="http://schemas.microsoft.com/office/drawing/2014/main" id="{8E4B16E4-2B20-3837-0A3D-5A779CC159BE}"/>
                </a:ext>
              </a:extLst>
            </p:cNvPr>
            <p:cNvPicPr>
              <a:picLocks noChangeAspect="1"/>
            </p:cNvPicPr>
            <p:nvPr/>
          </p:nvPicPr>
          <p:blipFill>
            <a:blip r:embed="rId7"/>
            <a:stretch>
              <a:fillRect/>
            </a:stretch>
          </p:blipFill>
          <p:spPr>
            <a:xfrm>
              <a:off x="4196126" y="2585522"/>
              <a:ext cx="4330845" cy="543296"/>
            </a:xfrm>
            <a:prstGeom prst="rect">
              <a:avLst/>
            </a:prstGeom>
          </p:spPr>
        </p:pic>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8ABD347-9E6A-F8B9-E7E4-5C4C3426940F}"/>
              </a:ext>
            </a:extLst>
          </p:cNvPr>
          <p:cNvPicPr>
            <a:picLocks noChangeAspect="1"/>
          </p:cNvPicPr>
          <p:nvPr/>
        </p:nvPicPr>
        <p:blipFill>
          <a:blip r:embed="rId3"/>
          <a:stretch>
            <a:fillRect/>
          </a:stretch>
        </p:blipFill>
        <p:spPr>
          <a:xfrm>
            <a:off x="1016570" y="1112942"/>
            <a:ext cx="7274103" cy="5486400"/>
          </a:xfrm>
          <a:prstGeom prst="rect">
            <a:avLst/>
          </a:prstGeom>
        </p:spPr>
      </p:pic>
      <p:sp>
        <p:nvSpPr>
          <p:cNvPr id="4" name="Rectangle 3">
            <a:extLst>
              <a:ext uri="{FF2B5EF4-FFF2-40B4-BE49-F238E27FC236}">
                <a16:creationId xmlns:a16="http://schemas.microsoft.com/office/drawing/2014/main" id="{CBFF957B-272E-4571-BB14-C3BC55F33759}"/>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s-ES_tradnl" altLang="en-US" sz="1800" dirty="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D897A001-8909-8848-8E5A-6D3FD2D6DDFB}"/>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4">
            <a:extLst>
              <a:ext uri="{FF2B5EF4-FFF2-40B4-BE49-F238E27FC236}">
                <a16:creationId xmlns:a16="http://schemas.microsoft.com/office/drawing/2014/main" id="{BDD0AC33-3FD9-134A-922F-9AFA7C8E1176}"/>
              </a:ext>
            </a:extLst>
          </p:cNvPr>
          <p:cNvSpPr txBox="1">
            <a:spLocks noChangeArrowheads="1"/>
          </p:cNvSpPr>
          <p:nvPr/>
        </p:nvSpPr>
        <p:spPr bwMode="auto">
          <a:xfrm>
            <a:off x="1600200" y="2242036"/>
            <a:ext cx="6826128" cy="52322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Después del terremoto, las ondas compresionales P tardaron 11 minutos y 19 segundos en recorrer una trayectoria curva a través del manto hasta Bend, Oregón.</a:t>
            </a:r>
          </a:p>
        </p:txBody>
      </p:sp>
      <p:sp>
        <p:nvSpPr>
          <p:cNvPr id="14342" name="TextBox 9">
            <a:extLst>
              <a:ext uri="{FF2B5EF4-FFF2-40B4-BE49-F238E27FC236}">
                <a16:creationId xmlns:a16="http://schemas.microsoft.com/office/drawing/2014/main" id="{45656B27-FE39-B444-82D6-BE05DEC98DFE}"/>
              </a:ext>
            </a:extLst>
          </p:cNvPr>
          <p:cNvSpPr txBox="1">
            <a:spLocks noChangeArrowheads="1"/>
          </p:cNvSpPr>
          <p:nvPr/>
        </p:nvSpPr>
        <p:spPr bwMode="auto">
          <a:xfrm>
            <a:off x="1600200" y="3260775"/>
            <a:ext cx="6826128" cy="73866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Las ondas S son ondas transversales que siguen la misma trayectoria a través del manto que las ondas P. Las ondas S tardaron 20 minutos y 40 segundos en viajar desde el terremoto hasta Bend.</a:t>
            </a:r>
          </a:p>
        </p:txBody>
      </p:sp>
      <p:sp>
        <p:nvSpPr>
          <p:cNvPr id="14343" name="TextBox 4">
            <a:extLst>
              <a:ext uri="{FF2B5EF4-FFF2-40B4-BE49-F238E27FC236}">
                <a16:creationId xmlns:a16="http://schemas.microsoft.com/office/drawing/2014/main" id="{10A09F04-4E3F-7741-AE8D-CEEC5E97266C}"/>
              </a:ext>
            </a:extLst>
          </p:cNvPr>
          <p:cNvSpPr txBox="1">
            <a:spLocks noChangeArrowheads="1"/>
          </p:cNvSpPr>
          <p:nvPr/>
        </p:nvSpPr>
        <p:spPr bwMode="auto">
          <a:xfrm>
            <a:off x="2806288" y="1034459"/>
            <a:ext cx="376238" cy="369888"/>
          </a:xfrm>
          <a:prstGeom prst="rect">
            <a:avLst/>
          </a:prstGeom>
          <a:solidFill>
            <a:schemeClr val="bg1"/>
          </a:solid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800" b="1" dirty="0">
                <a:solidFill>
                  <a:srgbClr val="000000"/>
                </a:solidFill>
                <a:latin typeface="Arial" panose="020B0604020202020204" pitchFamily="34" charset="0"/>
              </a:rPr>
              <a:t>P</a:t>
            </a:r>
          </a:p>
        </p:txBody>
      </p:sp>
      <p:sp>
        <p:nvSpPr>
          <p:cNvPr id="14344" name="TextBox 11">
            <a:extLst>
              <a:ext uri="{FF2B5EF4-FFF2-40B4-BE49-F238E27FC236}">
                <a16:creationId xmlns:a16="http://schemas.microsoft.com/office/drawing/2014/main" id="{CDD3406A-A273-E84C-88EC-6EF28E16C609}"/>
              </a:ext>
            </a:extLst>
          </p:cNvPr>
          <p:cNvSpPr txBox="1">
            <a:spLocks noChangeArrowheads="1"/>
          </p:cNvSpPr>
          <p:nvPr/>
        </p:nvSpPr>
        <p:spPr bwMode="auto">
          <a:xfrm>
            <a:off x="4067063" y="887331"/>
            <a:ext cx="338554" cy="646331"/>
          </a:xfrm>
          <a:prstGeom prst="rect">
            <a:avLst/>
          </a:prstGeom>
          <a:solidFill>
            <a:schemeClr val="bg1"/>
          </a:solidFill>
          <a:ln>
            <a:noFill/>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s-ES_tradnl" altLang="en-US" sz="1800" b="1" dirty="0">
              <a:solidFill>
                <a:srgbClr val="000000"/>
              </a:solidFill>
              <a:latin typeface="Arial" panose="020B0604020202020204" pitchFamily="34" charset="0"/>
            </a:endParaRPr>
          </a:p>
          <a:p>
            <a:pPr eaLnBrk="1" hangingPunct="1">
              <a:spcBef>
                <a:spcPct val="0"/>
              </a:spcBef>
              <a:buFontTx/>
              <a:buNone/>
            </a:pPr>
            <a:r>
              <a:rPr lang="es-ES_tradnl" altLang="en-US" sz="1800" b="1" dirty="0">
                <a:solidFill>
                  <a:srgbClr val="000000"/>
                </a:solidFill>
                <a:latin typeface="Arial" panose="020B0604020202020204" pitchFamily="34" charset="0"/>
              </a:rPr>
              <a:t>S</a:t>
            </a:r>
          </a:p>
        </p:txBody>
      </p:sp>
      <p:sp>
        <p:nvSpPr>
          <p:cNvPr id="21" name="TextBox 11">
            <a:extLst>
              <a:ext uri="{FF2B5EF4-FFF2-40B4-BE49-F238E27FC236}">
                <a16:creationId xmlns:a16="http://schemas.microsoft.com/office/drawing/2014/main" id="{3A47D7A6-5AC8-4940-85D2-E00FB7FE2B3B}"/>
              </a:ext>
            </a:extLst>
          </p:cNvPr>
          <p:cNvSpPr txBox="1">
            <a:spLocks noChangeArrowheads="1"/>
          </p:cNvSpPr>
          <p:nvPr/>
        </p:nvSpPr>
        <p:spPr bwMode="auto">
          <a:xfrm>
            <a:off x="6563313" y="974720"/>
            <a:ext cx="2416046" cy="646331"/>
          </a:xfrm>
          <a:prstGeom prst="rect">
            <a:avLst/>
          </a:prstGeom>
          <a:solidFill>
            <a:schemeClr val="bg1"/>
          </a:solidFill>
          <a:ln>
            <a:noFill/>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endParaRPr lang="es-ES_tradnl" altLang="en-US" sz="1800" b="1" dirty="0">
              <a:solidFill>
                <a:srgbClr val="000000"/>
              </a:solidFill>
              <a:latin typeface="Arial" panose="020B0604020202020204" pitchFamily="34" charset="0"/>
            </a:endParaRPr>
          </a:p>
          <a:p>
            <a:pPr eaLnBrk="1" hangingPunct="1">
              <a:spcBef>
                <a:spcPct val="0"/>
              </a:spcBef>
              <a:buFontTx/>
              <a:buNone/>
            </a:pPr>
            <a:r>
              <a:rPr lang="es-ES_tradnl" altLang="en-US" sz="1800" b="1" dirty="0">
                <a:solidFill>
                  <a:srgbClr val="000000"/>
                </a:solidFill>
                <a:latin typeface="Arial" panose="020B0604020202020204" pitchFamily="34" charset="0"/>
              </a:rPr>
              <a:t>Ondas de Superficie</a:t>
            </a:r>
          </a:p>
        </p:txBody>
      </p:sp>
      <p:sp>
        <p:nvSpPr>
          <p:cNvPr id="14341" name="TextBox 7">
            <a:extLst>
              <a:ext uri="{FF2B5EF4-FFF2-40B4-BE49-F238E27FC236}">
                <a16:creationId xmlns:a16="http://schemas.microsoft.com/office/drawing/2014/main" id="{03AE8578-50BA-C745-9216-9ECA7E2144BF}"/>
              </a:ext>
            </a:extLst>
          </p:cNvPr>
          <p:cNvSpPr txBox="1">
            <a:spLocks noChangeArrowheads="1"/>
          </p:cNvSpPr>
          <p:nvPr/>
        </p:nvSpPr>
        <p:spPr bwMode="auto">
          <a:xfrm>
            <a:off x="5427083" y="158835"/>
            <a:ext cx="3340211" cy="116955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s-ES_tradnl" altLang="en-US" sz="1400" dirty="0">
                <a:solidFill>
                  <a:srgbClr val="000000"/>
                </a:solidFill>
                <a:latin typeface="Arial" panose="020B0604020202020204" pitchFamily="34" charset="0"/>
              </a:rPr>
              <a:t>El registro del terremoto en Bend, </a:t>
            </a:r>
            <a:r>
              <a:rPr lang="es-ES_tradnl" altLang="en-US" sz="1400" dirty="0" err="1">
                <a:solidFill>
                  <a:srgbClr val="000000"/>
                </a:solidFill>
                <a:latin typeface="Arial" panose="020B0604020202020204" pitchFamily="34" charset="0"/>
              </a:rPr>
              <a:t>Oregon</a:t>
            </a:r>
            <a:r>
              <a:rPr lang="es-ES_tradnl" altLang="en-US" sz="1400" dirty="0">
                <a:solidFill>
                  <a:srgbClr val="000000"/>
                </a:solidFill>
                <a:latin typeface="Arial" panose="020B0604020202020204" pitchFamily="34" charset="0"/>
              </a:rPr>
              <a:t> (BNOR) se ilustra a continuación. Bend está a 8.339 km (5.182 millas, 75,1°) de la ubicación de este terremoto.</a:t>
            </a:r>
          </a:p>
        </p:txBody>
      </p:sp>
      <p:sp>
        <p:nvSpPr>
          <p:cNvPr id="8" name="Rectangle 7">
            <a:extLst>
              <a:ext uri="{FF2B5EF4-FFF2-40B4-BE49-F238E27FC236}">
                <a16:creationId xmlns:a16="http://schemas.microsoft.com/office/drawing/2014/main" id="{65BE80DA-779A-9A49-8533-6AACD5ABD0ED}"/>
              </a:ext>
            </a:extLst>
          </p:cNvPr>
          <p:cNvSpPr/>
          <p:nvPr/>
        </p:nvSpPr>
        <p:spPr>
          <a:xfrm>
            <a:off x="5837642" y="5287858"/>
            <a:ext cx="2451928" cy="914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dirty="0"/>
          </a:p>
        </p:txBody>
      </p:sp>
      <p:sp>
        <p:nvSpPr>
          <p:cNvPr id="13" name="TextBox 6">
            <a:extLst>
              <a:ext uri="{FF2B5EF4-FFF2-40B4-BE49-F238E27FC236}">
                <a16:creationId xmlns:a16="http://schemas.microsoft.com/office/drawing/2014/main" id="{ECC7E97F-0986-DCEB-51D6-3EA2976CDB16}"/>
              </a:ext>
            </a:extLst>
          </p:cNvPr>
          <p:cNvSpPr txBox="1">
            <a:spLocks noChangeArrowheads="1"/>
          </p:cNvSpPr>
          <p:nvPr/>
        </p:nvSpPr>
        <p:spPr bwMode="auto">
          <a:xfrm>
            <a:off x="2117664" y="4279514"/>
            <a:ext cx="5883336" cy="135146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lnSpc>
                <a:spcPts val="2000"/>
              </a:lnSpc>
              <a:spcBef>
                <a:spcPct val="0"/>
              </a:spcBef>
              <a:buNone/>
            </a:pPr>
            <a:r>
              <a:rPr lang="es-ES_tradnl" altLang="en-US" sz="1400" dirty="0">
                <a:solidFill>
                  <a:srgbClr val="000000"/>
                </a:solidFill>
                <a:latin typeface="Arial" panose="020B0604020202020204" pitchFamily="34" charset="0"/>
              </a:rPr>
              <a:t>Las ondas superficiales viajaron los 8.339 km (5.182 millas) a lo largo del perímetro de la Tierra desde el terremoto hasta la estación de registro. Observa la baja amplitud de las ondas superficiales. Con un hipocentro (o foco) a 217,8 km de profundidad, la mayor parte de la energía sísmica se irradió en forma de ondas P y S.</a:t>
            </a:r>
          </a:p>
        </p:txBody>
      </p:sp>
      <p:sp>
        <p:nvSpPr>
          <p:cNvPr id="15" name="Title 1">
            <a:extLst>
              <a:ext uri="{FF2B5EF4-FFF2-40B4-BE49-F238E27FC236}">
                <a16:creationId xmlns:a16="http://schemas.microsoft.com/office/drawing/2014/main" id="{E2CD07EE-144B-AA71-59B9-3157746D5C88}"/>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s-ES_tradnl"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s-ES_tradnl"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 7,2 PERÚ</a:t>
            </a:r>
            <a:br>
              <a:rPr lang="es-ES_tradnl"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s-ES_tradnl"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Jueves, 26 de Mayo 2022 at las12:02:20 UTC </a:t>
            </a:r>
            <a:endParaRPr lang="es-ES_tradnl"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extLst>
      <p:ext uri="{BB962C8B-B14F-4D97-AF65-F5344CB8AC3E}">
        <p14:creationId xmlns:p14="http://schemas.microsoft.com/office/powerpoint/2010/main" val="19669668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51877C-316B-6C4E-9235-5A75B0479FB2}"/>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pic>
        <p:nvPicPr>
          <p:cNvPr id="59395" name="Picture 1">
            <a:extLst>
              <a:ext uri="{FF2B5EF4-FFF2-40B4-BE49-F238E27FC236}">
                <a16:creationId xmlns:a16="http://schemas.microsoft.com/office/drawing/2014/main" id="{F4019DC9-3DBE-2947-BEAB-8D75B3F0D335}"/>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6" name="Picture 1">
            <a:extLst>
              <a:ext uri="{FF2B5EF4-FFF2-40B4-BE49-F238E27FC236}">
                <a16:creationId xmlns:a16="http://schemas.microsoft.com/office/drawing/2014/main" id="{4E08BFEC-9C8A-5E42-8DE0-3A009DC8196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7" name="TextBox 1">
            <a:extLst>
              <a:ext uri="{FF2B5EF4-FFF2-40B4-BE49-F238E27FC236}">
                <a16:creationId xmlns:a16="http://schemas.microsoft.com/office/drawing/2014/main" id="{B2A6D7CD-2ACE-A94D-A468-747765F1B3EE}"/>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59398" name="Picture 4">
            <a:extLst>
              <a:ext uri="{FF2B5EF4-FFF2-40B4-BE49-F238E27FC236}">
                <a16:creationId xmlns:a16="http://schemas.microsoft.com/office/drawing/2014/main" id="{313F3E3D-4EE0-0C49-B17E-54F964A1E961}"/>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81413" y="4997450"/>
            <a:ext cx="1887537"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9">
            <a:extLst>
              <a:ext uri="{FF2B5EF4-FFF2-40B4-BE49-F238E27FC236}">
                <a16:creationId xmlns:a16="http://schemas.microsoft.com/office/drawing/2014/main" id="{FCEBE668-E9D0-11F3-799E-92D67AA43607}"/>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s-ES_tradnl" altLang="en-US" sz="1800" b="1" dirty="0">
                <a:solidFill>
                  <a:srgbClr val="393996"/>
                </a:solidFill>
                <a:latin typeface="Arial" panose="020B0604020202020204" pitchFamily="34" charset="0"/>
              </a:rPr>
              <a:t>Momentos de Enseñanzas son un servicio de</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Las Instituciones de Investigación Incorporadas para la Sismología</a:t>
            </a:r>
          </a:p>
          <a:p>
            <a:pPr algn="ctr" eaLnBrk="1" hangingPunct="1">
              <a:spcBef>
                <a:spcPct val="0"/>
              </a:spcBef>
              <a:buFontTx/>
              <a:buNone/>
            </a:pPr>
            <a:r>
              <a:rPr lang="es-ES_tradnl" altLang="en-US" sz="1800" dirty="0">
                <a:latin typeface="Arial" panose="020B0604020202020204" pitchFamily="34" charset="0"/>
              </a:rPr>
              <a:t> Educación &amp; Alcance Público </a:t>
            </a:r>
          </a:p>
          <a:p>
            <a:pPr algn="ctr" eaLnBrk="1" hangingPunct="1">
              <a:spcBef>
                <a:spcPct val="0"/>
              </a:spcBef>
              <a:buFontTx/>
              <a:buNone/>
            </a:pPr>
            <a:r>
              <a:rPr lang="es-ES_tradnl" altLang="en-US" sz="1800" dirty="0">
                <a:latin typeface="Arial" panose="020B0604020202020204" pitchFamily="34" charset="0"/>
              </a:rPr>
              <a:t>y </a:t>
            </a:r>
          </a:p>
          <a:p>
            <a:pPr algn="ctr" eaLnBrk="1" hangingPunct="1">
              <a:spcBef>
                <a:spcPct val="0"/>
              </a:spcBef>
              <a:buFontTx/>
              <a:buNone/>
            </a:pPr>
            <a:r>
              <a:rPr lang="es-ES_tradnl" altLang="en-US" sz="1800" dirty="0">
                <a:latin typeface="Arial" panose="020B0604020202020204" pitchFamily="34" charset="0"/>
              </a:rPr>
              <a:t>La Universidad de Portland </a:t>
            </a: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Tx/>
              <a:buNone/>
            </a:pPr>
            <a:r>
              <a:rPr lang="es-ES_tradnl" altLang="en-US" sz="1800" dirty="0">
                <a:latin typeface="Arial" panose="020B0604020202020204" pitchFamily="34" charset="0"/>
              </a:rPr>
              <a:t>Por favor enviar comentarios a </a:t>
            </a:r>
            <a:r>
              <a:rPr lang="es-ES_tradnl" altLang="en-US" sz="1800" dirty="0">
                <a:latin typeface="Arial" panose="020B0604020202020204" pitchFamily="34" charset="0"/>
                <a:hlinkClick r:id="rId6"/>
              </a:rPr>
              <a:t>tkb@iris.edu</a:t>
            </a:r>
            <a:endParaRPr lang="es-ES_tradnl" altLang="en-US" sz="1800" dirty="0">
              <a:latin typeface="Arial" panose="020B0604020202020204" pitchFamily="34" charset="0"/>
            </a:endParaRPr>
          </a:p>
          <a:p>
            <a:pPr algn="ctr" eaLnBrk="1" hangingPunct="1">
              <a:spcBef>
                <a:spcPct val="0"/>
              </a:spcBef>
              <a:buFontTx/>
              <a:buNone/>
            </a:pP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r>
              <a:rPr lang="es-ES_tradnl" altLang="en-US" sz="1800" dirty="0">
                <a:latin typeface="Arial" panose="020B0604020202020204" pitchFamily="34" charset="0"/>
              </a:rPr>
              <a:t>Para recibir notificaciones automáticas de nuevos Momentos de enseñanzas suscribirse en </a:t>
            </a:r>
            <a:r>
              <a:rPr lang="es-ES_tradnl" altLang="en-US" sz="1800" dirty="0">
                <a:latin typeface="Arial" panose="020B0604020202020204" pitchFamily="34" charset="0"/>
                <a:hlinkClick r:id="rId7"/>
              </a:rPr>
              <a:t>www.iris.edu/hq/retm</a:t>
            </a:r>
            <a:endParaRPr lang="es-ES_tradnl" altLang="en-US" sz="1800" dirty="0">
              <a:latin typeface="Arial" panose="020B0604020202020204" pitchFamily="34" charset="0"/>
            </a:endParaRPr>
          </a:p>
          <a:p>
            <a:pPr algn="ctr" eaLnBrk="1" hangingPunct="1">
              <a:spcBef>
                <a:spcPct val="0"/>
              </a:spcBef>
              <a:buFont typeface="Arial" panose="020B0604020202020204" pitchFamily="34" charset="0"/>
              <a:buNone/>
            </a:pPr>
            <a:endParaRPr lang="es-ES_tradnl" altLang="en-US" sz="1800" dirty="0">
              <a:latin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12152</TotalTime>
  <Words>1434</Words>
  <Application>Microsoft Office PowerPoint</Application>
  <PresentationFormat>On-screen Show (4:3)</PresentationFormat>
  <Paragraphs>118</Paragraphs>
  <Slides>9</Slides>
  <Notes>9</Notes>
  <HiddenSlides>0</HiddenSlides>
  <MMClips>1</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9</vt:i4>
      </vt:variant>
    </vt:vector>
  </HeadingPairs>
  <TitlesOfParts>
    <vt:vector size="16" baseType="lpstr">
      <vt:lpstr>Arial</vt:lpstr>
      <vt:lpstr>Calibri</vt:lpstr>
      <vt:lpstr>Myriad Pro Cond</vt:lpstr>
      <vt:lpstr>Roboto</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 Bravo</cp:lastModifiedBy>
  <cp:revision>878</cp:revision>
  <cp:lastPrinted>2018-05-05T19:31:49Z</cp:lastPrinted>
  <dcterms:created xsi:type="dcterms:W3CDTF">2009-05-31T20:07:40Z</dcterms:created>
  <dcterms:modified xsi:type="dcterms:W3CDTF">2022-05-30T21:51:10Z</dcterms:modified>
</cp:coreProperties>
</file>