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433" r:id="rId2"/>
    <p:sldId id="385" r:id="rId3"/>
    <p:sldId id="386" r:id="rId4"/>
    <p:sldId id="430" r:id="rId5"/>
    <p:sldId id="431" r:id="rId6"/>
    <p:sldId id="429" r:id="rId7"/>
    <p:sldId id="387" r:id="rId8"/>
    <p:sldId id="376" r:id="rId9"/>
    <p:sldId id="373"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41" autoAdjust="0"/>
    <p:restoredTop sz="85680" autoAdjust="0"/>
  </p:normalViewPr>
  <p:slideViewPr>
    <p:cSldViewPr>
      <p:cViewPr varScale="1">
        <p:scale>
          <a:sx n="76" d="100"/>
          <a:sy n="76" d="100"/>
        </p:scale>
        <p:origin x="1421"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7/27/2022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https://earthquake.usgs.gov/earthquakes/eventpage/us6000i5rd</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  Lower numbers represent imperceptible shaking while XII represents total destruction.</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altLang="en-US" sz="1050" b="1" dirty="0">
                <a:solidFill>
                  <a:srgbClr val="393996"/>
                </a:solidFill>
                <a:ea typeface="ＭＳ Ｐゴシック" panose="020B0600070205080204" pitchFamily="34" charset="-128"/>
              </a:rPr>
              <a:t>Explore the Seismicity:</a:t>
            </a:r>
          </a:p>
          <a:p>
            <a:pPr>
              <a:defRPr/>
            </a:pPr>
            <a:r>
              <a:rPr lang="en-US" altLang="en-US" sz="1050" dirty="0">
                <a:ea typeface="ＭＳ Ｐゴシック" panose="020B0600070205080204" pitchFamily="34" charset="-128"/>
              </a:rPr>
              <a:t>IRIS Earthquake Browser:  http://ds.iris.edu/ieb/</a:t>
            </a:r>
            <a:endParaRPr lang="en-US" sz="1050" dirty="0"/>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D5B962C-3C2C-2441-BF60-76FD7CF9B9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3737E7F-4912-564D-865C-DE93969122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ea typeface="ＭＳ Ｐゴシック" panose="020B0600070205080204" pitchFamily="34" charset="-128"/>
              </a:rPr>
              <a:t>Relevant Animation:</a:t>
            </a:r>
          </a:p>
          <a:p>
            <a:r>
              <a:rPr lang="en-US" altLang="en-US" sz="10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8EB25C3E-0F54-2C47-8EDB-EB9586B35E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93A9DC-4F46-8B46-A553-1BD2D83B7102}" type="slidenum">
              <a:rPr lang="en-US" altLang="en-US"/>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5DE3BB-EBCB-315E-FA58-7C6959E6F3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A0BF28C0-D63E-C697-234E-3B5A45E4DB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ea typeface="ＭＳ Ｐゴシック" panose="020B0600070205080204" pitchFamily="34" charset="-128"/>
              </a:rPr>
              <a:t>Relevant Animation:</a:t>
            </a:r>
          </a:p>
          <a:p>
            <a:r>
              <a:rPr lang="en-US" altLang="en-US" sz="1400">
                <a:ea typeface="ＭＳ Ｐゴシック" panose="020B0600070205080204" pitchFamily="34" charset="-128"/>
              </a:rPr>
              <a:t>Where do travel-time curves come from? </a:t>
            </a:r>
            <a:r>
              <a:rPr lang="en-US" altLang="en-US">
                <a:ea typeface="ＭＳ Ｐゴシック" panose="020B0600070205080204" pitchFamily="34" charset="-128"/>
              </a:rPr>
              <a:t>https://www.iris.edu/hq/inclass/animation/traveltime_curves_how_they_are_created </a:t>
            </a:r>
          </a:p>
        </p:txBody>
      </p:sp>
      <p:sp>
        <p:nvSpPr>
          <p:cNvPr id="15363" name="Slide Number Placeholder 3">
            <a:extLst>
              <a:ext uri="{FF2B5EF4-FFF2-40B4-BE49-F238E27FC236}">
                <a16:creationId xmlns:a16="http://schemas.microsoft.com/office/drawing/2014/main" id="{B7EE19DC-5DEC-8399-87C2-DCEFCA21A3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F37017-33E7-1444-B2CC-0DA3B79D8A45}"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7/27/2022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7/27/2022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7/27/2022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7/27/2022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7/27/2022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7/27/2022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7/27/2022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7/27/2022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7/27/2022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7/27/2022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7/27/2022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7/27/2022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tiff"/><Relationship Id="rId5" Type="http://schemas.openxmlformats.org/officeDocument/2006/relationships/image" Target="../media/image12.tiff"/><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5791200" y="322302"/>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17.598</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N</a:t>
            </a:r>
            <a:r>
              <a:rPr lang="en-US"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120.809</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42900" y="990600"/>
            <a:ext cx="38481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a:t>
            </a:r>
            <a:r>
              <a:rPr lang="en-US" altLang="en-US" sz="1600">
                <a:latin typeface="Arial" panose="020B0604020202020204" pitchFamily="34" charset="0"/>
              </a:rPr>
              <a:t>magnitude 7.0 </a:t>
            </a:r>
            <a:r>
              <a:rPr lang="en-US" altLang="en-US" sz="1600" dirty="0">
                <a:latin typeface="Arial" panose="020B0604020202020204" pitchFamily="34" charset="0"/>
              </a:rPr>
              <a:t>earthquake shook parts of the northern Philippines leaving at least two people dead and dozens injured.  The earthquake set off small landslides and damaged buildings and churches.</a:t>
            </a:r>
          </a:p>
        </p:txBody>
      </p:sp>
      <p:pic>
        <p:nvPicPr>
          <p:cNvPr id="5" name="Picture 4">
            <a:extLst>
              <a:ext uri="{FF2B5EF4-FFF2-40B4-BE49-F238E27FC236}">
                <a16:creationId xmlns:a16="http://schemas.microsoft.com/office/drawing/2014/main" id="{563156AF-8146-FD4E-A60E-A02B1D2E458F}"/>
              </a:ext>
            </a:extLst>
          </p:cNvPr>
          <p:cNvPicPr>
            <a:picLocks noChangeAspect="1"/>
          </p:cNvPicPr>
          <p:nvPr/>
        </p:nvPicPr>
        <p:blipFill>
          <a:blip r:embed="rId4"/>
          <a:stretch>
            <a:fillRect/>
          </a:stretch>
        </p:blipFill>
        <p:spPr>
          <a:xfrm>
            <a:off x="2405676" y="2533044"/>
            <a:ext cx="3156924" cy="3566155"/>
          </a:xfrm>
          <a:prstGeom prst="rect">
            <a:avLst/>
          </a:prstGeom>
        </p:spPr>
      </p:pic>
      <p:grpSp>
        <p:nvGrpSpPr>
          <p:cNvPr id="7" name="Group 6">
            <a:extLst>
              <a:ext uri="{FF2B5EF4-FFF2-40B4-BE49-F238E27FC236}">
                <a16:creationId xmlns:a16="http://schemas.microsoft.com/office/drawing/2014/main" id="{7A95F856-6A36-731D-03E8-68B74234278C}"/>
              </a:ext>
            </a:extLst>
          </p:cNvPr>
          <p:cNvGrpSpPr/>
          <p:nvPr/>
        </p:nvGrpSpPr>
        <p:grpSpPr>
          <a:xfrm>
            <a:off x="4267200" y="990600"/>
            <a:ext cx="1219200" cy="1219200"/>
            <a:chOff x="6858000" y="1143000"/>
            <a:chExt cx="2095500" cy="2095500"/>
          </a:xfrm>
        </p:grpSpPr>
        <p:pic>
          <p:nvPicPr>
            <p:cNvPr id="10" name="Picture 9" descr="A picture containing aircraft, dome&#10;&#10;Description automatically generated">
              <a:extLst>
                <a:ext uri="{FF2B5EF4-FFF2-40B4-BE49-F238E27FC236}">
                  <a16:creationId xmlns:a16="http://schemas.microsoft.com/office/drawing/2014/main" id="{5DA24D7C-47B7-456D-980D-6491AFD289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0" y="1143000"/>
              <a:ext cx="2095500" cy="2095500"/>
            </a:xfrm>
            <a:prstGeom prst="rect">
              <a:avLst/>
            </a:prstGeom>
          </p:spPr>
        </p:pic>
        <p:sp>
          <p:nvSpPr>
            <p:cNvPr id="14" name="Star: 5 Points 1">
              <a:extLst>
                <a:ext uri="{FF2B5EF4-FFF2-40B4-BE49-F238E27FC236}">
                  <a16:creationId xmlns:a16="http://schemas.microsoft.com/office/drawing/2014/main" id="{9E215809-177D-BB4F-8C42-EA79835A1158}"/>
                </a:ext>
              </a:extLst>
            </p:cNvPr>
            <p:cNvSpPr/>
            <p:nvPr/>
          </p:nvSpPr>
          <p:spPr>
            <a:xfrm>
              <a:off x="7895749" y="2056903"/>
              <a:ext cx="45720" cy="4571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1" name="Title 1">
            <a:extLst>
              <a:ext uri="{FF2B5EF4-FFF2-40B4-BE49-F238E27FC236}">
                <a16:creationId xmlns:a16="http://schemas.microsoft.com/office/drawing/2014/main" id="{0BCE5412-7DDC-4BF7-E6AB-50C93457538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TextBox 1">
            <a:extLst>
              <a:ext uri="{FF2B5EF4-FFF2-40B4-BE49-F238E27FC236}">
                <a16:creationId xmlns:a16="http://schemas.microsoft.com/office/drawing/2014/main" id="{18693613-B0B4-5583-A2D5-66E55D54C08B}"/>
              </a:ext>
            </a:extLst>
          </p:cNvPr>
          <p:cNvSpPr txBox="1"/>
          <p:nvPr/>
        </p:nvSpPr>
        <p:spPr>
          <a:xfrm>
            <a:off x="2405676" y="6172200"/>
            <a:ext cx="6651012" cy="600164"/>
          </a:xfrm>
          <a:prstGeom prst="rect">
            <a:avLst/>
          </a:prstGeom>
          <a:noFill/>
        </p:spPr>
        <p:txBody>
          <a:bodyPr wrap="square" rtlCol="0">
            <a:spAutoFit/>
          </a:bodyPr>
          <a:lstStyle/>
          <a:p>
            <a:pPr algn="r"/>
            <a:r>
              <a:rPr lang="en-US" sz="1100" b="0" i="0" dirty="0">
                <a:solidFill>
                  <a:srgbClr val="333333"/>
                </a:solidFill>
                <a:effectLst/>
                <a:latin typeface="Verdana" panose="020B0604030504040204" pitchFamily="34" charset="0"/>
              </a:rPr>
              <a:t>A damaged building lies on its side after a strong quake hit </a:t>
            </a:r>
            <a:r>
              <a:rPr lang="en-US" sz="1100" b="0" i="0" dirty="0" err="1">
                <a:solidFill>
                  <a:srgbClr val="333333"/>
                </a:solidFill>
                <a:effectLst/>
                <a:latin typeface="Verdana" panose="020B0604030504040204" pitchFamily="34" charset="0"/>
              </a:rPr>
              <a:t>Bangued</a:t>
            </a:r>
            <a:r>
              <a:rPr lang="en-US" sz="1100" b="0" i="0" dirty="0">
                <a:solidFill>
                  <a:srgbClr val="333333"/>
                </a:solidFill>
                <a:effectLst/>
                <a:latin typeface="Verdana" panose="020B0604030504040204" pitchFamily="34" charset="0"/>
              </a:rPr>
              <a:t>, </a:t>
            </a:r>
            <a:r>
              <a:rPr lang="en-US" sz="1100" b="0" i="0" dirty="0" err="1">
                <a:solidFill>
                  <a:srgbClr val="333333"/>
                </a:solidFill>
                <a:effectLst/>
                <a:latin typeface="Verdana" panose="020B0604030504040204" pitchFamily="34" charset="0"/>
              </a:rPr>
              <a:t>Abra</a:t>
            </a:r>
            <a:r>
              <a:rPr lang="en-US" sz="1100" b="0" i="0" dirty="0">
                <a:solidFill>
                  <a:srgbClr val="333333"/>
                </a:solidFill>
                <a:effectLst/>
                <a:latin typeface="Verdana" panose="020B0604030504040204" pitchFamily="34" charset="0"/>
              </a:rPr>
              <a:t> province, northern Philippines. A strong earthquake shook the northern Philippines on Wednesday, damaging buildings and prompting many people in the capital to run outdoors. (AP Photo)</a:t>
            </a:r>
            <a:endParaRPr lang="en-US" sz="1100" dirty="0"/>
          </a:p>
        </p:txBody>
      </p:sp>
      <p:pic>
        <p:nvPicPr>
          <p:cNvPr id="6" name="Picture 5" descr="A picture containing outdoor, tree, ground&#10;&#10;Description automatically generated">
            <a:extLst>
              <a:ext uri="{FF2B5EF4-FFF2-40B4-BE49-F238E27FC236}">
                <a16:creationId xmlns:a16="http://schemas.microsoft.com/office/drawing/2014/main" id="{A0EADC5E-B197-C7B5-CB23-AF9AA87B0C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5000" y="1298102"/>
            <a:ext cx="3202385" cy="480109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457200" y="40624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48722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143000"/>
            <a:ext cx="32321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Severe shaking was felt in the area closest to the earthquake.</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304800" y="6519863"/>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USGS</a:t>
            </a:r>
          </a:p>
        </p:txBody>
      </p:sp>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41148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442913" y="37719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BC20AD4E-6131-31A2-C256-54C12FF702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7281" y="875908"/>
            <a:ext cx="5538833" cy="5568492"/>
          </a:xfrm>
          <a:prstGeom prst="rect">
            <a:avLst/>
          </a:prstGeom>
        </p:spPr>
      </p:pic>
      <p:sp>
        <p:nvSpPr>
          <p:cNvPr id="16" name="Title 1">
            <a:extLst>
              <a:ext uri="{FF2B5EF4-FFF2-40B4-BE49-F238E27FC236}">
                <a16:creationId xmlns:a16="http://schemas.microsoft.com/office/drawing/2014/main" id="{04827B86-0E4C-C281-1B7E-E12954F6E09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84032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171,000 people felt severe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descr="Map&#10;&#10;Description automatically generated">
            <a:extLst>
              <a:ext uri="{FF2B5EF4-FFF2-40B4-BE49-F238E27FC236}">
                <a16:creationId xmlns:a16="http://schemas.microsoft.com/office/drawing/2014/main" id="{A1BA4FA1-53C4-9CB8-A460-14B67F0904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9779" y="914400"/>
            <a:ext cx="4603539" cy="4597498"/>
          </a:xfrm>
          <a:prstGeom prst="rect">
            <a:avLst/>
          </a:prstGeom>
        </p:spPr>
      </p:pic>
      <p:pic>
        <p:nvPicPr>
          <p:cNvPr id="7" name="Picture 6" descr="Table&#10;&#10;Description automatically generated">
            <a:extLst>
              <a:ext uri="{FF2B5EF4-FFF2-40B4-BE49-F238E27FC236}">
                <a16:creationId xmlns:a16="http://schemas.microsoft.com/office/drawing/2014/main" id="{88CB405A-CA65-741C-75DB-D0BAE30D03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373" y="2939832"/>
            <a:ext cx="2390630" cy="3918168"/>
          </a:xfrm>
          <a:prstGeom prst="rect">
            <a:avLst/>
          </a:prstGeom>
        </p:spPr>
      </p:pic>
      <p:sp>
        <p:nvSpPr>
          <p:cNvPr id="15" name="Title 1">
            <a:extLst>
              <a:ext uri="{FF2B5EF4-FFF2-40B4-BE49-F238E27FC236}">
                <a16:creationId xmlns:a16="http://schemas.microsoft.com/office/drawing/2014/main" id="{D3340A38-B38A-635C-ED59-8A0DB8BA675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7FDC6C-3BBB-8E48-B806-059E6A05DE24}"/>
              </a:ext>
            </a:extLst>
          </p:cNvPr>
          <p:cNvPicPr>
            <a:picLocks noChangeAspect="1"/>
          </p:cNvPicPr>
          <p:nvPr/>
        </p:nvPicPr>
        <p:blipFill rotWithShape="1">
          <a:blip r:embed="rId3"/>
          <a:srcRect l="11797" t="4266" r="10797" b="3142"/>
          <a:stretch/>
        </p:blipFill>
        <p:spPr>
          <a:xfrm>
            <a:off x="5476416" y="2448575"/>
            <a:ext cx="2853320" cy="3873240"/>
          </a:xfrm>
          <a:prstGeom prst="rect">
            <a:avLst/>
          </a:prstGeom>
        </p:spPr>
      </p:pic>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931857" y="1165206"/>
            <a:ext cx="7373943" cy="11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600" dirty="0">
                <a:latin typeface="Arial" panose="020B0604020202020204" pitchFamily="34" charset="0"/>
              </a:rPr>
              <a:t>Along its western margin, the Philippine Sea Plate converges with and subducts beneath the </a:t>
            </a:r>
            <a:r>
              <a:rPr lang="en-US" altLang="en-US" sz="1600" dirty="0" err="1">
                <a:latin typeface="Arial" panose="020B0604020202020204" pitchFamily="34" charset="0"/>
              </a:rPr>
              <a:t>Sunda</a:t>
            </a:r>
            <a:r>
              <a:rPr lang="en-US" altLang="en-US" sz="1600" dirty="0">
                <a:latin typeface="Arial" panose="020B0604020202020204" pitchFamily="34" charset="0"/>
              </a:rPr>
              <a:t> Plate.  The Philippines Archipelago has oceanic plates subducting beneath both its east and west sides.  These islands contain active volcanoes (red triangles), as well as high earthquake activity.</a:t>
            </a:r>
            <a:endParaRPr lang="en-US" altLang="en-US" sz="160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756525" cy="34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400" dirty="0">
                <a:latin typeface="Arial" panose="020B0604020202020204" pitchFamily="34" charset="0"/>
              </a:rPr>
              <a:t>       Simplified tectonic boundaries		               Magnitude 6–8 earthquakes 2000-2018</a:t>
            </a:r>
            <a:endParaRPr lang="en-US" altLang="en-US" sz="1400" dirty="0">
              <a:latin typeface="Arial" panose="020B0604020202020204" pitchFamily="34" charset="0"/>
              <a:cs typeface="Arial" panose="020B0604020202020204" pitchFamily="34" charset="0"/>
            </a:endParaRPr>
          </a:p>
        </p:txBody>
      </p:sp>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646582" y="4919906"/>
            <a:ext cx="754218"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2" name="Star: 5 Points 1">
            <a:extLst>
              <a:ext uri="{FF2B5EF4-FFF2-40B4-BE49-F238E27FC236}">
                <a16:creationId xmlns:a16="http://schemas.microsoft.com/office/drawing/2014/main" id="{554A1D0F-9235-456F-857A-A7EF37DE9F88}"/>
              </a:ext>
            </a:extLst>
          </p:cNvPr>
          <p:cNvSpPr/>
          <p:nvPr/>
        </p:nvSpPr>
        <p:spPr>
          <a:xfrm>
            <a:off x="1874533" y="4093988"/>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2037819" y="3868096"/>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7.1</a:t>
            </a:r>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a:off x="1967859" y="4067828"/>
            <a:ext cx="295622" cy="36017"/>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9E4C45F9-C31E-6C49-B049-FC1E336F9C41}"/>
              </a:ext>
            </a:extLst>
          </p:cNvPr>
          <p:cNvSpPr/>
          <p:nvPr/>
        </p:nvSpPr>
        <p:spPr>
          <a:xfrm>
            <a:off x="6903076" y="4242410"/>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C151597-8544-E74E-A38B-F044E8C76037}"/>
              </a:ext>
            </a:extLst>
          </p:cNvPr>
          <p:cNvSpPr/>
          <p:nvPr/>
        </p:nvSpPr>
        <p:spPr>
          <a:xfrm>
            <a:off x="1400411" y="4794090"/>
            <a:ext cx="457200" cy="92929"/>
          </a:xfrm>
          <a:prstGeom prst="rect">
            <a:avLst/>
          </a:prstGeom>
          <a:solidFill>
            <a:srgbClr val="4A6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16">
            <a:extLst>
              <a:ext uri="{FF2B5EF4-FFF2-40B4-BE49-F238E27FC236}">
                <a16:creationId xmlns:a16="http://schemas.microsoft.com/office/drawing/2014/main" id="{0588741F-2BAD-9E41-AD00-A7ED5097CF12}"/>
              </a:ext>
            </a:extLst>
          </p:cNvPr>
          <p:cNvSpPr txBox="1">
            <a:spLocks noChangeArrowheads="1"/>
          </p:cNvSpPr>
          <p:nvPr/>
        </p:nvSpPr>
        <p:spPr bwMode="auto">
          <a:xfrm>
            <a:off x="1232257" y="473029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11279" name="TextBox 5">
            <a:extLst>
              <a:ext uri="{FF2B5EF4-FFF2-40B4-BE49-F238E27FC236}">
                <a16:creationId xmlns:a16="http://schemas.microsoft.com/office/drawing/2014/main" id="{66AD991F-0D74-F74F-A556-472CD8AD4E28}"/>
              </a:ext>
            </a:extLst>
          </p:cNvPr>
          <p:cNvSpPr txBox="1">
            <a:spLocks noChangeArrowheads="1"/>
          </p:cNvSpPr>
          <p:nvPr/>
        </p:nvSpPr>
        <p:spPr bwMode="auto">
          <a:xfrm>
            <a:off x="6629400" y="3962400"/>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a:solidFill>
                  <a:schemeClr val="bg1"/>
                </a:solidFill>
                <a:latin typeface="Arial" panose="020B0604020202020204" pitchFamily="34" charset="0"/>
              </a:rPr>
              <a:t>Philippine Sea Plate</a:t>
            </a:r>
          </a:p>
        </p:txBody>
      </p:sp>
      <p:sp>
        <p:nvSpPr>
          <p:cNvPr id="26" name="Rectangle 25">
            <a:extLst>
              <a:ext uri="{FF2B5EF4-FFF2-40B4-BE49-F238E27FC236}">
                <a16:creationId xmlns:a16="http://schemas.microsoft.com/office/drawing/2014/main" id="{A8ED6039-EAA8-5649-BA34-209A8D0B48C5}"/>
              </a:ext>
            </a:extLst>
          </p:cNvPr>
          <p:cNvSpPr/>
          <p:nvPr/>
        </p:nvSpPr>
        <p:spPr>
          <a:xfrm>
            <a:off x="2407534" y="4165661"/>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15">
            <a:extLst>
              <a:ext uri="{FF2B5EF4-FFF2-40B4-BE49-F238E27FC236}">
                <a16:creationId xmlns:a16="http://schemas.microsoft.com/office/drawing/2014/main" id="{26306FAA-DF9C-BB41-B817-96F41C23DE52}"/>
              </a:ext>
            </a:extLst>
          </p:cNvPr>
          <p:cNvSpPr txBox="1">
            <a:spLocks noChangeArrowheads="1"/>
          </p:cNvSpPr>
          <p:nvPr/>
        </p:nvSpPr>
        <p:spPr bwMode="auto">
          <a:xfrm>
            <a:off x="2083363" y="410313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a:solidFill>
                  <a:schemeClr val="bg1"/>
                </a:solidFill>
                <a:latin typeface="Arial" panose="020B0604020202020204" pitchFamily="34" charset="0"/>
              </a:rPr>
              <a:t>Philippine Sea Plate</a:t>
            </a:r>
          </a:p>
        </p:txBody>
      </p:sp>
      <p:sp>
        <p:nvSpPr>
          <p:cNvPr id="27" name="Title 1">
            <a:extLst>
              <a:ext uri="{FF2B5EF4-FFF2-40B4-BE49-F238E27FC236}">
                <a16:creationId xmlns:a16="http://schemas.microsoft.com/office/drawing/2014/main" id="{96AACF62-739F-32E0-E747-8166E9F0CEC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59937" y="1067811"/>
            <a:ext cx="850306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Historical seismicity 2000–2022 in the region of the July 27, 2022 earthquake with location marked by red star.  Image on the left shows earthquakes &gt;M7; Image on the right shows earthquakes &gt;M4 for the same period.</a:t>
            </a:r>
          </a:p>
          <a:p>
            <a:pPr eaLnBrk="1" hangingPunct="1">
              <a:spcBef>
                <a:spcPct val="0"/>
              </a:spcBef>
              <a:buFontTx/>
              <a:buNone/>
            </a:pP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grpSp>
        <p:nvGrpSpPr>
          <p:cNvPr id="2" name="Group 1">
            <a:extLst>
              <a:ext uri="{FF2B5EF4-FFF2-40B4-BE49-F238E27FC236}">
                <a16:creationId xmlns:a16="http://schemas.microsoft.com/office/drawing/2014/main" id="{A73665AC-5775-30EA-E0C3-7B21C518E533}"/>
              </a:ext>
            </a:extLst>
          </p:cNvPr>
          <p:cNvGrpSpPr/>
          <p:nvPr/>
        </p:nvGrpSpPr>
        <p:grpSpPr>
          <a:xfrm>
            <a:off x="3209440" y="2133600"/>
            <a:ext cx="5660311" cy="3933703"/>
            <a:chOff x="3811681" y="1180273"/>
            <a:chExt cx="5660311" cy="3933703"/>
          </a:xfrm>
        </p:grpSpPr>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4678759" y="4806001"/>
              <a:ext cx="416321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Created using the IRIS Earthquake Browser (IEB)</a:t>
              </a:r>
              <a:endParaRPr lang="en-US" altLang="en-US" sz="1800" dirty="0">
                <a:latin typeface="Arial" panose="020B0604020202020204" pitchFamily="34" charset="0"/>
              </a:endParaRPr>
            </a:p>
          </p:txBody>
        </p:sp>
        <p:cxnSp>
          <p:nvCxnSpPr>
            <p:cNvPr id="6" name="Straight Connector 5">
              <a:extLst>
                <a:ext uri="{FF2B5EF4-FFF2-40B4-BE49-F238E27FC236}">
                  <a16:creationId xmlns:a16="http://schemas.microsoft.com/office/drawing/2014/main" id="{853C973F-C9D3-4C9B-94F6-E25E7EFB071E}"/>
                </a:ext>
              </a:extLst>
            </p:cNvPr>
            <p:cNvCxnSpPr/>
            <p:nvPr/>
          </p:nvCxnSpPr>
          <p:spPr>
            <a:xfrm>
              <a:off x="4946650" y="2894775"/>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4">
              <a:extLst>
                <a:ext uri="{28A0092B-C50C-407E-A947-70E740481C1C}">
                  <a14:useLocalDpi xmlns:a14="http://schemas.microsoft.com/office/drawing/2010/main" val="0"/>
                </a:ext>
              </a:extLst>
            </a:blip>
            <a:srcRect l="7120" r="8138"/>
            <a:stretch>
              <a:fillRect/>
            </a:stretch>
          </p:blipFill>
          <p:spPr bwMode="auto">
            <a:xfrm>
              <a:off x="6456194" y="1219200"/>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EE87796-A71B-D44F-9FCA-044EF1B251AE}"/>
                </a:ext>
              </a:extLst>
            </p:cNvPr>
            <p:cNvPicPr>
              <a:picLocks noChangeAspect="1"/>
            </p:cNvPicPr>
            <p:nvPr/>
          </p:nvPicPr>
          <p:blipFill>
            <a:blip r:embed="rId5"/>
            <a:stretch>
              <a:fillRect/>
            </a:stretch>
          </p:blipFill>
          <p:spPr>
            <a:xfrm>
              <a:off x="3811681" y="1180275"/>
              <a:ext cx="2385392" cy="3429000"/>
            </a:xfrm>
            <a:prstGeom prst="rect">
              <a:avLst/>
            </a:prstGeom>
            <a:ln w="9525">
              <a:solidFill>
                <a:schemeClr val="tx1"/>
              </a:solidFill>
            </a:ln>
          </p:spPr>
        </p:pic>
        <p:pic>
          <p:nvPicPr>
            <p:cNvPr id="5" name="Picture 4">
              <a:extLst>
                <a:ext uri="{FF2B5EF4-FFF2-40B4-BE49-F238E27FC236}">
                  <a16:creationId xmlns:a16="http://schemas.microsoft.com/office/drawing/2014/main" id="{0EBA7970-A634-F14B-90D4-EC2193D32197}"/>
                </a:ext>
              </a:extLst>
            </p:cNvPr>
            <p:cNvPicPr>
              <a:picLocks noChangeAspect="1"/>
            </p:cNvPicPr>
            <p:nvPr/>
          </p:nvPicPr>
          <p:blipFill>
            <a:blip r:embed="rId6"/>
            <a:stretch>
              <a:fillRect/>
            </a:stretch>
          </p:blipFill>
          <p:spPr>
            <a:xfrm>
              <a:off x="7086600" y="1180273"/>
              <a:ext cx="2385392" cy="3429001"/>
            </a:xfrm>
            <a:prstGeom prst="rect">
              <a:avLst/>
            </a:prstGeom>
            <a:ln w="9525">
              <a:solidFill>
                <a:schemeClr val="tx1"/>
              </a:solidFill>
            </a:ln>
          </p:spPr>
        </p:pic>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66375" y="3411415"/>
              <a:ext cx="724126" cy="279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Star: 5 Points 1">
              <a:extLst>
                <a:ext uri="{FF2B5EF4-FFF2-40B4-BE49-F238E27FC236}">
                  <a16:creationId xmlns:a16="http://schemas.microsoft.com/office/drawing/2014/main" id="{13752690-6E4B-6042-94D0-B92AE6A4B2F4}"/>
                </a:ext>
              </a:extLst>
            </p:cNvPr>
            <p:cNvSpPr/>
            <p:nvPr/>
          </p:nvSpPr>
          <p:spPr>
            <a:xfrm>
              <a:off x="4549985" y="1704652"/>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TextBox 11">
              <a:extLst>
                <a:ext uri="{FF2B5EF4-FFF2-40B4-BE49-F238E27FC236}">
                  <a16:creationId xmlns:a16="http://schemas.microsoft.com/office/drawing/2014/main" id="{B603B7DC-D453-6D4C-900E-C7B44A476953}"/>
                </a:ext>
              </a:extLst>
            </p:cNvPr>
            <p:cNvSpPr txBox="1">
              <a:spLocks noChangeArrowheads="1"/>
            </p:cNvSpPr>
            <p:nvPr/>
          </p:nvSpPr>
          <p:spPr bwMode="auto">
            <a:xfrm>
              <a:off x="5093335" y="1619649"/>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7.1</a:t>
              </a:r>
            </a:p>
          </p:txBody>
        </p:sp>
        <p:sp>
          <p:nvSpPr>
            <p:cNvPr id="25" name="Star: 5 Points 1">
              <a:extLst>
                <a:ext uri="{FF2B5EF4-FFF2-40B4-BE49-F238E27FC236}">
                  <a16:creationId xmlns:a16="http://schemas.microsoft.com/office/drawing/2014/main" id="{98344BB1-2AE9-5D40-9604-25B55AF64A49}"/>
                </a:ext>
              </a:extLst>
            </p:cNvPr>
            <p:cNvSpPr/>
            <p:nvPr/>
          </p:nvSpPr>
          <p:spPr>
            <a:xfrm>
              <a:off x="7843200" y="1690902"/>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6" name="Straight Arrow Connector 25">
              <a:extLst>
                <a:ext uri="{FF2B5EF4-FFF2-40B4-BE49-F238E27FC236}">
                  <a16:creationId xmlns:a16="http://schemas.microsoft.com/office/drawing/2014/main" id="{B55A5F6D-F756-0A4A-962B-D09897D3B746}"/>
                </a:ext>
              </a:extLst>
            </p:cNvPr>
            <p:cNvCxnSpPr>
              <a:cxnSpLocks/>
              <a:stCxn id="23" idx="1"/>
            </p:cNvCxnSpPr>
            <p:nvPr/>
          </p:nvCxnSpPr>
          <p:spPr bwMode="auto">
            <a:xfrm flipH="1">
              <a:off x="4619271" y="1750454"/>
              <a:ext cx="474064" cy="7924"/>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11">
              <a:extLst>
                <a:ext uri="{FF2B5EF4-FFF2-40B4-BE49-F238E27FC236}">
                  <a16:creationId xmlns:a16="http://schemas.microsoft.com/office/drawing/2014/main" id="{5EF35B51-7407-D947-A3DF-604249531CB5}"/>
                </a:ext>
              </a:extLst>
            </p:cNvPr>
            <p:cNvSpPr txBox="1">
              <a:spLocks noChangeArrowheads="1"/>
            </p:cNvSpPr>
            <p:nvPr/>
          </p:nvSpPr>
          <p:spPr bwMode="auto">
            <a:xfrm>
              <a:off x="8385175" y="1600200"/>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7.1</a:t>
              </a:r>
            </a:p>
          </p:txBody>
        </p:sp>
        <p:cxnSp>
          <p:nvCxnSpPr>
            <p:cNvPr id="28" name="Straight Arrow Connector 27">
              <a:extLst>
                <a:ext uri="{FF2B5EF4-FFF2-40B4-BE49-F238E27FC236}">
                  <a16:creationId xmlns:a16="http://schemas.microsoft.com/office/drawing/2014/main" id="{64C40519-2CF7-0F41-847C-AEEFCA98CCC3}"/>
                </a:ext>
              </a:extLst>
            </p:cNvPr>
            <p:cNvCxnSpPr>
              <a:cxnSpLocks/>
              <a:stCxn id="27" idx="1"/>
            </p:cNvCxnSpPr>
            <p:nvPr/>
          </p:nvCxnSpPr>
          <p:spPr bwMode="auto">
            <a:xfrm flipH="1">
              <a:off x="7911111" y="1731005"/>
              <a:ext cx="474064" cy="7924"/>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24" name="Title 1">
            <a:extLst>
              <a:ext uri="{FF2B5EF4-FFF2-40B4-BE49-F238E27FC236}">
                <a16:creationId xmlns:a16="http://schemas.microsoft.com/office/drawing/2014/main" id="{131EE52D-3A8E-477A-E951-ADBE10EE7F5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4" name="TextBox 3">
            <a:extLst>
              <a:ext uri="{FF2B5EF4-FFF2-40B4-BE49-F238E27FC236}">
                <a16:creationId xmlns:a16="http://schemas.microsoft.com/office/drawing/2014/main" id="{7605E77E-CC63-A1AC-6E9E-B5C219D47C08}"/>
              </a:ext>
            </a:extLst>
          </p:cNvPr>
          <p:cNvSpPr txBox="1"/>
          <p:nvPr/>
        </p:nvSpPr>
        <p:spPr>
          <a:xfrm>
            <a:off x="262294" y="2036265"/>
            <a:ext cx="2688025" cy="2585323"/>
          </a:xfrm>
          <a:prstGeom prst="rect">
            <a:avLst/>
          </a:prstGeom>
          <a:noFill/>
        </p:spPr>
        <p:txBody>
          <a:bodyPr wrap="square" rtlCol="0">
            <a:spAutoFit/>
          </a:bodyPr>
          <a:lstStyle/>
          <a:p>
            <a:pPr eaLnBrk="1" hangingPunct="1">
              <a:spcBef>
                <a:spcPct val="0"/>
              </a:spcBef>
              <a:buFontTx/>
              <a:buNone/>
            </a:pPr>
            <a:r>
              <a:rPr lang="en-US" altLang="en-US" sz="1600" dirty="0">
                <a:latin typeface="Arial" panose="020B0604020202020204" pitchFamily="34" charset="0"/>
              </a:rPr>
              <a:t>Earthquakes are color-coded by depth as shown by the legend between the maps.  Depths of earthquakes increase from </a:t>
            </a:r>
          </a:p>
          <a:p>
            <a:pPr eaLnBrk="1" hangingPunct="1">
              <a:spcBef>
                <a:spcPct val="0"/>
              </a:spcBef>
              <a:buFontTx/>
              <a:buNone/>
            </a:pPr>
            <a:r>
              <a:rPr lang="en-US" altLang="en-US" sz="1600" dirty="0">
                <a:latin typeface="Arial" panose="020B0604020202020204" pitchFamily="34" charset="0"/>
              </a:rPr>
              <a:t>east to west across the subduction zone boundary between the Philippine Sea and </a:t>
            </a:r>
            <a:r>
              <a:rPr lang="en-US" altLang="en-US" sz="1600" dirty="0" err="1">
                <a:latin typeface="Arial" panose="020B0604020202020204" pitchFamily="34" charset="0"/>
              </a:rPr>
              <a:t>Sunda</a:t>
            </a:r>
            <a:r>
              <a:rPr lang="en-US" altLang="en-US" sz="1600" dirty="0">
                <a:latin typeface="Arial" panose="020B0604020202020204" pitchFamily="34" charset="0"/>
              </a:rPr>
              <a:t> Plates.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FB93092-08BA-FE44-AE0F-9377E2BF8E7E}"/>
              </a:ext>
            </a:extLst>
          </p:cNvPr>
          <p:cNvPicPr>
            <a:picLocks noChangeAspect="1"/>
          </p:cNvPicPr>
          <p:nvPr/>
        </p:nvPicPr>
        <p:blipFill>
          <a:blip r:embed="rId3"/>
          <a:stretch>
            <a:fillRect/>
          </a:stretch>
        </p:blipFill>
        <p:spPr>
          <a:xfrm>
            <a:off x="1000615" y="2182906"/>
            <a:ext cx="7620000" cy="4370294"/>
          </a:xfrm>
          <a:prstGeom prst="rect">
            <a:avLst/>
          </a:prstGeom>
          <a:ln w="9525">
            <a:solidFill>
              <a:schemeClr val="tx1"/>
            </a:solidFill>
          </a:ln>
        </p:spPr>
      </p:pic>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533400" y="1008915"/>
            <a:ext cx="8523287"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n-US" altLang="en-US" sz="1600" dirty="0">
                <a:latin typeface="Arial" panose="020B0604020202020204" pitchFamily="34" charset="0"/>
                <a:cs typeface="Arial" panose="020B0604020202020204" pitchFamily="34" charset="0"/>
              </a:rPr>
              <a:t>The July 27, 2022 earthquake is shown by the red star on the map below.  In the region of this earthquake, the Philippine Sea Plate moves west with respect to the </a:t>
            </a:r>
            <a:r>
              <a:rPr lang="en-US" altLang="en-US" sz="1600" dirty="0" err="1">
                <a:latin typeface="Arial" panose="020B0604020202020204" pitchFamily="34" charset="0"/>
                <a:cs typeface="Arial" panose="020B0604020202020204" pitchFamily="34" charset="0"/>
              </a:rPr>
              <a:t>Sunda</a:t>
            </a:r>
            <a:r>
              <a:rPr lang="en-US" altLang="en-US" sz="1600" dirty="0">
                <a:latin typeface="Arial" panose="020B0604020202020204" pitchFamily="34" charset="0"/>
                <a:cs typeface="Arial" panose="020B0604020202020204" pitchFamily="34" charset="0"/>
              </a:rPr>
              <a:t> Plate at a rate of 8.5 cm/yr.  At the Philippine Trench, the Philippine Sea Plate subducts beneath the Philippine Islands that are located on the eastern side of the </a:t>
            </a:r>
            <a:r>
              <a:rPr lang="en-US" altLang="en-US" sz="1600" dirty="0" err="1">
                <a:latin typeface="Arial" panose="020B0604020202020204" pitchFamily="34" charset="0"/>
                <a:cs typeface="Arial" panose="020B0604020202020204" pitchFamily="34" charset="0"/>
              </a:rPr>
              <a:t>Sunda</a:t>
            </a:r>
            <a:r>
              <a:rPr lang="en-US" altLang="en-US" sz="1600" dirty="0">
                <a:latin typeface="Arial" panose="020B0604020202020204" pitchFamily="34" charset="0"/>
                <a:cs typeface="Arial" panose="020B0604020202020204" pitchFamily="34" charset="0"/>
              </a:rPr>
              <a:t> Plate.</a:t>
            </a:r>
          </a:p>
        </p:txBody>
      </p:sp>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962400" y="329184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2809887" y="6553200"/>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US Geological Survey</a:t>
            </a:r>
          </a:p>
        </p:txBody>
      </p:sp>
      <p:sp>
        <p:nvSpPr>
          <p:cNvPr id="10" name="Title 1">
            <a:extLst>
              <a:ext uri="{FF2B5EF4-FFF2-40B4-BE49-F238E27FC236}">
                <a16:creationId xmlns:a16="http://schemas.microsoft.com/office/drawing/2014/main" id="{5C19CA42-B8ED-838A-06CC-DE9034B46A5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0EA6D2-8461-0843-BCB2-DC5C4D8578F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26626" name="Picture 18" descr="IRIS_TMlogo.png">
            <a:extLst>
              <a:ext uri="{FF2B5EF4-FFF2-40B4-BE49-F238E27FC236}">
                <a16:creationId xmlns:a16="http://schemas.microsoft.com/office/drawing/2014/main" id="{B83CD613-365F-3947-9279-BA3E0DE4EC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7">
            <a:extLst>
              <a:ext uri="{FF2B5EF4-FFF2-40B4-BE49-F238E27FC236}">
                <a16:creationId xmlns:a16="http://schemas.microsoft.com/office/drawing/2014/main" id="{7F188CDF-0DD0-C945-8BF9-00EFF4F0875C}"/>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26628" name="TextBox 11">
            <a:extLst>
              <a:ext uri="{FF2B5EF4-FFF2-40B4-BE49-F238E27FC236}">
                <a16:creationId xmlns:a16="http://schemas.microsoft.com/office/drawing/2014/main" id="{3752CE8F-C9CD-D041-88A8-5805FC1C3AB2}"/>
              </a:ext>
            </a:extLst>
          </p:cNvPr>
          <p:cNvSpPr txBox="1">
            <a:spLocks noChangeArrowheads="1"/>
          </p:cNvSpPr>
          <p:nvPr/>
        </p:nvSpPr>
        <p:spPr bwMode="auto">
          <a:xfrm>
            <a:off x="3897313" y="2695575"/>
            <a:ext cx="41798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focal mechanism indicates this earthquake occurred as the result of oblique reverse faulting likely in the Philippine Sea Plate above the </a:t>
            </a:r>
            <a:r>
              <a:rPr lang="en-US" altLang="en-US" sz="1600" dirty="0" err="1">
                <a:latin typeface="Arial" panose="020B0604020202020204" pitchFamily="34" charset="0"/>
              </a:rPr>
              <a:t>Sunda</a:t>
            </a:r>
            <a:r>
              <a:rPr lang="en-US" altLang="en-US" sz="1600" dirty="0">
                <a:latin typeface="Arial" panose="020B0604020202020204" pitchFamily="34" charset="0"/>
              </a:rPr>
              <a:t> Plate.</a:t>
            </a:r>
          </a:p>
        </p:txBody>
      </p:sp>
      <p:sp>
        <p:nvSpPr>
          <p:cNvPr id="26629" name="TextBox 8">
            <a:extLst>
              <a:ext uri="{FF2B5EF4-FFF2-40B4-BE49-F238E27FC236}">
                <a16:creationId xmlns:a16="http://schemas.microsoft.com/office/drawing/2014/main" id="{893F6AE7-3ED9-0E4B-9627-7219879F8AB2}"/>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sp>
        <p:nvSpPr>
          <p:cNvPr id="26630" name="TextBox 11">
            <a:extLst>
              <a:ext uri="{FF2B5EF4-FFF2-40B4-BE49-F238E27FC236}">
                <a16:creationId xmlns:a16="http://schemas.microsoft.com/office/drawing/2014/main" id="{C4309415-34F8-3042-B58D-41FE023D6634}"/>
              </a:ext>
            </a:extLst>
          </p:cNvPr>
          <p:cNvSpPr txBox="1">
            <a:spLocks noChangeArrowheads="1"/>
          </p:cNvSpPr>
          <p:nvPr/>
        </p:nvSpPr>
        <p:spPr bwMode="auto">
          <a:xfrm>
            <a:off x="434975" y="5181470"/>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6" name="Picture 5" descr="Diagram, venn diagram&#10;&#10;Description automatically generated">
            <a:extLst>
              <a:ext uri="{FF2B5EF4-FFF2-40B4-BE49-F238E27FC236}">
                <a16:creationId xmlns:a16="http://schemas.microsoft.com/office/drawing/2014/main" id="{7F0C54CE-9FE0-1862-6D1C-659D256211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2454274"/>
            <a:ext cx="2568011" cy="2586485"/>
          </a:xfrm>
          <a:prstGeom prst="rect">
            <a:avLst/>
          </a:prstGeom>
        </p:spPr>
      </p:pic>
      <p:pic>
        <p:nvPicPr>
          <p:cNvPr id="9" name="Picture 8" descr="Diagram&#10;&#10;Description automatically generated with low confidence">
            <a:extLst>
              <a:ext uri="{FF2B5EF4-FFF2-40B4-BE49-F238E27FC236}">
                <a16:creationId xmlns:a16="http://schemas.microsoft.com/office/drawing/2014/main" id="{76042605-E2A9-0E0A-0A10-36B33DE2C6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7313" y="4094951"/>
            <a:ext cx="4527163" cy="2173038"/>
          </a:xfrm>
          <a:prstGeom prst="rect">
            <a:avLst/>
          </a:prstGeom>
        </p:spPr>
      </p:pic>
      <p:sp>
        <p:nvSpPr>
          <p:cNvPr id="18" name="Title 1">
            <a:extLst>
              <a:ext uri="{FF2B5EF4-FFF2-40B4-BE49-F238E27FC236}">
                <a16:creationId xmlns:a16="http://schemas.microsoft.com/office/drawing/2014/main" id="{E725D3CC-5F12-0DEC-7D47-0DADE689145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8AD0F4-8AE4-D4E0-BC63-7CA1D308CB80}"/>
              </a:ext>
            </a:extLst>
          </p:cNvPr>
          <p:cNvPicPr>
            <a:picLocks noChangeAspect="1"/>
          </p:cNvPicPr>
          <p:nvPr/>
        </p:nvPicPr>
        <p:blipFill>
          <a:blip r:embed="rId3"/>
          <a:stretch>
            <a:fillRect/>
          </a:stretch>
        </p:blipFill>
        <p:spPr>
          <a:xfrm>
            <a:off x="1005840" y="1522497"/>
            <a:ext cx="7132320" cy="5239665"/>
          </a:xfrm>
          <a:prstGeom prst="rect">
            <a:avLst/>
          </a:prstGeom>
        </p:spPr>
      </p:pic>
      <p:sp>
        <p:nvSpPr>
          <p:cNvPr id="4" name="Rectangle 3">
            <a:extLst>
              <a:ext uri="{FF2B5EF4-FFF2-40B4-BE49-F238E27FC236}">
                <a16:creationId xmlns:a16="http://schemas.microsoft.com/office/drawing/2014/main" id="{55E6F481-EFF3-7BBA-8C3E-915B23DDF75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C5C8D34E-9220-AC41-25D7-41D8DEA49A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7">
            <a:extLst>
              <a:ext uri="{FF2B5EF4-FFF2-40B4-BE49-F238E27FC236}">
                <a16:creationId xmlns:a16="http://schemas.microsoft.com/office/drawing/2014/main" id="{714B9000-11B1-F4DB-B627-62BEA65910EB}"/>
              </a:ext>
            </a:extLst>
          </p:cNvPr>
          <p:cNvSpPr txBox="1">
            <a:spLocks noChangeArrowheads="1"/>
          </p:cNvSpPr>
          <p:nvPr/>
        </p:nvSpPr>
        <p:spPr bwMode="auto">
          <a:xfrm>
            <a:off x="1295400" y="820967"/>
            <a:ext cx="76962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10,715 km (6658 miles, 96.5°) from the location of this earthquake.  At this distance, it is challenging to identify particular seismic waves on a seismogram of a magnitude 7.1 earthquake.</a:t>
            </a:r>
          </a:p>
        </p:txBody>
      </p:sp>
      <p:sp>
        <p:nvSpPr>
          <p:cNvPr id="12" name="TextBox 11">
            <a:extLst>
              <a:ext uri="{FF2B5EF4-FFF2-40B4-BE49-F238E27FC236}">
                <a16:creationId xmlns:a16="http://schemas.microsoft.com/office/drawing/2014/main" id="{8EA6AB4E-72BB-400C-5D3C-8B2E10645899}"/>
              </a:ext>
            </a:extLst>
          </p:cNvPr>
          <p:cNvSpPr txBox="1"/>
          <p:nvPr/>
        </p:nvSpPr>
        <p:spPr>
          <a:xfrm>
            <a:off x="6412230" y="1480647"/>
            <a:ext cx="2152650" cy="584775"/>
          </a:xfrm>
          <a:prstGeom prst="rect">
            <a:avLst/>
          </a:prstGeom>
          <a:solidFill>
            <a:schemeClr val="bg1"/>
          </a:solidFill>
        </p:spPr>
        <p:txBody>
          <a:bodyPr>
            <a:spAutoFit/>
          </a:bodyPr>
          <a:lstStyle/>
          <a:p>
            <a:pPr eaLnBrk="1" hangingPunct="1">
              <a:defRPr/>
            </a:pPr>
            <a:endParaRPr lang="en-US" sz="1600" b="1" spc="200" dirty="0">
              <a:latin typeface="Arial" charset="0"/>
              <a:ea typeface="MS PGothic" charset="-128"/>
            </a:endParaRPr>
          </a:p>
          <a:p>
            <a:pPr eaLnBrk="1" hangingPunct="1">
              <a:defRPr/>
            </a:pPr>
            <a:r>
              <a:rPr lang="en-US" sz="1600" b="1" spc="200" dirty="0">
                <a:latin typeface="Arial" charset="0"/>
                <a:ea typeface="MS PGothic" charset="-128"/>
              </a:rPr>
              <a:t>Surface Waves</a:t>
            </a:r>
          </a:p>
        </p:txBody>
      </p:sp>
      <p:sp>
        <p:nvSpPr>
          <p:cNvPr id="14342" name="TextBox 4">
            <a:extLst>
              <a:ext uri="{FF2B5EF4-FFF2-40B4-BE49-F238E27FC236}">
                <a16:creationId xmlns:a16="http://schemas.microsoft.com/office/drawing/2014/main" id="{23AD29E1-7026-CD3A-008B-C5163764F429}"/>
              </a:ext>
            </a:extLst>
          </p:cNvPr>
          <p:cNvSpPr txBox="1">
            <a:spLocks noChangeArrowheads="1"/>
          </p:cNvSpPr>
          <p:nvPr/>
        </p:nvSpPr>
        <p:spPr bwMode="auto">
          <a:xfrm>
            <a:off x="3072245" y="1525159"/>
            <a:ext cx="466725"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14343" name="TextBox 5">
            <a:extLst>
              <a:ext uri="{FF2B5EF4-FFF2-40B4-BE49-F238E27FC236}">
                <a16:creationId xmlns:a16="http://schemas.microsoft.com/office/drawing/2014/main" id="{B33EDFC1-DFD0-3D0B-CBFC-66158CD09A62}"/>
              </a:ext>
            </a:extLst>
          </p:cNvPr>
          <p:cNvSpPr txBox="1">
            <a:spLocks noChangeArrowheads="1"/>
          </p:cNvSpPr>
          <p:nvPr/>
        </p:nvSpPr>
        <p:spPr bwMode="auto">
          <a:xfrm>
            <a:off x="2019300" y="2936319"/>
            <a:ext cx="6248400" cy="20928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Identifiable arrivals on this seismogram are:</a:t>
            </a:r>
          </a:p>
          <a:p>
            <a:pPr eaLnBrk="1" hangingPunct="1">
              <a:spcBef>
                <a:spcPct val="0"/>
              </a:spcBef>
              <a:buFontTx/>
              <a:buNone/>
            </a:pP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P, a compressional wave that traveled </a:t>
            </a:r>
            <a:r>
              <a:rPr lang="en-US" altLang="en-US" sz="1400" dirty="0">
                <a:latin typeface="Arial" panose="020B0604020202020204" pitchFamily="34" charset="0"/>
              </a:rPr>
              <a:t>a curved path through the mantle to the seismometer in Bend, Oregon.</a:t>
            </a: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9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PP, a compressional wave that bounced off the Earth</a:t>
            </a:r>
            <a:r>
              <a:rPr lang="ja-JP" altLang="en-US" sz="1400" dirty="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seismometer. </a:t>
            </a:r>
          </a:p>
          <a:p>
            <a:pPr eaLnBrk="1" hangingPunct="1">
              <a:spcBef>
                <a:spcPct val="0"/>
              </a:spcBef>
              <a:buFontTx/>
              <a:buNone/>
            </a:pPr>
            <a:endParaRPr lang="en-US" altLang="en-US" sz="9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Surface waves that traveled the 10,715 km (</a:t>
            </a:r>
            <a:r>
              <a:rPr lang="en-US" altLang="en-US" sz="1400" dirty="0">
                <a:solidFill>
                  <a:srgbClr val="000000"/>
                </a:solidFill>
                <a:latin typeface="Arial" panose="020B0604020202020204" pitchFamily="34" charset="0"/>
                <a:cs typeface="Arial" panose="020B0604020202020204" pitchFamily="34" charset="0"/>
              </a:rPr>
              <a:t>6658 miles) </a:t>
            </a:r>
            <a:r>
              <a:rPr lang="en-US" altLang="en-US" sz="1400" dirty="0">
                <a:latin typeface="Arial" panose="020B0604020202020204" pitchFamily="34" charset="0"/>
                <a:cs typeface="Arial" panose="020B0604020202020204" pitchFamily="34" charset="0"/>
              </a:rPr>
              <a:t>around the perimeter of Earth from the epicenter to the seismometer in Bend, Oregon.</a:t>
            </a:r>
          </a:p>
        </p:txBody>
      </p:sp>
      <p:sp>
        <p:nvSpPr>
          <p:cNvPr id="3" name="TextBox 4">
            <a:extLst>
              <a:ext uri="{FF2B5EF4-FFF2-40B4-BE49-F238E27FC236}">
                <a16:creationId xmlns:a16="http://schemas.microsoft.com/office/drawing/2014/main" id="{3198309E-AED2-2D90-3F4D-35074D7060F6}"/>
              </a:ext>
            </a:extLst>
          </p:cNvPr>
          <p:cNvSpPr txBox="1">
            <a:spLocks noChangeArrowheads="1"/>
          </p:cNvSpPr>
          <p:nvPr/>
        </p:nvSpPr>
        <p:spPr bwMode="auto">
          <a:xfrm>
            <a:off x="2574678" y="1643805"/>
            <a:ext cx="32092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5" name="TextBox 4">
            <a:extLst>
              <a:ext uri="{FF2B5EF4-FFF2-40B4-BE49-F238E27FC236}">
                <a16:creationId xmlns:a16="http://schemas.microsoft.com/office/drawing/2014/main" id="{3EDD8677-CB7B-D893-45AA-C4E33D1D1DC2}"/>
              </a:ext>
            </a:extLst>
          </p:cNvPr>
          <p:cNvSpPr txBox="1">
            <a:spLocks noChangeArrowheads="1"/>
          </p:cNvSpPr>
          <p:nvPr/>
        </p:nvSpPr>
        <p:spPr bwMode="auto">
          <a:xfrm>
            <a:off x="2506598" y="2002924"/>
            <a:ext cx="210314" cy="2000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700" b="1" dirty="0">
                <a:latin typeface="Arial" panose="020B0604020202020204" pitchFamily="34" charset="0"/>
              </a:rPr>
              <a:t> </a:t>
            </a:r>
          </a:p>
        </p:txBody>
      </p:sp>
      <p:sp>
        <p:nvSpPr>
          <p:cNvPr id="6" name="TextBox 4">
            <a:extLst>
              <a:ext uri="{FF2B5EF4-FFF2-40B4-BE49-F238E27FC236}">
                <a16:creationId xmlns:a16="http://schemas.microsoft.com/office/drawing/2014/main" id="{116DC007-0694-5AB1-90FD-BEC3C3D0F56A}"/>
              </a:ext>
            </a:extLst>
          </p:cNvPr>
          <p:cNvSpPr txBox="1">
            <a:spLocks noChangeArrowheads="1"/>
          </p:cNvSpPr>
          <p:nvPr/>
        </p:nvSpPr>
        <p:spPr bwMode="auto">
          <a:xfrm>
            <a:off x="3693354" y="1678073"/>
            <a:ext cx="32092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a:t>
            </a:r>
          </a:p>
        </p:txBody>
      </p:sp>
      <p:sp>
        <p:nvSpPr>
          <p:cNvPr id="7" name="TextBox 4">
            <a:extLst>
              <a:ext uri="{FF2B5EF4-FFF2-40B4-BE49-F238E27FC236}">
                <a16:creationId xmlns:a16="http://schemas.microsoft.com/office/drawing/2014/main" id="{9F8C5926-2118-77FA-D8DA-69FE224C8609}"/>
              </a:ext>
            </a:extLst>
          </p:cNvPr>
          <p:cNvSpPr txBox="1">
            <a:spLocks noChangeArrowheads="1"/>
          </p:cNvSpPr>
          <p:nvPr/>
        </p:nvSpPr>
        <p:spPr bwMode="auto">
          <a:xfrm>
            <a:off x="4464438" y="161255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SS</a:t>
            </a:r>
          </a:p>
        </p:txBody>
      </p:sp>
      <p:sp>
        <p:nvSpPr>
          <p:cNvPr id="8" name="Rectangle 7">
            <a:extLst>
              <a:ext uri="{FF2B5EF4-FFF2-40B4-BE49-F238E27FC236}">
                <a16:creationId xmlns:a16="http://schemas.microsoft.com/office/drawing/2014/main" id="{EE6029C8-9539-D5A2-34A7-9828C9273BF5}"/>
              </a:ext>
            </a:extLst>
          </p:cNvPr>
          <p:cNvSpPr/>
          <p:nvPr/>
        </p:nvSpPr>
        <p:spPr>
          <a:xfrm>
            <a:off x="5715000" y="5540656"/>
            <a:ext cx="2383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EBAA5F32-8929-5793-728F-B3026AE5812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27, 2022 at 00:43:24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7374</TotalTime>
  <Words>1151</Words>
  <Application>Microsoft Office PowerPoint</Application>
  <PresentationFormat>On-screen Show (4:3)</PresentationFormat>
  <Paragraphs>103</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744</cp:revision>
  <dcterms:created xsi:type="dcterms:W3CDTF">2009-05-31T20:07:40Z</dcterms:created>
  <dcterms:modified xsi:type="dcterms:W3CDTF">2022-07-27T07:25:27Z</dcterms:modified>
</cp:coreProperties>
</file>